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515" r:id="rId2"/>
    <p:sldId id="549" r:id="rId3"/>
    <p:sldId id="552" r:id="rId4"/>
    <p:sldId id="550" r:id="rId5"/>
    <p:sldId id="55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00"/>
    <a:srgbClr val="74F650"/>
    <a:srgbClr val="EBF1DE"/>
    <a:srgbClr val="FFFF99"/>
    <a:srgbClr val="FFFFCC"/>
    <a:srgbClr val="003399"/>
    <a:srgbClr val="990000"/>
    <a:srgbClr val="984807"/>
    <a:srgbClr val="284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ile chiaro 2 - Color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5" autoAdjust="0"/>
    <p:restoredTop sz="99330" autoAdjust="0"/>
  </p:normalViewPr>
  <p:slideViewPr>
    <p:cSldViewPr>
      <p:cViewPr>
        <p:scale>
          <a:sx n="75" d="100"/>
          <a:sy n="75" d="100"/>
        </p:scale>
        <p:origin x="-9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2438F-306A-4FFF-B2F4-F2F3783FD422}" type="datetimeFigureOut">
              <a:rPr lang="it-IT" smtClean="0"/>
              <a:pPr/>
              <a:t>26/10/15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Autore, Evento, Luogo, Data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F2F8E-4A37-4D08-87A7-3B9F3F407A72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096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AC53C-A8B7-44E3-8F04-9B9E4EDE90B7}" type="datetimeFigureOut">
              <a:rPr lang="it-IT" smtClean="0"/>
              <a:pPr/>
              <a:t>26/10/15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Autore, Evento, Luogo, Data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9AAED-DF9F-4DD7-B4EB-2732545A41D2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6936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9AAED-DF9F-4DD7-B4EB-2732545A41D2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324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9AAED-DF9F-4DD7-B4EB-2732545A41D2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324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9AAED-DF9F-4DD7-B4EB-2732545A41D2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324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9AAED-DF9F-4DD7-B4EB-2732545A41D2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324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9AAED-DF9F-4DD7-B4EB-2732545A41D2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324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60EC-57B7-43E0-AE0D-D12515AFD140}" type="datetime1">
              <a:rPr lang="it-IT" smtClean="0"/>
              <a:pPr/>
              <a:t>26/10/15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086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3A6-A64D-4368-A88B-F8AB590C66AA}" type="datetime1">
              <a:rPr lang="it-IT" smtClean="0"/>
              <a:pPr/>
              <a:t>26/10/15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3997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DD8-3A50-41E1-8931-5EFE43C5A21D}" type="datetime1">
              <a:rPr lang="it-IT" smtClean="0"/>
              <a:pPr/>
              <a:t>26/10/15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63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F253-0F18-4C99-96C2-5BEBFD3D31CF}" type="datetime1">
              <a:rPr lang="it-IT" smtClean="0"/>
              <a:pPr/>
              <a:t>26/10/15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004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5D33-962F-4F32-A9F0-6056FF3838CE}" type="datetime1">
              <a:rPr lang="it-IT" smtClean="0"/>
              <a:pPr/>
              <a:t>26/10/15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24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26757-16FE-4F7D-A019-75C917F52EB4}" type="datetime1">
              <a:rPr lang="it-IT" smtClean="0"/>
              <a:pPr/>
              <a:t>26/10/15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946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007A-2C95-458F-BA1C-CA97B7492900}" type="datetime1">
              <a:rPr lang="it-IT" smtClean="0"/>
              <a:pPr/>
              <a:t>26/10/15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10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67F1-B628-453B-B535-2BD244F01632}" type="datetime1">
              <a:rPr lang="it-IT" smtClean="0"/>
              <a:pPr/>
              <a:t>26/10/15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17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68438-2AEB-48B0-93CA-D73C6A43A7E2}" type="datetime1">
              <a:rPr lang="it-IT" smtClean="0"/>
              <a:pPr/>
              <a:t>26/10/15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742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0955-7060-49DA-8163-7CCC61804A6C}" type="datetime1">
              <a:rPr lang="it-IT" smtClean="0"/>
              <a:pPr/>
              <a:t>26/10/15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57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E567-7D7C-4587-A10A-68161C0C7B8D}" type="datetime1">
              <a:rPr lang="it-IT" smtClean="0"/>
              <a:pPr/>
              <a:t>26/10/15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916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64EB0-8DCF-4AD9-A678-870B918681CC}" type="datetime1">
              <a:rPr lang="it-IT" smtClean="0"/>
              <a:pPr/>
              <a:t>26/10/15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Nome Autore, Titolo Evento con Luogo e Data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1E375-1491-4770-B4ED-E699B7903ED8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873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jpeg"/><Relationship Id="rId10" Type="http://schemas.openxmlformats.org/officeDocument/2006/relationships/image" Target="../media/image8.png"/><Relationship Id="rId11" Type="http://schemas.openxmlformats.org/officeDocument/2006/relationships/image" Target="../media/image9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gif"/><Relationship Id="rId5" Type="http://schemas.openxmlformats.org/officeDocument/2006/relationships/image" Target="../media/image12.gif"/><Relationship Id="rId6" Type="http://schemas.openxmlformats.org/officeDocument/2006/relationships/image" Target="../media/image13.gif"/><Relationship Id="rId7" Type="http://schemas.openxmlformats.org/officeDocument/2006/relationships/image" Target="../media/image14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gif"/><Relationship Id="rId5" Type="http://schemas.openxmlformats.org/officeDocument/2006/relationships/image" Target="../media/image15.gif"/><Relationship Id="rId6" Type="http://schemas.openxmlformats.org/officeDocument/2006/relationships/image" Target="../media/image16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-27384"/>
            <a:ext cx="9144000" cy="468000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b="1" kern="0" dirty="0" smtClean="0">
                <a:solidFill>
                  <a:schemeClr val="bg1"/>
                </a:solidFill>
                <a:cs typeface="Arial" pitchFamily="34" charset="0"/>
              </a:rPr>
              <a:t>CCF/CTA </a:t>
            </a:r>
            <a:r>
              <a:rPr lang="it-IT" sz="2800" b="1" kern="0" dirty="0" err="1" smtClean="0">
                <a:solidFill>
                  <a:schemeClr val="bg1"/>
                </a:solidFill>
                <a:cs typeface="Arial" pitchFamily="34" charset="0"/>
              </a:rPr>
              <a:t>Calibration</a:t>
            </a:r>
            <a:r>
              <a:rPr lang="it-IT" sz="2800" b="1" kern="0" dirty="0" smtClean="0">
                <a:solidFill>
                  <a:schemeClr val="bg1"/>
                </a:solidFill>
                <a:cs typeface="Arial" pitchFamily="34" charset="0"/>
              </a:rPr>
              <a:t> Meeting</a:t>
            </a:r>
            <a:endParaRPr kumimoji="0" lang="it-IT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T. Mineo–  CCF/CTA Meeting,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Barcelona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, 26-28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October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2015</a:t>
            </a:r>
            <a:endParaRPr kumimoji="0" lang="it-IT" sz="14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604448" y="6558806"/>
            <a:ext cx="539552" cy="265733"/>
          </a:xfrm>
        </p:spPr>
        <p:txBody>
          <a:bodyPr/>
          <a:lstStyle/>
          <a:p>
            <a:fld id="{65D1E375-1491-4770-B4ED-E699B7903ED8}" type="slidenum">
              <a:rPr lang="it-IT" b="1" smtClean="0">
                <a:solidFill>
                  <a:schemeClr val="bg1"/>
                </a:solidFill>
              </a:rPr>
              <a:pPr/>
              <a:t>1</a:t>
            </a:fld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48679"/>
            <a:ext cx="1080120" cy="663045"/>
          </a:xfrm>
          <a:prstGeom prst="rect">
            <a:avLst/>
          </a:prstGeom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19635"/>
          <a:stretch/>
        </p:blipFill>
        <p:spPr bwMode="auto">
          <a:xfrm>
            <a:off x="4293849" y="548679"/>
            <a:ext cx="3550073" cy="663045"/>
          </a:xfrm>
          <a:prstGeom prst="rect">
            <a:avLst/>
          </a:prstGeom>
          <a:noFill/>
          <a:ln>
            <a:noFill/>
          </a:ln>
          <a:effectLst>
            <a:outerShdw blurRad="127000" dist="63500" dir="2700000" algn="tl" rotWithShape="0">
              <a:schemeClr val="tx1">
                <a:alpha val="8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79512" y="3861048"/>
            <a:ext cx="7774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3600" b="1" kern="0" dirty="0" err="1">
                <a:solidFill>
                  <a:srgbClr val="FF0000"/>
                </a:solidFill>
                <a:cs typeface="Arial" pitchFamily="34" charset="0"/>
              </a:rPr>
              <a:t>Pre-</a:t>
            </a:r>
            <a:r>
              <a:rPr lang="it-IT" sz="3600" b="1" kern="0" dirty="0" err="1" smtClean="0">
                <a:solidFill>
                  <a:srgbClr val="FF0000"/>
                </a:solidFill>
                <a:cs typeface="Arial" pitchFamily="34" charset="0"/>
              </a:rPr>
              <a:t>selection</a:t>
            </a:r>
            <a:r>
              <a:rPr lang="it-IT" sz="3600" b="1" kern="0" dirty="0" smtClean="0">
                <a:solidFill>
                  <a:srgbClr val="FF0000"/>
                </a:solidFill>
                <a:cs typeface="Arial" pitchFamily="34" charset="0"/>
              </a:rPr>
              <a:t> of </a:t>
            </a:r>
            <a:r>
              <a:rPr lang="it-IT" sz="3600" b="1" kern="0" dirty="0" err="1" smtClean="0">
                <a:solidFill>
                  <a:srgbClr val="FF0000"/>
                </a:solidFill>
                <a:cs typeface="Arial" pitchFamily="34" charset="0"/>
              </a:rPr>
              <a:t>muons</a:t>
            </a:r>
            <a:r>
              <a:rPr lang="it-IT" sz="3600" b="1" kern="0" dirty="0" smtClean="0">
                <a:solidFill>
                  <a:srgbClr val="FF0000"/>
                </a:solidFill>
                <a:cs typeface="Arial" pitchFamily="34" charset="0"/>
              </a:rPr>
              <a:t>: image </a:t>
            </a:r>
            <a:r>
              <a:rPr lang="it-IT" sz="3600" b="1" kern="0" dirty="0" err="1" smtClean="0">
                <a:solidFill>
                  <a:srgbClr val="FF0000"/>
                </a:solidFill>
                <a:cs typeface="Arial" pitchFamily="34" charset="0"/>
              </a:rPr>
              <a:t>statistics</a:t>
            </a:r>
            <a:endParaRPr lang="it-IT" sz="3600" b="1" kern="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79512" y="4869160"/>
            <a:ext cx="657704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003399"/>
                </a:solidFill>
              </a:rPr>
              <a:t>Teresa Mineo, Cettina </a:t>
            </a:r>
            <a:r>
              <a:rPr lang="it-IT" sz="3200" b="1" dirty="0" err="1" smtClean="0">
                <a:solidFill>
                  <a:srgbClr val="003399"/>
                </a:solidFill>
              </a:rPr>
              <a:t>Maccarone</a:t>
            </a:r>
            <a:endParaRPr lang="it-IT" sz="3200" b="1" dirty="0" smtClean="0">
              <a:solidFill>
                <a:srgbClr val="003399"/>
              </a:solidFill>
            </a:endParaRPr>
          </a:p>
          <a:p>
            <a:r>
              <a:rPr lang="it-IT" sz="3200" b="1" dirty="0" smtClean="0">
                <a:solidFill>
                  <a:srgbClr val="003399"/>
                </a:solidFill>
              </a:rPr>
              <a:t>INAF/IASF-Palermo, </a:t>
            </a:r>
            <a:r>
              <a:rPr lang="it-IT" sz="3200" b="1" dirty="0" err="1" smtClean="0">
                <a:solidFill>
                  <a:srgbClr val="003399"/>
                </a:solidFill>
              </a:rPr>
              <a:t>Italy</a:t>
            </a:r>
            <a:endParaRPr lang="it-IT" sz="3200" b="1" dirty="0" smtClean="0">
              <a:solidFill>
                <a:srgbClr val="003399"/>
              </a:solidFill>
            </a:endParaRPr>
          </a:p>
          <a:p>
            <a:r>
              <a:rPr lang="it-IT" sz="2400" b="1" dirty="0" smtClean="0">
                <a:solidFill>
                  <a:srgbClr val="003399"/>
                </a:solidFill>
              </a:rPr>
              <a:t>for the ASTRI Collaboration &amp; the CTA </a:t>
            </a:r>
            <a:r>
              <a:rPr lang="it-IT" sz="2400" b="1" dirty="0" err="1" smtClean="0">
                <a:solidFill>
                  <a:srgbClr val="003399"/>
                </a:solidFill>
              </a:rPr>
              <a:t>Consortium</a:t>
            </a:r>
            <a:endParaRPr lang="it-IT" sz="2400" b="1" dirty="0">
              <a:solidFill>
                <a:srgbClr val="003399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4" t="23607" r="10902" b="23317"/>
          <a:stretch/>
        </p:blipFill>
        <p:spPr>
          <a:xfrm>
            <a:off x="4362878" y="1404131"/>
            <a:ext cx="1783119" cy="81211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127000" dist="63500" dir="2700000" algn="tl" rotWithShape="0">
              <a:prstClr val="black">
                <a:alpha val="80000"/>
              </a:prstClr>
            </a:outerShdw>
          </a:effectLst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8" t="9925" r="5950" b="31399"/>
          <a:stretch/>
        </p:blipFill>
        <p:spPr>
          <a:xfrm>
            <a:off x="4362879" y="2475329"/>
            <a:ext cx="1783119" cy="46635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127000" dist="63500" dir="2700000" algn="tl" rotWithShape="0">
              <a:prstClr val="black">
                <a:alpha val="80000"/>
              </a:prstClr>
            </a:outerShdw>
          </a:effectLst>
        </p:spPr>
      </p:pic>
      <p:pic>
        <p:nvPicPr>
          <p:cNvPr id="20" name="Picture 5" descr="logo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924" y="2348939"/>
            <a:ext cx="2209800" cy="719137"/>
          </a:xfrm>
          <a:prstGeom prst="rect">
            <a:avLst/>
          </a:prstGeom>
          <a:noFill/>
          <a:ln>
            <a:noFill/>
          </a:ln>
          <a:effectLst>
            <a:outerShdw blurRad="127000" dist="63500" dir="2700000" algn="tl" rotWithShape="0">
              <a:prstClr val="black">
                <a:alpha val="8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Gruppo 21"/>
          <p:cNvGrpSpPr/>
          <p:nvPr/>
        </p:nvGrpSpPr>
        <p:grpSpPr>
          <a:xfrm>
            <a:off x="6359924" y="1452397"/>
            <a:ext cx="2676572" cy="715581"/>
            <a:chOff x="3948967" y="2543090"/>
            <a:chExt cx="2676572" cy="715581"/>
          </a:xfrm>
        </p:grpSpPr>
        <p:sp>
          <p:nvSpPr>
            <p:cNvPr id="21" name="Rettangolo 20"/>
            <p:cNvSpPr/>
            <p:nvPr/>
          </p:nvSpPr>
          <p:spPr>
            <a:xfrm>
              <a:off x="3948967" y="2543090"/>
              <a:ext cx="2676572" cy="715581"/>
            </a:xfrm>
            <a:prstGeom prst="rect">
              <a:avLst/>
            </a:prstGeom>
            <a:gradFill flip="none" rotWithShape="1">
              <a:gsLst>
                <a:gs pos="0">
                  <a:srgbClr val="003399"/>
                </a:gs>
                <a:gs pos="78000">
                  <a:srgbClr val="00206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effectLst>
              <a:outerShdw blurRad="127000" dist="63500" dir="2700000" algn="tl" rotWithShape="0">
                <a:prstClr val="black">
                  <a:alpha val="8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grpSp>
          <p:nvGrpSpPr>
            <p:cNvPr id="19" name="Gruppo 18"/>
            <p:cNvGrpSpPr/>
            <p:nvPr/>
          </p:nvGrpSpPr>
          <p:grpSpPr>
            <a:xfrm>
              <a:off x="4033177" y="2636912"/>
              <a:ext cx="2508153" cy="527937"/>
              <a:chOff x="1458406" y="1954137"/>
              <a:chExt cx="2575804" cy="592470"/>
            </a:xfrm>
            <a:effectLst>
              <a:outerShdw blurRad="127000" dist="63500" dir="2700000" algn="tl" rotWithShape="0">
                <a:prstClr val="black">
                  <a:alpha val="80000"/>
                </a:prstClr>
              </a:outerShdw>
            </a:effectLst>
          </p:grpSpPr>
          <p:pic>
            <p:nvPicPr>
              <p:cNvPr id="12" name="Immagine 11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58406" y="1976480"/>
                <a:ext cx="570127" cy="570127"/>
              </a:xfrm>
              <a:prstGeom prst="rect">
                <a:avLst/>
              </a:prstGeom>
            </p:spPr>
          </p:pic>
          <p:sp>
            <p:nvSpPr>
              <p:cNvPr id="13" name="CasellaDiTesto 12"/>
              <p:cNvSpPr txBox="1"/>
              <p:nvPr/>
            </p:nvSpPr>
            <p:spPr>
              <a:xfrm>
                <a:off x="2028533" y="1954137"/>
                <a:ext cx="2005677" cy="5924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it-IT" sz="1000" b="1" dirty="0" err="1" smtClean="0">
                    <a:solidFill>
                      <a:schemeClr val="bg1"/>
                    </a:solidFill>
                  </a:rPr>
                  <a:t>Universidade</a:t>
                </a:r>
                <a:r>
                  <a:rPr lang="it-IT" sz="1000" b="1" dirty="0" smtClean="0">
                    <a:solidFill>
                      <a:schemeClr val="bg1"/>
                    </a:solidFill>
                  </a:rPr>
                  <a:t> </a:t>
                </a:r>
                <a:r>
                  <a:rPr lang="it-IT" sz="1000" b="1" dirty="0">
                    <a:solidFill>
                      <a:schemeClr val="bg1"/>
                    </a:solidFill>
                  </a:rPr>
                  <a:t>de </a:t>
                </a:r>
                <a:r>
                  <a:rPr lang="it-IT" sz="1000" b="1" dirty="0" err="1">
                    <a:solidFill>
                      <a:schemeClr val="bg1"/>
                    </a:solidFill>
                  </a:rPr>
                  <a:t>São</a:t>
                </a:r>
                <a:r>
                  <a:rPr lang="it-IT" sz="1000" b="1" dirty="0">
                    <a:solidFill>
                      <a:schemeClr val="bg1"/>
                    </a:solidFill>
                  </a:rPr>
                  <a:t> </a:t>
                </a:r>
                <a:r>
                  <a:rPr lang="it-IT" sz="1000" b="1" dirty="0" smtClean="0">
                    <a:solidFill>
                      <a:schemeClr val="bg1"/>
                    </a:solidFill>
                  </a:rPr>
                  <a:t>Paulo</a:t>
                </a:r>
              </a:p>
              <a:p>
                <a:r>
                  <a:rPr lang="it-IT" sz="1000" b="1" dirty="0" err="1" smtClean="0">
                    <a:solidFill>
                      <a:schemeClr val="bg1"/>
                    </a:solidFill>
                  </a:rPr>
                  <a:t>Instituto</a:t>
                </a:r>
                <a:r>
                  <a:rPr lang="it-IT" sz="1000" b="1" dirty="0" smtClean="0">
                    <a:solidFill>
                      <a:schemeClr val="bg1"/>
                    </a:solidFill>
                  </a:rPr>
                  <a:t> de Astronomia, Geofisica</a:t>
                </a:r>
              </a:p>
              <a:p>
                <a:r>
                  <a:rPr lang="it-IT" sz="1000" b="1" dirty="0" smtClean="0">
                    <a:solidFill>
                      <a:schemeClr val="bg1"/>
                    </a:solidFill>
                  </a:rPr>
                  <a:t>e </a:t>
                </a:r>
                <a:r>
                  <a:rPr lang="it-IT" sz="1000" b="1" dirty="0" err="1" smtClean="0">
                    <a:solidFill>
                      <a:schemeClr val="bg1"/>
                    </a:solidFill>
                  </a:rPr>
                  <a:t>Ciencias</a:t>
                </a:r>
                <a:r>
                  <a:rPr lang="it-IT" sz="1000" b="1" dirty="0" smtClean="0">
                    <a:solidFill>
                      <a:schemeClr val="bg1"/>
                    </a:solidFill>
                  </a:rPr>
                  <a:t> Atmosferica</a:t>
                </a:r>
                <a:endParaRPr lang="it-IT" sz="1000" b="1" dirty="0">
                  <a:solidFill>
                    <a:schemeClr val="bg1"/>
                  </a:solidFill>
                </a:endParaRPr>
              </a:p>
            </p:txBody>
          </p:sp>
        </p:grpSp>
      </p:grpSp>
      <p:pic>
        <p:nvPicPr>
          <p:cNvPr id="7" name="Immagine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548678"/>
            <a:ext cx="4011445" cy="2664297"/>
          </a:xfrm>
          <a:prstGeom prst="rect">
            <a:avLst/>
          </a:prstGeom>
          <a:effectLst>
            <a:outerShdw blurRad="127000" dist="63500" dir="2700000" algn="tl" rotWithShape="0">
              <a:prstClr val="black">
                <a:alpha val="80000"/>
              </a:prstClr>
            </a:outerShdw>
          </a:effectLst>
        </p:spPr>
      </p:pic>
      <p:pic>
        <p:nvPicPr>
          <p:cNvPr id="18" name="Picture 6" descr="iasfpa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54733" y="5576639"/>
            <a:ext cx="1224136" cy="745281"/>
          </a:xfrm>
          <a:prstGeom prst="rect">
            <a:avLst/>
          </a:prstGeom>
          <a:noFill/>
        </p:spPr>
      </p:pic>
      <p:pic>
        <p:nvPicPr>
          <p:cNvPr id="23" name="Picture 1" descr="Inaf-circ-colore-N.gif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07" y="5472226"/>
            <a:ext cx="950526" cy="96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074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-27384"/>
            <a:ext cx="9144000" cy="468000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b="1" kern="0" noProof="0" dirty="0" err="1" smtClean="0">
                <a:solidFill>
                  <a:schemeClr val="bg1"/>
                </a:solidFill>
                <a:cs typeface="Arial" pitchFamily="34" charset="0"/>
              </a:rPr>
              <a:t>Simulations</a:t>
            </a:r>
            <a:endParaRPr kumimoji="0" lang="it-IT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-27384"/>
            <a:ext cx="1763688" cy="467999"/>
            <a:chOff x="0" y="-27384"/>
            <a:chExt cx="1763688" cy="467999"/>
          </a:xfrm>
        </p:grpSpPr>
        <p:sp>
          <p:nvSpPr>
            <p:cNvPr id="2" name="Rettangolo 1"/>
            <p:cNvSpPr/>
            <p:nvPr/>
          </p:nvSpPr>
          <p:spPr>
            <a:xfrm>
              <a:off x="0" y="-27384"/>
              <a:ext cx="1763688" cy="467999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67243" y="-27384"/>
              <a:ext cx="1624437" cy="467999"/>
              <a:chOff x="82590" y="-27384"/>
              <a:chExt cx="1624437" cy="467999"/>
            </a:xfrm>
          </p:grpSpPr>
          <p:pic>
            <p:nvPicPr>
              <p:cNvPr id="6" name="Picture 6" descr="http://www.uibk.ac.at/cta/stylesheets/images/cta-logo-220x140px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600" y="-27384"/>
                <a:ext cx="735427" cy="4679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Immagine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90" y="105521"/>
                <a:ext cx="817002" cy="202188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13" name="Rettangolo 12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T. Mineo –  CCF/CTA Meeting,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Barcelona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, 26-28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October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2015</a:t>
            </a:r>
            <a:endParaRPr kumimoji="0" lang="it-IT" sz="14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604448" y="6558806"/>
            <a:ext cx="539552" cy="265733"/>
          </a:xfrm>
        </p:spPr>
        <p:txBody>
          <a:bodyPr/>
          <a:lstStyle/>
          <a:p>
            <a:fld id="{65D1E375-1491-4770-B4ED-E699B7903ED8}" type="slidenum">
              <a:rPr lang="it-IT" b="1" smtClean="0">
                <a:solidFill>
                  <a:schemeClr val="bg1"/>
                </a:solidFill>
              </a:rPr>
              <a:pPr/>
              <a:t>2</a:t>
            </a:fld>
            <a:endParaRPr lang="it-IT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233436"/>
              </p:ext>
            </p:extLst>
          </p:nvPr>
        </p:nvGraphicFramePr>
        <p:xfrm>
          <a:off x="827584" y="620688"/>
          <a:ext cx="7920880" cy="522757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224611"/>
                <a:gridCol w="1841057"/>
                <a:gridCol w="1841057"/>
                <a:gridCol w="2014155"/>
              </a:tblGrid>
              <a:tr h="0">
                <a:tc rowSpan="10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CORSIKA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algn="l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Proton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Muon</a:t>
                      </a:r>
                      <a:endParaRPr lang="en-US" dirty="0"/>
                    </a:p>
                  </a:txBody>
                  <a:tcPr/>
                </a:tc>
              </a:tr>
              <a:tr h="2504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Site</a:t>
                      </a:r>
                      <a:r>
                        <a:rPr lang="en-US" b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Paranal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Paranal</a:t>
                      </a:r>
                      <a:endParaRPr lang="en-US" dirty="0"/>
                    </a:p>
                  </a:txBody>
                  <a:tcPr/>
                </a:tc>
              </a:tr>
              <a:tr h="135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spectral index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energy range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2-100 </a:t>
                      </a:r>
                      <a:r>
                        <a:rPr lang="en-US" b="0" dirty="0" err="1" smtClean="0"/>
                        <a:t>TeV</a:t>
                      </a:r>
                      <a:endParaRPr lang="en-US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6</a:t>
                      </a:r>
                      <a:r>
                        <a:rPr lang="en-US" b="0" baseline="0" dirty="0" smtClean="0"/>
                        <a:t> GeV</a:t>
                      </a:r>
                      <a:r>
                        <a:rPr lang="en-US" b="0" dirty="0" smtClean="0"/>
                        <a:t>-1 </a:t>
                      </a:r>
                      <a:r>
                        <a:rPr lang="en-US" b="0" dirty="0" err="1" smtClean="0"/>
                        <a:t>TeV</a:t>
                      </a:r>
                      <a:endParaRPr lang="en-US" b="0" dirty="0" smtClean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Pointing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Zenith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Zenith</a:t>
                      </a:r>
                      <a:endParaRPr 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Viewcone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</a:t>
                      </a:r>
                      <a:r>
                        <a:rPr lang="en-US" dirty="0" err="1" smtClean="0"/>
                        <a:t>deg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</a:t>
                      </a:r>
                      <a:r>
                        <a:rPr lang="en-US" dirty="0" err="1" smtClean="0"/>
                        <a:t>deg</a:t>
                      </a:r>
                      <a:endParaRPr 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 Distance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 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 m </a:t>
                      </a:r>
                      <a:endParaRPr 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Starting altitude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 m </a:t>
                      </a:r>
                      <a:r>
                        <a:rPr lang="en-US" dirty="0" smtClean="0"/>
                        <a:t>above M1</a:t>
                      </a:r>
                      <a:endParaRPr 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N.</a:t>
                      </a:r>
                      <a:r>
                        <a:rPr lang="en-US" baseline="0" dirty="0" smtClean="0"/>
                        <a:t>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r>
                        <a:rPr lang="en-US" baseline="0" dirty="0" smtClean="0"/>
                        <a:t> 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200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000 (</a:t>
                      </a:r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dirty="0" smtClean="0"/>
                        <a:t>+, </a:t>
                      </a:r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dirty="0" smtClean="0"/>
                        <a:t>-)</a:t>
                      </a: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20x10</a:t>
                      </a:r>
                      <a:r>
                        <a:rPr lang="en-US" baseline="30000" dirty="0" smtClean="0"/>
                        <a:t>6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ct</a:t>
                      </a:r>
                      <a:r>
                        <a:rPr lang="en-US" dirty="0" smtClean="0"/>
                        <a:t>/s/pixel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20x10</a:t>
                      </a:r>
                      <a:r>
                        <a:rPr lang="en-US" baseline="30000" dirty="0" smtClean="0"/>
                        <a:t>6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ct</a:t>
                      </a:r>
                      <a:r>
                        <a:rPr lang="en-US" dirty="0" smtClean="0"/>
                        <a:t>/s</a:t>
                      </a:r>
                      <a:r>
                        <a:rPr lang="en-US" smtClean="0"/>
                        <a:t>/pixel</a:t>
                      </a:r>
                      <a:endParaRPr lang="en-US" dirty="0" smtClean="0"/>
                    </a:p>
                  </a:txBody>
                  <a:tcPr/>
                </a:tc>
              </a:tr>
              <a:tr h="103797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ASTRI-SIMULATOR: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b="0" baseline="0" dirty="0" smtClean="0"/>
                        <a:t>includes the mirror reflectivity, the  </a:t>
                      </a:r>
                      <a:r>
                        <a:rPr lang="en-US" b="0" baseline="0" dirty="0" err="1" smtClean="0"/>
                        <a:t>SiPM</a:t>
                      </a:r>
                      <a:r>
                        <a:rPr lang="en-US" b="0" baseline="0" dirty="0" smtClean="0"/>
                        <a:t> PDE, the PMMA window transmission, some of </a:t>
                      </a:r>
                      <a:r>
                        <a:rPr lang="en-US" b="0" baseline="0" dirty="0" smtClean="0"/>
                        <a:t>the mounting </a:t>
                      </a:r>
                      <a:r>
                        <a:rPr lang="en-US" b="0" baseline="0" dirty="0" smtClean="0"/>
                        <a:t>structure </a:t>
                      </a:r>
                      <a:r>
                        <a:rPr lang="en-US" b="0" baseline="0" dirty="0" smtClean="0"/>
                        <a:t>over </a:t>
                      </a:r>
                      <a:r>
                        <a:rPr lang="en-US" b="0" baseline="0" dirty="0" smtClean="0"/>
                        <a:t>the mirror </a:t>
                      </a:r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2008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ANALYSIS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SOFTWARE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IDL code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654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-27384"/>
            <a:ext cx="9144000" cy="468000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Steps</a:t>
            </a:r>
            <a:r>
              <a:rPr kumimoji="0" lang="it-IT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of the Analysis</a:t>
            </a:r>
            <a:r>
              <a:rPr kumimoji="0" lang="it-IT" sz="2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</a:t>
            </a:r>
            <a:endParaRPr kumimoji="0" lang="it-IT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-27384"/>
            <a:ext cx="1763688" cy="467999"/>
            <a:chOff x="0" y="-27384"/>
            <a:chExt cx="1763688" cy="467999"/>
          </a:xfrm>
        </p:grpSpPr>
        <p:sp>
          <p:nvSpPr>
            <p:cNvPr id="2" name="Rettangolo 1"/>
            <p:cNvSpPr/>
            <p:nvPr/>
          </p:nvSpPr>
          <p:spPr>
            <a:xfrm>
              <a:off x="0" y="-27384"/>
              <a:ext cx="1763688" cy="467999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67243" y="-27384"/>
              <a:ext cx="1624437" cy="467999"/>
              <a:chOff x="82590" y="-27384"/>
              <a:chExt cx="1624437" cy="467999"/>
            </a:xfrm>
          </p:grpSpPr>
          <p:pic>
            <p:nvPicPr>
              <p:cNvPr id="6" name="Picture 6" descr="http://www.uibk.ac.at/cta/stylesheets/images/cta-logo-220x140px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600" y="-27384"/>
                <a:ext cx="735427" cy="4679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Immagine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90" y="105521"/>
                <a:ext cx="817002" cy="202188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13" name="Rettangolo 12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T. Mineo –  CCF/CTA Meeting,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Barcelona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, 26-28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October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2015</a:t>
            </a:r>
            <a:endParaRPr kumimoji="0" lang="it-IT" sz="14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604448" y="6558806"/>
            <a:ext cx="539552" cy="265733"/>
          </a:xfrm>
        </p:spPr>
        <p:txBody>
          <a:bodyPr/>
          <a:lstStyle/>
          <a:p>
            <a:fld id="{65D1E375-1491-4770-B4ED-E699B7903ED8}" type="slidenum">
              <a:rPr lang="it-IT" b="1" smtClean="0">
                <a:solidFill>
                  <a:schemeClr val="bg1"/>
                </a:solidFill>
              </a:rPr>
              <a:pPr/>
              <a:t>3</a:t>
            </a:fld>
            <a:endParaRPr lang="it-IT" b="1" dirty="0">
              <a:solidFill>
                <a:schemeClr val="bg1"/>
              </a:solidFill>
            </a:endParaRPr>
          </a:p>
        </p:txBody>
      </p:sp>
      <p:grpSp>
        <p:nvGrpSpPr>
          <p:cNvPr id="11" name="Gruppo 10"/>
          <p:cNvGrpSpPr/>
          <p:nvPr/>
        </p:nvGrpSpPr>
        <p:grpSpPr>
          <a:xfrm>
            <a:off x="6588224" y="2924944"/>
            <a:ext cx="1601143" cy="750332"/>
            <a:chOff x="5778500" y="1878568"/>
            <a:chExt cx="1601143" cy="750332"/>
          </a:xfrm>
        </p:grpSpPr>
        <p:grpSp>
          <p:nvGrpSpPr>
            <p:cNvPr id="12" name="Gruppo 11"/>
            <p:cNvGrpSpPr/>
            <p:nvPr/>
          </p:nvGrpSpPr>
          <p:grpSpPr>
            <a:xfrm>
              <a:off x="5778500" y="1878568"/>
              <a:ext cx="1601143" cy="369332"/>
              <a:chOff x="5778500" y="1878568"/>
              <a:chExt cx="1601143" cy="369332"/>
            </a:xfrm>
          </p:grpSpPr>
          <p:cxnSp>
            <p:nvCxnSpPr>
              <p:cNvPr id="19" name="Connettore 1 18"/>
              <p:cNvCxnSpPr/>
              <p:nvPr/>
            </p:nvCxnSpPr>
            <p:spPr>
              <a:xfrm>
                <a:off x="5778500" y="2133600"/>
                <a:ext cx="711200" cy="0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  <a:effectLst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CasellaDiTesto 19"/>
              <p:cNvSpPr txBox="1"/>
              <p:nvPr/>
            </p:nvSpPr>
            <p:spPr>
              <a:xfrm>
                <a:off x="6553200" y="1878568"/>
                <a:ext cx="8264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Proton</a:t>
                </a:r>
                <a:endParaRPr lang="en-US" dirty="0"/>
              </a:p>
            </p:txBody>
          </p:sp>
        </p:grpSp>
        <p:grpSp>
          <p:nvGrpSpPr>
            <p:cNvPr id="16" name="Gruppo 15"/>
            <p:cNvGrpSpPr/>
            <p:nvPr/>
          </p:nvGrpSpPr>
          <p:grpSpPr>
            <a:xfrm>
              <a:off x="5778500" y="2259568"/>
              <a:ext cx="1533706" cy="369332"/>
              <a:chOff x="5778500" y="2704068"/>
              <a:chExt cx="1533706" cy="369332"/>
            </a:xfrm>
          </p:grpSpPr>
          <p:cxnSp>
            <p:nvCxnSpPr>
              <p:cNvPr id="17" name="Connettore 1 16"/>
              <p:cNvCxnSpPr/>
              <p:nvPr/>
            </p:nvCxnSpPr>
            <p:spPr>
              <a:xfrm>
                <a:off x="5778500" y="2933700"/>
                <a:ext cx="7112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CasellaDiTesto 17"/>
              <p:cNvSpPr txBox="1"/>
              <p:nvPr/>
            </p:nvSpPr>
            <p:spPr>
              <a:xfrm>
                <a:off x="6565900" y="2704068"/>
                <a:ext cx="7463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Muon</a:t>
                </a:r>
                <a:endParaRPr lang="en-US" dirty="0"/>
              </a:p>
            </p:txBody>
          </p:sp>
        </p:grpSp>
      </p:grpSp>
      <p:sp>
        <p:nvSpPr>
          <p:cNvPr id="7" name="CasellaDiTesto 6"/>
          <p:cNvSpPr txBox="1"/>
          <p:nvPr/>
        </p:nvSpPr>
        <p:spPr>
          <a:xfrm>
            <a:off x="107504" y="5877272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/>
            <a:r>
              <a:rPr lang="en-US" dirty="0" smtClean="0"/>
              <a:t>2</a:t>
            </a:r>
            <a:r>
              <a:rPr lang="en-US" dirty="0" smtClean="0">
                <a:solidFill>
                  <a:srgbClr val="000090"/>
                </a:solidFill>
              </a:rPr>
              <a:t>) We computed the percentage of protons and </a:t>
            </a:r>
            <a:r>
              <a:rPr lang="en-US" dirty="0" err="1" smtClean="0">
                <a:solidFill>
                  <a:srgbClr val="000090"/>
                </a:solidFill>
              </a:rPr>
              <a:t>muons</a:t>
            </a:r>
            <a:r>
              <a:rPr lang="en-US" dirty="0" smtClean="0">
                <a:solidFill>
                  <a:srgbClr val="000090"/>
                </a:solidFill>
              </a:rPr>
              <a:t> contained in the interval where  the muon distribution is higher than the proton one. 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467544" y="1340768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dirty="0" smtClean="0"/>
              <a:t>the </a:t>
            </a:r>
            <a:r>
              <a:rPr lang="en-GB" dirty="0"/>
              <a:t>maximum count in the pixels of each </a:t>
            </a:r>
            <a:r>
              <a:rPr lang="en-GB" dirty="0" smtClean="0"/>
              <a:t>image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467544" y="4643844"/>
            <a:ext cx="4536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dirty="0" smtClean="0"/>
              <a:t>the number of pixel left after a given cut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467544" y="2924944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dirty="0" smtClean="0"/>
              <a:t>the </a:t>
            </a:r>
            <a:r>
              <a:rPr lang="en-GB" dirty="0"/>
              <a:t>average of count left after the </a:t>
            </a:r>
            <a:r>
              <a:rPr lang="en-GB" dirty="0" smtClean="0"/>
              <a:t>cuts. </a:t>
            </a:r>
            <a:endParaRPr lang="it-IT" dirty="0"/>
          </a:p>
        </p:txBody>
      </p:sp>
      <p:pic>
        <p:nvPicPr>
          <p:cNvPr id="24" name="Immagine 23" descr="mas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764704"/>
            <a:ext cx="2736304" cy="2189043"/>
          </a:xfrm>
          <a:prstGeom prst="rect">
            <a:avLst/>
          </a:prstGeom>
        </p:spPr>
      </p:pic>
      <p:pic>
        <p:nvPicPr>
          <p:cNvPr id="25" name="Immagine 24" descr="med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192" y="2204864"/>
            <a:ext cx="2745000" cy="21960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07504" y="476672"/>
            <a:ext cx="80058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en-GB" dirty="0" smtClean="0">
                <a:solidFill>
                  <a:srgbClr val="000090"/>
                </a:solidFill>
              </a:rPr>
              <a:t>We </a:t>
            </a:r>
            <a:r>
              <a:rPr lang="en-GB" dirty="0">
                <a:solidFill>
                  <a:srgbClr val="000090"/>
                </a:solidFill>
              </a:rPr>
              <a:t>produced the </a:t>
            </a:r>
            <a:r>
              <a:rPr lang="en-GB" dirty="0" smtClean="0">
                <a:solidFill>
                  <a:srgbClr val="000090"/>
                </a:solidFill>
              </a:rPr>
              <a:t>histograms </a:t>
            </a:r>
            <a:r>
              <a:rPr lang="en-GB" dirty="0">
                <a:solidFill>
                  <a:srgbClr val="000090"/>
                </a:solidFill>
              </a:rPr>
              <a:t>over all analysed </a:t>
            </a:r>
            <a:r>
              <a:rPr lang="en-GB" dirty="0" smtClean="0">
                <a:solidFill>
                  <a:srgbClr val="000090"/>
                </a:solidFill>
              </a:rPr>
              <a:t>events  of the following variable:  </a:t>
            </a:r>
          </a:p>
        </p:txBody>
      </p:sp>
      <p:pic>
        <p:nvPicPr>
          <p:cNvPr id="26" name="Immagine 25" descr="npix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103" y="3861048"/>
            <a:ext cx="2707369" cy="2165895"/>
          </a:xfrm>
          <a:prstGeom prst="rect">
            <a:avLst/>
          </a:prstGeom>
        </p:spPr>
      </p:pic>
      <p:cxnSp>
        <p:nvCxnSpPr>
          <p:cNvPr id="28" name="Connettore 1 27"/>
          <p:cNvCxnSpPr/>
          <p:nvPr/>
        </p:nvCxnSpPr>
        <p:spPr>
          <a:xfrm>
            <a:off x="7380312" y="980728"/>
            <a:ext cx="0" cy="17281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>
            <a:off x="8244408" y="980728"/>
            <a:ext cx="0" cy="17281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4644008" y="2420888"/>
            <a:ext cx="0" cy="17281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5004048" y="2420888"/>
            <a:ext cx="0" cy="17281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>
            <a:off x="7452320" y="4077072"/>
            <a:ext cx="0" cy="17281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nettore 1 32"/>
          <p:cNvCxnSpPr/>
          <p:nvPr/>
        </p:nvCxnSpPr>
        <p:spPr>
          <a:xfrm>
            <a:off x="7812360" y="4077072"/>
            <a:ext cx="0" cy="17281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435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-27384"/>
            <a:ext cx="9144000" cy="468000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Cuts</a:t>
            </a:r>
            <a:endParaRPr kumimoji="0" lang="it-IT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-27384"/>
            <a:ext cx="1763688" cy="467999"/>
            <a:chOff x="0" y="-27384"/>
            <a:chExt cx="1763688" cy="467999"/>
          </a:xfrm>
        </p:grpSpPr>
        <p:sp>
          <p:nvSpPr>
            <p:cNvPr id="2" name="Rettangolo 1"/>
            <p:cNvSpPr/>
            <p:nvPr/>
          </p:nvSpPr>
          <p:spPr>
            <a:xfrm>
              <a:off x="0" y="-27384"/>
              <a:ext cx="1763688" cy="467999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67243" y="-27384"/>
              <a:ext cx="1624437" cy="467999"/>
              <a:chOff x="82590" y="-27384"/>
              <a:chExt cx="1624437" cy="467999"/>
            </a:xfrm>
          </p:grpSpPr>
          <p:pic>
            <p:nvPicPr>
              <p:cNvPr id="6" name="Picture 6" descr="http://www.uibk.ac.at/cta/stylesheets/images/cta-logo-220x140px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600" y="-27384"/>
                <a:ext cx="735427" cy="4679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Immagine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90" y="105521"/>
                <a:ext cx="817002" cy="202188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13" name="Rettangolo 12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T. Mineo –  CCF/CTA Meeting,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Barcelona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, 26-28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October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2015</a:t>
            </a:r>
            <a:endParaRPr kumimoji="0" lang="it-IT" sz="14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604448" y="6558806"/>
            <a:ext cx="539552" cy="265733"/>
          </a:xfrm>
        </p:spPr>
        <p:txBody>
          <a:bodyPr/>
          <a:lstStyle/>
          <a:p>
            <a:fld id="{65D1E375-1491-4770-B4ED-E699B7903ED8}" type="slidenum">
              <a:rPr lang="it-IT" b="1" smtClean="0">
                <a:solidFill>
                  <a:schemeClr val="bg1"/>
                </a:solidFill>
              </a:rPr>
              <a:pPr/>
              <a:t>4</a:t>
            </a:fld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10" name="Immagine 9" descr="bkg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573016"/>
            <a:ext cx="3599999" cy="2880000"/>
          </a:xfrm>
          <a:prstGeom prst="rect">
            <a:avLst/>
          </a:prstGeom>
        </p:spPr>
      </p:pic>
      <p:pic>
        <p:nvPicPr>
          <p:cNvPr id="11" name="Immagine 10" descr="ima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7" y="476672"/>
            <a:ext cx="3600399" cy="2880320"/>
          </a:xfrm>
          <a:prstGeom prst="rect">
            <a:avLst/>
          </a:prstGeom>
        </p:spPr>
      </p:pic>
      <p:grpSp>
        <p:nvGrpSpPr>
          <p:cNvPr id="12" name="Gruppo 11"/>
          <p:cNvGrpSpPr/>
          <p:nvPr/>
        </p:nvGrpSpPr>
        <p:grpSpPr>
          <a:xfrm>
            <a:off x="3995936" y="620688"/>
            <a:ext cx="1601143" cy="750332"/>
            <a:chOff x="5778500" y="1878568"/>
            <a:chExt cx="1601143" cy="750332"/>
          </a:xfrm>
        </p:grpSpPr>
        <p:grpSp>
          <p:nvGrpSpPr>
            <p:cNvPr id="16" name="Gruppo 15"/>
            <p:cNvGrpSpPr/>
            <p:nvPr/>
          </p:nvGrpSpPr>
          <p:grpSpPr>
            <a:xfrm>
              <a:off x="5778500" y="1878568"/>
              <a:ext cx="1601143" cy="369332"/>
              <a:chOff x="5778500" y="1878568"/>
              <a:chExt cx="1601143" cy="369332"/>
            </a:xfrm>
          </p:grpSpPr>
          <p:cxnSp>
            <p:nvCxnSpPr>
              <p:cNvPr id="20" name="Connettore 1 19"/>
              <p:cNvCxnSpPr/>
              <p:nvPr/>
            </p:nvCxnSpPr>
            <p:spPr>
              <a:xfrm>
                <a:off x="5778500" y="2133600"/>
                <a:ext cx="711200" cy="0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  <a:effectLst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CasellaDiTesto 20"/>
              <p:cNvSpPr txBox="1"/>
              <p:nvPr/>
            </p:nvSpPr>
            <p:spPr>
              <a:xfrm>
                <a:off x="6553200" y="1878568"/>
                <a:ext cx="8264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Proton</a:t>
                </a:r>
                <a:endParaRPr lang="en-US" dirty="0"/>
              </a:p>
            </p:txBody>
          </p:sp>
        </p:grpSp>
        <p:grpSp>
          <p:nvGrpSpPr>
            <p:cNvPr id="17" name="Gruppo 16"/>
            <p:cNvGrpSpPr/>
            <p:nvPr/>
          </p:nvGrpSpPr>
          <p:grpSpPr>
            <a:xfrm>
              <a:off x="5778500" y="2259568"/>
              <a:ext cx="1533706" cy="369332"/>
              <a:chOff x="5778500" y="2704068"/>
              <a:chExt cx="1533706" cy="369332"/>
            </a:xfrm>
          </p:grpSpPr>
          <p:cxnSp>
            <p:nvCxnSpPr>
              <p:cNvPr id="18" name="Connettore 1 17"/>
              <p:cNvCxnSpPr/>
              <p:nvPr/>
            </p:nvCxnSpPr>
            <p:spPr>
              <a:xfrm>
                <a:off x="5778500" y="2933700"/>
                <a:ext cx="7112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  <a:effectLst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CasellaDiTesto 18"/>
              <p:cNvSpPr txBox="1"/>
              <p:nvPr/>
            </p:nvSpPr>
            <p:spPr>
              <a:xfrm>
                <a:off x="6565900" y="2704068"/>
                <a:ext cx="7463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Muon</a:t>
                </a:r>
                <a:endParaRPr lang="en-US" dirty="0"/>
              </a:p>
            </p:txBody>
          </p:sp>
        </p:grpSp>
      </p:grpSp>
      <p:sp>
        <p:nvSpPr>
          <p:cNvPr id="22" name="Rettangolo 21"/>
          <p:cNvSpPr/>
          <p:nvPr/>
        </p:nvSpPr>
        <p:spPr>
          <a:xfrm>
            <a:off x="251521" y="1628800"/>
            <a:ext cx="37444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000090"/>
                </a:solidFill>
              </a:rPr>
              <a:t>1)Cut with fixed number of count: </a:t>
            </a:r>
          </a:p>
          <a:p>
            <a:r>
              <a:rPr lang="en-GB" dirty="0" smtClean="0">
                <a:solidFill>
                  <a:srgbClr val="000090"/>
                </a:solidFill>
              </a:rPr>
              <a:t>  </a:t>
            </a:r>
            <a:r>
              <a:rPr lang="en-GB" dirty="0">
                <a:solidFill>
                  <a:srgbClr val="000090"/>
                </a:solidFill>
              </a:rPr>
              <a:t> </a:t>
            </a:r>
            <a:r>
              <a:rPr lang="en-GB" dirty="0" smtClean="0">
                <a:solidFill>
                  <a:srgbClr val="000090"/>
                </a:solidFill>
              </a:rPr>
              <a:t> 5,  7  and 10 counts</a:t>
            </a:r>
          </a:p>
        </p:txBody>
      </p:sp>
      <p:cxnSp>
        <p:nvCxnSpPr>
          <p:cNvPr id="23" name="Connettore 1 22"/>
          <p:cNvCxnSpPr/>
          <p:nvPr/>
        </p:nvCxnSpPr>
        <p:spPr>
          <a:xfrm>
            <a:off x="7812360" y="764952"/>
            <a:ext cx="0" cy="2304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7956376" y="764704"/>
            <a:ext cx="0" cy="2304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8100392" y="764704"/>
            <a:ext cx="0" cy="230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/>
          <p:nvPr/>
        </p:nvCxnSpPr>
        <p:spPr>
          <a:xfrm>
            <a:off x="8028384" y="3861048"/>
            <a:ext cx="0" cy="2304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Connettore 1 26"/>
          <p:cNvCxnSpPr/>
          <p:nvPr/>
        </p:nvCxnSpPr>
        <p:spPr>
          <a:xfrm>
            <a:off x="8316416" y="3861048"/>
            <a:ext cx="0" cy="2304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8604448" y="3861048"/>
            <a:ext cx="0" cy="230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ttangolo 28"/>
          <p:cNvSpPr/>
          <p:nvPr/>
        </p:nvSpPr>
        <p:spPr>
          <a:xfrm>
            <a:off x="323528" y="4100879"/>
            <a:ext cx="4464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indent="-185738"/>
            <a:r>
              <a:rPr lang="en-GB" dirty="0" smtClean="0">
                <a:solidFill>
                  <a:srgbClr val="000090"/>
                </a:solidFill>
              </a:rPr>
              <a:t>2)Cut with a number of count equal to 5xAverage,  7xAverage and  10xAverage.</a:t>
            </a:r>
          </a:p>
          <a:p>
            <a:pPr marL="185738" indent="-185738"/>
            <a:r>
              <a:rPr lang="en-GB" dirty="0" smtClean="0">
                <a:solidFill>
                  <a:srgbClr val="000090"/>
                </a:solidFill>
              </a:rPr>
              <a:t> </a:t>
            </a:r>
          </a:p>
          <a:p>
            <a:pPr marL="185738" indent="-185738"/>
            <a:r>
              <a:rPr lang="en-GB" dirty="0" smtClean="0">
                <a:solidFill>
                  <a:srgbClr val="000090"/>
                </a:solidFill>
              </a:rPr>
              <a:t>This cut depends on the image statistics</a:t>
            </a:r>
          </a:p>
        </p:txBody>
      </p:sp>
    </p:spTree>
    <p:extLst>
      <p:ext uri="{BB962C8B-B14F-4D97-AF65-F5344CB8AC3E}">
        <p14:creationId xmlns:p14="http://schemas.microsoft.com/office/powerpoint/2010/main" val="3469435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-27384"/>
            <a:ext cx="9144000" cy="468000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Results</a:t>
            </a:r>
            <a:r>
              <a:rPr kumimoji="0" lang="it-IT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and </a:t>
            </a:r>
            <a:r>
              <a:rPr kumimoji="0" lang="it-IT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Conclusion</a:t>
            </a:r>
            <a:endParaRPr kumimoji="0" lang="it-IT" sz="2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-27384"/>
            <a:ext cx="1763688" cy="467999"/>
            <a:chOff x="0" y="-27384"/>
            <a:chExt cx="1763688" cy="467999"/>
          </a:xfrm>
        </p:grpSpPr>
        <p:sp>
          <p:nvSpPr>
            <p:cNvPr id="2" name="Rettangolo 1"/>
            <p:cNvSpPr/>
            <p:nvPr/>
          </p:nvSpPr>
          <p:spPr>
            <a:xfrm>
              <a:off x="0" y="-27384"/>
              <a:ext cx="1763688" cy="467999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/>
            <p:cNvGrpSpPr/>
            <p:nvPr/>
          </p:nvGrpSpPr>
          <p:grpSpPr>
            <a:xfrm>
              <a:off x="67243" y="-27384"/>
              <a:ext cx="1624437" cy="467999"/>
              <a:chOff x="82590" y="-27384"/>
              <a:chExt cx="1624437" cy="467999"/>
            </a:xfrm>
          </p:grpSpPr>
          <p:pic>
            <p:nvPicPr>
              <p:cNvPr id="6" name="Picture 6" descr="http://www.uibk.ac.at/cta/stylesheets/images/cta-logo-220x140px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600" y="-27384"/>
                <a:ext cx="735427" cy="4679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Immagine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90" y="105521"/>
                <a:ext cx="817002" cy="202188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13" name="Rettangolo 12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33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T. Mineo –  CCF/CTA Meeting,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Barcelona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, 26-28 </a:t>
            </a:r>
            <a:r>
              <a:rPr kumimoji="0" lang="it-IT" sz="1400" i="0" u="none" strike="noStrike" kern="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October</a:t>
            </a:r>
            <a:r>
              <a:rPr kumimoji="0" lang="it-IT" sz="1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 2015</a:t>
            </a:r>
            <a:endParaRPr kumimoji="0" lang="it-IT" sz="14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604448" y="6558806"/>
            <a:ext cx="539552" cy="265733"/>
          </a:xfrm>
        </p:spPr>
        <p:txBody>
          <a:bodyPr/>
          <a:lstStyle/>
          <a:p>
            <a:fld id="{65D1E375-1491-4770-B4ED-E699B7903ED8}" type="slidenum">
              <a:rPr lang="it-IT" b="1" smtClean="0">
                <a:solidFill>
                  <a:schemeClr val="bg1"/>
                </a:solidFill>
              </a:rPr>
              <a:pPr/>
              <a:t>5</a:t>
            </a:fld>
            <a:endParaRPr lang="it-IT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ella 6" title="Average count after cu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125191"/>
              </p:ext>
            </p:extLst>
          </p:nvPr>
        </p:nvGraphicFramePr>
        <p:xfrm>
          <a:off x="539552" y="2358172"/>
          <a:ext cx="3528393" cy="3330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080120"/>
                <a:gridCol w="1080121"/>
              </a:tblGrid>
              <a:tr h="4706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Muon</a:t>
                      </a:r>
                      <a:endParaRPr lang="en-US" dirty="0"/>
                    </a:p>
                  </a:txBody>
                  <a:tcPr/>
                </a:tc>
              </a:tr>
              <a:tr h="4706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91%</a:t>
                      </a:r>
                      <a:endParaRPr lang="en-US" dirty="0"/>
                    </a:p>
                  </a:txBody>
                  <a:tcPr/>
                </a:tc>
              </a:tr>
              <a:tr h="4706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 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92%</a:t>
                      </a:r>
                      <a:endParaRPr lang="en-US" dirty="0"/>
                    </a:p>
                  </a:txBody>
                  <a:tcPr/>
                </a:tc>
              </a:tr>
              <a:tr h="5067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 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92%</a:t>
                      </a:r>
                      <a:endParaRPr lang="en-US" dirty="0"/>
                    </a:p>
                  </a:txBody>
                  <a:tcPr/>
                </a:tc>
              </a:tr>
              <a:tr h="4706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5xAverage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92%</a:t>
                      </a:r>
                      <a:endParaRPr lang="en-US" dirty="0"/>
                    </a:p>
                  </a:txBody>
                  <a:tcPr/>
                </a:tc>
              </a:tr>
              <a:tr h="47068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7xAverage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93%</a:t>
                      </a:r>
                      <a:endParaRPr lang="en-US" dirty="0"/>
                    </a:p>
                  </a:txBody>
                  <a:tcPr/>
                </a:tc>
              </a:tr>
              <a:tr h="47068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10xAverage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23528" y="1916832"/>
            <a:ext cx="3993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Selection on the average </a:t>
            </a:r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dirty="0" smtClean="0">
                <a:solidFill>
                  <a:srgbClr val="0000FF"/>
                </a:solidFill>
              </a:rPr>
              <a:t>ount after cut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16" name="Tabella 15" title="Average count after cu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78222"/>
              </p:ext>
            </p:extLst>
          </p:nvPr>
        </p:nvGraphicFramePr>
        <p:xfrm>
          <a:off x="4971087" y="2358172"/>
          <a:ext cx="3528393" cy="3330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080120"/>
                <a:gridCol w="1080121"/>
              </a:tblGrid>
              <a:tr h="4706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Muon</a:t>
                      </a:r>
                      <a:endParaRPr lang="en-US" dirty="0"/>
                    </a:p>
                  </a:txBody>
                  <a:tcPr/>
                </a:tc>
              </a:tr>
              <a:tr h="4706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/>
                </a:tc>
              </a:tr>
              <a:tr h="4706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 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/>
                </a:tc>
              </a:tr>
              <a:tr h="5067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 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89%</a:t>
                      </a:r>
                      <a:endParaRPr lang="en-US" dirty="0"/>
                    </a:p>
                  </a:txBody>
                  <a:tcPr/>
                </a:tc>
              </a:tr>
              <a:tr h="4706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5xAverage</a:t>
                      </a:r>
                      <a:endParaRPr lang="en-US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86%</a:t>
                      </a:r>
                      <a:endParaRPr lang="en-US" dirty="0"/>
                    </a:p>
                  </a:txBody>
                  <a:tcPr/>
                </a:tc>
              </a:tr>
              <a:tr h="47068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7xAverage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88%</a:t>
                      </a:r>
                      <a:endParaRPr lang="en-US" dirty="0"/>
                    </a:p>
                  </a:txBody>
                  <a:tcPr/>
                </a:tc>
              </a:tr>
              <a:tr h="47068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10xAverage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asellaDiTesto 16"/>
          <p:cNvSpPr txBox="1"/>
          <p:nvPr/>
        </p:nvSpPr>
        <p:spPr>
          <a:xfrm>
            <a:off x="4734084" y="1916832"/>
            <a:ext cx="4086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Selection on the number of pixel after cut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18" name="Tabella 17" title="Average count after cu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541911"/>
              </p:ext>
            </p:extLst>
          </p:nvPr>
        </p:nvGraphicFramePr>
        <p:xfrm>
          <a:off x="3275855" y="980728"/>
          <a:ext cx="2160241" cy="94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1"/>
              </a:tblGrid>
              <a:tr h="4706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Muon</a:t>
                      </a:r>
                      <a:endParaRPr lang="en-US" dirty="0"/>
                    </a:p>
                  </a:txBody>
                  <a:tcPr/>
                </a:tc>
              </a:tr>
              <a:tr h="4706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asellaDiTesto 18"/>
          <p:cNvSpPr txBox="1"/>
          <p:nvPr/>
        </p:nvSpPr>
        <p:spPr>
          <a:xfrm>
            <a:off x="2652072" y="476672"/>
            <a:ext cx="3288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Selection on the maximum count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568" y="6021288"/>
            <a:ext cx="796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investigated statistical parameters are not good for </a:t>
            </a:r>
            <a:r>
              <a:rPr lang="en-US" sz="2000" b="1" smtClean="0">
                <a:solidFill>
                  <a:srgbClr val="FF0000"/>
                </a:solidFill>
              </a:rPr>
              <a:t>the pre-</a:t>
            </a:r>
            <a:r>
              <a:rPr lang="en-US" sz="2000" b="1" dirty="0" smtClean="0">
                <a:solidFill>
                  <a:srgbClr val="FF0000"/>
                </a:solidFill>
              </a:rPr>
              <a:t>selection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435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10706</TotalTime>
  <Words>462</Words>
  <Application>Microsoft Macintosh PowerPoint</Application>
  <PresentationFormat>Presentazione su schermo (4:3)</PresentationFormat>
  <Paragraphs>125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INAF OACT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M.C.Maccarone;G.Leto</dc:creator>
  <cp:lastModifiedBy>Teresa Mineo</cp:lastModifiedBy>
  <cp:revision>683</cp:revision>
  <dcterms:created xsi:type="dcterms:W3CDTF">2012-11-07T10:43:35Z</dcterms:created>
  <dcterms:modified xsi:type="dcterms:W3CDTF">2015-10-26T06:27:16Z</dcterms:modified>
</cp:coreProperties>
</file>