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24" r:id="rId2"/>
    <p:sldId id="534" r:id="rId3"/>
    <p:sldId id="540" r:id="rId4"/>
    <p:sldId id="526" r:id="rId5"/>
    <p:sldId id="527" r:id="rId6"/>
    <p:sldId id="528" r:id="rId7"/>
    <p:sldId id="555" r:id="rId8"/>
    <p:sldId id="529" r:id="rId9"/>
    <p:sldId id="562" r:id="rId10"/>
    <p:sldId id="553" r:id="rId11"/>
    <p:sldId id="563" r:id="rId12"/>
    <p:sldId id="532" r:id="rId13"/>
    <p:sldId id="556" r:id="rId14"/>
    <p:sldId id="558" r:id="rId15"/>
    <p:sldId id="561" r:id="rId16"/>
    <p:sldId id="559" r:id="rId17"/>
    <p:sldId id="560" r:id="rId18"/>
    <p:sldId id="536" r:id="rId19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003399"/>
    <a:srgbClr val="990000"/>
    <a:srgbClr val="984807"/>
    <a:srgbClr val="0033CC"/>
    <a:srgbClr val="28466A"/>
    <a:srgbClr val="0000FF"/>
    <a:srgbClr val="CC6600"/>
    <a:srgbClr val="FF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3191" autoAdjust="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069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C42438F-306A-4FFF-B2F4-F2F3783FD422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it-IT" smtClean="0"/>
              <a:t>Autore, Evento, Luogo, Data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B4F2F8E-4A37-4D08-87A7-3B9F3F407A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096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CAAC53C-A8B7-44E3-8F04-9B9E4EDE90B7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r>
              <a:rPr lang="it-IT" smtClean="0"/>
              <a:t>Autore, Evento, Luogo,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8F9AAED-DF9F-4DD7-B4EB-2732545A41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693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9AAED-DF9F-4DD7-B4EB-2732545A41D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2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160EC-57B7-43E0-AE0D-D12515AFD140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33A6-A64D-4368-A88B-F8AB590C66AA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9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DDD8-3A50-41E1-8931-5EFE43C5A21D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63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F253-0F18-4C99-96C2-5BEBFD3D31CF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0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5D33-962F-4F32-A9F0-6056FF3838CE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4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6757-16FE-4F7D-A019-75C917F52EB4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6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07A-2C95-458F-BA1C-CA97B7492900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1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67F1-B628-453B-B535-2BD244F01632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1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8438-2AEB-48B0-93CA-D73C6A43A7E2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4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0955-7060-49DA-8163-7CCC61804A6C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57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E567-7D7C-4587-A10A-68161C0C7B8D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6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4EB0-8DCF-4AD9-A678-870B918681CC}" type="datetime1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Nome Autore, Titolo Evento con Luogo e Data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E375-1491-4770-B4ED-E699B7903E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73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CTA Calibration </a:t>
            </a:r>
            <a:r>
              <a:rPr lang="en-US" sz="2800" b="1" kern="0" dirty="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eeting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it-IT" sz="1400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8679"/>
            <a:ext cx="1080120" cy="663045"/>
          </a:xfrm>
          <a:prstGeom prst="rect">
            <a:avLst/>
          </a:prstGeom>
          <a:effectLst>
            <a:outerShdw blurRad="127000" dist="63500" dir="270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35"/>
          <a:stretch/>
        </p:blipFill>
        <p:spPr bwMode="auto">
          <a:xfrm>
            <a:off x="4293849" y="548679"/>
            <a:ext cx="3550073" cy="663045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23607" r="10902" b="23317"/>
          <a:stretch/>
        </p:blipFill>
        <p:spPr>
          <a:xfrm>
            <a:off x="4362878" y="1404131"/>
            <a:ext cx="1783119" cy="8121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t="9925" r="5950" b="31399"/>
          <a:stretch/>
        </p:blipFill>
        <p:spPr>
          <a:xfrm>
            <a:off x="4362879" y="2475329"/>
            <a:ext cx="1783119" cy="4663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0" name="Picture 5" descr="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24" y="2348939"/>
            <a:ext cx="2209800" cy="719137"/>
          </a:xfrm>
          <a:prstGeom prst="rect">
            <a:avLst/>
          </a:prstGeom>
          <a:noFill/>
          <a:ln>
            <a:noFill/>
          </a:ln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6359924" y="1452397"/>
            <a:ext cx="2676572" cy="715581"/>
            <a:chOff x="3948967" y="2543090"/>
            <a:chExt cx="2676572" cy="715581"/>
          </a:xfrm>
        </p:grpSpPr>
        <p:sp>
          <p:nvSpPr>
            <p:cNvPr id="21" name="Rettangolo 20"/>
            <p:cNvSpPr/>
            <p:nvPr/>
          </p:nvSpPr>
          <p:spPr>
            <a:xfrm>
              <a:off x="3948967" y="2543090"/>
              <a:ext cx="2676572" cy="715581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78000">
                  <a:srgbClr val="00206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effectLst>
              <a:outerShdw blurRad="127000" dist="635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4033177" y="2636913"/>
              <a:ext cx="2560830" cy="592470"/>
              <a:chOff x="1458406" y="1954137"/>
              <a:chExt cx="2629902" cy="664891"/>
            </a:xfrm>
            <a:effectLst>
              <a:outerShdw blurRad="127000" dist="63500" dir="2700000" algn="tl" rotWithShape="0">
                <a:prstClr val="black">
                  <a:alpha val="80000"/>
                </a:prstClr>
              </a:outerShdw>
            </a:effectLst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406" y="1976480"/>
                <a:ext cx="570127" cy="570127"/>
              </a:xfrm>
              <a:prstGeom prst="rect">
                <a:avLst/>
              </a:prstGeom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2028533" y="1954137"/>
                <a:ext cx="2059775" cy="664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000" b="1" noProof="1" smtClean="0">
                    <a:solidFill>
                      <a:schemeClr val="bg1"/>
                    </a:solidFill>
                  </a:rPr>
                  <a:t>Universidade de São Paulo</a:t>
                </a:r>
              </a:p>
              <a:p>
                <a:r>
                  <a:rPr lang="en-US" sz="1000" b="1" noProof="1" smtClean="0">
                    <a:solidFill>
                      <a:schemeClr val="bg1"/>
                    </a:solidFill>
                  </a:rPr>
                  <a:t>Instituto de Astronomia, Geofisica</a:t>
                </a:r>
              </a:p>
              <a:p>
                <a:r>
                  <a:rPr lang="en-US" sz="1000" b="1" noProof="1" smtClean="0">
                    <a:solidFill>
                      <a:schemeClr val="bg1"/>
                    </a:solidFill>
                  </a:rPr>
                  <a:t>e Ciencias Atmosferica</a:t>
                </a:r>
                <a:endParaRPr lang="en-US" sz="1000" b="1" noProof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931902" cy="2952328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8" name="CasellaDiTesto 17"/>
          <p:cNvSpPr txBox="1"/>
          <p:nvPr/>
        </p:nvSpPr>
        <p:spPr>
          <a:xfrm>
            <a:off x="1514818" y="3721200"/>
            <a:ext cx="6506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99"/>
                </a:solidFill>
              </a:rPr>
              <a:t>The ASTRI SST-2M Illuminator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619672" y="4640004"/>
            <a:ext cx="6537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/>
            </a:pPr>
            <a:r>
              <a:rPr lang="it-IT" sz="3200" b="1" dirty="0" smtClean="0">
                <a:solidFill>
                  <a:srgbClr val="003399"/>
                </a:solidFill>
              </a:rPr>
              <a:t>Segreto, </a:t>
            </a:r>
            <a:r>
              <a:rPr lang="it-IT" sz="3200" b="1" u="sng" dirty="0" smtClean="0">
                <a:solidFill>
                  <a:srgbClr val="003399"/>
                </a:solidFill>
              </a:rPr>
              <a:t>G. La Rosa</a:t>
            </a:r>
          </a:p>
          <a:p>
            <a:r>
              <a:rPr lang="it-IT" sz="2400" b="1" dirty="0" smtClean="0">
                <a:solidFill>
                  <a:srgbClr val="003399"/>
                </a:solidFill>
              </a:rPr>
              <a:t>INAF </a:t>
            </a:r>
            <a:r>
              <a:rPr lang="en-US" sz="2400" b="1" dirty="0" smtClean="0">
                <a:solidFill>
                  <a:srgbClr val="003399"/>
                </a:solidFill>
              </a:rPr>
              <a:t>Palermo</a:t>
            </a:r>
          </a:p>
          <a:p>
            <a:r>
              <a:rPr lang="it-IT" sz="2400" b="1" dirty="0" smtClean="0">
                <a:solidFill>
                  <a:srgbClr val="003399"/>
                </a:solidFill>
              </a:rPr>
              <a:t>for the ASTRI Collaboration &amp; the CTA </a:t>
            </a:r>
            <a:r>
              <a:rPr lang="en-US" sz="2400" b="1" dirty="0" smtClean="0">
                <a:solidFill>
                  <a:srgbClr val="003399"/>
                </a:solidFill>
              </a:rPr>
              <a:t>Consortium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26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asellaDiTesto 163"/>
          <p:cNvSpPr txBox="1"/>
          <p:nvPr/>
        </p:nvSpPr>
        <p:spPr>
          <a:xfrm>
            <a:off x="3276294" y="627540"/>
            <a:ext cx="4089815" cy="1400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400" b="1" dirty="0" smtClean="0"/>
              <a:t>High </a:t>
            </a:r>
            <a:r>
              <a:rPr lang="en-US" sz="2400" b="1" dirty="0"/>
              <a:t>Brightness LEDs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3561425" y="2144208"/>
            <a:ext cx="3466591" cy="1137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Relay array </a:t>
            </a:r>
            <a:endParaRPr lang="en-US" sz="2400" b="1" dirty="0"/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Multicolor</a:t>
            </a: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CW LED 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sources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10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2622" y="5444070"/>
            <a:ext cx="865785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LED </a:t>
            </a:r>
            <a:r>
              <a:rPr lang="en-GB" sz="2400" b="1" dirty="0"/>
              <a:t>current (</a:t>
            </a:r>
            <a:r>
              <a:rPr lang="en-GB" sz="2400" b="1" noProof="1"/>
              <a:t>rms</a:t>
            </a:r>
            <a:r>
              <a:rPr lang="en-GB" sz="2400" b="1" dirty="0"/>
              <a:t> &lt;1</a:t>
            </a:r>
            <a:r>
              <a:rPr lang="en-US" sz="2400" dirty="0"/>
              <a:t>‰</a:t>
            </a:r>
            <a:r>
              <a:rPr lang="en-GB" sz="2400" b="1" dirty="0"/>
              <a:t>) </a:t>
            </a:r>
            <a:r>
              <a:rPr lang="en-GB" sz="2400" b="1" dirty="0" smtClean="0"/>
              <a:t> will be finely adjusted in order to keep the output light flux at the pre-selected level (&lt;1</a:t>
            </a:r>
            <a:r>
              <a:rPr lang="en-US" sz="2400" dirty="0" smtClean="0"/>
              <a:t>‰)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11183" y="3128352"/>
            <a:ext cx="226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Current control</a:t>
            </a:r>
          </a:p>
        </p:txBody>
      </p:sp>
      <p:pic>
        <p:nvPicPr>
          <p:cNvPr id="38" name="Picture 6" descr="http://www.clker.com/cliparts/6/6/d/8/1194983897377538541pc_box_sergio_luiz_arauj_02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4" y="3521189"/>
            <a:ext cx="1453586" cy="15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21"/>
          <p:cNvSpPr/>
          <p:nvPr/>
        </p:nvSpPr>
        <p:spPr>
          <a:xfrm rot="5400000">
            <a:off x="4848720" y="-626270"/>
            <a:ext cx="442532" cy="3958264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olo isoscele 10"/>
          <p:cNvSpPr/>
          <p:nvPr/>
        </p:nvSpPr>
        <p:spPr>
          <a:xfrm rot="16200000" flipV="1">
            <a:off x="5999414" y="1411352"/>
            <a:ext cx="432048" cy="32822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1 12"/>
          <p:cNvCxnSpPr/>
          <p:nvPr/>
        </p:nvCxnSpPr>
        <p:spPr>
          <a:xfrm>
            <a:off x="6540666" y="1548507"/>
            <a:ext cx="6572" cy="938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riangolo isoscele 23"/>
          <p:cNvSpPr/>
          <p:nvPr/>
        </p:nvSpPr>
        <p:spPr>
          <a:xfrm rot="16200000" flipV="1">
            <a:off x="5242809" y="1393353"/>
            <a:ext cx="432048" cy="32822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ttore 1 24"/>
          <p:cNvCxnSpPr/>
          <p:nvPr/>
        </p:nvCxnSpPr>
        <p:spPr>
          <a:xfrm>
            <a:off x="5622945" y="1359439"/>
            <a:ext cx="0" cy="381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riangolo isoscele 25"/>
          <p:cNvSpPr/>
          <p:nvPr/>
        </p:nvSpPr>
        <p:spPr>
          <a:xfrm rot="16200000" flipV="1">
            <a:off x="4495690" y="1402278"/>
            <a:ext cx="432048" cy="3282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>
            <a:off x="4875826" y="1359536"/>
            <a:ext cx="0" cy="390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riangolo isoscele 28"/>
          <p:cNvSpPr/>
          <p:nvPr/>
        </p:nvSpPr>
        <p:spPr>
          <a:xfrm rot="16200000" flipV="1">
            <a:off x="3778233" y="1393353"/>
            <a:ext cx="432048" cy="32822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ttore 1 29"/>
          <p:cNvCxnSpPr/>
          <p:nvPr/>
        </p:nvCxnSpPr>
        <p:spPr>
          <a:xfrm>
            <a:off x="4145405" y="1359536"/>
            <a:ext cx="0" cy="390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5107078" y="1557464"/>
            <a:ext cx="0" cy="9147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4383123" y="1554649"/>
            <a:ext cx="3875" cy="9473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3669415" y="1548507"/>
            <a:ext cx="0" cy="9534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H="1" flipV="1">
            <a:off x="3879386" y="2509964"/>
            <a:ext cx="218250" cy="121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H="1" flipV="1">
            <a:off x="4116874" y="2490890"/>
            <a:ext cx="532498" cy="32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flipH="1">
            <a:off x="3647062" y="2491951"/>
            <a:ext cx="2090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H="1">
            <a:off x="4875826" y="2483417"/>
            <a:ext cx="463915" cy="7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H="1" flipV="1">
            <a:off x="4688218" y="2501995"/>
            <a:ext cx="187608" cy="1828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>
            <a:off x="5827158" y="1548507"/>
            <a:ext cx="0" cy="9386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ttore 1 68"/>
          <p:cNvCxnSpPr/>
          <p:nvPr/>
        </p:nvCxnSpPr>
        <p:spPr>
          <a:xfrm flipH="1" flipV="1">
            <a:off x="5358178" y="2479617"/>
            <a:ext cx="264767" cy="2621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Ovale 63"/>
          <p:cNvSpPr/>
          <p:nvPr/>
        </p:nvSpPr>
        <p:spPr>
          <a:xfrm rot="5400000">
            <a:off x="4613368" y="2449394"/>
            <a:ext cx="72008" cy="82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e 70"/>
          <p:cNvSpPr/>
          <p:nvPr/>
        </p:nvSpPr>
        <p:spPr>
          <a:xfrm rot="5400000">
            <a:off x="3813810" y="2450455"/>
            <a:ext cx="72008" cy="82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Connettore 1 72"/>
          <p:cNvCxnSpPr/>
          <p:nvPr/>
        </p:nvCxnSpPr>
        <p:spPr>
          <a:xfrm flipH="1">
            <a:off x="5539126" y="2483124"/>
            <a:ext cx="512201" cy="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Ovale 77"/>
          <p:cNvSpPr/>
          <p:nvPr/>
        </p:nvSpPr>
        <p:spPr>
          <a:xfrm rot="5400000">
            <a:off x="6015323" y="2468468"/>
            <a:ext cx="72008" cy="82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onnettore 1 78"/>
          <p:cNvCxnSpPr/>
          <p:nvPr/>
        </p:nvCxnSpPr>
        <p:spPr>
          <a:xfrm>
            <a:off x="6057397" y="2511806"/>
            <a:ext cx="184995" cy="2422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H="1" flipV="1">
            <a:off x="6269492" y="2487153"/>
            <a:ext cx="271174" cy="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Cubo 83"/>
          <p:cNvSpPr/>
          <p:nvPr/>
        </p:nvSpPr>
        <p:spPr>
          <a:xfrm rot="10800000" flipH="1" flipV="1">
            <a:off x="6609171" y="3537194"/>
            <a:ext cx="1472635" cy="748857"/>
          </a:xfrm>
          <a:prstGeom prst="cube">
            <a:avLst>
              <a:gd name="adj" fmla="val 2463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72061"/>
            <a:ext cx="1435452" cy="127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" name="Gruppo 85"/>
          <p:cNvGrpSpPr>
            <a:grpSpLocks noChangeAspect="1"/>
          </p:cNvGrpSpPr>
          <p:nvPr/>
        </p:nvGrpSpPr>
        <p:grpSpPr>
          <a:xfrm rot="10800000">
            <a:off x="7948223" y="3466202"/>
            <a:ext cx="1019051" cy="786240"/>
            <a:chOff x="1834415" y="2918249"/>
            <a:chExt cx="3556429" cy="2788671"/>
          </a:xfrm>
        </p:grpSpPr>
        <p:sp>
          <p:nvSpPr>
            <p:cNvPr id="87" name="Trapezio 86"/>
            <p:cNvSpPr/>
            <p:nvPr/>
          </p:nvSpPr>
          <p:spPr>
            <a:xfrm rot="5400000">
              <a:off x="2205920" y="2546744"/>
              <a:ext cx="2788671" cy="3531681"/>
            </a:xfrm>
            <a:prstGeom prst="trapezoid">
              <a:avLst>
                <a:gd name="adj" fmla="val 38653"/>
              </a:avLst>
            </a:prstGeom>
            <a:solidFill>
              <a:srgbClr val="FFFF00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e 87"/>
            <p:cNvSpPr/>
            <p:nvPr/>
          </p:nvSpPr>
          <p:spPr>
            <a:xfrm>
              <a:off x="4948030" y="3816111"/>
              <a:ext cx="442814" cy="102166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Ovale 97"/>
          <p:cNvSpPr/>
          <p:nvPr/>
        </p:nvSpPr>
        <p:spPr>
          <a:xfrm rot="10800000">
            <a:off x="8905780" y="3482005"/>
            <a:ext cx="122988" cy="77043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ccia a destra 98"/>
          <p:cNvSpPr/>
          <p:nvPr/>
        </p:nvSpPr>
        <p:spPr>
          <a:xfrm rot="16200000" flipV="1">
            <a:off x="1150679" y="2531934"/>
            <a:ext cx="1096661" cy="305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ccia a destra 102"/>
          <p:cNvSpPr/>
          <p:nvPr/>
        </p:nvSpPr>
        <p:spPr>
          <a:xfrm rot="19988049" flipV="1">
            <a:off x="2270701" y="3388532"/>
            <a:ext cx="1348218" cy="335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asellaDiTesto 99"/>
          <p:cNvSpPr txBox="1"/>
          <p:nvPr/>
        </p:nvSpPr>
        <p:spPr>
          <a:xfrm>
            <a:off x="2962353" y="3590017"/>
            <a:ext cx="204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LED selection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5" name="Freccia a destra 104"/>
          <p:cNvSpPr/>
          <p:nvPr/>
        </p:nvSpPr>
        <p:spPr>
          <a:xfrm rot="10800000" flipV="1">
            <a:off x="2727647" y="4337485"/>
            <a:ext cx="3785228" cy="315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51920" y="615201"/>
            <a:ext cx="2938934" cy="14007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endParaRPr lang="en-US" sz="2400" b="1" dirty="0" smtClean="0"/>
          </a:p>
          <a:p>
            <a:pPr algn="ctr"/>
            <a:r>
              <a:rPr lang="en-US" sz="2400" b="1" dirty="0"/>
              <a:t>low </a:t>
            </a:r>
            <a:r>
              <a:rPr lang="en-US" sz="2400" b="1" dirty="0" smtClean="0"/>
              <a:t>noise (</a:t>
            </a:r>
            <a:r>
              <a:rPr lang="en-US" sz="2400" b="1" noProof="1" smtClean="0"/>
              <a:t>rms</a:t>
            </a:r>
            <a:r>
              <a:rPr lang="en-GB" sz="2400" b="1" dirty="0" smtClean="0"/>
              <a:t> </a:t>
            </a:r>
            <a:r>
              <a:rPr lang="en-GB" sz="2400" b="1" dirty="0"/>
              <a:t>&lt;1</a:t>
            </a:r>
            <a:r>
              <a:rPr lang="en-US" sz="2400" dirty="0"/>
              <a:t>‰</a:t>
            </a:r>
            <a:r>
              <a:rPr lang="en-US" sz="2400" b="1" dirty="0" smtClean="0"/>
              <a:t>) </a:t>
            </a:r>
            <a:endParaRPr lang="en-US" sz="2400" b="1" dirty="0"/>
          </a:p>
          <a:p>
            <a:pPr algn="ctr"/>
            <a:r>
              <a:rPr lang="en-US" sz="2400" b="1" dirty="0" smtClean="0"/>
              <a:t>current generator</a:t>
            </a:r>
          </a:p>
          <a:p>
            <a:pPr algn="ctr"/>
            <a:r>
              <a:rPr lang="en-US" sz="2400" b="1" dirty="0" smtClean="0"/>
              <a:t> (2 A/15 V) </a:t>
            </a:r>
          </a:p>
          <a:p>
            <a:endParaRPr lang="en-US" sz="2000" b="1" dirty="0"/>
          </a:p>
        </p:txBody>
      </p:sp>
      <p:sp>
        <p:nvSpPr>
          <p:cNvPr id="120" name="Ovale 119"/>
          <p:cNvSpPr/>
          <p:nvPr/>
        </p:nvSpPr>
        <p:spPr>
          <a:xfrm rot="5400000">
            <a:off x="5300213" y="2430726"/>
            <a:ext cx="72008" cy="82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9" name="Connettore 1 148"/>
          <p:cNvCxnSpPr/>
          <p:nvPr/>
        </p:nvCxnSpPr>
        <p:spPr>
          <a:xfrm>
            <a:off x="6379550" y="1375859"/>
            <a:ext cx="0" cy="381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CasellaDiTesto 160"/>
          <p:cNvSpPr txBox="1"/>
          <p:nvPr/>
        </p:nvSpPr>
        <p:spPr>
          <a:xfrm>
            <a:off x="7433289" y="422151"/>
            <a:ext cx="1710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Light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(fiber optic)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2" name="CasellaDiTesto 161"/>
          <p:cNvSpPr txBox="1"/>
          <p:nvPr/>
        </p:nvSpPr>
        <p:spPr>
          <a:xfrm>
            <a:off x="3666900" y="4586147"/>
            <a:ext cx="279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Light intensity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Connettore 4 5"/>
          <p:cNvCxnSpPr>
            <a:stCxn id="164" idx="3"/>
          </p:cNvCxnSpPr>
          <p:nvPr/>
        </p:nvCxnSpPr>
        <p:spPr>
          <a:xfrm>
            <a:off x="7366109" y="1327931"/>
            <a:ext cx="310503" cy="2031253"/>
          </a:xfrm>
          <a:prstGeom prst="bentConnector2">
            <a:avLst/>
          </a:prstGeom>
          <a:ln w="101600"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3884"/>
            <a:ext cx="3933038" cy="2290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Multicolor</a:t>
            </a: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LED </a:t>
            </a:r>
            <a:r>
              <a:rPr kumimoji="0" lang="en-GB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sources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4955" y="5811402"/>
            <a:ext cx="882136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LED </a:t>
            </a:r>
            <a:r>
              <a:rPr lang="en-GB" b="1" dirty="0" smtClean="0">
                <a:solidFill>
                  <a:srgbClr val="FF0000"/>
                </a:solidFill>
              </a:rPr>
              <a:t>emitters are also available in </a:t>
            </a:r>
            <a:r>
              <a:rPr lang="en-GB" b="1" dirty="0">
                <a:solidFill>
                  <a:srgbClr val="FF0000"/>
                </a:solidFill>
              </a:rPr>
              <a:t>the spectral region below 365 </a:t>
            </a:r>
            <a:r>
              <a:rPr lang="en-GB" b="1" dirty="0" smtClean="0">
                <a:solidFill>
                  <a:srgbClr val="FF0000"/>
                </a:solidFill>
              </a:rPr>
              <a:t>nm but</a:t>
            </a:r>
            <a:r>
              <a:rPr lang="en-GB" b="1" noProof="1" smtClean="0">
                <a:solidFill>
                  <a:srgbClr val="FF0000"/>
                </a:solidFill>
              </a:rPr>
              <a:t> </a:t>
            </a:r>
            <a:r>
              <a:rPr lang="en-GB" b="1" noProof="1" smtClean="0">
                <a:solidFill>
                  <a:srgbClr val="FF0000"/>
                </a:solidFill>
              </a:rPr>
              <a:t>it </a:t>
            </a:r>
            <a:r>
              <a:rPr lang="en-GB" b="1" noProof="1" smtClean="0">
                <a:solidFill>
                  <a:srgbClr val="FF0000"/>
                </a:solidFill>
              </a:rPr>
              <a:t>is TBV if</a:t>
            </a:r>
            <a:r>
              <a:rPr lang="en-GB" b="1" dirty="0" smtClean="0">
                <a:solidFill>
                  <a:srgbClr val="FF0000"/>
                </a:solidFill>
              </a:rPr>
              <a:t> their brightness (</a:t>
            </a:r>
            <a:r>
              <a:rPr lang="en-GB" b="1" dirty="0">
                <a:solidFill>
                  <a:srgbClr val="FF0000"/>
                </a:solidFill>
              </a:rPr>
              <a:t>&lt;</a:t>
            </a:r>
            <a:r>
              <a:rPr lang="en-GB" b="1" dirty="0" smtClean="0">
                <a:solidFill>
                  <a:srgbClr val="FF0000"/>
                </a:solidFill>
              </a:rPr>
              <a:t>25 </a:t>
            </a:r>
            <a:r>
              <a:rPr lang="en-US" b="1" noProof="1" smtClean="0">
                <a:solidFill>
                  <a:srgbClr val="FF0000"/>
                </a:solidFill>
              </a:rPr>
              <a:t>mW/die</a:t>
            </a:r>
            <a:r>
              <a:rPr lang="en-GB" b="1" dirty="0" smtClean="0">
                <a:solidFill>
                  <a:srgbClr val="FF0000"/>
                </a:solidFill>
              </a:rPr>
              <a:t>) is enough for their use as light sources for the illuminator</a:t>
            </a:r>
            <a:r>
              <a:rPr lang="en-GB" b="1" dirty="0" smtClean="0"/>
              <a:t>.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8" y="818551"/>
            <a:ext cx="3478474" cy="22660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18574" y="428902"/>
            <a:ext cx="3610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Visible: P &gt;&gt;1 W  (&lt;&lt; </a:t>
            </a:r>
            <a:r>
              <a:rPr lang="en-US" sz="2000" b="1" dirty="0"/>
              <a:t>100 </a:t>
            </a:r>
            <a:r>
              <a:rPr lang="en-US" sz="2000" b="1" dirty="0" smtClean="0"/>
              <a:t>€)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 descr="Image descripti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2304"/>
            <a:ext cx="944391" cy="9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072224" y="1139350"/>
            <a:ext cx="1240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365 nm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385 nm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395 nm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405 nm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4675"/>
            <a:ext cx="1242430" cy="10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t="3376" r="12669" b="498"/>
          <a:stretch/>
        </p:blipFill>
        <p:spPr bwMode="auto">
          <a:xfrm>
            <a:off x="4627144" y="3870244"/>
            <a:ext cx="1859426" cy="194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5110272" y="436712"/>
            <a:ext cx="3144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UV-A  (P &gt; </a:t>
            </a:r>
            <a:r>
              <a:rPr lang="en-US" sz="2000" b="1" dirty="0"/>
              <a:t>1W) </a:t>
            </a:r>
            <a:r>
              <a:rPr lang="en-US" sz="2000" b="1" dirty="0" smtClean="0"/>
              <a:t>(100 </a:t>
            </a:r>
            <a:r>
              <a:rPr lang="en-US" sz="2000" b="1" dirty="0"/>
              <a:t>€</a:t>
            </a:r>
            <a:r>
              <a:rPr lang="en-US" sz="2000" b="1" dirty="0" smtClean="0"/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91" y="4523740"/>
            <a:ext cx="10001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002944" y="3964743"/>
            <a:ext cx="7252078" cy="184665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265 </a:t>
            </a:r>
            <a:r>
              <a:rPr lang="en-US" sz="2000" b="1" dirty="0"/>
              <a:t>nm </a:t>
            </a:r>
            <a:r>
              <a:rPr lang="en-US" sz="2000" b="1" dirty="0" smtClean="0"/>
              <a:t> 10 </a:t>
            </a:r>
            <a:r>
              <a:rPr lang="en-US" sz="2000" b="1" noProof="1" smtClean="0"/>
              <a:t>mW:    1k</a:t>
            </a:r>
            <a:r>
              <a:rPr lang="en-US" sz="2000" b="1" dirty="0" smtClean="0"/>
              <a:t>€</a:t>
            </a:r>
            <a:endParaRPr lang="en-US" sz="2000" b="1" noProof="1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280 </a:t>
            </a:r>
            <a:r>
              <a:rPr lang="en-US" sz="2000" b="1" dirty="0"/>
              <a:t>nm </a:t>
            </a:r>
            <a:r>
              <a:rPr lang="en-US" sz="2000" b="1" dirty="0" smtClean="0"/>
              <a:t> 25 </a:t>
            </a:r>
            <a:r>
              <a:rPr lang="en-US" sz="2000" b="1" noProof="1" smtClean="0"/>
              <a:t>mW:    1k</a:t>
            </a:r>
            <a:r>
              <a:rPr lang="en-US" sz="2000" b="1" dirty="0" smtClean="0"/>
              <a:t>€</a:t>
            </a:r>
            <a:endParaRPr lang="en-US" sz="2000" b="1" noProof="1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noProof="1" smtClean="0"/>
              <a:t>310 nm </a:t>
            </a:r>
            <a:r>
              <a:rPr lang="en-US" sz="2000" b="1" noProof="1" smtClean="0"/>
              <a:t> 25 </a:t>
            </a:r>
            <a:r>
              <a:rPr lang="en-US" sz="2000" b="1" noProof="1" smtClean="0"/>
              <a:t>mW:    1k</a:t>
            </a:r>
            <a:r>
              <a:rPr lang="en-US" sz="2000" b="1" dirty="0" smtClean="0"/>
              <a:t>€</a:t>
            </a:r>
            <a:endParaRPr lang="en-US" sz="2000" b="1" noProof="1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noProof="1" smtClean="0"/>
              <a:t>340 nm </a:t>
            </a:r>
            <a:r>
              <a:rPr lang="en-US" sz="2000" b="1" noProof="1" smtClean="0"/>
              <a:t> 10 </a:t>
            </a:r>
            <a:r>
              <a:rPr lang="en-US" sz="2000" b="1" noProof="1" smtClean="0"/>
              <a:t>mW:</a:t>
            </a:r>
            <a:r>
              <a:rPr lang="en-US" sz="2000" b="1" noProof="1"/>
              <a:t> </a:t>
            </a:r>
            <a:r>
              <a:rPr lang="en-US" sz="2000" b="1" noProof="1" smtClean="0"/>
              <a:t>   880 </a:t>
            </a:r>
            <a:r>
              <a:rPr lang="en-US" sz="2000" b="1" dirty="0" smtClean="0"/>
              <a:t>€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227345" y="3091240"/>
            <a:ext cx="882136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visible and the UV-A  (&gt;365 nm) spectral region are rather well covered by High Brightness LEDs ( &gt; </a:t>
            </a:r>
            <a:r>
              <a:rPr lang="en-GB" b="1" dirty="0" err="1" smtClean="0"/>
              <a:t>1W</a:t>
            </a:r>
            <a:r>
              <a:rPr lang="en-GB" b="1" dirty="0" smtClean="0"/>
              <a:t>/die</a:t>
            </a:r>
            <a:r>
              <a:rPr lang="en-GB" b="1" dirty="0" smtClean="0"/>
              <a:t>).</a:t>
            </a:r>
            <a:endParaRPr lang="en-GB" b="1" dirty="0"/>
          </a:p>
        </p:txBody>
      </p:sp>
      <p:sp>
        <p:nvSpPr>
          <p:cNvPr id="18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The ns-</a:t>
            </a: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pulsed</a:t>
            </a: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source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101767" y="1093498"/>
            <a:ext cx="2547356" cy="350865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noProof="1" smtClean="0">
                <a:solidFill>
                  <a:srgbClr val="002060"/>
                </a:solidFill>
              </a:rPr>
              <a:t>ns-pulser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endParaRPr lang="en-GB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/>
              <a:t>Variable pulse width:</a:t>
            </a:r>
          </a:p>
          <a:p>
            <a:r>
              <a:rPr lang="it-IT" b="1" dirty="0" smtClean="0"/>
              <a:t>      </a:t>
            </a:r>
            <a:r>
              <a:rPr lang="en-GB" b="1" dirty="0" smtClean="0"/>
              <a:t>from 2 ns in 1 ns step</a:t>
            </a: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b="1" dirty="0" smtClean="0"/>
              <a:t>USB 2.0 control</a:t>
            </a:r>
            <a:endParaRPr lang="en-US" b="1" dirty="0"/>
          </a:p>
        </p:txBody>
      </p:sp>
      <p:sp>
        <p:nvSpPr>
          <p:cNvPr id="83" name="Rettangolo 82"/>
          <p:cNvSpPr/>
          <p:nvPr/>
        </p:nvSpPr>
        <p:spPr>
          <a:xfrm>
            <a:off x="2760270" y="1093498"/>
            <a:ext cx="3287688" cy="39395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noProof="1">
                <a:solidFill>
                  <a:srgbClr val="0070C0"/>
                </a:solidFill>
              </a:rPr>
              <a:t>l</a:t>
            </a:r>
            <a:r>
              <a:rPr lang="it-IT" sz="2800" b="1" noProof="1" smtClean="0">
                <a:solidFill>
                  <a:srgbClr val="0070C0"/>
                </a:solidFill>
              </a:rPr>
              <a:t>aser diode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noProof="1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b="1" noProof="1"/>
          </a:p>
          <a:p>
            <a:pPr marL="285750" indent="-285750">
              <a:buFont typeface="Arial" pitchFamily="34" charset="0"/>
              <a:buChar char="•"/>
            </a:pPr>
            <a:endParaRPr lang="en-US" sz="1600" b="1" noProof="1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b="1" noProof="1"/>
          </a:p>
          <a:p>
            <a:endParaRPr lang="it-IT" sz="1600" b="1" noProof="1" smtClean="0"/>
          </a:p>
          <a:p>
            <a:endParaRPr lang="it-IT" sz="1600" b="1" noProof="1"/>
          </a:p>
          <a:p>
            <a:endParaRPr lang="en-US" b="1" noProof="1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latin typeface="+mj-lt"/>
                <a:cs typeface="Arial" charset="0"/>
              </a:rPr>
              <a:t>Analog and digital modulation </a:t>
            </a:r>
            <a:endParaRPr lang="en-US" b="1" noProof="1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Rise and </a:t>
            </a:r>
            <a:r>
              <a:rPr lang="en-US" b="1" dirty="0">
                <a:latin typeface="+mj-lt"/>
              </a:rPr>
              <a:t>fall time: &lt; </a:t>
            </a:r>
            <a:r>
              <a:rPr lang="en-US" b="1" dirty="0" smtClean="0">
                <a:latin typeface="+mj-lt"/>
              </a:rPr>
              <a:t>2ns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noProof="1" smtClean="0">
                <a:latin typeface="+mj-lt"/>
              </a:rPr>
              <a:t>Thermoelectric cooler (TEC)</a:t>
            </a:r>
            <a:endParaRPr lang="en-US" b="1" noProof="1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j-lt"/>
              </a:rPr>
              <a:t>Optical power: up to 200 </a:t>
            </a:r>
            <a:r>
              <a:rPr lang="en-US" b="1" noProof="1" smtClean="0">
                <a:latin typeface="+mj-lt"/>
              </a:rPr>
              <a:t>mW</a:t>
            </a:r>
            <a:endParaRPr lang="en-US" b="1" noProof="1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noProof="1" smtClean="0">
                <a:latin typeface="+mj-lt"/>
              </a:rPr>
              <a:t>USB 2.0 and </a:t>
            </a:r>
            <a:r>
              <a:rPr lang="en-US" b="1" noProof="1">
                <a:latin typeface="+mj-lt"/>
              </a:rPr>
              <a:t>RS-232 </a:t>
            </a:r>
            <a:r>
              <a:rPr lang="en-US" b="1" noProof="1" smtClean="0">
                <a:latin typeface="+mj-lt"/>
              </a:rPr>
              <a:t>control</a:t>
            </a:r>
            <a:endParaRPr lang="it-IT" b="1" noProof="1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5" name="Picture 2" descr="OBIS 488,OBIS Laser, OBIS lasers, smart lasers, lasers for life sciences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3051" y="1619784"/>
            <a:ext cx="2541718" cy="14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Connettore 2 85"/>
          <p:cNvCxnSpPr/>
          <p:nvPr/>
        </p:nvCxnSpPr>
        <p:spPr>
          <a:xfrm flipV="1">
            <a:off x="2444657" y="2472086"/>
            <a:ext cx="1263247" cy="9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7" name="Gruppo 86"/>
          <p:cNvGrpSpPr/>
          <p:nvPr/>
        </p:nvGrpSpPr>
        <p:grpSpPr>
          <a:xfrm>
            <a:off x="2622043" y="2139938"/>
            <a:ext cx="1010590" cy="218197"/>
            <a:chOff x="7447528" y="1456119"/>
            <a:chExt cx="1696472" cy="436394"/>
          </a:xfrm>
        </p:grpSpPr>
        <p:sp>
          <p:nvSpPr>
            <p:cNvPr id="88" name="Rettangolo 87"/>
            <p:cNvSpPr/>
            <p:nvPr/>
          </p:nvSpPr>
          <p:spPr>
            <a:xfrm>
              <a:off x="8225314" y="1456119"/>
              <a:ext cx="45719" cy="43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8435259" y="1456119"/>
              <a:ext cx="45719" cy="43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8651889" y="1456119"/>
              <a:ext cx="45719" cy="43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8846761" y="1456119"/>
              <a:ext cx="45719" cy="43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8011291" y="1456119"/>
              <a:ext cx="45719" cy="43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7817854" y="1456119"/>
              <a:ext cx="45719" cy="436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Connettore 1 93"/>
            <p:cNvCxnSpPr/>
            <p:nvPr/>
          </p:nvCxnSpPr>
          <p:spPr>
            <a:xfrm>
              <a:off x="7447528" y="1892513"/>
              <a:ext cx="16964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99" y="1241899"/>
            <a:ext cx="3075101" cy="20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CasellaDiTesto 95"/>
          <p:cNvSpPr txBox="1"/>
          <p:nvPr/>
        </p:nvSpPr>
        <p:spPr>
          <a:xfrm>
            <a:off x="7499769" y="2139938"/>
            <a:ext cx="8416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Laser output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6529814" y="1471688"/>
            <a:ext cx="1460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Input Trigger</a:t>
            </a:r>
            <a:endParaRPr lang="en-US" b="1" dirty="0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66" r="313" b="1414"/>
          <a:stretch/>
        </p:blipFill>
        <p:spPr bwMode="auto">
          <a:xfrm>
            <a:off x="6132976" y="3475441"/>
            <a:ext cx="1359854" cy="1748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55" y="3524995"/>
            <a:ext cx="924574" cy="174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0" name="Connettore 2 99"/>
          <p:cNvCxnSpPr/>
          <p:nvPr/>
        </p:nvCxnSpPr>
        <p:spPr>
          <a:xfrm flipH="1">
            <a:off x="8452979" y="3255539"/>
            <a:ext cx="107" cy="439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Connettore 2 100"/>
          <p:cNvCxnSpPr>
            <a:stCxn id="111" idx="4"/>
          </p:cNvCxnSpPr>
          <p:nvPr/>
        </p:nvCxnSpPr>
        <p:spPr>
          <a:xfrm flipH="1">
            <a:off x="7016600" y="3194605"/>
            <a:ext cx="1" cy="30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8237120" y="3471616"/>
            <a:ext cx="0" cy="20007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8613056" y="3423901"/>
            <a:ext cx="0" cy="20007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CasellaDiTesto 103"/>
          <p:cNvSpPr txBox="1"/>
          <p:nvPr/>
        </p:nvSpPr>
        <p:spPr>
          <a:xfrm>
            <a:off x="8164149" y="5345641"/>
            <a:ext cx="80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 ns </a:t>
            </a:r>
            <a:endParaRPr lang="en-US" sz="2000" b="1" dirty="0"/>
          </a:p>
        </p:txBody>
      </p:sp>
      <p:cxnSp>
        <p:nvCxnSpPr>
          <p:cNvPr id="105" name="Connettore 1 104"/>
          <p:cNvCxnSpPr/>
          <p:nvPr/>
        </p:nvCxnSpPr>
        <p:spPr>
          <a:xfrm>
            <a:off x="6641976" y="3423901"/>
            <a:ext cx="0" cy="200072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>
            <a:off x="7081017" y="3423901"/>
            <a:ext cx="0" cy="208959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>
            <a:off x="6499999" y="5282661"/>
            <a:ext cx="80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 ns </a:t>
            </a:r>
            <a:endParaRPr lang="en-US" sz="2000" b="1" dirty="0"/>
          </a:p>
        </p:txBody>
      </p:sp>
      <p:cxnSp>
        <p:nvCxnSpPr>
          <p:cNvPr id="108" name="Connettore 2 107"/>
          <p:cNvCxnSpPr/>
          <p:nvPr/>
        </p:nvCxnSpPr>
        <p:spPr>
          <a:xfrm flipH="1" flipV="1">
            <a:off x="1886659" y="4771676"/>
            <a:ext cx="340483" cy="733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ttore 2 108"/>
          <p:cNvCxnSpPr/>
          <p:nvPr/>
        </p:nvCxnSpPr>
        <p:spPr>
          <a:xfrm>
            <a:off x="6641976" y="5335860"/>
            <a:ext cx="43904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/>
          <p:cNvCxnSpPr/>
          <p:nvPr/>
        </p:nvCxnSpPr>
        <p:spPr>
          <a:xfrm>
            <a:off x="8244408" y="5424625"/>
            <a:ext cx="36864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e 110"/>
          <p:cNvSpPr/>
          <p:nvPr/>
        </p:nvSpPr>
        <p:spPr>
          <a:xfrm>
            <a:off x="6817222" y="1921741"/>
            <a:ext cx="398757" cy="1272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e 111"/>
          <p:cNvSpPr/>
          <p:nvPr/>
        </p:nvSpPr>
        <p:spPr>
          <a:xfrm>
            <a:off x="8203800" y="1982675"/>
            <a:ext cx="398757" cy="1272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asellaDiTesto 112"/>
          <p:cNvSpPr txBox="1"/>
          <p:nvPr/>
        </p:nvSpPr>
        <p:spPr>
          <a:xfrm>
            <a:off x="105379" y="4897941"/>
            <a:ext cx="178032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Control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Pulse width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Repetition rate</a:t>
            </a:r>
            <a:endParaRPr lang="en-GB" sz="1600" b="1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3127338" y="5308072"/>
            <a:ext cx="221162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Control of Laser current</a:t>
            </a:r>
            <a:endParaRPr lang="en-GB" sz="1600" b="1" dirty="0"/>
          </a:p>
        </p:txBody>
      </p:sp>
      <p:cxnSp>
        <p:nvCxnSpPr>
          <p:cNvPr id="115" name="Connettore 2 114"/>
          <p:cNvCxnSpPr>
            <a:stCxn id="117" idx="3"/>
          </p:cNvCxnSpPr>
          <p:nvPr/>
        </p:nvCxnSpPr>
        <p:spPr>
          <a:xfrm flipV="1">
            <a:off x="2934075" y="4995072"/>
            <a:ext cx="369014" cy="731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ttore 2 115"/>
          <p:cNvCxnSpPr/>
          <p:nvPr/>
        </p:nvCxnSpPr>
        <p:spPr>
          <a:xfrm flipV="1">
            <a:off x="5338965" y="2445137"/>
            <a:ext cx="1417985" cy="17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7" name="Picture 6" descr="http://www.clker.com/cliparts/6/6/d/8/1194983897377538541pc_box_sergio_luiz_arauj_02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76" y="5174940"/>
            <a:ext cx="1006699" cy="1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CasellaDiTesto 117"/>
          <p:cNvSpPr txBox="1"/>
          <p:nvPr/>
        </p:nvSpPr>
        <p:spPr>
          <a:xfrm>
            <a:off x="5338965" y="5745751"/>
            <a:ext cx="373609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Variable pulse length will </a:t>
            </a:r>
            <a:r>
              <a:rPr lang="en-GB" b="1" dirty="0"/>
              <a:t>a</a:t>
            </a:r>
            <a:r>
              <a:rPr lang="en-GB" b="1" dirty="0" smtClean="0"/>
              <a:t>llow to calibrate the camera timing response </a:t>
            </a:r>
            <a:endParaRPr lang="en-GB" b="1" dirty="0"/>
          </a:p>
        </p:txBody>
      </p:sp>
      <p:pic>
        <p:nvPicPr>
          <p:cNvPr id="119" name="Picture 5" descr="http://www.picolas.de/images/stories/pulsgenerator/PLCS-4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1560" y="1471688"/>
            <a:ext cx="2873603" cy="20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Requirements for additional light</a:t>
            </a:r>
            <a:r>
              <a:rPr kumimoji="0" lang="en-US" sz="28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sources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13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1682" y="699592"/>
            <a:ext cx="8730798" cy="4739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b="1" dirty="0" smtClean="0"/>
              <a:t>The first Illuminator prototype will be equipped </a:t>
            </a:r>
            <a:r>
              <a:rPr lang="en-US" sz="2400" b="1" dirty="0" smtClean="0"/>
              <a:t>with:</a:t>
            </a:r>
          </a:p>
          <a:p>
            <a:r>
              <a:rPr lang="en-US" sz="2400" b="1" dirty="0" smtClean="0"/>
              <a:t>      -</a:t>
            </a:r>
            <a:r>
              <a:rPr lang="en-US" sz="2400" b="1" dirty="0" smtClean="0"/>
              <a:t> </a:t>
            </a:r>
            <a:r>
              <a:rPr lang="en-US" sz="2400" b="1" dirty="0" smtClean="0"/>
              <a:t>a single </a:t>
            </a:r>
            <a:r>
              <a:rPr lang="en-US" sz="2400" b="1" dirty="0" err="1" smtClean="0"/>
              <a:t>CW</a:t>
            </a:r>
            <a:r>
              <a:rPr lang="en-US" sz="2400" b="1" dirty="0" smtClean="0"/>
              <a:t>/ns </a:t>
            </a:r>
            <a:r>
              <a:rPr lang="en-US" sz="2400" b="1" dirty="0" smtClean="0"/>
              <a:t>pulsed laser light source (405 nm) </a:t>
            </a:r>
            <a:endParaRPr lang="en-US" sz="2400" b="1" dirty="0" smtClean="0"/>
          </a:p>
          <a:p>
            <a:r>
              <a:rPr lang="en-US" sz="2400" b="1" dirty="0" smtClean="0"/>
              <a:t>      - a multi color </a:t>
            </a:r>
            <a:r>
              <a:rPr lang="en-US" sz="2400" b="1" dirty="0" err="1" smtClean="0"/>
              <a:t>HB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LEDs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CW</a:t>
            </a:r>
            <a:r>
              <a:rPr lang="en-US" sz="2400" b="1" dirty="0" smtClean="0"/>
              <a:t>/pulsed (</a:t>
            </a:r>
            <a:r>
              <a:rPr lang="en-US" sz="2400" b="1" dirty="0" smtClean="0">
                <a:solidFill>
                  <a:srgbClr val="FF0000"/>
                </a:solidFill>
              </a:rPr>
              <a:t>obtainable pulse length </a:t>
            </a:r>
            <a:r>
              <a:rPr lang="en-US" sz="2400" b="1" dirty="0" err="1" smtClean="0">
                <a:solidFill>
                  <a:srgbClr val="FF0000"/>
                </a:solidFill>
              </a:rPr>
              <a:t>TBV</a:t>
            </a:r>
            <a:r>
              <a:rPr lang="en-US" sz="2400" b="1" dirty="0" smtClean="0"/>
              <a:t>)</a:t>
            </a:r>
            <a:endParaRPr lang="en-US" sz="2400" b="1" dirty="0" smtClean="0"/>
          </a:p>
          <a:p>
            <a:endParaRPr lang="en-US" sz="1400" b="1" dirty="0"/>
          </a:p>
          <a:p>
            <a:pPr marL="342900" indent="-342900">
              <a:buBlip>
                <a:blip r:embed="rId3"/>
              </a:buBlip>
            </a:pPr>
            <a:r>
              <a:rPr lang="en-US" sz="2400" b="1" dirty="0" smtClean="0"/>
              <a:t>Other optical sources can be accommodated inside the </a:t>
            </a:r>
            <a:r>
              <a:rPr lang="en-US" sz="2400" b="1" dirty="0"/>
              <a:t>illuminator control box </a:t>
            </a:r>
            <a:r>
              <a:rPr lang="en-US" sz="2400" b="1" dirty="0" smtClean="0"/>
              <a:t>provided they have: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 smtClean="0"/>
              <a:t>Compact and reasonable size</a:t>
            </a:r>
            <a:r>
              <a:rPr lang="en-US" sz="2400" dirty="0" smtClean="0"/>
              <a:t> 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/>
              <a:t>Standard connector for fiber </a:t>
            </a:r>
            <a:r>
              <a:rPr lang="en-US" sz="2400" b="1" dirty="0" smtClean="0"/>
              <a:t>optic (e.g. SMA)</a:t>
            </a:r>
            <a:endParaRPr lang="en-US" sz="2400" dirty="0" smtClean="0"/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 smtClean="0"/>
              <a:t>Computer control via USB (or RS232</a:t>
            </a:r>
            <a:r>
              <a:rPr lang="en-US" sz="2400" b="1" dirty="0"/>
              <a:t>) </a:t>
            </a:r>
            <a:endParaRPr lang="en-US" sz="2400" b="1" dirty="0" smtClean="0"/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/>
              <a:t>P</a:t>
            </a:r>
            <a:r>
              <a:rPr lang="en-US" sz="2400" b="1" dirty="0" smtClean="0"/>
              <a:t>recisely </a:t>
            </a:r>
            <a:r>
              <a:rPr lang="en-US" sz="2400" b="1" dirty="0"/>
              <a:t>adjustable </a:t>
            </a:r>
            <a:r>
              <a:rPr lang="en-US" sz="2400" b="1" dirty="0" smtClean="0"/>
              <a:t>power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/>
              <a:t>I</a:t>
            </a:r>
            <a:r>
              <a:rPr lang="en-US" sz="2400" b="1" dirty="0" smtClean="0"/>
              <a:t>nput </a:t>
            </a:r>
            <a:r>
              <a:rPr lang="en-US" sz="2400" b="1" dirty="0"/>
              <a:t>for </a:t>
            </a:r>
            <a:r>
              <a:rPr lang="en-US" sz="2400" b="1" dirty="0" smtClean="0"/>
              <a:t>external trigger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 smtClean="0"/>
              <a:t>Standalone GUI (for Windows)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400" b="1" dirty="0" smtClean="0"/>
              <a:t>Communication protocol manual (!)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7"/>
            <a:ext cx="3264788" cy="16647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https://encrypted-tbn3.gstatic.com/images?q=tbn:ANd9GcQdHruN94LgJ4aJsfwkRH78vpLE3n91hYduLN4Rd5KkPL6xd9_d7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22" y="4422501"/>
            <a:ext cx="14478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Possible ns-pulsed/multi-wavelength</a:t>
            </a: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lasers system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14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89309" y="836712"/>
            <a:ext cx="3181659" cy="243143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Fiber optic Beam combiner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/>
              <a:t>8 input – 1 output</a:t>
            </a:r>
            <a:endParaRPr lang="en-US" sz="2000" b="1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5895" y="689325"/>
            <a:ext cx="4468114" cy="378565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sz="1600" b="1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charset="0"/>
              <a:cs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Integrated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5 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laser bay mount</a:t>
            </a:r>
            <a:endParaRPr lang="en-US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nalog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digital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control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USB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and RS-232 interface for 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control </a:t>
            </a:r>
            <a:r>
              <a:rPr lang="en-US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from host 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computer</a:t>
            </a:r>
            <a:endParaRPr lang="en-US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2" descr="http://www.coherent.com/photos/OBIS-Laser-Box_withOBIS_VideoImage_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3" y="836712"/>
            <a:ext cx="3830338" cy="2087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4521"/>
            <a:ext cx="3456384" cy="173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14" y="980728"/>
            <a:ext cx="2850047" cy="150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18714" y="3573016"/>
            <a:ext cx="3993765" cy="267765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of available wavelengths: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/>
              <a:t>375 nm   50 </a:t>
            </a:r>
            <a:r>
              <a:rPr lang="en-US" sz="2400" b="1" noProof="1" smtClean="0"/>
              <a:t>mW</a:t>
            </a:r>
            <a:r>
              <a:rPr lang="it-IT" sz="2400" b="1" noProof="1" smtClean="0"/>
              <a:t>: 10k</a:t>
            </a:r>
            <a:r>
              <a:rPr lang="it-IT" sz="2400" b="1" dirty="0" smtClean="0"/>
              <a:t> </a:t>
            </a:r>
            <a:r>
              <a:rPr lang="en-US" sz="2400" dirty="0"/>
              <a:t>€</a:t>
            </a:r>
            <a:endParaRPr lang="it-IT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/>
              <a:t>405 nm 100 </a:t>
            </a:r>
            <a:r>
              <a:rPr lang="en-US" sz="2400" b="1" noProof="1" smtClean="0"/>
              <a:t>mW:   5k </a:t>
            </a:r>
            <a:r>
              <a:rPr lang="en-US" sz="2400" dirty="0"/>
              <a:t>€</a:t>
            </a:r>
            <a:endParaRPr lang="en-US" sz="2400" b="1" noProof="1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/>
              <a:t>445 nm   75 </a:t>
            </a:r>
            <a:r>
              <a:rPr lang="en-US" sz="2400" b="1" noProof="1" smtClean="0"/>
              <a:t>mW</a:t>
            </a:r>
            <a:r>
              <a:rPr lang="en-US" sz="2400" b="1" dirty="0" smtClean="0"/>
              <a:t>:   7k </a:t>
            </a:r>
            <a:r>
              <a:rPr lang="en-US" sz="2400" dirty="0" smtClean="0"/>
              <a:t>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488 nm  50 </a:t>
            </a:r>
            <a:r>
              <a:rPr lang="it-IT" sz="2400" b="1" noProof="1" smtClean="0"/>
              <a:t>mW</a:t>
            </a:r>
            <a:r>
              <a:rPr lang="en-US" sz="2400" b="1" dirty="0" smtClean="0"/>
              <a:t>:    6k</a:t>
            </a:r>
            <a:r>
              <a:rPr lang="it-IT" sz="2400" b="1" dirty="0" smtClean="0"/>
              <a:t> </a:t>
            </a:r>
            <a:r>
              <a:rPr lang="en-US" sz="2400" dirty="0" smtClean="0"/>
              <a:t>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b="1" dirty="0" smtClean="0"/>
              <a:t>640 nm  40 </a:t>
            </a:r>
            <a:r>
              <a:rPr lang="it-IT" sz="2400" b="1" noProof="1" smtClean="0"/>
              <a:t>mW</a:t>
            </a:r>
            <a:r>
              <a:rPr lang="it-IT" sz="2400" b="1" dirty="0" smtClean="0"/>
              <a:t>:     2k</a:t>
            </a:r>
            <a:r>
              <a:rPr lang="en-US" sz="2400" dirty="0"/>
              <a:t> €</a:t>
            </a:r>
            <a:endParaRPr lang="en-US" sz="2400" b="1" dirty="0"/>
          </a:p>
        </p:txBody>
      </p:sp>
      <p:sp>
        <p:nvSpPr>
          <p:cNvPr id="12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01" y="1104435"/>
            <a:ext cx="4111727" cy="311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ASTRI PSF vs. 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distance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15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2896" y="4365104"/>
            <a:ext cx="882136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PSF images and the relative radial distributions for an on-axis point sources placed at 400 m and 1.2 km from the ASTRI telescope aperture.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To limit the influence of the </a:t>
            </a:r>
            <a:r>
              <a:rPr lang="en-GB" sz="2000" b="1" dirty="0"/>
              <a:t>variable atmospheric </a:t>
            </a:r>
            <a:r>
              <a:rPr lang="en-GB" sz="2000" b="1" dirty="0" smtClean="0"/>
              <a:t>attenuation, the </a:t>
            </a:r>
            <a:r>
              <a:rPr lang="en-GB" sz="2000" b="1" dirty="0"/>
              <a:t>illuminator </a:t>
            </a:r>
            <a:r>
              <a:rPr lang="en-GB" sz="2000" b="1" dirty="0" smtClean="0"/>
              <a:t>could be placed </a:t>
            </a:r>
            <a:r>
              <a:rPr lang="en-GB" sz="2000" b="1" dirty="0"/>
              <a:t>at ≈ </a:t>
            </a:r>
            <a:r>
              <a:rPr lang="en-GB" sz="2000" b="1" dirty="0" smtClean="0"/>
              <a:t>1 km distance </a:t>
            </a:r>
            <a:r>
              <a:rPr lang="en-GB" sz="2000" b="1" dirty="0"/>
              <a:t>from </a:t>
            </a:r>
            <a:r>
              <a:rPr lang="en-GB" sz="2000" b="1" dirty="0" smtClean="0"/>
              <a:t>ASTRI telescope aperture, </a:t>
            </a:r>
            <a:r>
              <a:rPr lang="en-GB" sz="2000" b="1" dirty="0"/>
              <a:t>obtaining a  PSF good enough </a:t>
            </a:r>
            <a:r>
              <a:rPr lang="en-GB" sz="2000" b="1" dirty="0" smtClean="0"/>
              <a:t>for an accurate verification of its </a:t>
            </a:r>
            <a:r>
              <a:rPr lang="en-GB" sz="2000" b="1" noProof="1"/>
              <a:t>Montecarlo model.</a:t>
            </a:r>
            <a:endParaRPr lang="en-GB" sz="2000" b="1" dirty="0"/>
          </a:p>
        </p:txBody>
      </p:sp>
      <p:pic>
        <p:nvPicPr>
          <p:cNvPr id="1028" name="Picture 4" descr="C:\Software\fitsview\c_code\lcc\ASTRI_camera_xy_cm_400m_zoom_lo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13271"/>
          <a:stretch/>
        </p:blipFill>
        <p:spPr bwMode="auto">
          <a:xfrm>
            <a:off x="6501788" y="1246424"/>
            <a:ext cx="2501837" cy="25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8" y="1321068"/>
            <a:ext cx="2561856" cy="25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41748" y="440616"/>
            <a:ext cx="335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On-axis PSF at </a:t>
            </a:r>
            <a:r>
              <a:rPr lang="it-IT" sz="2400" b="1" dirty="0">
                <a:solidFill>
                  <a:srgbClr val="FF0000"/>
                </a:solidFill>
              </a:rPr>
              <a:t>1200 </a:t>
            </a:r>
            <a:r>
              <a:rPr lang="it-IT" sz="2400" b="1" dirty="0" smtClean="0">
                <a:solidFill>
                  <a:srgbClr val="FF0000"/>
                </a:solidFill>
              </a:rPr>
              <a:t>m</a:t>
            </a:r>
            <a:endParaRPr lang="en-US" sz="2400" b="1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1475656" y="871083"/>
            <a:ext cx="0" cy="757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6270261" y="505855"/>
            <a:ext cx="2910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On-axis PSF </a:t>
            </a:r>
            <a:r>
              <a:rPr lang="en-US" sz="2400" b="1" dirty="0"/>
              <a:t>at </a:t>
            </a:r>
            <a:r>
              <a:rPr lang="it-IT" sz="2400" b="1" dirty="0">
                <a:solidFill>
                  <a:srgbClr val="0033CC"/>
                </a:solidFill>
              </a:rPr>
              <a:t>4</a:t>
            </a:r>
            <a:r>
              <a:rPr lang="it-IT" sz="2400" b="1" dirty="0" smtClean="0">
                <a:solidFill>
                  <a:srgbClr val="0033CC"/>
                </a:solidFill>
              </a:rPr>
              <a:t>00 </a:t>
            </a:r>
            <a:r>
              <a:rPr lang="it-IT" sz="2400" b="1" dirty="0">
                <a:solidFill>
                  <a:srgbClr val="0033CC"/>
                </a:solidFill>
              </a:rPr>
              <a:t>m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endParaRPr lang="en-US" sz="2400" dirty="0">
              <a:solidFill>
                <a:srgbClr val="0033CC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475656" y="871083"/>
            <a:ext cx="2160240" cy="21826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>
            <a:off x="6156177" y="973488"/>
            <a:ext cx="936103" cy="1091311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7308304" y="967520"/>
            <a:ext cx="144016" cy="80529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23853" y="3458634"/>
            <a:ext cx="21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>
                <a:solidFill>
                  <a:schemeClr val="bg1"/>
                </a:solidFill>
              </a:rPr>
              <a:t>Logarithmic-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scale</a:t>
            </a:r>
            <a:r>
              <a:rPr lang="it-IT" b="1" dirty="0" smtClean="0"/>
              <a:t>e</a:t>
            </a:r>
            <a:r>
              <a:rPr lang="it-IT" b="1" dirty="0"/>
              <a:t>)</a:t>
            </a:r>
            <a:endParaRPr lang="en-US" b="1" dirty="0"/>
          </a:p>
        </p:txBody>
      </p:sp>
      <p:sp>
        <p:nvSpPr>
          <p:cNvPr id="17" name="Rettangolo 16"/>
          <p:cNvSpPr/>
          <p:nvPr/>
        </p:nvSpPr>
        <p:spPr>
          <a:xfrm>
            <a:off x="6789812" y="3458634"/>
            <a:ext cx="21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r>
              <a:rPr lang="en-US" b="1" dirty="0">
                <a:solidFill>
                  <a:schemeClr val="bg1"/>
                </a:solidFill>
              </a:rPr>
              <a:t>Logarithmic-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scale</a:t>
            </a:r>
            <a:r>
              <a:rPr lang="it-IT" b="1" dirty="0" smtClean="0"/>
              <a:t>e</a:t>
            </a:r>
            <a:r>
              <a:rPr lang="it-IT" b="1" dirty="0"/>
              <a:t>)</a:t>
            </a:r>
            <a:endParaRPr lang="en-US" b="1" dirty="0"/>
          </a:p>
        </p:txBody>
      </p:sp>
      <p:sp>
        <p:nvSpPr>
          <p:cNvPr id="18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alibration of the projected beam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16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309" y="4005064"/>
            <a:ext cx="8835382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b="1" noProof="1" smtClean="0"/>
              <a:t>A NIST calibrated photodiode inside the illuminator light-box continuosly monitor the light intensity at the entrance of its optical system 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b="1" noProof="1" smtClean="0"/>
              <a:t>The </a:t>
            </a:r>
            <a:r>
              <a:rPr lang="en-US" sz="2000" b="1" noProof="1"/>
              <a:t>projected light beam </a:t>
            </a:r>
            <a:r>
              <a:rPr lang="en-US" sz="2000" b="1" noProof="1" smtClean="0"/>
              <a:t>will be calibrated, as a function of wavelenght, by means of </a:t>
            </a:r>
            <a:r>
              <a:rPr lang="en-US" sz="2000" b="1" noProof="1"/>
              <a:t>a 2</a:t>
            </a:r>
            <a:r>
              <a:rPr lang="en-US" sz="2000" b="1" baseline="30000" noProof="1"/>
              <a:t>nd</a:t>
            </a:r>
            <a:r>
              <a:rPr lang="en-US" sz="2000" b="1" noProof="1"/>
              <a:t> NIST </a:t>
            </a:r>
            <a:r>
              <a:rPr lang="en-US" sz="2000" b="1" noProof="1" smtClean="0"/>
              <a:t>sensor (or a calibrated PMT), </a:t>
            </a:r>
            <a:r>
              <a:rPr lang="en-US" sz="2000" b="1" noProof="1"/>
              <a:t>with a </a:t>
            </a:r>
            <a:r>
              <a:rPr lang="en-US" sz="2000" b="1" noProof="1" smtClean="0"/>
              <a:t>precision entrance pupil, placed  at certain distance from the illuminator</a:t>
            </a:r>
            <a:endParaRPr lang="it-IT" sz="2000" b="1" noProof="1" smtClean="0"/>
          </a:p>
          <a:p>
            <a:pPr marL="285750" indent="-285750">
              <a:buBlip>
                <a:blip r:embed="rId3"/>
              </a:buBlip>
            </a:pPr>
            <a:r>
              <a:rPr lang="it-IT" sz="2000" b="1" noProof="1" smtClean="0"/>
              <a:t>To </a:t>
            </a:r>
            <a:r>
              <a:rPr lang="it-IT" sz="2000" b="1" noProof="1"/>
              <a:t>verify the </a:t>
            </a:r>
            <a:r>
              <a:rPr lang="it-IT" sz="2000" b="1" noProof="1" smtClean="0"/>
              <a:t>spatial uniformity </a:t>
            </a:r>
            <a:r>
              <a:rPr lang="it-IT" sz="2000" b="1" noProof="1"/>
              <a:t>of the </a:t>
            </a:r>
            <a:r>
              <a:rPr lang="it-IT" sz="2000" b="1" noProof="1" smtClean="0"/>
              <a:t>light beam, </a:t>
            </a:r>
            <a:r>
              <a:rPr lang="en-US" sz="2000" b="1" noProof="1" smtClean="0"/>
              <a:t>a 2D Azimuth/Elevation scanning will be performed by means of a </a:t>
            </a:r>
            <a:r>
              <a:rPr lang="en-US" sz="2000" b="1" noProof="1"/>
              <a:t>motorized </a:t>
            </a:r>
            <a:r>
              <a:rPr lang="it-IT" sz="2000" b="1" noProof="1" smtClean="0"/>
              <a:t>mount</a:t>
            </a:r>
            <a:endParaRPr lang="en-US" sz="2000" b="1" noProof="1"/>
          </a:p>
        </p:txBody>
      </p:sp>
      <p:sp>
        <p:nvSpPr>
          <p:cNvPr id="10" name="Cubo 9"/>
          <p:cNvSpPr/>
          <p:nvPr/>
        </p:nvSpPr>
        <p:spPr>
          <a:xfrm rot="10800000" flipH="1" flipV="1">
            <a:off x="810495" y="1455132"/>
            <a:ext cx="1472635" cy="748857"/>
          </a:xfrm>
          <a:prstGeom prst="cube">
            <a:avLst>
              <a:gd name="adj" fmla="val 2463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9" y="2053245"/>
            <a:ext cx="1884445" cy="16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o 11"/>
          <p:cNvGrpSpPr>
            <a:grpSpLocks noChangeAspect="1"/>
          </p:cNvGrpSpPr>
          <p:nvPr/>
        </p:nvGrpSpPr>
        <p:grpSpPr>
          <a:xfrm rot="10800000">
            <a:off x="2158844" y="1392355"/>
            <a:ext cx="4146257" cy="922057"/>
            <a:chOff x="1444051" y="3113189"/>
            <a:chExt cx="3705312" cy="2813956"/>
          </a:xfrm>
        </p:grpSpPr>
        <p:sp>
          <p:nvSpPr>
            <p:cNvPr id="13" name="Trapezio 12"/>
            <p:cNvSpPr/>
            <p:nvPr/>
          </p:nvSpPr>
          <p:spPr>
            <a:xfrm rot="5400000">
              <a:off x="1857135" y="2700105"/>
              <a:ext cx="2813956" cy="3640123"/>
            </a:xfrm>
            <a:prstGeom prst="trapezoid">
              <a:avLst>
                <a:gd name="adj" fmla="val 35031"/>
              </a:avLst>
            </a:prstGeom>
            <a:solidFill>
              <a:srgbClr val="FFFF00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5038295" y="4033970"/>
              <a:ext cx="111068" cy="10216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2533366" y="3211631"/>
            <a:ext cx="225465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Motorized Mount</a:t>
            </a:r>
            <a:endParaRPr lang="en-US" sz="2000" b="1" dirty="0"/>
          </a:p>
        </p:txBody>
      </p:sp>
      <p:sp>
        <p:nvSpPr>
          <p:cNvPr id="24" name="Rettangolo 23"/>
          <p:cNvSpPr/>
          <p:nvPr/>
        </p:nvSpPr>
        <p:spPr>
          <a:xfrm>
            <a:off x="8208230" y="1643113"/>
            <a:ext cx="118062" cy="3318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6269685" y="3132098"/>
            <a:ext cx="2812172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«Reference» NIST </a:t>
            </a:r>
            <a:r>
              <a:rPr lang="en-US" sz="2000" b="1" dirty="0" smtClean="0"/>
              <a:t>sensor</a:t>
            </a: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8208230" y="2009247"/>
            <a:ext cx="72590" cy="11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4355976" y="482596"/>
                <a:ext cx="4968551" cy="718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photon flux: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𝚽</m:t>
                    </m:r>
                    <m:r>
                      <a:rPr lang="it-IT" sz="2400" b="1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it-IT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400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</m:e>
                    </m:d>
                    <m:r>
                      <a:rPr lang="it-IT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/>
                                <a:ea typeface="Cambria Math"/>
                              </a:rPr>
                              <m:t>𝑵𝑰𝑺𝑻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it-IT" sz="2400" b="1" i="1" smtClean="0">
                                <a:latin typeface="Cambria Math"/>
                                <a:ea typeface="Cambria Math"/>
                              </a:rPr>
                              <m:t>𝒑𝒖𝒑𝒊𝒍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it-IT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400" b="1" i="1">
                                <a:latin typeface="Cambria Math"/>
                                <a:ea typeface="Cambria Math"/>
                              </a:rPr>
                              <m:t>𝒑𝒉𝒐𝒕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latin typeface="Cambria Math"/>
                                    <a:ea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it-IT" sz="24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82596"/>
                <a:ext cx="4968551" cy="718466"/>
              </a:xfrm>
              <a:prstGeom prst="rect">
                <a:avLst/>
              </a:prstGeom>
              <a:blipFill rotWithShape="1">
                <a:blip r:embed="rId5"/>
                <a:stretch>
                  <a:fillRect l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/>
              <p:cNvSpPr txBox="1"/>
              <p:nvPr/>
            </p:nvSpPr>
            <p:spPr>
              <a:xfrm>
                <a:off x="116593" y="610997"/>
                <a:ext cx="2943239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/>
                  <a:t>light </a:t>
                </a:r>
                <a:r>
                  <a:rPr lang="en-US" sz="2400" b="1" dirty="0" smtClean="0"/>
                  <a:t>intensity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t-IT" sz="2400" b="1" i="1" smtClean="0">
                            <a:latin typeface="Cambria Math"/>
                            <a:ea typeface="Cambria Math"/>
                          </a:rPr>
                          <m:t>𝒎𝑾</m:t>
                        </m:r>
                      </m:e>
                    </m:d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3" name="CasellaDiTes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3" y="610997"/>
                <a:ext cx="2943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825" t="-8974" b="-2692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2 36"/>
          <p:cNvCxnSpPr/>
          <p:nvPr/>
        </p:nvCxnSpPr>
        <p:spPr>
          <a:xfrm>
            <a:off x="303604" y="1116347"/>
            <a:ext cx="506890" cy="1460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Freccia circolare a sinistra 7"/>
          <p:cNvSpPr/>
          <p:nvPr/>
        </p:nvSpPr>
        <p:spPr>
          <a:xfrm>
            <a:off x="1956160" y="2314413"/>
            <a:ext cx="441576" cy="5256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904400" y="2557883"/>
            <a:ext cx="2084371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Precision </a:t>
            </a:r>
            <a:r>
              <a:rPr lang="en-US" sz="2000" b="1" dirty="0"/>
              <a:t>P</a:t>
            </a:r>
            <a:r>
              <a:rPr lang="en-US" sz="2000" b="1" dirty="0" smtClean="0"/>
              <a:t>inhole</a:t>
            </a:r>
            <a:endParaRPr lang="en-US" sz="2000" b="1" dirty="0"/>
          </a:p>
        </p:txBody>
      </p:sp>
      <p:cxnSp>
        <p:nvCxnSpPr>
          <p:cNvPr id="28" name="Connettore 2 27"/>
          <p:cNvCxnSpPr>
            <a:stCxn id="18" idx="1"/>
          </p:cNvCxnSpPr>
          <p:nvPr/>
        </p:nvCxnSpPr>
        <p:spPr>
          <a:xfrm flipH="1" flipV="1">
            <a:off x="1910660" y="2844389"/>
            <a:ext cx="622706" cy="567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Freccia bidirezionale verticale 20"/>
          <p:cNvSpPr/>
          <p:nvPr/>
        </p:nvSpPr>
        <p:spPr>
          <a:xfrm>
            <a:off x="1724711" y="2250112"/>
            <a:ext cx="185949" cy="5496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io 33"/>
          <p:cNvSpPr/>
          <p:nvPr/>
        </p:nvSpPr>
        <p:spPr>
          <a:xfrm rot="16200000">
            <a:off x="7106680" y="1127155"/>
            <a:ext cx="353382" cy="1410801"/>
          </a:xfrm>
          <a:prstGeom prst="trapezoid">
            <a:avLst>
              <a:gd name="adj" fmla="val 11613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 rot="10800000">
            <a:off x="6408456" y="1580660"/>
            <a:ext cx="216026" cy="49780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 rot="10800000">
            <a:off x="6454966" y="1655867"/>
            <a:ext cx="123004" cy="3657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 rot="10800000">
            <a:off x="6256322" y="1404855"/>
            <a:ext cx="97558" cy="880911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ttore 1 44"/>
          <p:cNvCxnSpPr/>
          <p:nvPr/>
        </p:nvCxnSpPr>
        <p:spPr>
          <a:xfrm>
            <a:off x="6516469" y="1580659"/>
            <a:ext cx="180231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6516469" y="2077783"/>
            <a:ext cx="1789278" cy="27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7727497" y="2021599"/>
            <a:ext cx="261274" cy="503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Arco 50"/>
          <p:cNvSpPr/>
          <p:nvPr/>
        </p:nvSpPr>
        <p:spPr>
          <a:xfrm>
            <a:off x="8246716" y="1580660"/>
            <a:ext cx="144128" cy="497124"/>
          </a:xfrm>
          <a:prstGeom prst="arc">
            <a:avLst>
              <a:gd name="adj1" fmla="val 16200000"/>
              <a:gd name="adj2" fmla="val 5557090"/>
            </a:avLst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ttore 1 3"/>
          <p:cNvCxnSpPr/>
          <p:nvPr/>
        </p:nvCxnSpPr>
        <p:spPr>
          <a:xfrm>
            <a:off x="7988771" y="1845791"/>
            <a:ext cx="0" cy="117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7988771" y="1640767"/>
            <a:ext cx="0" cy="998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Figura a mano libera 4"/>
          <p:cNvSpPr/>
          <p:nvPr/>
        </p:nvSpPr>
        <p:spPr>
          <a:xfrm>
            <a:off x="535264" y="2203990"/>
            <a:ext cx="438411" cy="701458"/>
          </a:xfrm>
          <a:custGeom>
            <a:avLst/>
            <a:gdLst>
              <a:gd name="connsiteX0" fmla="*/ 438411 w 438411"/>
              <a:gd name="connsiteY0" fmla="*/ 0 h 701458"/>
              <a:gd name="connsiteX1" fmla="*/ 363255 w 438411"/>
              <a:gd name="connsiteY1" fmla="*/ 363255 h 701458"/>
              <a:gd name="connsiteX2" fmla="*/ 0 w 438411"/>
              <a:gd name="connsiteY2" fmla="*/ 701458 h 701458"/>
              <a:gd name="connsiteX3" fmla="*/ 0 w 438411"/>
              <a:gd name="connsiteY3" fmla="*/ 701458 h 70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11" h="701458">
                <a:moveTo>
                  <a:pt x="438411" y="0"/>
                </a:moveTo>
                <a:cubicBezTo>
                  <a:pt x="437367" y="123172"/>
                  <a:pt x="436323" y="246345"/>
                  <a:pt x="363255" y="363255"/>
                </a:cubicBezTo>
                <a:cubicBezTo>
                  <a:pt x="290187" y="480165"/>
                  <a:pt x="0" y="701458"/>
                  <a:pt x="0" y="701458"/>
                </a:cubicBezTo>
                <a:lnTo>
                  <a:pt x="0" y="70145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io 41"/>
          <p:cNvSpPr/>
          <p:nvPr/>
        </p:nvSpPr>
        <p:spPr>
          <a:xfrm rot="16200000">
            <a:off x="8036514" y="1719285"/>
            <a:ext cx="79764" cy="175249"/>
          </a:xfrm>
          <a:prstGeom prst="trapezoid">
            <a:avLst>
              <a:gd name="adj" fmla="val 11613"/>
            </a:avLst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2 22"/>
          <p:cNvCxnSpPr/>
          <p:nvPr/>
        </p:nvCxnSpPr>
        <p:spPr>
          <a:xfrm>
            <a:off x="2283129" y="1347179"/>
            <a:ext cx="5932231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386453" y="1116346"/>
            <a:ext cx="247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2400" b="1" dirty="0" smtClean="0"/>
              <a:t>R</a:t>
            </a:r>
            <a:endParaRPr lang="en-US" sz="2400" b="1" dirty="0"/>
          </a:p>
        </p:txBody>
      </p:sp>
      <p:sp>
        <p:nvSpPr>
          <p:cNvPr id="43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1520" y="733429"/>
            <a:ext cx="3024337" cy="523220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NIST-calibrated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Si Photodiode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it-IT" b="1" dirty="0"/>
          </a:p>
          <a:p>
            <a:pPr marL="285750" indent="-285750">
              <a:buFont typeface="Wingdings" pitchFamily="2" charset="2"/>
              <a:buChar char="q"/>
            </a:pPr>
            <a:endParaRPr lang="it-IT" b="1" dirty="0" smtClean="0"/>
          </a:p>
          <a:p>
            <a:pPr marL="285750" indent="-285750">
              <a:buFont typeface="Wingdings" pitchFamily="2" charset="2"/>
              <a:buChar char="q"/>
            </a:pPr>
            <a:endParaRPr lang="it-IT" b="1" dirty="0"/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Ø </a:t>
            </a:r>
            <a:r>
              <a:rPr lang="en-US" b="1" dirty="0"/>
              <a:t>9.5 </a:t>
            </a:r>
            <a:r>
              <a:rPr lang="en-US" b="1" dirty="0" smtClean="0"/>
              <a:t>mm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latin typeface="Symbol" pitchFamily="18" charset="2"/>
              </a:rPr>
              <a:t>l</a:t>
            </a:r>
            <a:r>
              <a:rPr lang="en-US" b="1" dirty="0"/>
              <a:t>: </a:t>
            </a:r>
            <a:r>
              <a:rPr lang="it-IT" b="1" dirty="0"/>
              <a:t>200 nm – 1100 nm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b="1" dirty="0"/>
              <a:t>50 </a:t>
            </a:r>
            <a:r>
              <a:rPr lang="it-IT" b="1" noProof="1"/>
              <a:t>nW</a:t>
            </a:r>
            <a:r>
              <a:rPr lang="it-IT" b="1" dirty="0"/>
              <a:t> – 50 </a:t>
            </a:r>
            <a:r>
              <a:rPr lang="it-IT" b="1" noProof="1"/>
              <a:t>mW</a:t>
            </a:r>
            <a:endParaRPr lang="en-US" b="1" noProof="1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resolution: </a:t>
            </a:r>
            <a:r>
              <a:rPr lang="en-US" b="1" dirty="0"/>
              <a:t>1 </a:t>
            </a:r>
            <a:r>
              <a:rPr lang="en-US" b="1" noProof="1" smtClean="0"/>
              <a:t>nW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NTC Thermistor 	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noProof="1" smtClean="0"/>
              <a:t>Response Time: </a:t>
            </a:r>
            <a:r>
              <a:rPr lang="en-US" b="1" noProof="1"/>
              <a:t>&lt; 1 </a:t>
            </a:r>
            <a:r>
              <a:rPr lang="el-GR" b="1" noProof="1"/>
              <a:t>μ</a:t>
            </a:r>
            <a:r>
              <a:rPr lang="en-US" b="1" noProof="1"/>
              <a:t>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noProof="1" smtClean="0"/>
              <a:t>Linearity: </a:t>
            </a:r>
            <a:r>
              <a:rPr lang="en-US" b="1" noProof="1"/>
              <a:t>± 0.5</a:t>
            </a:r>
            <a:r>
              <a:rPr lang="en-US" b="1" noProof="1" smtClean="0"/>
              <a:t>%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noProof="1"/>
              <a:t>Measurement </a:t>
            </a:r>
            <a:r>
              <a:rPr lang="en-US" b="1" noProof="1" smtClean="0"/>
              <a:t>Uncertainty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n-NO" b="1" noProof="1" smtClean="0"/>
              <a:t>±</a:t>
            </a:r>
            <a:r>
              <a:rPr lang="nn-NO" b="1" noProof="1"/>
              <a:t>5% 200 – 450 </a:t>
            </a:r>
            <a:r>
              <a:rPr lang="nn-NO" b="1" noProof="1" smtClean="0"/>
              <a:t>nm</a:t>
            </a:r>
            <a:endParaRPr lang="en-US" b="1" noProof="1"/>
          </a:p>
          <a:p>
            <a:pPr marL="742950" lvl="1" indent="-285750">
              <a:buFont typeface="Wingdings" pitchFamily="2" charset="2"/>
              <a:buChar char="Ø"/>
            </a:pPr>
            <a:r>
              <a:rPr lang="nn-NO" b="1" noProof="1" smtClean="0"/>
              <a:t>±3</a:t>
            </a:r>
            <a:r>
              <a:rPr lang="nn-NO" b="1" noProof="1"/>
              <a:t>% 451 – 1000 </a:t>
            </a:r>
            <a:r>
              <a:rPr lang="nn-NO" b="1" noProof="1" smtClean="0"/>
              <a:t>nm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NIST 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reference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17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8" name="Picture 9" descr="S120V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888" y="1613304"/>
            <a:ext cx="1217599" cy="12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073373" y="5157192"/>
            <a:ext cx="4536506" cy="659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noProof="1" smtClean="0"/>
              <a:t>Spectral responce of the Si-photodiode used for the absolute calibration of the illuminator </a:t>
            </a:r>
            <a:endParaRPr lang="en-US" b="1" noProof="1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5818" y="-287560"/>
            <a:ext cx="4376188" cy="619268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580112" y="334953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 smtClean="0">
                <a:solidFill>
                  <a:srgbClr val="FF0000"/>
                </a:solidFill>
              </a:rPr>
              <a:t>Responsivity</a:t>
            </a:r>
            <a:r>
              <a:rPr lang="it-IT" sz="2400" b="1" dirty="0" smtClean="0">
                <a:solidFill>
                  <a:srgbClr val="FF0000"/>
                </a:solidFill>
              </a:rPr>
              <a:t> (A/W)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571867" y="1543800"/>
            <a:ext cx="3088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 smtClean="0">
                <a:solidFill>
                  <a:srgbClr val="00A249"/>
                </a:solidFill>
              </a:rPr>
              <a:t>Quantum efficiency</a:t>
            </a:r>
            <a:endParaRPr lang="it-IT" sz="2400" b="1" dirty="0">
              <a:solidFill>
                <a:srgbClr val="00A249"/>
              </a:solidFill>
            </a:endParaRPr>
          </a:p>
        </p:txBody>
      </p:sp>
      <p:sp>
        <p:nvSpPr>
          <p:cNvPr id="13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Summary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18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3925" y="764704"/>
            <a:ext cx="8078601" cy="52937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ASTRI-SST 2M portable illuminating system</a:t>
            </a:r>
          </a:p>
          <a:p>
            <a:endParaRPr lang="it-IT" b="1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Projection box: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200" b="1" dirty="0" smtClean="0"/>
              <a:t>Light weight, for </a:t>
            </a:r>
            <a:r>
              <a:rPr lang="en-US" sz="2200" b="1" dirty="0"/>
              <a:t>easy installation on elevated (fixed or motorized) </a:t>
            </a:r>
            <a:r>
              <a:rPr lang="en-US" sz="2200" b="1" dirty="0" smtClean="0"/>
              <a:t>mounts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200" b="1" dirty="0"/>
              <a:t>o</a:t>
            </a:r>
            <a:r>
              <a:rPr lang="en-US" sz="2200" b="1" dirty="0" smtClean="0"/>
              <a:t>utput flux monitored by a </a:t>
            </a:r>
            <a:r>
              <a:rPr lang="en-US" sz="2200" b="1" dirty="0"/>
              <a:t>NIST </a:t>
            </a:r>
            <a:r>
              <a:rPr lang="en-US" sz="2200" b="1" dirty="0" smtClean="0"/>
              <a:t>calibrated photodiode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sz="2200" b="1" dirty="0" smtClean="0"/>
              <a:t>uniform far-field illumination pattern</a:t>
            </a:r>
            <a:r>
              <a:rPr lang="it-IT" sz="2200" b="1" dirty="0" smtClean="0"/>
              <a:t> </a:t>
            </a:r>
            <a:endParaRPr lang="en-US" sz="2200" b="1" dirty="0"/>
          </a:p>
          <a:p>
            <a:endParaRPr lang="it-IT" sz="2400" b="1" dirty="0" smtClean="0">
              <a:solidFill>
                <a:srgbClr val="002060"/>
              </a:solidFill>
            </a:endParaRPr>
          </a:p>
          <a:p>
            <a:r>
              <a:rPr lang="it-IT" sz="2400" b="1" dirty="0" smtClean="0">
                <a:solidFill>
                  <a:srgbClr val="002060"/>
                </a:solidFill>
              </a:rPr>
              <a:t>Control box: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sz="2200" b="1" dirty="0" smtClean="0"/>
              <a:t>battery powered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sz="2200" b="1" dirty="0" smtClean="0"/>
              <a:t>computer with local control interfaces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sz="2200" b="1" dirty="0" smtClean="0"/>
              <a:t>wireless system for </a:t>
            </a:r>
            <a:r>
              <a:rPr lang="en-US" sz="2200" b="1" dirty="0"/>
              <a:t>r</a:t>
            </a:r>
            <a:r>
              <a:rPr lang="en-US" sz="2200" b="1" dirty="0" smtClean="0"/>
              <a:t>emote control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sz="2200" b="1" dirty="0"/>
              <a:t>g</a:t>
            </a:r>
            <a:r>
              <a:rPr lang="en-US" sz="2200" b="1" dirty="0" smtClean="0"/>
              <a:t>eneration of ns-pulsed </a:t>
            </a:r>
            <a:r>
              <a:rPr lang="en-US" sz="2200" b="1" dirty="0"/>
              <a:t>and </a:t>
            </a:r>
            <a:r>
              <a:rPr lang="en-US" sz="2200" b="1" dirty="0" smtClean="0"/>
              <a:t>CW </a:t>
            </a:r>
            <a:r>
              <a:rPr lang="en-US" sz="2200" b="1" dirty="0"/>
              <a:t>light </a:t>
            </a:r>
            <a:r>
              <a:rPr lang="en-US" sz="2200" b="1" dirty="0" smtClean="0"/>
              <a:t>at several wavelengths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sz="2200" b="1" dirty="0"/>
              <a:t>a</a:t>
            </a:r>
            <a:r>
              <a:rPr lang="en-US" sz="2200" b="1" dirty="0" smtClean="0"/>
              <a:t>djustable </a:t>
            </a:r>
            <a:r>
              <a:rPr lang="en-US" sz="2200" b="1" dirty="0"/>
              <a:t>pulse length (from 2ns in step of </a:t>
            </a:r>
            <a:r>
              <a:rPr lang="en-US" sz="2200" b="1" dirty="0" smtClean="0"/>
              <a:t>1ns)</a:t>
            </a:r>
          </a:p>
          <a:p>
            <a:pPr marL="742950" lvl="1" indent="-285750">
              <a:buBlip>
                <a:blip r:embed="rId4"/>
              </a:buBlip>
            </a:pPr>
            <a:r>
              <a:rPr lang="en-US" sz="2200" b="1" dirty="0"/>
              <a:t>c</a:t>
            </a:r>
            <a:r>
              <a:rPr lang="en-US" sz="2200" b="1" dirty="0" smtClean="0"/>
              <a:t>ontinuously </a:t>
            </a:r>
            <a:r>
              <a:rPr lang="en-US" sz="2200" b="1" dirty="0"/>
              <a:t>adjustable </a:t>
            </a:r>
            <a:r>
              <a:rPr lang="en-US" sz="2200" b="1" dirty="0" smtClean="0"/>
              <a:t>flux intensity</a:t>
            </a:r>
          </a:p>
        </p:txBody>
      </p:sp>
      <p:sp>
        <p:nvSpPr>
          <p:cNvPr id="7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the illuminator and the ASTRI-SST-2M 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calibration</a:t>
            </a: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strategy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9931" y="764704"/>
            <a:ext cx="8590104" cy="55553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1900" b="1" dirty="0" smtClean="0">
              <a:solidFill>
                <a:srgbClr val="FF0000"/>
              </a:solidFill>
            </a:endParaRPr>
          </a:p>
          <a:p>
            <a:pPr marL="457200" indent="-457200">
              <a:buBlip>
                <a:blip r:embed="rId3"/>
              </a:buBlip>
            </a:pPr>
            <a:r>
              <a:rPr lang="en-GB" sz="2400" b="1" dirty="0" smtClean="0"/>
              <a:t>In </a:t>
            </a:r>
            <a:r>
              <a:rPr lang="en-GB" sz="2400" b="1" dirty="0"/>
              <a:t>support to the </a:t>
            </a:r>
            <a:r>
              <a:rPr lang="en-US" sz="2400" b="1" dirty="0"/>
              <a:t>ASTRI SST-2M </a:t>
            </a:r>
            <a:r>
              <a:rPr lang="en-GB" sz="2400" b="1" dirty="0"/>
              <a:t>end-to-end calibration,</a:t>
            </a:r>
            <a:r>
              <a:rPr lang="en-US" sz="2400" b="1" dirty="0"/>
              <a:t> a portable </a:t>
            </a:r>
            <a:r>
              <a:rPr lang="en-US" sz="2400" b="1" dirty="0" smtClean="0"/>
              <a:t>ground light </a:t>
            </a:r>
            <a:r>
              <a:rPr lang="en-US" sz="2400" b="1" dirty="0"/>
              <a:t>source has been designed</a:t>
            </a:r>
            <a:r>
              <a:rPr lang="it-IT" sz="2400" b="1" dirty="0"/>
              <a:t> to</a:t>
            </a:r>
            <a:r>
              <a:rPr lang="en-US" sz="2400" b="1" dirty="0"/>
              <a:t> </a:t>
            </a:r>
            <a:r>
              <a:rPr lang="en-US" sz="2400" b="1" dirty="0" smtClean="0"/>
              <a:t>illuminate </a:t>
            </a:r>
            <a:r>
              <a:rPr lang="en-US" sz="2400" b="1" dirty="0"/>
              <a:t>the </a:t>
            </a:r>
            <a:r>
              <a:rPr lang="en-US" sz="2400" b="1" dirty="0" smtClean="0"/>
              <a:t>whole telescope </a:t>
            </a:r>
            <a:r>
              <a:rPr lang="en-US" sz="2400" b="1" dirty="0"/>
              <a:t>aperture from several hundred meters </a:t>
            </a:r>
            <a:r>
              <a:rPr lang="en-US" sz="2400" b="1" dirty="0" smtClean="0"/>
              <a:t>distance</a:t>
            </a:r>
          </a:p>
          <a:p>
            <a:endParaRPr lang="it-IT" sz="2400" b="1" dirty="0"/>
          </a:p>
          <a:p>
            <a:pPr marL="457200" indent="-457200">
              <a:buBlip>
                <a:blip r:embed="rId3"/>
              </a:buBlip>
            </a:pPr>
            <a:r>
              <a:rPr lang="en-US" sz="2400" b="1" dirty="0"/>
              <a:t>The </a:t>
            </a:r>
            <a:r>
              <a:rPr lang="en-US" sz="2400" b="1" dirty="0" smtClean="0"/>
              <a:t>ground light source </a:t>
            </a:r>
            <a:r>
              <a:rPr lang="en-US" sz="2400" b="1" dirty="0"/>
              <a:t>will be used during the </a:t>
            </a:r>
            <a:r>
              <a:rPr lang="en-US" sz="2400" b="1" dirty="0" smtClean="0"/>
              <a:t>commissioning phase to measure the </a:t>
            </a:r>
            <a:r>
              <a:rPr lang="en-US" sz="2400" b="1" dirty="0"/>
              <a:t>telescope actual </a:t>
            </a:r>
            <a:r>
              <a:rPr lang="en-US" sz="2400" b="1" dirty="0" smtClean="0"/>
              <a:t>spectral, temporal, spatial and linearity of the end-to-end response</a:t>
            </a:r>
            <a:endParaRPr lang="en-US" sz="2400" b="1" dirty="0"/>
          </a:p>
          <a:p>
            <a:pPr marL="457200" indent="-457200">
              <a:buBlip>
                <a:blip r:embed="rId3"/>
              </a:buBlip>
            </a:pPr>
            <a:endParaRPr lang="en-US" sz="2400" b="1" dirty="0"/>
          </a:p>
          <a:p>
            <a:pPr marL="457200" indent="-457200">
              <a:buBlip>
                <a:blip r:embed="rId3"/>
              </a:buBlip>
            </a:pPr>
            <a:r>
              <a:rPr lang="en-US" sz="2400" b="1" dirty="0" smtClean="0"/>
              <a:t>Results will be used to:</a:t>
            </a:r>
            <a:endParaRPr lang="en-US" sz="2400" b="1" dirty="0"/>
          </a:p>
          <a:p>
            <a:pPr marL="914400" lvl="1" indent="-457200">
              <a:buBlip>
                <a:blip r:embed="rId4"/>
              </a:buBlip>
            </a:pPr>
            <a:r>
              <a:rPr lang="en-US" sz="2400" b="1" dirty="0"/>
              <a:t>f</a:t>
            </a:r>
            <a:r>
              <a:rPr lang="en-US" sz="2400" b="1" dirty="0" smtClean="0"/>
              <a:t>ine tuning the </a:t>
            </a:r>
            <a:r>
              <a:rPr lang="en-US" sz="2400" b="1" dirty="0"/>
              <a:t>physical parameters of the </a:t>
            </a:r>
            <a:r>
              <a:rPr lang="en-US" sz="2400" b="1" dirty="0" smtClean="0"/>
              <a:t>ASTRI SST-2M </a:t>
            </a:r>
            <a:r>
              <a:rPr lang="en-US" sz="2400" b="1" noProof="1" smtClean="0"/>
              <a:t>Montecarlo</a:t>
            </a:r>
            <a:r>
              <a:rPr lang="en-US" sz="2400" b="1" dirty="0" smtClean="0"/>
              <a:t> code</a:t>
            </a:r>
          </a:p>
          <a:p>
            <a:pPr marL="914400" lvl="1" indent="-457200">
              <a:buBlip>
                <a:blip r:embed="rId4"/>
              </a:buBlip>
            </a:pPr>
            <a:r>
              <a:rPr lang="en-US" sz="2400" b="1" dirty="0" smtClean="0"/>
              <a:t>obtain, </a:t>
            </a:r>
            <a:r>
              <a:rPr lang="en-US" sz="2400" b="1" dirty="0"/>
              <a:t>for each </a:t>
            </a:r>
            <a:r>
              <a:rPr lang="en-US" sz="2400" b="1" dirty="0" smtClean="0"/>
              <a:t>camera pixel, </a:t>
            </a:r>
            <a:r>
              <a:rPr lang="en-US" sz="2400" b="1" dirty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end-to-end</a:t>
            </a:r>
            <a:r>
              <a:rPr lang="en-US" sz="2400" b="1" dirty="0" smtClean="0"/>
              <a:t> corrective  </a:t>
            </a:r>
            <a:r>
              <a:rPr lang="en-US" sz="2400" b="1" dirty="0"/>
              <a:t>factor for the flat fielding of sky images </a:t>
            </a:r>
          </a:p>
        </p:txBody>
      </p:sp>
      <p:sp>
        <p:nvSpPr>
          <p:cNvPr id="7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3" descr="IMG_6055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62744" y="765785"/>
            <a:ext cx="8690546" cy="4779466"/>
          </a:xfrm>
          <a:prstGeom prst="rect">
            <a:avLst/>
          </a:prstGeom>
          <a:ln w="12700" cmpd="sng">
            <a:noFill/>
          </a:ln>
        </p:spPr>
      </p:pic>
      <p:sp>
        <p:nvSpPr>
          <p:cNvPr id="21" name="Cubo 20"/>
          <p:cNvSpPr/>
          <p:nvPr/>
        </p:nvSpPr>
        <p:spPr>
          <a:xfrm rot="11653947" flipH="1" flipV="1">
            <a:off x="3303770" y="1407355"/>
            <a:ext cx="427458" cy="273141"/>
          </a:xfrm>
          <a:prstGeom prst="cube">
            <a:avLst>
              <a:gd name="adj" fmla="val 2463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Illuminator position 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3</a:t>
            </a:fld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3453539" y="3052104"/>
            <a:ext cx="3062677" cy="1785650"/>
          </a:xfrm>
          <a:prstGeom prst="straightConnector1">
            <a:avLst/>
          </a:prstGeom>
          <a:ln w="76200">
            <a:prstDash val="sysDash"/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9"/>
          <p:cNvSpPr txBox="1"/>
          <p:nvPr/>
        </p:nvSpPr>
        <p:spPr>
          <a:xfrm rot="1713602">
            <a:off x="3886079" y="386100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solidFill>
                  <a:srgbClr val="FFC000"/>
                </a:solidFill>
              </a:rPr>
              <a:t>2.1 km</a:t>
            </a:r>
            <a:endParaRPr lang="it-IT" sz="2400" b="1" dirty="0">
              <a:solidFill>
                <a:srgbClr val="FFC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86" y="1610740"/>
            <a:ext cx="809625" cy="7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o 21"/>
          <p:cNvGrpSpPr>
            <a:grpSpLocks noChangeAspect="1"/>
          </p:cNvGrpSpPr>
          <p:nvPr/>
        </p:nvGrpSpPr>
        <p:grpSpPr>
          <a:xfrm rot="11857526">
            <a:off x="3660640" y="1525663"/>
            <a:ext cx="750552" cy="338102"/>
            <a:chOff x="1203525" y="2577697"/>
            <a:chExt cx="3962937" cy="2656244"/>
          </a:xfrm>
        </p:grpSpPr>
        <p:sp>
          <p:nvSpPr>
            <p:cNvPr id="23" name="Trapezio 22"/>
            <p:cNvSpPr/>
            <p:nvPr/>
          </p:nvSpPr>
          <p:spPr>
            <a:xfrm rot="5400000">
              <a:off x="2076395" y="2104647"/>
              <a:ext cx="2582292" cy="3528392"/>
            </a:xfrm>
            <a:prstGeom prst="trapezoid">
              <a:avLst>
                <a:gd name="adj" fmla="val 47829"/>
              </a:avLst>
            </a:prstGeom>
            <a:solidFill>
              <a:srgbClr val="FFFF00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e 23"/>
            <p:cNvSpPr/>
            <p:nvPr/>
          </p:nvSpPr>
          <p:spPr>
            <a:xfrm>
              <a:off x="1203525" y="2641505"/>
              <a:ext cx="792089" cy="259243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e 24"/>
            <p:cNvSpPr/>
            <p:nvPr/>
          </p:nvSpPr>
          <p:spPr>
            <a:xfrm>
              <a:off x="5029746" y="3578400"/>
              <a:ext cx="136716" cy="547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e 25"/>
          <p:cNvSpPr/>
          <p:nvPr/>
        </p:nvSpPr>
        <p:spPr>
          <a:xfrm>
            <a:off x="2699793" y="993546"/>
            <a:ext cx="1872208" cy="1334634"/>
          </a:xfrm>
          <a:prstGeom prst="ellipse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in giù 26"/>
          <p:cNvSpPr/>
          <p:nvPr/>
        </p:nvSpPr>
        <p:spPr>
          <a:xfrm>
            <a:off x="3355018" y="2276650"/>
            <a:ext cx="180020" cy="72008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/>
              <p:cNvSpPr/>
              <p:nvPr/>
            </p:nvSpPr>
            <p:spPr>
              <a:xfrm>
                <a:off x="85124" y="5661248"/>
                <a:ext cx="89737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b="1" noProof="1"/>
                  <a:t>The </a:t>
                </a:r>
                <a:r>
                  <a:rPr lang="en-US" b="1" noProof="1" smtClean="0"/>
                  <a:t>Illuminator will be positioned on </a:t>
                </a:r>
                <a:r>
                  <a:rPr lang="en-US" b="1" noProof="1"/>
                  <a:t>the slopes of Mt. </a:t>
                </a:r>
                <a:r>
                  <a:rPr lang="en-US" b="1" noProof="1" smtClean="0"/>
                  <a:t>Etna, at </a:t>
                </a:r>
                <a14:m>
                  <m:oMath xmlns:m="http://schemas.openxmlformats.org/officeDocument/2006/math">
                    <m:r>
                      <a:rPr lang="en-US" b="1" i="1" noProof="1">
                        <a:latin typeface="Cambria Math"/>
                        <a:ea typeface="Cambria Math"/>
                      </a:rPr>
                      <m:t>~</m:t>
                    </m:r>
                    <m:r>
                      <a:rPr lang="it-IT" b="1" i="1" noProof="1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1" i="1" noProof="1">
                        <a:latin typeface="Cambria Math"/>
                        <a:ea typeface="Cambria Math"/>
                      </a:rPr>
                      <m:t>𝟐</m:t>
                    </m:r>
                    <m:r>
                      <a:rPr lang="it-IT" b="1" noProof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noProof="1"/>
                  <a:t> km distance from the ASTRI SST 2M </a:t>
                </a:r>
                <a:r>
                  <a:rPr lang="en-US" b="1" noProof="1" smtClean="0"/>
                  <a:t>telescope location (Serra La Nave)</a:t>
                </a:r>
                <a:endParaRPr lang="en-US" b="1" noProof="1"/>
              </a:p>
            </p:txBody>
          </p:sp>
        </mc:Choice>
        <mc:Fallback xmlns="">
          <p:sp>
            <p:nvSpPr>
              <p:cNvPr id="35" name="Rettango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4" y="5661248"/>
                <a:ext cx="89737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76" t="-4717" r="-101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3798" r="28106" b="186"/>
          <a:stretch/>
        </p:blipFill>
        <p:spPr>
          <a:xfrm>
            <a:off x="189351" y="1427257"/>
            <a:ext cx="2376000" cy="2952000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3" name="Trapezio 12"/>
          <p:cNvSpPr/>
          <p:nvPr/>
        </p:nvSpPr>
        <p:spPr>
          <a:xfrm rot="5400000">
            <a:off x="3277127" y="970591"/>
            <a:ext cx="2042423" cy="2955759"/>
          </a:xfrm>
          <a:prstGeom prst="trapezoid">
            <a:avLst>
              <a:gd name="adj" fmla="val 46932"/>
            </a:avLst>
          </a:prstGeom>
          <a:solidFill>
            <a:srgbClr val="FFFF00">
              <a:alpha val="29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 The Illuminator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4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how-to-draw-funny-cartoons.com/image-files/cartoon-telescope-00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92" flipH="1">
            <a:off x="2271945" y="3536793"/>
            <a:ext cx="1097031" cy="9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0284" y="4650493"/>
            <a:ext cx="871127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it-IT" b="1" noProof="1" smtClean="0"/>
              <a:t>Light is generated inside the control box and delivered to the projection box through an optical fiber </a:t>
            </a:r>
          </a:p>
          <a:p>
            <a:pPr marL="285750" indent="-285750">
              <a:buBlip>
                <a:blip r:embed="rId5"/>
              </a:buBlip>
            </a:pPr>
            <a:r>
              <a:rPr lang="it-IT" b="1" noProof="1" smtClean="0"/>
              <a:t>A NIST calibrated photodiode inside the projection box is used  to monitor the ouput light flux</a:t>
            </a:r>
            <a:endParaRPr lang="en-US" b="1" noProof="1" smtClean="0"/>
          </a:p>
          <a:p>
            <a:pPr marL="285750" indent="-285750">
              <a:buBlip>
                <a:blip r:embed="rId5"/>
              </a:buBlip>
            </a:pPr>
            <a:r>
              <a:rPr lang="en-US" b="1" noProof="1" smtClean="0"/>
              <a:t>A calibrated auxiliary telescope (UVscope) placed near the telescope aperture, allows to completely eliminate the uncertainty due to the atmospheric transmission</a:t>
            </a:r>
            <a:endParaRPr lang="en-US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7230791" y="3022721"/>
            <a:ext cx="151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ptical fiber</a:t>
            </a:r>
            <a:endParaRPr lang="en-US" b="1" dirty="0"/>
          </a:p>
        </p:txBody>
      </p:sp>
      <p:sp>
        <p:nvSpPr>
          <p:cNvPr id="10" name="Cubo 9"/>
          <p:cNvSpPr/>
          <p:nvPr/>
        </p:nvSpPr>
        <p:spPr>
          <a:xfrm>
            <a:off x="6806685" y="3601782"/>
            <a:ext cx="2157803" cy="953664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o 10"/>
          <p:cNvSpPr/>
          <p:nvPr/>
        </p:nvSpPr>
        <p:spPr>
          <a:xfrm rot="10800000">
            <a:off x="5752660" y="2107957"/>
            <a:ext cx="1322965" cy="592664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5752660" y="2293585"/>
            <a:ext cx="84508" cy="269862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6575768" y="2636806"/>
            <a:ext cx="290449" cy="1203879"/>
          </a:xfrm>
          <a:custGeom>
            <a:avLst/>
            <a:gdLst>
              <a:gd name="connsiteX0" fmla="*/ 0 w 1088020"/>
              <a:gd name="connsiteY0" fmla="*/ 0 h 2208598"/>
              <a:gd name="connsiteX1" fmla="*/ 381965 w 1088020"/>
              <a:gd name="connsiteY1" fmla="*/ 289367 h 2208598"/>
              <a:gd name="connsiteX2" fmla="*/ 497711 w 1088020"/>
              <a:gd name="connsiteY2" fmla="*/ 798653 h 2208598"/>
              <a:gd name="connsiteX3" fmla="*/ 613458 w 1088020"/>
              <a:gd name="connsiteY3" fmla="*/ 1794076 h 2208598"/>
              <a:gd name="connsiteX4" fmla="*/ 844952 w 1088020"/>
              <a:gd name="connsiteY4" fmla="*/ 2164466 h 2208598"/>
              <a:gd name="connsiteX5" fmla="*/ 1088020 w 1088020"/>
              <a:gd name="connsiteY5" fmla="*/ 2187615 h 220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8020" h="2208598">
                <a:moveTo>
                  <a:pt x="0" y="0"/>
                </a:moveTo>
                <a:cubicBezTo>
                  <a:pt x="149506" y="78129"/>
                  <a:pt x="299013" y="156258"/>
                  <a:pt x="381965" y="289367"/>
                </a:cubicBezTo>
                <a:cubicBezTo>
                  <a:pt x="464917" y="422476"/>
                  <a:pt x="459129" y="547868"/>
                  <a:pt x="497711" y="798653"/>
                </a:cubicBezTo>
                <a:cubicBezTo>
                  <a:pt x="536293" y="1049438"/>
                  <a:pt x="555585" y="1566441"/>
                  <a:pt x="613458" y="1794076"/>
                </a:cubicBezTo>
                <a:cubicBezTo>
                  <a:pt x="671331" y="2021711"/>
                  <a:pt x="765858" y="2098876"/>
                  <a:pt x="844952" y="2164466"/>
                </a:cubicBezTo>
                <a:cubicBezTo>
                  <a:pt x="924046" y="2230056"/>
                  <a:pt x="1006033" y="2208835"/>
                  <a:pt x="1088020" y="218761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ilindro 16"/>
          <p:cNvSpPr/>
          <p:nvPr/>
        </p:nvSpPr>
        <p:spPr>
          <a:xfrm>
            <a:off x="6310791" y="2612518"/>
            <a:ext cx="152669" cy="17667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3059832" y="1133676"/>
            <a:ext cx="2901209" cy="13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316487" y="1133867"/>
            <a:ext cx="108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1400" b="1" dirty="0" smtClean="0"/>
              <a:t>Time</a:t>
            </a:r>
            <a:endParaRPr lang="en-US" sz="1400" b="1" dirty="0"/>
          </a:p>
        </p:txBody>
      </p:sp>
      <p:cxnSp>
        <p:nvCxnSpPr>
          <p:cNvPr id="20" name="Connettore 2 19"/>
          <p:cNvCxnSpPr/>
          <p:nvPr/>
        </p:nvCxnSpPr>
        <p:spPr>
          <a:xfrm flipH="1">
            <a:off x="6442883" y="1721700"/>
            <a:ext cx="26112" cy="386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9" idx="1"/>
          </p:cNvCxnSpPr>
          <p:nvPr/>
        </p:nvCxnSpPr>
        <p:spPr>
          <a:xfrm flipH="1">
            <a:off x="6926886" y="3207387"/>
            <a:ext cx="303905" cy="49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857881" y="3840685"/>
            <a:ext cx="1839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Light generation and control box</a:t>
            </a:r>
            <a:endParaRPr lang="en-GB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402754" y="3900433"/>
            <a:ext cx="20235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auxiliary telescope (</a:t>
            </a:r>
            <a:r>
              <a:rPr lang="en-US" b="1" noProof="1" smtClean="0"/>
              <a:t>UVScope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25" name="Gruppo 24"/>
          <p:cNvGrpSpPr/>
          <p:nvPr/>
        </p:nvGrpSpPr>
        <p:grpSpPr>
          <a:xfrm>
            <a:off x="3397019" y="776173"/>
            <a:ext cx="349565" cy="357502"/>
            <a:chOff x="4717898" y="1340768"/>
            <a:chExt cx="349565" cy="357502"/>
          </a:xfrm>
        </p:grpSpPr>
        <p:sp>
          <p:nvSpPr>
            <p:cNvPr id="26" name="Rettangolo 25"/>
            <p:cNvSpPr/>
            <p:nvPr/>
          </p:nvSpPr>
          <p:spPr>
            <a:xfrm>
              <a:off x="4788024" y="1340768"/>
              <a:ext cx="45719" cy="35750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4860032" y="1340768"/>
              <a:ext cx="45719" cy="35750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4940307" y="1340768"/>
              <a:ext cx="45719" cy="35750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5021744" y="1340768"/>
              <a:ext cx="45719" cy="35750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4717898" y="1340768"/>
              <a:ext cx="45719" cy="357502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957586" y="776173"/>
            <a:ext cx="349565" cy="357502"/>
            <a:chOff x="4717898" y="1340768"/>
            <a:chExt cx="349565" cy="357502"/>
          </a:xfrm>
          <a:solidFill>
            <a:srgbClr val="FFC000"/>
          </a:solidFill>
        </p:grpSpPr>
        <p:sp>
          <p:nvSpPr>
            <p:cNvPr id="32" name="Rettangolo 31"/>
            <p:cNvSpPr/>
            <p:nvPr/>
          </p:nvSpPr>
          <p:spPr>
            <a:xfrm>
              <a:off x="4788024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4860032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4940307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5021744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4717898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4483064" y="776173"/>
            <a:ext cx="349565" cy="357502"/>
            <a:chOff x="4717898" y="1340768"/>
            <a:chExt cx="349565" cy="357502"/>
          </a:xfrm>
          <a:solidFill>
            <a:srgbClr val="00B050"/>
          </a:solidFill>
        </p:grpSpPr>
        <p:sp>
          <p:nvSpPr>
            <p:cNvPr id="38" name="Rettangolo 37"/>
            <p:cNvSpPr/>
            <p:nvPr/>
          </p:nvSpPr>
          <p:spPr>
            <a:xfrm>
              <a:off x="4788024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4860032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4940307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5021744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4717898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49699" y="776172"/>
            <a:ext cx="349565" cy="357502"/>
            <a:chOff x="4717898" y="1340768"/>
            <a:chExt cx="349565" cy="357502"/>
          </a:xfrm>
          <a:solidFill>
            <a:schemeClr val="tx2">
              <a:lumMod val="75000"/>
            </a:schemeClr>
          </a:solidFill>
        </p:grpSpPr>
        <p:sp>
          <p:nvSpPr>
            <p:cNvPr id="44" name="Rettangolo 43"/>
            <p:cNvSpPr/>
            <p:nvPr/>
          </p:nvSpPr>
          <p:spPr>
            <a:xfrm>
              <a:off x="4788024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4860032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4940307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5021744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4717898" y="1340768"/>
              <a:ext cx="45719" cy="35750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5581175" y="1362018"/>
            <a:ext cx="17234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Projection-box</a:t>
            </a:r>
            <a:endParaRPr lang="en-GB" b="1" dirty="0"/>
          </a:p>
        </p:txBody>
      </p:sp>
      <p:sp>
        <p:nvSpPr>
          <p:cNvPr id="50" name="Figura a mano libera 49"/>
          <p:cNvSpPr/>
          <p:nvPr/>
        </p:nvSpPr>
        <p:spPr>
          <a:xfrm rot="14479648" flipV="1">
            <a:off x="5524714" y="3132835"/>
            <a:ext cx="1611179" cy="389665"/>
          </a:xfrm>
          <a:custGeom>
            <a:avLst/>
            <a:gdLst>
              <a:gd name="connsiteX0" fmla="*/ 0 w 973358"/>
              <a:gd name="connsiteY0" fmla="*/ 0 h 1144374"/>
              <a:gd name="connsiteX1" fmla="*/ 520860 w 973358"/>
              <a:gd name="connsiteY1" fmla="*/ 1134319 h 1144374"/>
              <a:gd name="connsiteX2" fmla="*/ 925974 w 973358"/>
              <a:gd name="connsiteY2" fmla="*/ 555585 h 1144374"/>
              <a:gd name="connsiteX3" fmla="*/ 949124 w 973358"/>
              <a:gd name="connsiteY3" fmla="*/ 555585 h 11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58" h="1144374">
                <a:moveTo>
                  <a:pt x="0" y="0"/>
                </a:moveTo>
                <a:cubicBezTo>
                  <a:pt x="183265" y="520861"/>
                  <a:pt x="366531" y="1041722"/>
                  <a:pt x="520860" y="1134319"/>
                </a:cubicBezTo>
                <a:cubicBezTo>
                  <a:pt x="675189" y="1226916"/>
                  <a:pt x="854597" y="652041"/>
                  <a:pt x="925974" y="555585"/>
                </a:cubicBezTo>
                <a:cubicBezTo>
                  <a:pt x="997351" y="459129"/>
                  <a:pt x="973237" y="507357"/>
                  <a:pt x="949124" y="55558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sellaDiTesto 51"/>
          <p:cNvSpPr txBox="1"/>
          <p:nvPr/>
        </p:nvSpPr>
        <p:spPr>
          <a:xfrm>
            <a:off x="3619428" y="3257247"/>
            <a:ext cx="23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rom NIST photodiode</a:t>
            </a:r>
            <a:endParaRPr lang="en-US" b="1" dirty="0"/>
          </a:p>
        </p:txBody>
      </p:sp>
      <p:cxnSp>
        <p:nvCxnSpPr>
          <p:cNvPr id="54" name="Connettore 2 53"/>
          <p:cNvCxnSpPr/>
          <p:nvPr/>
        </p:nvCxnSpPr>
        <p:spPr>
          <a:xfrm>
            <a:off x="5752660" y="2931081"/>
            <a:ext cx="354965" cy="679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flipH="1" flipV="1">
            <a:off x="6785646" y="2796792"/>
            <a:ext cx="80571" cy="804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23" idx="1"/>
          </p:cNvCxnSpPr>
          <p:nvPr/>
        </p:nvCxnSpPr>
        <p:spPr>
          <a:xfrm flipH="1" flipV="1">
            <a:off x="2842187" y="3991963"/>
            <a:ext cx="560567" cy="23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The Control Box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5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5" y="1367656"/>
            <a:ext cx="4287570" cy="29628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nettore 2 5"/>
          <p:cNvCxnSpPr/>
          <p:nvPr/>
        </p:nvCxnSpPr>
        <p:spPr>
          <a:xfrm flipV="1">
            <a:off x="825600" y="1990344"/>
            <a:ext cx="3673559" cy="513906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2" y="1399872"/>
            <a:ext cx="4277022" cy="30017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5067606" y="1848792"/>
            <a:ext cx="3630002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8630407" y="1545593"/>
            <a:ext cx="67201" cy="271754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https://cdn4.iconfinder.com/data/icons/Primo_Icons/PNG/128x128/keybo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8768" y="4559680"/>
            <a:ext cx="1101482" cy="11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 flipV="1">
            <a:off x="5804502" y="3721199"/>
            <a:ext cx="669283" cy="1064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6" descr="monito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58" y="4596567"/>
            <a:ext cx="1253144" cy="12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2 12"/>
          <p:cNvCxnSpPr>
            <a:stCxn id="12" idx="0"/>
          </p:cNvCxnSpPr>
          <p:nvPr/>
        </p:nvCxnSpPr>
        <p:spPr>
          <a:xfrm flipV="1">
            <a:off x="6816730" y="4117604"/>
            <a:ext cx="11763" cy="478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70" y="4946250"/>
            <a:ext cx="556354" cy="55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ttore 2 16"/>
          <p:cNvCxnSpPr/>
          <p:nvPr/>
        </p:nvCxnSpPr>
        <p:spPr>
          <a:xfrm flipH="1" flipV="1">
            <a:off x="7597269" y="3691428"/>
            <a:ext cx="1100339" cy="12548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43936" y="4572514"/>
            <a:ext cx="403244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heavy </a:t>
            </a:r>
            <a:r>
              <a:rPr lang="en-GB" sz="2400" b="1" dirty="0" smtClean="0"/>
              <a:t>duty,</a:t>
            </a:r>
            <a:r>
              <a:rPr lang="en-GB" sz="2400" b="1" dirty="0"/>
              <a:t> waterproof (</a:t>
            </a:r>
            <a:r>
              <a:rPr lang="en-GB" sz="2400" b="1"/>
              <a:t>IP67</a:t>
            </a:r>
            <a:r>
              <a:rPr lang="en-GB" sz="2400" b="1" smtClean="0"/>
              <a:t>), </a:t>
            </a:r>
            <a:endParaRPr lang="en-US" sz="2400" b="1" dirty="0"/>
          </a:p>
          <a:p>
            <a:r>
              <a:rPr lang="en-US" sz="2400" b="1" dirty="0" smtClean="0"/>
              <a:t>polypropylene </a:t>
            </a:r>
            <a:r>
              <a:rPr lang="en-GB" sz="2400" b="1" dirty="0" smtClean="0"/>
              <a:t>case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329445" y="2504250"/>
            <a:ext cx="1580779" cy="5847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43  cm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148769" y="1545593"/>
            <a:ext cx="1580779" cy="5847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56  cm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 rot="21185560">
            <a:off x="1871989" y="2411317"/>
            <a:ext cx="1580779" cy="58477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86  cm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982350" y="5461108"/>
            <a:ext cx="1107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Ethernet</a:t>
            </a:r>
          </a:p>
        </p:txBody>
      </p:sp>
      <p:cxnSp>
        <p:nvCxnSpPr>
          <p:cNvPr id="23" name="Connettore 2 22"/>
          <p:cNvCxnSpPr/>
          <p:nvPr/>
        </p:nvCxnSpPr>
        <p:spPr>
          <a:xfrm flipH="1" flipV="1">
            <a:off x="7165934" y="3672172"/>
            <a:ext cx="431334" cy="962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Ethernet Cabl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74" y="4709688"/>
            <a:ext cx="818741" cy="8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6509" y="4634261"/>
            <a:ext cx="543072" cy="12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ttore 2 25"/>
          <p:cNvCxnSpPr/>
          <p:nvPr/>
        </p:nvCxnSpPr>
        <p:spPr>
          <a:xfrm flipV="1">
            <a:off x="4703566" y="3691428"/>
            <a:ext cx="654673" cy="1026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4806100" y="3721199"/>
            <a:ext cx="1223015" cy="1047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254332" y="5948030"/>
            <a:ext cx="312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Control box interfaces</a:t>
            </a:r>
            <a:endParaRPr lang="en-GB" sz="2400" b="1" dirty="0"/>
          </a:p>
        </p:txBody>
      </p:sp>
      <p:sp>
        <p:nvSpPr>
          <p:cNvPr id="29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Inside the control box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6</a:t>
            </a:fld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" y="1164051"/>
            <a:ext cx="4584989" cy="320465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291242" y="4546984"/>
            <a:ext cx="204046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Local PC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b="1" dirty="0" smtClean="0"/>
              <a:t>RS232:  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b="1" dirty="0" smtClean="0"/>
              <a:t>USB: 4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63" y="1200811"/>
            <a:ext cx="4331938" cy="323223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4877003" y="4546984"/>
            <a:ext cx="4098805" cy="186204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2060"/>
                </a:solidFill>
              </a:rPr>
              <a:t>… plenty of room for: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b="1" dirty="0" smtClean="0">
                <a:solidFill>
                  <a:srgbClr val="002060"/>
                </a:solidFill>
              </a:rPr>
              <a:t>battery pack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b="1" noProof="1" smtClean="0">
                <a:solidFill>
                  <a:srgbClr val="002060"/>
                </a:solidFill>
              </a:rPr>
              <a:t>Wi-fi</a:t>
            </a:r>
            <a:r>
              <a:rPr lang="en-US" sz="2300" b="1" dirty="0" smtClean="0">
                <a:solidFill>
                  <a:srgbClr val="002060"/>
                </a:solidFill>
              </a:rPr>
              <a:t>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b="1" dirty="0">
                <a:solidFill>
                  <a:srgbClr val="002060"/>
                </a:solidFill>
              </a:rPr>
              <a:t>O</a:t>
            </a:r>
            <a:r>
              <a:rPr lang="en-US" sz="2300" b="1" dirty="0" smtClean="0">
                <a:solidFill>
                  <a:srgbClr val="002060"/>
                </a:solidFill>
              </a:rPr>
              <a:t>ptical generation devices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b="1" dirty="0" smtClean="0">
                <a:solidFill>
                  <a:srgbClr val="002060"/>
                </a:solidFill>
              </a:rPr>
              <a:t>….</a:t>
            </a:r>
            <a:endParaRPr lang="en-US" sz="2300" b="1" dirty="0">
              <a:solidFill>
                <a:srgbClr val="00206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04733" y="4700872"/>
            <a:ext cx="18029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DC/AC </a:t>
            </a:r>
            <a:r>
              <a:rPr lang="it-IT" sz="2000" b="1" dirty="0" smtClean="0"/>
              <a:t>inverter</a:t>
            </a:r>
            <a:endParaRPr lang="it-IT" sz="2000" b="1" dirty="0"/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1152000" y="3780494"/>
            <a:ext cx="88318" cy="883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5485080" y="1598897"/>
            <a:ext cx="2469419" cy="18722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ttore 2 24"/>
          <p:cNvCxnSpPr>
            <a:stCxn id="18" idx="0"/>
          </p:cNvCxnSpPr>
          <p:nvPr/>
        </p:nvCxnSpPr>
        <p:spPr>
          <a:xfrm flipH="1" flipV="1">
            <a:off x="2932126" y="3365730"/>
            <a:ext cx="379349" cy="1181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Freccia a destra 25"/>
          <p:cNvSpPr/>
          <p:nvPr/>
        </p:nvSpPr>
        <p:spPr>
          <a:xfrm rot="16353761">
            <a:off x="5983194" y="3583920"/>
            <a:ext cx="1298359" cy="6693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486002" y="3437626"/>
            <a:ext cx="646244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57350" lvl="3" indent="-285750">
              <a:buFont typeface="Arial" pitchFamily="34" charset="0"/>
              <a:buChar char="•"/>
            </a:pPr>
            <a:r>
              <a:rPr lang="en-US" sz="2400" b="1" dirty="0" smtClean="0"/>
              <a:t>Type</a:t>
            </a:r>
            <a:r>
              <a:rPr lang="en-US" sz="2400" b="1" dirty="0"/>
              <a:t>: AGM (Absorbent Glass Mat)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b="1" dirty="0"/>
              <a:t>12V/100 AH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b="1" dirty="0"/>
              <a:t>323x170x214 mm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32.8 </a:t>
            </a:r>
            <a:r>
              <a:rPr lang="en-US" sz="2400" b="1" dirty="0" smtClean="0">
                <a:solidFill>
                  <a:srgbClr val="FF0000"/>
                </a:solidFill>
              </a:rPr>
              <a:t>Kg</a:t>
            </a:r>
            <a:r>
              <a:rPr lang="en-US" sz="2400" b="1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4" y="2800888"/>
            <a:ext cx="2069989" cy="23705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ubo 10"/>
          <p:cNvSpPr/>
          <p:nvPr/>
        </p:nvSpPr>
        <p:spPr>
          <a:xfrm>
            <a:off x="2505558" y="1685273"/>
            <a:ext cx="2141963" cy="1008190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igura a mano libera 41"/>
          <p:cNvSpPr/>
          <p:nvPr/>
        </p:nvSpPr>
        <p:spPr>
          <a:xfrm rot="10219530" flipV="1">
            <a:off x="4571724" y="1490923"/>
            <a:ext cx="1191564" cy="642790"/>
          </a:xfrm>
          <a:custGeom>
            <a:avLst/>
            <a:gdLst>
              <a:gd name="connsiteX0" fmla="*/ 0 w 973358"/>
              <a:gd name="connsiteY0" fmla="*/ 0 h 1144374"/>
              <a:gd name="connsiteX1" fmla="*/ 520860 w 973358"/>
              <a:gd name="connsiteY1" fmla="*/ 1134319 h 1144374"/>
              <a:gd name="connsiteX2" fmla="*/ 925974 w 973358"/>
              <a:gd name="connsiteY2" fmla="*/ 555585 h 1144374"/>
              <a:gd name="connsiteX3" fmla="*/ 949124 w 973358"/>
              <a:gd name="connsiteY3" fmla="*/ 555585 h 11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58" h="1144374">
                <a:moveTo>
                  <a:pt x="0" y="0"/>
                </a:moveTo>
                <a:cubicBezTo>
                  <a:pt x="183265" y="520861"/>
                  <a:pt x="366531" y="1041722"/>
                  <a:pt x="520860" y="1134319"/>
                </a:cubicBezTo>
                <a:cubicBezTo>
                  <a:pt x="675189" y="1226916"/>
                  <a:pt x="854597" y="652041"/>
                  <a:pt x="925974" y="555585"/>
                </a:cubicBezTo>
                <a:cubicBezTo>
                  <a:pt x="997351" y="459129"/>
                  <a:pt x="973237" y="507357"/>
                  <a:pt x="949124" y="5555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The </a:t>
            </a:r>
            <a:r>
              <a:rPr lang="en-US" sz="2800" b="1" kern="0" dirty="0" smtClean="0">
                <a:solidFill>
                  <a:schemeClr val="bg1"/>
                </a:solidFill>
                <a:cs typeface="Arial" pitchFamily="34" charset="0"/>
              </a:rPr>
              <a:t>power box</a:t>
            </a: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lang="it-IT" sz="1400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7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44161" y="2005080"/>
            <a:ext cx="18397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Light generation and control box</a:t>
            </a:r>
            <a:endParaRPr lang="en-GB" b="1" dirty="0"/>
          </a:p>
        </p:txBody>
      </p:sp>
      <p:sp>
        <p:nvSpPr>
          <p:cNvPr id="13" name="Cubo 12"/>
          <p:cNvSpPr/>
          <p:nvPr/>
        </p:nvSpPr>
        <p:spPr>
          <a:xfrm>
            <a:off x="445535" y="2009244"/>
            <a:ext cx="1376047" cy="67095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474688" y="2170683"/>
            <a:ext cx="13248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Power box</a:t>
            </a:r>
            <a:endParaRPr lang="en-GB" b="1" dirty="0"/>
          </a:p>
        </p:txBody>
      </p:sp>
      <p:sp>
        <p:nvSpPr>
          <p:cNvPr id="17" name="Figura a mano libera 16"/>
          <p:cNvSpPr/>
          <p:nvPr/>
        </p:nvSpPr>
        <p:spPr>
          <a:xfrm rot="10800000" flipV="1">
            <a:off x="1742379" y="2300837"/>
            <a:ext cx="763178" cy="221622"/>
          </a:xfrm>
          <a:custGeom>
            <a:avLst/>
            <a:gdLst>
              <a:gd name="connsiteX0" fmla="*/ 0 w 973358"/>
              <a:gd name="connsiteY0" fmla="*/ 0 h 1144374"/>
              <a:gd name="connsiteX1" fmla="*/ 520860 w 973358"/>
              <a:gd name="connsiteY1" fmla="*/ 1134319 h 1144374"/>
              <a:gd name="connsiteX2" fmla="*/ 925974 w 973358"/>
              <a:gd name="connsiteY2" fmla="*/ 555585 h 1144374"/>
              <a:gd name="connsiteX3" fmla="*/ 949124 w 973358"/>
              <a:gd name="connsiteY3" fmla="*/ 555585 h 11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58" h="1144374">
                <a:moveTo>
                  <a:pt x="0" y="0"/>
                </a:moveTo>
                <a:cubicBezTo>
                  <a:pt x="183265" y="520861"/>
                  <a:pt x="366531" y="1041722"/>
                  <a:pt x="520860" y="1134319"/>
                </a:cubicBezTo>
                <a:cubicBezTo>
                  <a:pt x="675189" y="1226916"/>
                  <a:pt x="854597" y="652041"/>
                  <a:pt x="925974" y="555585"/>
                </a:cubicBezTo>
                <a:cubicBezTo>
                  <a:pt x="997351" y="459129"/>
                  <a:pt x="973237" y="507357"/>
                  <a:pt x="949124" y="55558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92280" y="5791329"/>
            <a:ext cx="19512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AC Power Supply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36720" y="5794368"/>
            <a:ext cx="1952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alibri" pitchFamily="34" charset="0"/>
                <a:cs typeface="Arial" pitchFamily="34" charset="0"/>
              </a:rPr>
              <a:t>DC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Power Supply</a:t>
            </a: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 flipV="1">
            <a:off x="8420497" y="5302243"/>
            <a:ext cx="188912" cy="4921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"/>
          <p:cNvCxnSpPr>
            <a:cxnSpLocks noChangeShapeType="1"/>
          </p:cNvCxnSpPr>
          <p:nvPr/>
        </p:nvCxnSpPr>
        <p:spPr bwMode="auto">
          <a:xfrm flipH="1" flipV="1">
            <a:off x="5260590" y="5299204"/>
            <a:ext cx="188912" cy="4921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Cubo 27"/>
          <p:cNvSpPr/>
          <p:nvPr/>
        </p:nvSpPr>
        <p:spPr>
          <a:xfrm rot="10800000" flipH="1" flipV="1">
            <a:off x="5636922" y="589429"/>
            <a:ext cx="1704976" cy="815285"/>
          </a:xfrm>
          <a:prstGeom prst="cube">
            <a:avLst>
              <a:gd name="adj" fmla="val 2463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67" y="1252820"/>
            <a:ext cx="1953908" cy="173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uppo 29"/>
          <p:cNvGrpSpPr>
            <a:grpSpLocks noChangeAspect="1"/>
          </p:cNvGrpSpPr>
          <p:nvPr/>
        </p:nvGrpSpPr>
        <p:grpSpPr>
          <a:xfrm rot="10800000">
            <a:off x="7236296" y="589430"/>
            <a:ext cx="1731705" cy="673278"/>
            <a:chOff x="482566" y="2641505"/>
            <a:chExt cx="4481307" cy="2592443"/>
          </a:xfrm>
        </p:grpSpPr>
        <p:sp>
          <p:nvSpPr>
            <p:cNvPr id="31" name="Trapezio 30"/>
            <p:cNvSpPr/>
            <p:nvPr/>
          </p:nvSpPr>
          <p:spPr>
            <a:xfrm rot="5400000">
              <a:off x="1530894" y="1965605"/>
              <a:ext cx="2582292" cy="3954394"/>
            </a:xfrm>
            <a:prstGeom prst="trapezoid">
              <a:avLst>
                <a:gd name="adj" fmla="val 27967"/>
              </a:avLst>
            </a:prstGeom>
            <a:solidFill>
              <a:srgbClr val="FFFF00"/>
            </a:solidFill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e 31"/>
            <p:cNvSpPr/>
            <p:nvPr/>
          </p:nvSpPr>
          <p:spPr>
            <a:xfrm>
              <a:off x="482566" y="2641505"/>
              <a:ext cx="792089" cy="259243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e 32"/>
            <p:cNvSpPr/>
            <p:nvPr/>
          </p:nvSpPr>
          <p:spPr>
            <a:xfrm>
              <a:off x="4827158" y="3279388"/>
              <a:ext cx="136715" cy="13166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224007" y="5205512"/>
            <a:ext cx="879200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The battery, currently installed </a:t>
            </a:r>
            <a:r>
              <a:rPr lang="en-US" sz="2400" b="1" dirty="0"/>
              <a:t>inside the </a:t>
            </a:r>
            <a:r>
              <a:rPr lang="en-US" sz="2400" b="1" dirty="0" smtClean="0"/>
              <a:t>control box, makes </a:t>
            </a:r>
            <a:r>
              <a:rPr lang="en-US" sz="2400" b="1" dirty="0"/>
              <a:t>it </a:t>
            </a:r>
            <a:r>
              <a:rPr lang="en-US" sz="2400" b="1" dirty="0" smtClean="0"/>
              <a:t>quite heavy </a:t>
            </a:r>
            <a:r>
              <a:rPr lang="en-US" sz="2400" b="1" dirty="0"/>
              <a:t>and difficult to </a:t>
            </a:r>
            <a:r>
              <a:rPr lang="en-US" sz="2400" b="1" dirty="0" smtClean="0"/>
              <a:t>transport </a:t>
            </a:r>
            <a:endParaRPr lang="en-US" sz="2400" b="1" dirty="0"/>
          </a:p>
          <a:p>
            <a:pPr marL="742950" lvl="1" indent="-285750">
              <a:buBlip>
                <a:blip r:embed="rId5"/>
              </a:buBlip>
            </a:pPr>
            <a:r>
              <a:rPr lang="en-US" sz="2400" b="1" dirty="0" smtClean="0"/>
              <a:t>Battery </a:t>
            </a:r>
            <a:r>
              <a:rPr lang="en-US" sz="2400" b="1" dirty="0"/>
              <a:t>will be moved on dedicated </a:t>
            </a:r>
            <a:r>
              <a:rPr lang="en-US" sz="2400" b="1" dirty="0" smtClean="0"/>
              <a:t>IP67 trolley-box </a:t>
            </a:r>
            <a:endParaRPr lang="en-US" sz="2400" b="1" dirty="0"/>
          </a:p>
        </p:txBody>
      </p:sp>
      <p:sp>
        <p:nvSpPr>
          <p:cNvPr id="35" name="Figura a mano libera 34"/>
          <p:cNvSpPr/>
          <p:nvPr/>
        </p:nvSpPr>
        <p:spPr>
          <a:xfrm rot="9829178" flipV="1">
            <a:off x="4438439" y="1600926"/>
            <a:ext cx="1515912" cy="757429"/>
          </a:xfrm>
          <a:custGeom>
            <a:avLst/>
            <a:gdLst>
              <a:gd name="connsiteX0" fmla="*/ 0 w 973358"/>
              <a:gd name="connsiteY0" fmla="*/ 0 h 1144374"/>
              <a:gd name="connsiteX1" fmla="*/ 520860 w 973358"/>
              <a:gd name="connsiteY1" fmla="*/ 1134319 h 1144374"/>
              <a:gd name="connsiteX2" fmla="*/ 925974 w 973358"/>
              <a:gd name="connsiteY2" fmla="*/ 555585 h 1144374"/>
              <a:gd name="connsiteX3" fmla="*/ 949124 w 973358"/>
              <a:gd name="connsiteY3" fmla="*/ 555585 h 11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58" h="1144374">
                <a:moveTo>
                  <a:pt x="0" y="0"/>
                </a:moveTo>
                <a:cubicBezTo>
                  <a:pt x="183265" y="520861"/>
                  <a:pt x="366531" y="1041722"/>
                  <a:pt x="520860" y="1134319"/>
                </a:cubicBezTo>
                <a:cubicBezTo>
                  <a:pt x="675189" y="1226916"/>
                  <a:pt x="854597" y="652041"/>
                  <a:pt x="925974" y="555585"/>
                </a:cubicBezTo>
                <a:cubicBezTo>
                  <a:pt x="997351" y="459129"/>
                  <a:pt x="973237" y="507357"/>
                  <a:pt x="949124" y="55558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sellaDiTesto 35"/>
          <p:cNvSpPr txBox="1"/>
          <p:nvPr/>
        </p:nvSpPr>
        <p:spPr>
          <a:xfrm>
            <a:off x="5603278" y="890740"/>
            <a:ext cx="1704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Projection box</a:t>
            </a:r>
            <a:endParaRPr lang="en-GB" b="1" dirty="0"/>
          </a:p>
        </p:txBody>
      </p:sp>
      <p:sp>
        <p:nvSpPr>
          <p:cNvPr id="8" name="Freccia in giù 7"/>
          <p:cNvSpPr/>
          <p:nvPr/>
        </p:nvSpPr>
        <p:spPr>
          <a:xfrm rot="3602473">
            <a:off x="2089870" y="3960654"/>
            <a:ext cx="350186" cy="708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>
            <a:off x="1497848" y="1485218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CC 12 V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686715" y="662544"/>
            <a:ext cx="66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USB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9" name="Connettore 2 38"/>
          <p:cNvCxnSpPr>
            <a:stCxn id="37" idx="2"/>
          </p:cNvCxnSpPr>
          <p:nvPr/>
        </p:nvCxnSpPr>
        <p:spPr>
          <a:xfrm>
            <a:off x="5020881" y="1062654"/>
            <a:ext cx="264097" cy="1166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Figura a mano libera 40"/>
          <p:cNvSpPr/>
          <p:nvPr/>
        </p:nvSpPr>
        <p:spPr>
          <a:xfrm rot="9829178" flipV="1">
            <a:off x="4424614" y="1626998"/>
            <a:ext cx="1720729" cy="881885"/>
          </a:xfrm>
          <a:custGeom>
            <a:avLst/>
            <a:gdLst>
              <a:gd name="connsiteX0" fmla="*/ 0 w 973358"/>
              <a:gd name="connsiteY0" fmla="*/ 0 h 1144374"/>
              <a:gd name="connsiteX1" fmla="*/ 520860 w 973358"/>
              <a:gd name="connsiteY1" fmla="*/ 1134319 h 1144374"/>
              <a:gd name="connsiteX2" fmla="*/ 925974 w 973358"/>
              <a:gd name="connsiteY2" fmla="*/ 555585 h 1144374"/>
              <a:gd name="connsiteX3" fmla="*/ 949124 w 973358"/>
              <a:gd name="connsiteY3" fmla="*/ 555585 h 1144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358" h="1144374">
                <a:moveTo>
                  <a:pt x="0" y="0"/>
                </a:moveTo>
                <a:cubicBezTo>
                  <a:pt x="183265" y="520861"/>
                  <a:pt x="366531" y="1041722"/>
                  <a:pt x="520860" y="1134319"/>
                </a:cubicBezTo>
                <a:cubicBezTo>
                  <a:pt x="675189" y="1226916"/>
                  <a:pt x="854597" y="652041"/>
                  <a:pt x="925974" y="555585"/>
                </a:cubicBezTo>
                <a:cubicBezTo>
                  <a:pt x="997351" y="459129"/>
                  <a:pt x="973237" y="507357"/>
                  <a:pt x="949124" y="55558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tangolo 39"/>
          <p:cNvSpPr/>
          <p:nvPr/>
        </p:nvSpPr>
        <p:spPr>
          <a:xfrm>
            <a:off x="5952108" y="2727639"/>
            <a:ext cx="1496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fiber </a:t>
            </a:r>
            <a:r>
              <a:rPr lang="en-US" sz="2400" b="1" dirty="0">
                <a:solidFill>
                  <a:srgbClr val="FF0000"/>
                </a:solidFill>
              </a:rPr>
              <a:t>optic</a:t>
            </a:r>
            <a:endParaRPr lang="en-US" sz="2400" dirty="0"/>
          </a:p>
        </p:txBody>
      </p:sp>
      <p:cxnSp>
        <p:nvCxnSpPr>
          <p:cNvPr id="43" name="Connettore 2 42"/>
          <p:cNvCxnSpPr>
            <a:stCxn id="40" idx="1"/>
          </p:cNvCxnSpPr>
          <p:nvPr/>
        </p:nvCxnSpPr>
        <p:spPr>
          <a:xfrm flipH="1" flipV="1">
            <a:off x="5449502" y="2510430"/>
            <a:ext cx="502606" cy="448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>
            <a:off x="2059678" y="1931652"/>
            <a:ext cx="74979" cy="515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05" y="3437626"/>
            <a:ext cx="1777155" cy="119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sellaDiTesto 37"/>
          <p:cNvSpPr txBox="1"/>
          <p:nvPr/>
        </p:nvSpPr>
        <p:spPr>
          <a:xfrm>
            <a:off x="4085740" y="1102565"/>
            <a:ext cx="74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C</a:t>
            </a:r>
            <a:r>
              <a:rPr lang="it-IT" sz="2000" b="1" dirty="0" smtClean="0">
                <a:solidFill>
                  <a:srgbClr val="FF0000"/>
                </a:solidFill>
              </a:rPr>
              <a:t>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4604814" y="1395371"/>
            <a:ext cx="416066" cy="609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22093"/>
          <a:stretch/>
        </p:blipFill>
        <p:spPr bwMode="auto">
          <a:xfrm>
            <a:off x="1143342" y="836995"/>
            <a:ext cx="3788005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The light projection box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8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9904" y="5733256"/>
            <a:ext cx="857036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 optical system is contained in a lightweight aluminium case that can be mounted on any common (manual or motorized) telescope mount for pointing</a:t>
            </a:r>
            <a:endParaRPr lang="en-GB" sz="2000" b="1" dirty="0"/>
          </a:p>
        </p:txBody>
      </p:sp>
      <p:sp>
        <p:nvSpPr>
          <p:cNvPr id="8" name="CasellaDiTesto 7"/>
          <p:cNvSpPr txBox="1"/>
          <p:nvPr/>
        </p:nvSpPr>
        <p:spPr>
          <a:xfrm rot="21045361">
            <a:off x="337800" y="2101733"/>
            <a:ext cx="108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32 cm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21204810">
            <a:off x="1454727" y="710573"/>
            <a:ext cx="108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18 cm</a:t>
            </a:r>
            <a:endParaRPr lang="en-US" sz="2000" b="1" dirty="0"/>
          </a:p>
        </p:txBody>
      </p:sp>
      <p:sp>
        <p:nvSpPr>
          <p:cNvPr id="12" name="CasellaDiTesto 11"/>
          <p:cNvSpPr txBox="1"/>
          <p:nvPr/>
        </p:nvSpPr>
        <p:spPr>
          <a:xfrm rot="1546590">
            <a:off x="2965120" y="971758"/>
            <a:ext cx="108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55 cm</a:t>
            </a:r>
            <a:endParaRPr lang="en-US" sz="2000" b="1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2699791" y="1033802"/>
            <a:ext cx="1382851" cy="709098"/>
          </a:xfrm>
          <a:prstGeom prst="straightConnector1">
            <a:avLst/>
          </a:prstGeom>
          <a:ln w="41275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1226643" y="1341081"/>
            <a:ext cx="143926" cy="2375951"/>
          </a:xfrm>
          <a:prstGeom prst="straightConnector1">
            <a:avLst/>
          </a:prstGeom>
          <a:ln w="41275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1370569" y="1033802"/>
            <a:ext cx="1257215" cy="138011"/>
          </a:xfrm>
          <a:prstGeom prst="straightConnector1">
            <a:avLst/>
          </a:prstGeom>
          <a:ln w="41275">
            <a:solidFill>
              <a:srgbClr val="FFC000"/>
            </a:solidFill>
            <a:headEnd type="triangle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31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I:\3 - CTA - ASTRI\01 meetings\20151027 - barcellona - camera calibration\IMG_20151022_161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08250"/>
            <a:ext cx="2370981" cy="21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3 - CTA - ASTRI\01 meetings\20151027 - barcellona - camera calibration\IMG_20151022_161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05415"/>
            <a:ext cx="3558226" cy="22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3 - CTA - ASTRI\01 meetings\20151027 - barcellona - camera calibration\IMG_20151022_161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84997"/>
            <a:ext cx="2758115" cy="52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-27384"/>
            <a:ext cx="9144000" cy="468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bg1"/>
                </a:solidFill>
                <a:cs typeface="Arial" pitchFamily="34" charset="0"/>
              </a:rPr>
              <a:t>Illuminator status</a:t>
            </a:r>
            <a:endParaRPr lang="en-US" sz="2800" b="1" kern="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04448" y="6558806"/>
            <a:ext cx="539552" cy="265733"/>
          </a:xfrm>
        </p:spPr>
        <p:txBody>
          <a:bodyPr/>
          <a:lstStyle/>
          <a:p>
            <a:fld id="{65D1E375-1491-4770-B4ED-E699B7903ED8}" type="slidenum">
              <a:rPr lang="it-IT" b="1" smtClean="0">
                <a:solidFill>
                  <a:schemeClr val="bg1"/>
                </a:solidFill>
              </a:rPr>
              <a:pPr/>
              <a:t>9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03848" y="784997"/>
            <a:ext cx="576064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it-IT" sz="2000" b="1" noProof="1" smtClean="0"/>
              <a:t>The projection box of the Illuminator </a:t>
            </a:r>
            <a:r>
              <a:rPr lang="it-IT" sz="2000" b="1" noProof="1"/>
              <a:t>has </a:t>
            </a:r>
            <a:r>
              <a:rPr lang="it-IT" sz="2000" b="1" noProof="1" smtClean="0"/>
              <a:t>been installed on a motorized mount ready to start laboratory tests on the projected beam</a:t>
            </a:r>
          </a:p>
          <a:p>
            <a:endParaRPr lang="it-IT" sz="2000" b="1" noProof="1"/>
          </a:p>
          <a:p>
            <a:pPr marL="285750" indent="-285750">
              <a:buBlip>
                <a:blip r:embed="rId4"/>
              </a:buBlip>
            </a:pPr>
            <a:r>
              <a:rPr lang="it-IT" sz="2000" b="1" noProof="1"/>
              <a:t>T</a:t>
            </a:r>
            <a:r>
              <a:rPr lang="it-IT" sz="2000" b="1" noProof="1" smtClean="0"/>
              <a:t>o be done before open-air nightly measurments:</a:t>
            </a:r>
          </a:p>
          <a:p>
            <a:pPr marL="742950" lvl="1" indent="-285750">
              <a:buBlip>
                <a:blip r:embed="rId4"/>
              </a:buBlip>
            </a:pPr>
            <a:r>
              <a:rPr lang="it-IT" sz="2000" b="1" noProof="1" smtClean="0"/>
              <a:t>Water-tight box sealing</a:t>
            </a:r>
          </a:p>
          <a:p>
            <a:pPr marL="742950" lvl="1" indent="-285750">
              <a:buBlip>
                <a:blip r:embed="rId4"/>
              </a:buBlip>
            </a:pPr>
            <a:r>
              <a:rPr lang="it-IT" sz="2000" b="1" noProof="1" smtClean="0"/>
              <a:t>Thermal insulation</a:t>
            </a:r>
          </a:p>
          <a:p>
            <a:pPr marL="742950" lvl="1" indent="-285750">
              <a:buBlip>
                <a:blip r:embed="rId4"/>
              </a:buBlip>
            </a:pPr>
            <a:r>
              <a:rPr lang="it-IT" sz="2000" b="1" noProof="1" smtClean="0"/>
              <a:t>Heaters to </a:t>
            </a:r>
            <a:r>
              <a:rPr lang="it-IT" sz="2000" b="1" noProof="1"/>
              <a:t>prevent </a:t>
            </a:r>
            <a:r>
              <a:rPr lang="it-IT" sz="2000" b="1" noProof="1" smtClean="0"/>
              <a:t>condensation</a:t>
            </a:r>
            <a:endParaRPr lang="it-IT" sz="2000" b="1" noProof="1"/>
          </a:p>
        </p:txBody>
      </p:sp>
      <p:sp>
        <p:nvSpPr>
          <p:cNvPr id="18" name="CasellaDiTesto 17"/>
          <p:cNvSpPr txBox="1"/>
          <p:nvPr/>
        </p:nvSpPr>
        <p:spPr>
          <a:xfrm>
            <a:off x="3275857" y="4712176"/>
            <a:ext cx="4032448" cy="1631216"/>
          </a:xfrm>
          <a:prstGeom prst="rect">
            <a:avLst/>
          </a:prstGeom>
          <a:noFill/>
          <a:ln w="1524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USB cable signals: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NIST sensor measurements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Photodiode Temperature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Humidity</a:t>
            </a: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Entrance window Temperature</a:t>
            </a:r>
            <a:endParaRPr lang="en-US" sz="2000" b="1" dirty="0" smtClean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1187624" y="519961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1691680" y="1988842"/>
            <a:ext cx="1512168" cy="1741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275857" y="3530689"/>
            <a:ext cx="4032448" cy="400110"/>
          </a:xfrm>
          <a:prstGeom prst="rect">
            <a:avLst/>
          </a:prstGeom>
          <a:noFill/>
          <a:ln w="1524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Motorized</a:t>
            </a:r>
            <a:r>
              <a:rPr lang="it-IT" sz="2000" b="1" dirty="0" smtClean="0"/>
              <a:t> Alt-</a:t>
            </a:r>
            <a:r>
              <a:rPr lang="en-US" sz="2000" b="1" dirty="0" smtClean="0"/>
              <a:t>Azimuthal</a:t>
            </a:r>
            <a:r>
              <a:rPr lang="it-IT" sz="2000" b="1" dirty="0" smtClean="0"/>
              <a:t> </a:t>
            </a:r>
            <a:r>
              <a:rPr lang="en-US" sz="2000" b="1" dirty="0" smtClean="0"/>
              <a:t>mount </a:t>
            </a:r>
          </a:p>
        </p:txBody>
      </p:sp>
      <p:sp>
        <p:nvSpPr>
          <p:cNvPr id="15" name="Segnaposto piè di pagina 1030"/>
          <p:cNvSpPr>
            <a:spLocks noGrp="1"/>
          </p:cNvSpPr>
          <p:nvPr>
            <p:ph type="ftr" sz="quarter" idx="11"/>
          </p:nvPr>
        </p:nvSpPr>
        <p:spPr>
          <a:xfrm>
            <a:off x="312734" y="6492875"/>
            <a:ext cx="8435730" cy="365125"/>
          </a:xfrm>
        </p:spPr>
        <p:txBody>
          <a:bodyPr/>
          <a:lstStyle/>
          <a:p>
            <a:r>
              <a:rPr lang="it-IT" sz="1400" dirty="0" smtClean="0">
                <a:solidFill>
                  <a:schemeClr val="bg1"/>
                </a:solidFill>
              </a:rPr>
              <a:t>A. Segreto/G. La Rosa                        CTA </a:t>
            </a:r>
            <a:r>
              <a:rPr lang="it-IT" sz="1400" dirty="0" err="1" smtClean="0">
                <a:solidFill>
                  <a:schemeClr val="bg1"/>
                </a:solidFill>
              </a:rPr>
              <a:t>Calibration</a:t>
            </a:r>
            <a:r>
              <a:rPr lang="it-IT" sz="1400" dirty="0" smtClean="0">
                <a:solidFill>
                  <a:schemeClr val="bg1"/>
                </a:solidFill>
              </a:rPr>
              <a:t> Meeting                      </a:t>
            </a:r>
            <a:r>
              <a:rPr lang="it-IT" sz="1400" dirty="0" err="1" smtClean="0">
                <a:solidFill>
                  <a:schemeClr val="bg1"/>
                </a:solidFill>
              </a:rPr>
              <a:t>Barcelona</a:t>
            </a:r>
            <a:r>
              <a:rPr lang="it-IT" sz="1400" dirty="0" smtClean="0">
                <a:solidFill>
                  <a:schemeClr val="bg1"/>
                </a:solidFill>
              </a:rPr>
              <a:t>, 26-28 </a:t>
            </a:r>
            <a:r>
              <a:rPr lang="it-IT" sz="1400" dirty="0" err="1" smtClean="0">
                <a:solidFill>
                  <a:schemeClr val="bg1"/>
                </a:solidFill>
              </a:rPr>
              <a:t>October</a:t>
            </a:r>
            <a:r>
              <a:rPr lang="it-IT" sz="1400" dirty="0" smtClean="0">
                <a:solidFill>
                  <a:schemeClr val="bg1"/>
                </a:solidFill>
              </a:rPr>
              <a:t> 2015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75857" y="4149080"/>
            <a:ext cx="4032448" cy="400110"/>
          </a:xfrm>
          <a:prstGeom prst="rect">
            <a:avLst/>
          </a:prstGeom>
          <a:noFill/>
          <a:ln w="1524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Fiber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optic</a:t>
            </a:r>
            <a:endParaRPr lang="en-US" sz="2000" b="1" dirty="0" smtClean="0"/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1043608" y="3339542"/>
            <a:ext cx="2160240" cy="10095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9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1500</Words>
  <Application>Microsoft Office PowerPoint</Application>
  <PresentationFormat>Presentazione su schermo (4:3)</PresentationFormat>
  <Paragraphs>295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INAF OACT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M.C.Maccarone;G.Leto</dc:creator>
  <cp:lastModifiedBy>Utente Windows</cp:lastModifiedBy>
  <cp:revision>1061</cp:revision>
  <cp:lastPrinted>2015-10-26T10:24:40Z</cp:lastPrinted>
  <dcterms:created xsi:type="dcterms:W3CDTF">2012-11-07T10:43:35Z</dcterms:created>
  <dcterms:modified xsi:type="dcterms:W3CDTF">2015-10-27T05:30:09Z</dcterms:modified>
</cp:coreProperties>
</file>