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515" r:id="rId2"/>
    <p:sldId id="549" r:id="rId3"/>
    <p:sldId id="588" r:id="rId4"/>
    <p:sldId id="547" r:id="rId5"/>
    <p:sldId id="528" r:id="rId6"/>
    <p:sldId id="542" r:id="rId7"/>
    <p:sldId id="555" r:id="rId8"/>
    <p:sldId id="570" r:id="rId9"/>
    <p:sldId id="569" r:id="rId10"/>
    <p:sldId id="557" r:id="rId11"/>
    <p:sldId id="561" r:id="rId12"/>
    <p:sldId id="574" r:id="rId13"/>
    <p:sldId id="572" r:id="rId14"/>
    <p:sldId id="562" r:id="rId15"/>
    <p:sldId id="589" r:id="rId16"/>
    <p:sldId id="587" r:id="rId17"/>
    <p:sldId id="583" r:id="rId18"/>
    <p:sldId id="592" r:id="rId19"/>
    <p:sldId id="590" r:id="rId20"/>
    <p:sldId id="591" r:id="rId21"/>
    <p:sldId id="593" r:id="rId2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6600"/>
    <a:srgbClr val="008E40"/>
    <a:srgbClr val="CCFFCC"/>
    <a:srgbClr val="74F650"/>
    <a:srgbClr val="EBF1DE"/>
    <a:srgbClr val="FFFF99"/>
    <a:srgbClr val="FFFFCC"/>
    <a:srgbClr val="003399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Stile chiaro 2 - Color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3129" autoAdjust="0"/>
  </p:normalViewPr>
  <p:slideViewPr>
    <p:cSldViewPr>
      <p:cViewPr>
        <p:scale>
          <a:sx n="60" d="100"/>
          <a:sy n="60" d="100"/>
        </p:scale>
        <p:origin x="-915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42438F-306A-4FFF-B2F4-F2F3783FD422}" type="datetimeFigureOut">
              <a:rPr lang="it-IT" smtClean="0"/>
              <a:pPr/>
              <a:t>26/10/2015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t-IT" smtClean="0"/>
              <a:t>Autore, Evento, Luogo, Data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F2F8E-4A37-4D08-87A7-3B9F3F407A7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60966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AAC53C-A8B7-44E3-8F04-9B9E4EDE90B7}" type="datetimeFigureOut">
              <a:rPr lang="it-IT" smtClean="0"/>
              <a:pPr/>
              <a:t>26/10/2015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t-IT" smtClean="0"/>
              <a:t>Autore, Evento, Luogo, Data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9AAED-DF9F-4DD7-B4EB-2732545A41D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66936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9AAED-DF9F-4DD7-B4EB-2732545A41D2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83242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9AAED-DF9F-4DD7-B4EB-2732545A41D2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83242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9AAED-DF9F-4DD7-B4EB-2732545A41D2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83242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9AAED-DF9F-4DD7-B4EB-2732545A41D2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83242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9AAED-DF9F-4DD7-B4EB-2732545A41D2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83242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9AAED-DF9F-4DD7-B4EB-2732545A41D2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83242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9AAED-DF9F-4DD7-B4EB-2732545A41D2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83242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9AAED-DF9F-4DD7-B4EB-2732545A41D2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83242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9AAED-DF9F-4DD7-B4EB-2732545A41D2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83242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9AAED-DF9F-4DD7-B4EB-2732545A41D2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83242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9AAED-DF9F-4DD7-B4EB-2732545A41D2}" type="slidenum">
              <a:rPr lang="it-IT" smtClean="0"/>
              <a:pPr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8324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9AAED-DF9F-4DD7-B4EB-2732545A41D2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83242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9AAED-DF9F-4DD7-B4EB-2732545A41D2}" type="slidenum">
              <a:rPr lang="it-IT" smtClean="0"/>
              <a:pPr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83242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9AAED-DF9F-4DD7-B4EB-2732545A41D2}" type="slidenum">
              <a:rPr lang="it-IT" smtClean="0"/>
              <a:pPr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8324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9AAED-DF9F-4DD7-B4EB-2732545A41D2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8324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9AAED-DF9F-4DD7-B4EB-2732545A41D2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8324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9AAED-DF9F-4DD7-B4EB-2732545A41D2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8324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9AAED-DF9F-4DD7-B4EB-2732545A41D2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8324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9AAED-DF9F-4DD7-B4EB-2732545A41D2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83242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9AAED-DF9F-4DD7-B4EB-2732545A41D2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83242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9AAED-DF9F-4DD7-B4EB-2732545A41D2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8324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160EC-57B7-43E0-AE0D-D12515AFD140}" type="datetime1">
              <a:rPr lang="it-IT" smtClean="0"/>
              <a:pPr/>
              <a:t>26/10/2015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Nome Autore, Titolo Evento con Luogo e Data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E375-1491-4770-B4ED-E699B7903ED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0864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633A6-A64D-4368-A88B-F8AB590C66AA}" type="datetime1">
              <a:rPr lang="it-IT" smtClean="0"/>
              <a:pPr/>
              <a:t>26/10/2015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Nome Autore, Titolo Evento con Luogo e Data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E375-1491-4770-B4ED-E699B7903ED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3997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3DDD8-3A50-41E1-8931-5EFE43C5A21D}" type="datetime1">
              <a:rPr lang="it-IT" smtClean="0"/>
              <a:pPr/>
              <a:t>26/10/2015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Nome Autore, Titolo Evento con Luogo e Data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E375-1491-4770-B4ED-E699B7903ED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5639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2F253-0F18-4C99-96C2-5BEBFD3D31CF}" type="datetime1">
              <a:rPr lang="it-IT" smtClean="0"/>
              <a:pPr/>
              <a:t>26/10/2015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Nome Autore, Titolo Evento con Luogo e Data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E375-1491-4770-B4ED-E699B7903ED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0047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C5D33-962F-4F32-A9F0-6056FF3838CE}" type="datetime1">
              <a:rPr lang="it-IT" smtClean="0"/>
              <a:pPr/>
              <a:t>26/10/2015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Nome Autore, Titolo Evento con Luogo e Data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E375-1491-4770-B4ED-E699B7903ED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7241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26757-16FE-4F7D-A019-75C917F52EB4}" type="datetime1">
              <a:rPr lang="it-IT" smtClean="0"/>
              <a:pPr/>
              <a:t>26/10/2015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Nome Autore, Titolo Evento con Luogo e Data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E375-1491-4770-B4ED-E699B7903ED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9462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E007A-2C95-458F-BA1C-CA97B7492900}" type="datetime1">
              <a:rPr lang="it-IT" smtClean="0"/>
              <a:pPr/>
              <a:t>26/10/2015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Nome Autore, Titolo Evento con Luogo e Data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E375-1491-4770-B4ED-E699B7903ED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9101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B67F1-B628-453B-B535-2BD244F01632}" type="datetime1">
              <a:rPr lang="it-IT" smtClean="0"/>
              <a:pPr/>
              <a:t>26/10/2015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Nome Autore, Titolo Evento con Luogo e Data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E375-1491-4770-B4ED-E699B7903ED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5174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68438-2AEB-48B0-93CA-D73C6A43A7E2}" type="datetime1">
              <a:rPr lang="it-IT" smtClean="0"/>
              <a:pPr/>
              <a:t>26/10/2015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Nome Autore, Titolo Evento con Luogo e Data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E375-1491-4770-B4ED-E699B7903ED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6742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10955-7060-49DA-8163-7CCC61804A6C}" type="datetime1">
              <a:rPr lang="it-IT" smtClean="0"/>
              <a:pPr/>
              <a:t>26/10/2015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Nome Autore, Titolo Evento con Luogo e Data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E375-1491-4770-B4ED-E699B7903ED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8570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1E567-7D7C-4587-A10A-68161C0C7B8D}" type="datetime1">
              <a:rPr lang="it-IT" smtClean="0"/>
              <a:pPr/>
              <a:t>26/10/2015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Nome Autore, Titolo Evento con Luogo e Data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E375-1491-4770-B4ED-E699B7903ED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9165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64EB0-8DCF-4AD9-A678-870B918681CC}" type="datetime1">
              <a:rPr lang="it-IT" smtClean="0"/>
              <a:pPr/>
              <a:t>26/10/2015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Nome Autore, Titolo Evento con Luogo e Data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1E375-1491-4770-B4ED-E699B7903ED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8739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gif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10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12.gif"/><Relationship Id="rId10" Type="http://schemas.openxmlformats.org/officeDocument/2006/relationships/image" Target="../media/image33.png"/><Relationship Id="rId4" Type="http://schemas.openxmlformats.org/officeDocument/2006/relationships/image" Target="../media/image11.gif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7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0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11.gif"/><Relationship Id="rId9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11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image" Target="../media/image11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3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gif"/><Relationship Id="rId11" Type="http://schemas.openxmlformats.org/officeDocument/2006/relationships/image" Target="../media/image39.png"/><Relationship Id="rId5" Type="http://schemas.openxmlformats.org/officeDocument/2006/relationships/image" Target="../media/image11.gif"/><Relationship Id="rId10" Type="http://schemas.openxmlformats.org/officeDocument/2006/relationships/image" Target="../media/image38.png"/><Relationship Id="rId4" Type="http://schemas.openxmlformats.org/officeDocument/2006/relationships/image" Target="../media/image10.png"/><Relationship Id="rId9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40.png"/><Relationship Id="rId3" Type="http://schemas.openxmlformats.org/officeDocument/2006/relationships/image" Target="../media/image10.png"/><Relationship Id="rId7" Type="http://schemas.openxmlformats.org/officeDocument/2006/relationships/image" Target="../media/image24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38.png"/><Relationship Id="rId5" Type="http://schemas.openxmlformats.org/officeDocument/2006/relationships/image" Target="../media/image12.gif"/><Relationship Id="rId10" Type="http://schemas.openxmlformats.org/officeDocument/2006/relationships/image" Target="../media/image37.png"/><Relationship Id="rId4" Type="http://schemas.openxmlformats.org/officeDocument/2006/relationships/image" Target="../media/image11.gif"/><Relationship Id="rId9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0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2.gif"/><Relationship Id="rId10" Type="http://schemas.openxmlformats.org/officeDocument/2006/relationships/image" Target="../media/image19.png"/><Relationship Id="rId4" Type="http://schemas.openxmlformats.org/officeDocument/2006/relationships/image" Target="../media/image11.gif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3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>
            <a:off x="0" y="-27384"/>
            <a:ext cx="9144000" cy="468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 kern="0" dirty="0" smtClean="0">
                <a:solidFill>
                  <a:schemeClr val="bg1"/>
                </a:solidFill>
                <a:cs typeface="Arial" pitchFamily="34" charset="0"/>
              </a:rPr>
              <a:t>CCF/CTA </a:t>
            </a:r>
            <a:r>
              <a:rPr lang="it-IT" sz="2800" b="1" kern="0" dirty="0" err="1" smtClean="0">
                <a:solidFill>
                  <a:schemeClr val="bg1"/>
                </a:solidFill>
                <a:cs typeface="Arial" pitchFamily="34" charset="0"/>
              </a:rPr>
              <a:t>Calibration</a:t>
            </a:r>
            <a:r>
              <a:rPr lang="it-IT" sz="2800" b="1" kern="0" dirty="0" smtClean="0">
                <a:solidFill>
                  <a:schemeClr val="bg1"/>
                </a:solidFill>
                <a:cs typeface="Arial" pitchFamily="34" charset="0"/>
              </a:rPr>
              <a:t> Meeting</a:t>
            </a:r>
            <a:endParaRPr kumimoji="0" lang="it-IT" sz="2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M.C. </a:t>
            </a:r>
            <a:r>
              <a:rPr kumimoji="0" lang="it-IT" sz="1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Maccarone</a:t>
            </a:r>
            <a:r>
              <a:rPr kumimoji="0" lang="it-IT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 –  CCF/CTA Meeting,</a:t>
            </a:r>
            <a:r>
              <a:rPr kumimoji="0" lang="it-IT" sz="140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 </a:t>
            </a:r>
            <a:r>
              <a:rPr kumimoji="0" lang="it-IT" sz="1400" i="0" u="none" strike="noStrike" kern="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Barcelona</a:t>
            </a:r>
            <a:r>
              <a:rPr kumimoji="0" lang="it-IT" sz="140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, 26-28 </a:t>
            </a:r>
            <a:r>
              <a:rPr kumimoji="0" lang="it-IT" sz="1400" i="0" u="none" strike="noStrike" kern="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October</a:t>
            </a:r>
            <a:r>
              <a:rPr kumimoji="0" lang="it-IT" sz="140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 2015</a:t>
            </a:r>
            <a:endParaRPr kumimoji="0" lang="it-IT" sz="140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604448" y="6558806"/>
            <a:ext cx="539552" cy="265733"/>
          </a:xfrm>
        </p:spPr>
        <p:txBody>
          <a:bodyPr/>
          <a:lstStyle/>
          <a:p>
            <a:fld id="{65D1E375-1491-4770-B4ED-E699B7903ED8}" type="slidenum">
              <a:rPr lang="it-IT" b="1" smtClean="0">
                <a:solidFill>
                  <a:schemeClr val="bg1"/>
                </a:solidFill>
              </a:rPr>
              <a:pPr/>
              <a:t>1</a:t>
            </a:fld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48679"/>
            <a:ext cx="1080120" cy="663045"/>
          </a:xfrm>
          <a:prstGeom prst="rect">
            <a:avLst/>
          </a:prstGeom>
          <a:effectLst>
            <a:outerShdw blurRad="127000" dist="63500" dir="2700000" algn="tl" rotWithShape="0">
              <a:schemeClr val="tx1">
                <a:alpha val="80000"/>
              </a:schemeClr>
            </a:outerShd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35"/>
          <a:stretch/>
        </p:blipFill>
        <p:spPr bwMode="auto">
          <a:xfrm>
            <a:off x="4293849" y="548679"/>
            <a:ext cx="3550073" cy="663045"/>
          </a:xfrm>
          <a:prstGeom prst="rect">
            <a:avLst/>
          </a:prstGeom>
          <a:noFill/>
          <a:ln>
            <a:noFill/>
          </a:ln>
          <a:effectLst>
            <a:outerShdw blurRad="127000" dist="63500" dir="2700000" algn="tl" rotWithShape="0">
              <a:schemeClr val="tx1">
                <a:alpha val="8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467544" y="3717032"/>
            <a:ext cx="86069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err="1" smtClean="0">
                <a:solidFill>
                  <a:srgbClr val="C00000"/>
                </a:solidFill>
              </a:rPr>
              <a:t>Pre-selecting</a:t>
            </a:r>
            <a:r>
              <a:rPr lang="it-IT" sz="3600" b="1" dirty="0" smtClean="0">
                <a:solidFill>
                  <a:srgbClr val="C00000"/>
                </a:solidFill>
              </a:rPr>
              <a:t> </a:t>
            </a:r>
            <a:r>
              <a:rPr lang="it-IT" sz="3600" b="1" dirty="0" err="1" smtClean="0">
                <a:solidFill>
                  <a:srgbClr val="C00000"/>
                </a:solidFill>
              </a:rPr>
              <a:t>muons</a:t>
            </a:r>
            <a:r>
              <a:rPr lang="it-IT" sz="3600" b="1" dirty="0" smtClean="0">
                <a:solidFill>
                  <a:srgbClr val="C00000"/>
                </a:solidFill>
              </a:rPr>
              <a:t> with ASTRI </a:t>
            </a:r>
            <a:r>
              <a:rPr lang="it-IT" sz="3600" b="1" dirty="0" err="1" smtClean="0">
                <a:solidFill>
                  <a:srgbClr val="C00000"/>
                </a:solidFill>
              </a:rPr>
              <a:t>telescopes</a:t>
            </a:r>
            <a:r>
              <a:rPr lang="it-IT" sz="3600" b="1" dirty="0">
                <a:solidFill>
                  <a:srgbClr val="C00000"/>
                </a:solidFill>
              </a:rPr>
              <a:t>:</a:t>
            </a:r>
            <a:endParaRPr lang="it-IT" sz="3600" b="1" dirty="0" smtClean="0">
              <a:solidFill>
                <a:srgbClr val="C00000"/>
              </a:solidFill>
            </a:endParaRPr>
          </a:p>
          <a:p>
            <a:r>
              <a:rPr lang="it-IT" sz="3600" b="1" dirty="0">
                <a:solidFill>
                  <a:srgbClr val="C00000"/>
                </a:solidFill>
              </a:rPr>
              <a:t>i</a:t>
            </a:r>
            <a:r>
              <a:rPr lang="it-IT" sz="3600" b="1" dirty="0" smtClean="0">
                <a:solidFill>
                  <a:srgbClr val="C00000"/>
                </a:solidFill>
              </a:rPr>
              <a:t>mage </a:t>
            </a:r>
            <a:r>
              <a:rPr lang="it-IT" sz="3600" b="1" dirty="0" err="1" smtClean="0">
                <a:solidFill>
                  <a:srgbClr val="C00000"/>
                </a:solidFill>
              </a:rPr>
              <a:t>morphology</a:t>
            </a:r>
            <a:r>
              <a:rPr lang="it-IT" sz="3600" b="1" dirty="0" smtClean="0">
                <a:solidFill>
                  <a:srgbClr val="C00000"/>
                </a:solidFill>
              </a:rPr>
              <a:t> </a:t>
            </a:r>
            <a:r>
              <a:rPr lang="it-IT" sz="3600" b="1" dirty="0" err="1" smtClean="0">
                <a:solidFill>
                  <a:srgbClr val="C00000"/>
                </a:solidFill>
              </a:rPr>
              <a:t>analysis</a:t>
            </a:r>
            <a:r>
              <a:rPr lang="it-IT" sz="3600" b="1" dirty="0" smtClean="0">
                <a:solidFill>
                  <a:srgbClr val="C00000"/>
                </a:solidFill>
              </a:rPr>
              <a:t>.</a:t>
            </a:r>
            <a:endParaRPr lang="it-IT" sz="3600" b="1" dirty="0">
              <a:solidFill>
                <a:srgbClr val="C0000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44812" y="4995173"/>
            <a:ext cx="811562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u="sng" dirty="0" smtClean="0">
                <a:solidFill>
                  <a:srgbClr val="003399"/>
                </a:solidFill>
              </a:rPr>
              <a:t>M.C. </a:t>
            </a:r>
            <a:r>
              <a:rPr lang="it-IT" sz="2800" b="1" u="sng" dirty="0" err="1" smtClean="0">
                <a:solidFill>
                  <a:srgbClr val="003399"/>
                </a:solidFill>
              </a:rPr>
              <a:t>Maccarone</a:t>
            </a:r>
            <a:r>
              <a:rPr lang="it-IT" sz="2800" b="1" dirty="0" smtClean="0">
                <a:solidFill>
                  <a:srgbClr val="003399"/>
                </a:solidFill>
              </a:rPr>
              <a:t>, T. Mineo – INAF/IASF-Palermo, </a:t>
            </a:r>
            <a:r>
              <a:rPr lang="it-IT" sz="2800" b="1" dirty="0" err="1" smtClean="0">
                <a:solidFill>
                  <a:srgbClr val="003399"/>
                </a:solidFill>
              </a:rPr>
              <a:t>Italy</a:t>
            </a:r>
            <a:endParaRPr lang="it-IT" sz="2800" b="1" dirty="0" smtClean="0">
              <a:solidFill>
                <a:srgbClr val="003399"/>
              </a:solidFill>
            </a:endParaRPr>
          </a:p>
          <a:p>
            <a:r>
              <a:rPr lang="it-IT" sz="2400" b="1" dirty="0" smtClean="0">
                <a:solidFill>
                  <a:srgbClr val="003399"/>
                </a:solidFill>
              </a:rPr>
              <a:t>for the ASTRI Collaboration &amp; the CTA </a:t>
            </a:r>
            <a:r>
              <a:rPr lang="it-IT" sz="2400" b="1" dirty="0" err="1" smtClean="0">
                <a:solidFill>
                  <a:srgbClr val="003399"/>
                </a:solidFill>
              </a:rPr>
              <a:t>Consortium</a:t>
            </a:r>
            <a:endParaRPr lang="it-IT" sz="2400" b="1" dirty="0">
              <a:solidFill>
                <a:srgbClr val="003399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4" t="23607" r="10902" b="23317"/>
          <a:stretch/>
        </p:blipFill>
        <p:spPr>
          <a:xfrm>
            <a:off x="4362878" y="1404131"/>
            <a:ext cx="1783119" cy="81211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127000" dist="63500" dir="27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" t="9925" r="5950" b="31399"/>
          <a:stretch/>
        </p:blipFill>
        <p:spPr>
          <a:xfrm>
            <a:off x="4362879" y="2475329"/>
            <a:ext cx="1783119" cy="46635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127000" dist="63500" dir="27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20" name="Picture 5" descr="logo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924" y="2348939"/>
            <a:ext cx="2209800" cy="719137"/>
          </a:xfrm>
          <a:prstGeom prst="rect">
            <a:avLst/>
          </a:prstGeom>
          <a:noFill/>
          <a:ln>
            <a:noFill/>
          </a:ln>
          <a:effectLst>
            <a:outerShdw blurRad="127000" dist="63500" dir="2700000" algn="tl" rotWithShape="0">
              <a:prstClr val="black">
                <a:alpha val="8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uppo 21"/>
          <p:cNvGrpSpPr/>
          <p:nvPr/>
        </p:nvGrpSpPr>
        <p:grpSpPr>
          <a:xfrm>
            <a:off x="6359924" y="1452397"/>
            <a:ext cx="2676572" cy="715581"/>
            <a:chOff x="3948967" y="2543090"/>
            <a:chExt cx="2676572" cy="715581"/>
          </a:xfrm>
        </p:grpSpPr>
        <p:sp>
          <p:nvSpPr>
            <p:cNvPr id="21" name="Rettangolo 20"/>
            <p:cNvSpPr/>
            <p:nvPr/>
          </p:nvSpPr>
          <p:spPr>
            <a:xfrm>
              <a:off x="3948967" y="2543090"/>
              <a:ext cx="2676572" cy="715581"/>
            </a:xfrm>
            <a:prstGeom prst="rect">
              <a:avLst/>
            </a:prstGeom>
            <a:gradFill flip="none" rotWithShape="1">
              <a:gsLst>
                <a:gs pos="0">
                  <a:srgbClr val="003399"/>
                </a:gs>
                <a:gs pos="78000">
                  <a:srgbClr val="00206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effectLst>
              <a:outerShdw blurRad="127000" dist="63500" dir="2700000" algn="tl" rotWithShape="0">
                <a:prstClr val="black">
                  <a:alpha val="8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bg1"/>
                </a:solidFill>
              </a:endParaRPr>
            </a:p>
          </p:txBody>
        </p:sp>
        <p:grpSp>
          <p:nvGrpSpPr>
            <p:cNvPr id="19" name="Gruppo 18"/>
            <p:cNvGrpSpPr/>
            <p:nvPr/>
          </p:nvGrpSpPr>
          <p:grpSpPr>
            <a:xfrm>
              <a:off x="4033177" y="2636912"/>
              <a:ext cx="2508153" cy="527937"/>
              <a:chOff x="1458406" y="1954137"/>
              <a:chExt cx="2575804" cy="592470"/>
            </a:xfrm>
            <a:effectLst>
              <a:outerShdw blurRad="127000" dist="63500" dir="2700000" algn="tl" rotWithShape="0">
                <a:prstClr val="black">
                  <a:alpha val="80000"/>
                </a:prstClr>
              </a:outerShdw>
            </a:effectLst>
          </p:grpSpPr>
          <p:pic>
            <p:nvPicPr>
              <p:cNvPr id="12" name="Immagine 11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58406" y="1976480"/>
                <a:ext cx="570127" cy="570127"/>
              </a:xfrm>
              <a:prstGeom prst="rect">
                <a:avLst/>
              </a:prstGeom>
            </p:spPr>
          </p:pic>
          <p:sp>
            <p:nvSpPr>
              <p:cNvPr id="13" name="CasellaDiTesto 12"/>
              <p:cNvSpPr txBox="1"/>
              <p:nvPr/>
            </p:nvSpPr>
            <p:spPr>
              <a:xfrm>
                <a:off x="2028533" y="1954137"/>
                <a:ext cx="2005677" cy="5924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it-IT" sz="1000" b="1" dirty="0" err="1" smtClean="0">
                    <a:solidFill>
                      <a:schemeClr val="bg1"/>
                    </a:solidFill>
                  </a:rPr>
                  <a:t>Universidade</a:t>
                </a:r>
                <a:r>
                  <a:rPr lang="it-IT" sz="10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it-IT" sz="1000" b="1" dirty="0">
                    <a:solidFill>
                      <a:schemeClr val="bg1"/>
                    </a:solidFill>
                  </a:rPr>
                  <a:t>de </a:t>
                </a:r>
                <a:r>
                  <a:rPr lang="it-IT" sz="1000" b="1" dirty="0" err="1">
                    <a:solidFill>
                      <a:schemeClr val="bg1"/>
                    </a:solidFill>
                  </a:rPr>
                  <a:t>São</a:t>
                </a:r>
                <a:r>
                  <a:rPr lang="it-IT" sz="1000" b="1" dirty="0">
                    <a:solidFill>
                      <a:schemeClr val="bg1"/>
                    </a:solidFill>
                  </a:rPr>
                  <a:t> </a:t>
                </a:r>
                <a:r>
                  <a:rPr lang="it-IT" sz="1000" b="1" dirty="0" smtClean="0">
                    <a:solidFill>
                      <a:schemeClr val="bg1"/>
                    </a:solidFill>
                  </a:rPr>
                  <a:t>Paulo</a:t>
                </a:r>
              </a:p>
              <a:p>
                <a:r>
                  <a:rPr lang="it-IT" sz="1000" b="1" dirty="0" err="1" smtClean="0">
                    <a:solidFill>
                      <a:schemeClr val="bg1"/>
                    </a:solidFill>
                  </a:rPr>
                  <a:t>Instituto</a:t>
                </a:r>
                <a:r>
                  <a:rPr lang="it-IT" sz="1000" b="1" dirty="0" smtClean="0">
                    <a:solidFill>
                      <a:schemeClr val="bg1"/>
                    </a:solidFill>
                  </a:rPr>
                  <a:t> de Astronomia, Geofisica</a:t>
                </a:r>
              </a:p>
              <a:p>
                <a:r>
                  <a:rPr lang="it-IT" sz="1000" b="1" dirty="0" smtClean="0">
                    <a:solidFill>
                      <a:schemeClr val="bg1"/>
                    </a:solidFill>
                  </a:rPr>
                  <a:t>e </a:t>
                </a:r>
                <a:r>
                  <a:rPr lang="it-IT" sz="1000" b="1" dirty="0" err="1" smtClean="0">
                    <a:solidFill>
                      <a:schemeClr val="bg1"/>
                    </a:solidFill>
                  </a:rPr>
                  <a:t>Ciencias</a:t>
                </a:r>
                <a:r>
                  <a:rPr lang="it-IT" sz="1000" b="1" dirty="0" smtClean="0">
                    <a:solidFill>
                      <a:schemeClr val="bg1"/>
                    </a:solidFill>
                  </a:rPr>
                  <a:t> Atmosferica</a:t>
                </a:r>
                <a:endParaRPr lang="it-IT" sz="1000" b="1" dirty="0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7" name="Immagin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548678"/>
            <a:ext cx="4011445" cy="2664297"/>
          </a:xfrm>
          <a:prstGeom prst="rect">
            <a:avLst/>
          </a:prstGeom>
          <a:effectLst>
            <a:outerShdw blurRad="127000" dist="63500" dir="27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18" name="Picture 6" descr="iasfpa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54733" y="5576639"/>
            <a:ext cx="1224136" cy="745281"/>
          </a:xfrm>
          <a:prstGeom prst="rect">
            <a:avLst/>
          </a:prstGeom>
          <a:noFill/>
        </p:spPr>
      </p:pic>
      <p:pic>
        <p:nvPicPr>
          <p:cNvPr id="23" name="Picture 1" descr="Inaf-circ-colore-N.gif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07" y="5472226"/>
            <a:ext cx="950526" cy="96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07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tangolo 20"/>
          <p:cNvSpPr/>
          <p:nvPr/>
        </p:nvSpPr>
        <p:spPr>
          <a:xfrm>
            <a:off x="255392" y="4497470"/>
            <a:ext cx="5108696" cy="1955866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0" y="-27384"/>
            <a:ext cx="9144000" cy="468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 kern="0" noProof="0" dirty="0" smtClean="0">
                <a:solidFill>
                  <a:schemeClr val="bg1"/>
                </a:solidFill>
                <a:cs typeface="Arial" pitchFamily="34" charset="0"/>
              </a:rPr>
              <a:t>ASTRI SST-2M – </a:t>
            </a:r>
            <a:r>
              <a:rPr lang="it-IT" sz="2800" b="1" kern="0" noProof="0" dirty="0" err="1" smtClean="0">
                <a:solidFill>
                  <a:schemeClr val="bg1"/>
                </a:solidFill>
                <a:cs typeface="Arial" pitchFamily="34" charset="0"/>
              </a:rPr>
              <a:t>Pre-selecting</a:t>
            </a:r>
            <a:r>
              <a:rPr lang="it-IT" sz="2800" b="1" kern="0" noProof="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kumimoji="0" lang="it-IT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parameters</a:t>
            </a:r>
            <a:endParaRPr kumimoji="0" lang="it-IT" sz="2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pitchFamily="34" charset="0"/>
            </a:endParaRPr>
          </a:p>
        </p:txBody>
      </p:sp>
      <p:grpSp>
        <p:nvGrpSpPr>
          <p:cNvPr id="8" name="Gruppo 7"/>
          <p:cNvGrpSpPr/>
          <p:nvPr/>
        </p:nvGrpSpPr>
        <p:grpSpPr>
          <a:xfrm>
            <a:off x="0" y="-27384"/>
            <a:ext cx="1763688" cy="467999"/>
            <a:chOff x="0" y="-27384"/>
            <a:chExt cx="1763688" cy="467999"/>
          </a:xfrm>
        </p:grpSpPr>
        <p:sp>
          <p:nvSpPr>
            <p:cNvPr id="2" name="Rettangolo 1"/>
            <p:cNvSpPr/>
            <p:nvPr/>
          </p:nvSpPr>
          <p:spPr>
            <a:xfrm>
              <a:off x="0" y="-27384"/>
              <a:ext cx="1763688" cy="46799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5" name="Gruppo 4"/>
            <p:cNvGrpSpPr/>
            <p:nvPr/>
          </p:nvGrpSpPr>
          <p:grpSpPr>
            <a:xfrm>
              <a:off x="67243" y="-27384"/>
              <a:ext cx="1624437" cy="467999"/>
              <a:chOff x="82590" y="-27384"/>
              <a:chExt cx="1624437" cy="467999"/>
            </a:xfrm>
          </p:grpSpPr>
          <p:pic>
            <p:nvPicPr>
              <p:cNvPr id="6" name="Picture 6" descr="http://www.uibk.ac.at/cta/stylesheets/images/cta-logo-220x140px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600" y="-27384"/>
                <a:ext cx="735427" cy="4679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Immagine 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590" y="105521"/>
                <a:ext cx="817002" cy="202188"/>
              </a:xfrm>
              <a:prstGeom prst="rect">
                <a:avLst/>
              </a:prstGeom>
              <a:effectLst/>
            </p:spPr>
          </p:pic>
        </p:grpSp>
      </p:grpSp>
      <p:sp>
        <p:nvSpPr>
          <p:cNvPr id="15" name="Rettangolo 14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M.C. </a:t>
            </a:r>
            <a:r>
              <a:rPr kumimoji="0" lang="it-IT" sz="1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Maccarone</a:t>
            </a:r>
            <a:r>
              <a:rPr kumimoji="0" lang="it-IT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 –  CCF/CTA Meeting,</a:t>
            </a:r>
            <a:r>
              <a:rPr kumimoji="0" lang="it-IT" sz="140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 </a:t>
            </a:r>
            <a:r>
              <a:rPr kumimoji="0" lang="it-IT" sz="1400" i="0" u="none" strike="noStrike" kern="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Barcelona</a:t>
            </a:r>
            <a:r>
              <a:rPr kumimoji="0" lang="it-IT" sz="140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, 26-28 </a:t>
            </a:r>
            <a:r>
              <a:rPr kumimoji="0" lang="it-IT" sz="1400" i="0" u="none" strike="noStrike" kern="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October</a:t>
            </a:r>
            <a:r>
              <a:rPr kumimoji="0" lang="it-IT" sz="140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 2015</a:t>
            </a:r>
            <a:endParaRPr kumimoji="0" lang="it-IT" sz="140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16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604448" y="6558806"/>
            <a:ext cx="539552" cy="265733"/>
          </a:xfrm>
        </p:spPr>
        <p:txBody>
          <a:bodyPr/>
          <a:lstStyle/>
          <a:p>
            <a:fld id="{65D1E375-1491-4770-B4ED-E699B7903ED8}" type="slidenum">
              <a:rPr lang="it-IT" b="1" smtClean="0">
                <a:solidFill>
                  <a:schemeClr val="bg1"/>
                </a:solidFill>
              </a:rPr>
              <a:pPr/>
              <a:t>10</a:t>
            </a:fld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76" y="1437588"/>
            <a:ext cx="3963547" cy="2922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647564" y="606591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 smtClean="0"/>
              <a:t>Further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useful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selection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parameters</a:t>
            </a:r>
            <a:r>
              <a:rPr lang="it-IT" sz="2400" b="1" dirty="0" smtClean="0"/>
              <a:t> from </a:t>
            </a:r>
            <a:r>
              <a:rPr lang="it-IT" sz="2400" b="1" dirty="0" err="1" smtClean="0"/>
              <a:t>Taubin</a:t>
            </a:r>
            <a:r>
              <a:rPr lang="it-IT" sz="2400" b="1" dirty="0" smtClean="0"/>
              <a:t> and </a:t>
            </a:r>
            <a:r>
              <a:rPr lang="it-IT" sz="2400" b="1" dirty="0" err="1" smtClean="0"/>
              <a:t>Hillas</a:t>
            </a:r>
            <a:r>
              <a:rPr lang="it-IT" sz="2400" b="1" dirty="0" smtClean="0"/>
              <a:t>? </a:t>
            </a:r>
            <a:r>
              <a:rPr lang="it-IT" sz="2400" b="1" dirty="0" smtClean="0">
                <a:solidFill>
                  <a:srgbClr val="C00000"/>
                </a:solidFill>
              </a:rPr>
              <a:t>… </a:t>
            </a:r>
            <a:r>
              <a:rPr lang="it-IT" sz="2400" b="1" dirty="0" err="1" smtClean="0">
                <a:solidFill>
                  <a:srgbClr val="C00000"/>
                </a:solidFill>
              </a:rPr>
              <a:t>maybe</a:t>
            </a:r>
            <a:r>
              <a:rPr lang="it-IT" sz="2400" b="1" dirty="0" smtClean="0">
                <a:solidFill>
                  <a:srgbClr val="C00000"/>
                </a:solidFill>
              </a:rPr>
              <a:t> …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3419872" y="4776836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smtClean="0">
                <a:solidFill>
                  <a:srgbClr val="0033CC"/>
                </a:solidFill>
              </a:rPr>
              <a:t>full</a:t>
            </a:r>
            <a:endParaRPr lang="it-IT" b="1" i="1" dirty="0">
              <a:solidFill>
                <a:srgbClr val="0033CC"/>
              </a:solidFill>
            </a:endParaRPr>
          </a:p>
        </p:txBody>
      </p:sp>
      <p:sp>
        <p:nvSpPr>
          <p:cNvPr id="11" name="Ovale 10"/>
          <p:cNvSpPr/>
          <p:nvPr/>
        </p:nvSpPr>
        <p:spPr>
          <a:xfrm>
            <a:off x="4643251" y="4776836"/>
            <a:ext cx="423197" cy="376894"/>
          </a:xfrm>
          <a:prstGeom prst="ellipse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Anello 11"/>
          <p:cNvSpPr/>
          <p:nvPr/>
        </p:nvSpPr>
        <p:spPr>
          <a:xfrm>
            <a:off x="4665040" y="5647634"/>
            <a:ext cx="466032" cy="743726"/>
          </a:xfrm>
          <a:prstGeom prst="donut">
            <a:avLst>
              <a:gd name="adj" fmla="val 18075"/>
            </a:avLst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37588"/>
            <a:ext cx="4187105" cy="2997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CasellaDiTesto 22"/>
          <p:cNvSpPr txBox="1"/>
          <p:nvPr/>
        </p:nvSpPr>
        <p:spPr>
          <a:xfrm>
            <a:off x="3268836" y="5734451"/>
            <a:ext cx="794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err="1" smtClean="0">
                <a:solidFill>
                  <a:srgbClr val="0033CC"/>
                </a:solidFill>
              </a:rPr>
              <a:t>empty</a:t>
            </a:r>
            <a:endParaRPr lang="it-IT" b="1" i="1" dirty="0">
              <a:solidFill>
                <a:srgbClr val="0033CC"/>
              </a:solidFill>
            </a:endParaRPr>
          </a:p>
        </p:txBody>
      </p:sp>
      <p:sp>
        <p:nvSpPr>
          <p:cNvPr id="24" name="Ovale 23"/>
          <p:cNvSpPr/>
          <p:nvPr/>
        </p:nvSpPr>
        <p:spPr>
          <a:xfrm>
            <a:off x="4017238" y="4582082"/>
            <a:ext cx="539369" cy="758839"/>
          </a:xfrm>
          <a:prstGeom prst="ellipse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Anello 24"/>
          <p:cNvSpPr/>
          <p:nvPr/>
        </p:nvSpPr>
        <p:spPr>
          <a:xfrm>
            <a:off x="4076795" y="5647634"/>
            <a:ext cx="495205" cy="512634"/>
          </a:xfrm>
          <a:prstGeom prst="donut">
            <a:avLst>
              <a:gd name="adj" fmla="val 18075"/>
            </a:avLst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255392" y="5236082"/>
            <a:ext cx="1915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/>
              <a:t>Area</a:t>
            </a:r>
            <a:r>
              <a:rPr lang="it-IT" b="1" baseline="-25000" dirty="0" err="1" smtClean="0"/>
              <a:t>exp</a:t>
            </a:r>
            <a:r>
              <a:rPr lang="it-IT" b="1" dirty="0" smtClean="0"/>
              <a:t>/</a:t>
            </a:r>
            <a:r>
              <a:rPr lang="it-IT" b="1" dirty="0" err="1" smtClean="0"/>
              <a:t>Area</a:t>
            </a:r>
            <a:r>
              <a:rPr lang="it-IT" b="1" baseline="-25000" dirty="0" err="1" smtClean="0"/>
              <a:t>theor</a:t>
            </a:r>
            <a:r>
              <a:rPr lang="it-IT" b="1" dirty="0" smtClean="0"/>
              <a:t> =</a:t>
            </a:r>
            <a:endParaRPr lang="it-IT" b="1" baseline="-25000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2442620" y="4748201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ym typeface="Wingdings" panose="05000000000000000000" pitchFamily="2" charset="2"/>
              </a:rPr>
              <a:t> 1</a:t>
            </a:r>
            <a:endParaRPr lang="it-IT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2442620" y="5723964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ym typeface="Wingdings" panose="05000000000000000000" pitchFamily="2" charset="2"/>
              </a:rPr>
              <a:t> 0</a:t>
            </a:r>
            <a:endParaRPr lang="it-IT" dirty="0"/>
          </a:p>
        </p:txBody>
      </p:sp>
      <p:sp>
        <p:nvSpPr>
          <p:cNvPr id="19" name="Parentesi graffa aperta 18"/>
          <p:cNvSpPr/>
          <p:nvPr/>
        </p:nvSpPr>
        <p:spPr>
          <a:xfrm>
            <a:off x="2123729" y="4932867"/>
            <a:ext cx="318892" cy="975763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CasellaDiTesto 30"/>
          <p:cNvSpPr txBox="1"/>
          <p:nvPr/>
        </p:nvSpPr>
        <p:spPr>
          <a:xfrm>
            <a:off x="5580112" y="5046275"/>
            <a:ext cx="3395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C00000"/>
                </a:solidFill>
              </a:rPr>
              <a:t>… under </a:t>
            </a:r>
            <a:r>
              <a:rPr lang="it-IT" sz="2400" b="1" dirty="0" err="1" smtClean="0">
                <a:solidFill>
                  <a:srgbClr val="C00000"/>
                </a:solidFill>
              </a:rPr>
              <a:t>study</a:t>
            </a:r>
            <a:r>
              <a:rPr lang="it-IT" sz="2400" b="1" dirty="0" smtClean="0">
                <a:solidFill>
                  <a:srgbClr val="C00000"/>
                </a:solidFill>
              </a:rPr>
              <a:t> …</a:t>
            </a:r>
          </a:p>
          <a:p>
            <a:pPr algn="ctr"/>
            <a:r>
              <a:rPr lang="it-IT" sz="2400" b="1" dirty="0" smtClean="0">
                <a:solidFill>
                  <a:srgbClr val="C00000"/>
                </a:solidFill>
              </a:rPr>
              <a:t>… </a:t>
            </a:r>
            <a:r>
              <a:rPr lang="it-IT" sz="2400" b="1" dirty="0" err="1" smtClean="0">
                <a:solidFill>
                  <a:srgbClr val="C00000"/>
                </a:solidFill>
              </a:rPr>
              <a:t>not</a:t>
            </a:r>
            <a:r>
              <a:rPr lang="it-IT" sz="2400" b="1" dirty="0" smtClean="0">
                <a:solidFill>
                  <a:srgbClr val="C00000"/>
                </a:solidFill>
              </a:rPr>
              <a:t> </a:t>
            </a:r>
            <a:r>
              <a:rPr lang="it-IT" sz="2400" b="1" dirty="0" err="1" smtClean="0">
                <a:solidFill>
                  <a:srgbClr val="C00000"/>
                </a:solidFill>
              </a:rPr>
              <a:t>discussed</a:t>
            </a:r>
            <a:r>
              <a:rPr lang="it-IT" sz="2400" b="1" dirty="0" smtClean="0">
                <a:solidFill>
                  <a:srgbClr val="C00000"/>
                </a:solidFill>
              </a:rPr>
              <a:t> </a:t>
            </a:r>
            <a:r>
              <a:rPr lang="it-IT" sz="2400" b="1" dirty="0" err="1" smtClean="0">
                <a:solidFill>
                  <a:srgbClr val="C00000"/>
                </a:solidFill>
              </a:rPr>
              <a:t>today</a:t>
            </a:r>
            <a:r>
              <a:rPr lang="it-IT" sz="2400" b="1" dirty="0" smtClean="0">
                <a:solidFill>
                  <a:srgbClr val="C00000"/>
                </a:solidFill>
              </a:rPr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43526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>
            <a:off x="0" y="-27384"/>
            <a:ext cx="9144000" cy="468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 kern="0" noProof="0" dirty="0" smtClean="0">
                <a:solidFill>
                  <a:schemeClr val="bg1"/>
                </a:solidFill>
                <a:cs typeface="Arial" pitchFamily="34" charset="0"/>
              </a:rPr>
              <a:t>ASTRI SST-2M – </a:t>
            </a:r>
            <a:r>
              <a:rPr lang="it-IT" sz="2800" b="1" kern="0" noProof="0" dirty="0" err="1" smtClean="0">
                <a:solidFill>
                  <a:schemeClr val="bg1"/>
                </a:solidFill>
                <a:cs typeface="Arial" pitchFamily="34" charset="0"/>
              </a:rPr>
              <a:t>Pre-selecting</a:t>
            </a:r>
            <a:r>
              <a:rPr lang="it-IT" sz="2800" b="1" kern="0" noProof="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kumimoji="0" lang="it-IT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muons</a:t>
            </a:r>
            <a:r>
              <a:rPr kumimoji="0" lang="it-IT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 in NSB</a:t>
            </a:r>
          </a:p>
        </p:txBody>
      </p:sp>
      <p:grpSp>
        <p:nvGrpSpPr>
          <p:cNvPr id="8" name="Gruppo 7"/>
          <p:cNvGrpSpPr/>
          <p:nvPr/>
        </p:nvGrpSpPr>
        <p:grpSpPr>
          <a:xfrm>
            <a:off x="0" y="-27384"/>
            <a:ext cx="1763688" cy="467999"/>
            <a:chOff x="0" y="-27384"/>
            <a:chExt cx="1763688" cy="467999"/>
          </a:xfrm>
        </p:grpSpPr>
        <p:sp>
          <p:nvSpPr>
            <p:cNvPr id="2" name="Rettangolo 1"/>
            <p:cNvSpPr/>
            <p:nvPr/>
          </p:nvSpPr>
          <p:spPr>
            <a:xfrm>
              <a:off x="0" y="-27384"/>
              <a:ext cx="1763688" cy="46799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5" name="Gruppo 4"/>
            <p:cNvGrpSpPr/>
            <p:nvPr/>
          </p:nvGrpSpPr>
          <p:grpSpPr>
            <a:xfrm>
              <a:off x="67243" y="-27384"/>
              <a:ext cx="1624437" cy="467999"/>
              <a:chOff x="82590" y="-27384"/>
              <a:chExt cx="1624437" cy="467999"/>
            </a:xfrm>
          </p:grpSpPr>
          <p:pic>
            <p:nvPicPr>
              <p:cNvPr id="6" name="Picture 6" descr="http://www.uibk.ac.at/cta/stylesheets/images/cta-logo-220x140px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600" y="-27384"/>
                <a:ext cx="735427" cy="4679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Immagine 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590" y="105521"/>
                <a:ext cx="817002" cy="202188"/>
              </a:xfrm>
              <a:prstGeom prst="rect">
                <a:avLst/>
              </a:prstGeom>
              <a:effectLst/>
            </p:spPr>
          </p:pic>
        </p:grpSp>
      </p:grpSp>
      <p:sp>
        <p:nvSpPr>
          <p:cNvPr id="15" name="Rettangolo 14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M.C. </a:t>
            </a:r>
            <a:r>
              <a:rPr kumimoji="0" lang="it-IT" sz="1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Maccarone</a:t>
            </a:r>
            <a:r>
              <a:rPr kumimoji="0" lang="it-IT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 –  CCF/CTA Meeting,</a:t>
            </a:r>
            <a:r>
              <a:rPr kumimoji="0" lang="it-IT" sz="140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 </a:t>
            </a:r>
            <a:r>
              <a:rPr kumimoji="0" lang="it-IT" sz="1400" i="0" u="none" strike="noStrike" kern="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Barcelona</a:t>
            </a:r>
            <a:r>
              <a:rPr kumimoji="0" lang="it-IT" sz="140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, 26-28 </a:t>
            </a:r>
            <a:r>
              <a:rPr kumimoji="0" lang="it-IT" sz="1400" i="0" u="none" strike="noStrike" kern="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October</a:t>
            </a:r>
            <a:r>
              <a:rPr kumimoji="0" lang="it-IT" sz="140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 2015</a:t>
            </a:r>
            <a:endParaRPr kumimoji="0" lang="it-IT" sz="140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16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604448" y="6558806"/>
            <a:ext cx="539552" cy="265733"/>
          </a:xfrm>
        </p:spPr>
        <p:txBody>
          <a:bodyPr/>
          <a:lstStyle/>
          <a:p>
            <a:fld id="{65D1E375-1491-4770-B4ED-E699B7903ED8}" type="slidenum">
              <a:rPr lang="it-IT" b="1" smtClean="0">
                <a:solidFill>
                  <a:schemeClr val="bg1"/>
                </a:solidFill>
              </a:rPr>
              <a:pPr/>
              <a:t>11</a:t>
            </a:fld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411665" y="620688"/>
            <a:ext cx="63206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 smtClean="0">
                <a:solidFill>
                  <a:srgbClr val="C00000"/>
                </a:solidFill>
              </a:rPr>
              <a:t>But</a:t>
            </a:r>
            <a:r>
              <a:rPr lang="it-IT" sz="2400" b="1" dirty="0" smtClean="0">
                <a:solidFill>
                  <a:srgbClr val="C00000"/>
                </a:solidFill>
              </a:rPr>
              <a:t> … </a:t>
            </a:r>
            <a:r>
              <a:rPr lang="it-IT" sz="2400" b="1" dirty="0" err="1">
                <a:solidFill>
                  <a:srgbClr val="C00000"/>
                </a:solidFill>
              </a:rPr>
              <a:t>w</a:t>
            </a:r>
            <a:r>
              <a:rPr lang="it-IT" sz="2400" b="1" dirty="0" err="1" smtClean="0">
                <a:solidFill>
                  <a:srgbClr val="C00000"/>
                </a:solidFill>
              </a:rPr>
              <a:t>hat</a:t>
            </a:r>
            <a:r>
              <a:rPr lang="it-IT" sz="2400" b="1" dirty="0" smtClean="0">
                <a:solidFill>
                  <a:srgbClr val="C00000"/>
                </a:solidFill>
              </a:rPr>
              <a:t> </a:t>
            </a:r>
            <a:r>
              <a:rPr lang="it-IT" sz="2400" b="1" dirty="0" err="1" smtClean="0">
                <a:solidFill>
                  <a:srgbClr val="C00000"/>
                </a:solidFill>
              </a:rPr>
              <a:t>happens</a:t>
            </a:r>
            <a:r>
              <a:rPr lang="it-IT" sz="2400" b="1" dirty="0" smtClean="0">
                <a:solidFill>
                  <a:srgbClr val="C00000"/>
                </a:solidFill>
              </a:rPr>
              <a:t> in the ‘</a:t>
            </a:r>
            <a:r>
              <a:rPr lang="it-IT" sz="2400" b="1" dirty="0" err="1" smtClean="0">
                <a:solidFill>
                  <a:srgbClr val="C00000"/>
                </a:solidFill>
              </a:rPr>
              <a:t>natural</a:t>
            </a:r>
            <a:r>
              <a:rPr lang="it-IT" sz="2400" b="1" dirty="0" smtClean="0">
                <a:solidFill>
                  <a:srgbClr val="C00000"/>
                </a:solidFill>
              </a:rPr>
              <a:t>’ case of </a:t>
            </a:r>
            <a:r>
              <a:rPr lang="it-IT" sz="2400" b="1" dirty="0" err="1" smtClean="0">
                <a:solidFill>
                  <a:srgbClr val="C00000"/>
                </a:solidFill>
              </a:rPr>
              <a:t>signal</a:t>
            </a:r>
            <a:r>
              <a:rPr lang="it-IT" sz="2400" b="1" dirty="0" smtClean="0">
                <a:solidFill>
                  <a:srgbClr val="C00000"/>
                </a:solidFill>
              </a:rPr>
              <a:t> </a:t>
            </a:r>
            <a:r>
              <a:rPr lang="it-IT" sz="2400" b="1" dirty="0" err="1" smtClean="0">
                <a:solidFill>
                  <a:srgbClr val="C00000"/>
                </a:solidFill>
              </a:rPr>
              <a:t>embedded</a:t>
            </a:r>
            <a:r>
              <a:rPr lang="it-IT" sz="2400" b="1" dirty="0" smtClean="0">
                <a:solidFill>
                  <a:srgbClr val="C00000"/>
                </a:solidFill>
              </a:rPr>
              <a:t> in the Night </a:t>
            </a:r>
            <a:r>
              <a:rPr lang="it-IT" sz="2400" b="1" dirty="0" err="1" smtClean="0">
                <a:solidFill>
                  <a:srgbClr val="C00000"/>
                </a:solidFill>
              </a:rPr>
              <a:t>Sky</a:t>
            </a:r>
            <a:r>
              <a:rPr lang="it-IT" sz="2400" b="1" dirty="0" smtClean="0">
                <a:solidFill>
                  <a:srgbClr val="C00000"/>
                </a:solidFill>
              </a:rPr>
              <a:t> Background?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67243" y="2550095"/>
            <a:ext cx="90029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0033CC"/>
                </a:solidFill>
              </a:rPr>
              <a:t>To </a:t>
            </a:r>
            <a:r>
              <a:rPr lang="it-IT" sz="2400" b="1" dirty="0" err="1" smtClean="0">
                <a:solidFill>
                  <a:srgbClr val="0033CC"/>
                </a:solidFill>
              </a:rPr>
              <a:t>successfully</a:t>
            </a:r>
            <a:r>
              <a:rPr lang="it-IT" sz="2400" b="1" dirty="0" smtClean="0">
                <a:solidFill>
                  <a:srgbClr val="0033CC"/>
                </a:solidFill>
              </a:rPr>
              <a:t> </a:t>
            </a:r>
            <a:r>
              <a:rPr lang="it-IT" sz="2400" b="1" dirty="0" err="1" smtClean="0">
                <a:solidFill>
                  <a:srgbClr val="0033CC"/>
                </a:solidFill>
              </a:rPr>
              <a:t>apply</a:t>
            </a:r>
            <a:r>
              <a:rPr lang="it-IT" sz="2400" b="1" dirty="0" smtClean="0">
                <a:solidFill>
                  <a:srgbClr val="0033CC"/>
                </a:solidFill>
              </a:rPr>
              <a:t> the </a:t>
            </a:r>
            <a:r>
              <a:rPr lang="it-IT" sz="2400" b="1" dirty="0" err="1" smtClean="0">
                <a:solidFill>
                  <a:srgbClr val="0033CC"/>
                </a:solidFill>
              </a:rPr>
              <a:t>pre-selection</a:t>
            </a:r>
            <a:r>
              <a:rPr lang="it-IT" sz="2400" b="1" dirty="0" smtClean="0">
                <a:solidFill>
                  <a:srgbClr val="0033CC"/>
                </a:solidFill>
              </a:rPr>
              <a:t> procedure, </a:t>
            </a:r>
          </a:p>
          <a:p>
            <a:pPr algn="ctr"/>
            <a:r>
              <a:rPr lang="it-IT" sz="2400" b="1" dirty="0" err="1" smtClean="0">
                <a:solidFill>
                  <a:srgbClr val="0033CC"/>
                </a:solidFill>
              </a:rPr>
              <a:t>as</a:t>
            </a:r>
            <a:r>
              <a:rPr lang="it-IT" sz="2400" b="1" dirty="0" smtClean="0">
                <a:solidFill>
                  <a:srgbClr val="0033CC"/>
                </a:solidFill>
              </a:rPr>
              <a:t> for </a:t>
            </a:r>
            <a:r>
              <a:rPr lang="it-IT" sz="2400" b="1" dirty="0" err="1" smtClean="0">
                <a:solidFill>
                  <a:srgbClr val="0033CC"/>
                </a:solidFill>
              </a:rPr>
              <a:t>all</a:t>
            </a:r>
            <a:r>
              <a:rPr lang="it-IT" sz="2400" b="1" dirty="0" smtClean="0">
                <a:solidFill>
                  <a:srgbClr val="0033CC"/>
                </a:solidFill>
              </a:rPr>
              <a:t> </a:t>
            </a:r>
            <a:r>
              <a:rPr lang="it-IT" sz="2400" b="1" dirty="0" err="1" smtClean="0">
                <a:solidFill>
                  <a:srgbClr val="0033CC"/>
                </a:solidFill>
              </a:rPr>
              <a:t>analysis</a:t>
            </a:r>
            <a:r>
              <a:rPr lang="it-IT" sz="2400" b="1" dirty="0" smtClean="0">
                <a:solidFill>
                  <a:srgbClr val="0033CC"/>
                </a:solidFill>
              </a:rPr>
              <a:t> </a:t>
            </a:r>
            <a:r>
              <a:rPr lang="it-IT" sz="2400" b="1" dirty="0" err="1" smtClean="0">
                <a:solidFill>
                  <a:srgbClr val="0033CC"/>
                </a:solidFill>
              </a:rPr>
              <a:t>procedures</a:t>
            </a:r>
            <a:r>
              <a:rPr lang="it-IT" sz="2400" b="1" dirty="0" smtClean="0">
                <a:solidFill>
                  <a:srgbClr val="0033CC"/>
                </a:solidFill>
              </a:rPr>
              <a:t> in general, </a:t>
            </a:r>
          </a:p>
          <a:p>
            <a:pPr algn="ctr"/>
            <a:r>
              <a:rPr lang="it-IT" sz="2400" b="1" dirty="0" smtClean="0">
                <a:solidFill>
                  <a:srgbClr val="C00000"/>
                </a:solidFill>
              </a:rPr>
              <a:t>the image must be </a:t>
            </a:r>
            <a:r>
              <a:rPr lang="it-IT" sz="2400" b="1" dirty="0" err="1" smtClean="0">
                <a:solidFill>
                  <a:srgbClr val="C00000"/>
                </a:solidFill>
              </a:rPr>
              <a:t>cleaned</a:t>
            </a:r>
            <a:endParaRPr lang="it-IT" sz="2400" b="1" dirty="0" smtClean="0">
              <a:solidFill>
                <a:srgbClr val="0033CC"/>
              </a:solidFill>
            </a:endParaRPr>
          </a:p>
          <a:p>
            <a:pPr algn="ctr"/>
            <a:r>
              <a:rPr lang="it-IT" sz="2400" b="1" dirty="0" smtClean="0">
                <a:solidFill>
                  <a:srgbClr val="0033CC"/>
                </a:solidFill>
              </a:rPr>
              <a:t>and the </a:t>
            </a:r>
            <a:r>
              <a:rPr lang="it-IT" sz="2400" b="1" dirty="0" err="1" smtClean="0">
                <a:solidFill>
                  <a:srgbClr val="0033CC"/>
                </a:solidFill>
              </a:rPr>
              <a:t>pre-selection</a:t>
            </a:r>
            <a:r>
              <a:rPr lang="it-IT" sz="2400" b="1" dirty="0" smtClean="0">
                <a:solidFill>
                  <a:srgbClr val="0033CC"/>
                </a:solidFill>
              </a:rPr>
              <a:t> </a:t>
            </a:r>
            <a:r>
              <a:rPr lang="it-IT" sz="2400" b="1" dirty="0" err="1" smtClean="0">
                <a:solidFill>
                  <a:srgbClr val="0033CC"/>
                </a:solidFill>
              </a:rPr>
              <a:t>results</a:t>
            </a:r>
            <a:r>
              <a:rPr lang="it-IT" sz="2400" b="1" dirty="0" smtClean="0">
                <a:solidFill>
                  <a:srgbClr val="0033CC"/>
                </a:solidFill>
              </a:rPr>
              <a:t> </a:t>
            </a:r>
            <a:r>
              <a:rPr lang="it-IT" sz="2400" b="1" dirty="0" err="1" smtClean="0">
                <a:solidFill>
                  <a:srgbClr val="0033CC"/>
                </a:solidFill>
              </a:rPr>
              <a:t>depend</a:t>
            </a:r>
            <a:r>
              <a:rPr lang="it-IT" sz="2400" b="1" dirty="0" smtClean="0">
                <a:solidFill>
                  <a:srgbClr val="0033CC"/>
                </a:solidFill>
              </a:rPr>
              <a:t> on </a:t>
            </a:r>
            <a:r>
              <a:rPr lang="it-IT" sz="2400" b="1" dirty="0" err="1" smtClean="0">
                <a:solidFill>
                  <a:srgbClr val="0033CC"/>
                </a:solidFill>
              </a:rPr>
              <a:t>its</a:t>
            </a:r>
            <a:r>
              <a:rPr lang="it-IT" sz="2400" b="1" dirty="0" smtClean="0">
                <a:solidFill>
                  <a:srgbClr val="0033CC"/>
                </a:solidFill>
              </a:rPr>
              <a:t> ‘</a:t>
            </a:r>
            <a:r>
              <a:rPr lang="it-IT" sz="2400" b="1" dirty="0" err="1" smtClean="0">
                <a:solidFill>
                  <a:srgbClr val="0033CC"/>
                </a:solidFill>
              </a:rPr>
              <a:t>correct</a:t>
            </a:r>
            <a:r>
              <a:rPr lang="it-IT" sz="2400" b="1" dirty="0" smtClean="0">
                <a:solidFill>
                  <a:srgbClr val="0033CC"/>
                </a:solidFill>
              </a:rPr>
              <a:t> </a:t>
            </a:r>
            <a:r>
              <a:rPr lang="it-IT" sz="2400" b="1" dirty="0" err="1" smtClean="0">
                <a:solidFill>
                  <a:srgbClr val="0033CC"/>
                </a:solidFill>
              </a:rPr>
              <a:t>cleanness</a:t>
            </a:r>
            <a:r>
              <a:rPr lang="it-IT" sz="2400" b="1" dirty="0" smtClean="0">
                <a:solidFill>
                  <a:srgbClr val="0033CC"/>
                </a:solidFill>
              </a:rPr>
              <a:t>’</a:t>
            </a:r>
          </a:p>
        </p:txBody>
      </p:sp>
      <p:grpSp>
        <p:nvGrpSpPr>
          <p:cNvPr id="7" name="Gruppo 6"/>
          <p:cNvGrpSpPr/>
          <p:nvPr/>
        </p:nvGrpSpPr>
        <p:grpSpPr>
          <a:xfrm>
            <a:off x="323528" y="4339550"/>
            <a:ext cx="8640960" cy="1969770"/>
            <a:chOff x="323528" y="4339550"/>
            <a:chExt cx="8640960" cy="1969770"/>
          </a:xfrm>
        </p:grpSpPr>
        <p:sp>
          <p:nvSpPr>
            <p:cNvPr id="18" name="CasellaDiTesto 17"/>
            <p:cNvSpPr txBox="1"/>
            <p:nvPr/>
          </p:nvSpPr>
          <p:spPr>
            <a:xfrm>
              <a:off x="323528" y="4339550"/>
              <a:ext cx="8424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b="1" i="1" dirty="0" smtClean="0"/>
                <a:t>Just an </a:t>
              </a:r>
              <a:r>
                <a:rPr lang="it-IT" sz="2400" b="1" i="1" dirty="0" err="1" smtClean="0"/>
                <a:t>example</a:t>
              </a:r>
              <a:r>
                <a:rPr lang="it-IT" sz="2400" b="1" i="1" dirty="0" smtClean="0"/>
                <a:t> with a </a:t>
              </a:r>
              <a:r>
                <a:rPr lang="it-IT" sz="2400" b="1" i="1" dirty="0" err="1" smtClean="0"/>
                <a:t>simple</a:t>
              </a:r>
              <a:r>
                <a:rPr lang="it-IT" sz="2400" b="1" i="1" dirty="0" smtClean="0"/>
                <a:t> and fast image </a:t>
              </a:r>
              <a:r>
                <a:rPr lang="it-IT" sz="2400" b="1" i="1" dirty="0" err="1" smtClean="0"/>
                <a:t>cleaning</a:t>
              </a:r>
              <a:r>
                <a:rPr lang="it-IT" sz="2400" b="1" i="1" dirty="0" smtClean="0"/>
                <a:t> </a:t>
              </a:r>
              <a:r>
                <a:rPr lang="it-IT" sz="2400" b="1" i="1" dirty="0" err="1" smtClean="0"/>
                <a:t>method</a:t>
              </a:r>
              <a:r>
                <a:rPr lang="it-IT" sz="2400" b="1" i="1" dirty="0" smtClean="0"/>
                <a:t>:</a:t>
              </a:r>
            </a:p>
          </p:txBody>
        </p:sp>
        <p:sp>
          <p:nvSpPr>
            <p:cNvPr id="19" name="Rettangolo 18"/>
            <p:cNvSpPr/>
            <p:nvPr/>
          </p:nvSpPr>
          <p:spPr>
            <a:xfrm>
              <a:off x="357199" y="4801215"/>
              <a:ext cx="8607289" cy="15081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ts val="600"/>
                </a:spcBef>
                <a:spcAft>
                  <a:spcPts val="600"/>
                </a:spcAft>
                <a:buBlip>
                  <a:blip r:embed="rId5"/>
                </a:buBlip>
                <a:tabLst>
                  <a:tab pos="647604" algn="l"/>
                  <a:tab pos="1561866" algn="l"/>
                  <a:tab pos="2476131" algn="l"/>
                  <a:tab pos="3390396" algn="l"/>
                  <a:tab pos="4304661" algn="l"/>
                  <a:tab pos="5218923" algn="l"/>
                  <a:tab pos="6133188" algn="l"/>
                  <a:tab pos="7047451" algn="l"/>
                  <a:tab pos="7961715" algn="l"/>
                  <a:tab pos="8875980" algn="l"/>
                  <a:tab pos="9790242" algn="l"/>
                  <a:tab pos="10133092" algn="l"/>
                  <a:tab pos="10856885" algn="l"/>
                  <a:tab pos="11580677" algn="l"/>
                </a:tabLst>
              </a:pPr>
              <a:r>
                <a:rPr lang="en-US" b="1" dirty="0" smtClean="0">
                  <a:solidFill>
                    <a:srgbClr val="C00000"/>
                  </a:solidFill>
                  <a:latin typeface="Helvetica Neue" charset="0"/>
                </a:rPr>
                <a:t>Night Sky Background:</a:t>
              </a:r>
            </a:p>
            <a:p>
              <a:pPr marL="742950" lvl="1" indent="-285750">
                <a:spcBef>
                  <a:spcPts val="600"/>
                </a:spcBef>
                <a:spcAft>
                  <a:spcPts val="600"/>
                </a:spcAft>
                <a:buBlip>
                  <a:blip r:embed="rId5"/>
                </a:buBlip>
                <a:tabLst>
                  <a:tab pos="647604" algn="l"/>
                  <a:tab pos="1561866" algn="l"/>
                  <a:tab pos="2476131" algn="l"/>
                  <a:tab pos="3390396" algn="l"/>
                  <a:tab pos="4304661" algn="l"/>
                  <a:tab pos="5218923" algn="l"/>
                  <a:tab pos="6133188" algn="l"/>
                  <a:tab pos="7047451" algn="l"/>
                  <a:tab pos="7961715" algn="l"/>
                  <a:tab pos="8875980" algn="l"/>
                  <a:tab pos="9790242" algn="l"/>
                  <a:tab pos="10133092" algn="l"/>
                  <a:tab pos="10856885" algn="l"/>
                  <a:tab pos="11580677" algn="l"/>
                </a:tabLst>
              </a:pPr>
              <a:r>
                <a:rPr lang="en-US" b="1" dirty="0" smtClean="0">
                  <a:solidFill>
                    <a:srgbClr val="C00000"/>
                  </a:solidFill>
                  <a:latin typeface="Helvetica Neue" charset="0"/>
                </a:rPr>
                <a:t>nsb_1 </a:t>
              </a:r>
              <a:r>
                <a:rPr lang="en-US" b="1" dirty="0" smtClean="0">
                  <a:latin typeface="Helvetica Neue" charset="0"/>
                </a:rPr>
                <a:t>(</a:t>
              </a:r>
              <a:r>
                <a:rPr lang="en-US" b="1" dirty="0" smtClean="0">
                  <a:latin typeface="Calibri"/>
                  <a:sym typeface="Wingdings" panose="05000000000000000000" pitchFamily="2" charset="2"/>
                </a:rPr>
                <a:t>~ </a:t>
              </a:r>
              <a:r>
                <a:rPr lang="en-US" b="1" dirty="0" smtClean="0">
                  <a:latin typeface="Helvetica Neue" charset="0"/>
                </a:rPr>
                <a:t>1 </a:t>
              </a:r>
              <a:r>
                <a:rPr lang="en-US" b="1" dirty="0" err="1" smtClean="0">
                  <a:latin typeface="Helvetica Neue" charset="0"/>
                </a:rPr>
                <a:t>pe</a:t>
              </a:r>
              <a:r>
                <a:rPr lang="en-US" b="1" dirty="0" smtClean="0">
                  <a:latin typeface="Helvetica Neue" charset="0"/>
                </a:rPr>
                <a:t>/pixel every 50 ns, ~ </a:t>
              </a:r>
              <a:r>
                <a:rPr lang="en-US" b="1" dirty="0">
                  <a:latin typeface="Helvetica Neue" charset="0"/>
                </a:rPr>
                <a:t>20 MHz per pixel)</a:t>
              </a:r>
              <a:endParaRPr lang="en-US" b="1" dirty="0" smtClean="0">
                <a:latin typeface="Helvetica Neue" charset="0"/>
              </a:endParaRPr>
            </a:p>
            <a:p>
              <a:pPr marL="285750" indent="-285750">
                <a:spcBef>
                  <a:spcPts val="600"/>
                </a:spcBef>
                <a:spcAft>
                  <a:spcPts val="600"/>
                </a:spcAft>
                <a:buBlip>
                  <a:blip r:embed="rId5"/>
                </a:buBlip>
                <a:tabLst>
                  <a:tab pos="647604" algn="l"/>
                  <a:tab pos="1561866" algn="l"/>
                  <a:tab pos="2476131" algn="l"/>
                  <a:tab pos="3390396" algn="l"/>
                  <a:tab pos="4304661" algn="l"/>
                  <a:tab pos="5218923" algn="l"/>
                  <a:tab pos="6133188" algn="l"/>
                  <a:tab pos="7047451" algn="l"/>
                  <a:tab pos="7961715" algn="l"/>
                  <a:tab pos="8875980" algn="l"/>
                  <a:tab pos="9790242" algn="l"/>
                  <a:tab pos="10133092" algn="l"/>
                  <a:tab pos="10856885" algn="l"/>
                  <a:tab pos="11580677" algn="l"/>
                </a:tabLst>
              </a:pPr>
              <a:r>
                <a:rPr lang="en-US" b="1" dirty="0" smtClean="0">
                  <a:solidFill>
                    <a:srgbClr val="C00000"/>
                  </a:solidFill>
                  <a:latin typeface="Helvetica Neue" charset="0"/>
                </a:rPr>
                <a:t>Cleaning mode</a:t>
              </a:r>
              <a:r>
                <a:rPr lang="en-US" b="1" dirty="0" smtClean="0">
                  <a:latin typeface="Helvetica Neue" charset="0"/>
                </a:rPr>
                <a:t>: bi-level threshold on each pixel w.r.t. its neighbors within a 3x3 window; thresholds w.r.t. the RMS(NSB), evaluated from the image.</a:t>
              </a:r>
            </a:p>
          </p:txBody>
        </p:sp>
      </p:grpSp>
      <p:sp>
        <p:nvSpPr>
          <p:cNvPr id="4" name="Freccia in giù 3"/>
          <p:cNvSpPr/>
          <p:nvPr/>
        </p:nvSpPr>
        <p:spPr>
          <a:xfrm>
            <a:off x="4405812" y="1484784"/>
            <a:ext cx="504056" cy="937249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134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>
            <a:off x="0" y="-27384"/>
            <a:ext cx="9144000" cy="468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 kern="0" noProof="0" dirty="0" smtClean="0">
                <a:solidFill>
                  <a:schemeClr val="bg1"/>
                </a:solidFill>
                <a:cs typeface="Arial" pitchFamily="34" charset="0"/>
              </a:rPr>
              <a:t>ASTRI SST-2M – </a:t>
            </a:r>
            <a:r>
              <a:rPr lang="it-IT" sz="2800" b="1" kern="0" noProof="0" dirty="0" err="1" smtClean="0">
                <a:solidFill>
                  <a:schemeClr val="bg1"/>
                </a:solidFill>
                <a:cs typeface="Arial" pitchFamily="34" charset="0"/>
              </a:rPr>
              <a:t>Pre-selecting</a:t>
            </a:r>
            <a:r>
              <a:rPr lang="it-IT" sz="2800" b="1" kern="0" noProof="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it-IT" sz="2800" b="1" kern="0" noProof="0" dirty="0" err="1" smtClean="0">
                <a:solidFill>
                  <a:schemeClr val="bg1"/>
                </a:solidFill>
                <a:cs typeface="Arial" pitchFamily="34" charset="0"/>
              </a:rPr>
              <a:t>muons</a:t>
            </a:r>
            <a:r>
              <a:rPr lang="it-IT" sz="2800" b="1" kern="0" noProof="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kumimoji="0" lang="it-IT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in NSB</a:t>
            </a:r>
          </a:p>
        </p:txBody>
      </p:sp>
      <p:grpSp>
        <p:nvGrpSpPr>
          <p:cNvPr id="8" name="Gruppo 7"/>
          <p:cNvGrpSpPr/>
          <p:nvPr/>
        </p:nvGrpSpPr>
        <p:grpSpPr>
          <a:xfrm>
            <a:off x="0" y="-27384"/>
            <a:ext cx="1763688" cy="467999"/>
            <a:chOff x="0" y="-27384"/>
            <a:chExt cx="1763688" cy="467999"/>
          </a:xfrm>
        </p:grpSpPr>
        <p:sp>
          <p:nvSpPr>
            <p:cNvPr id="2" name="Rettangolo 1"/>
            <p:cNvSpPr/>
            <p:nvPr/>
          </p:nvSpPr>
          <p:spPr>
            <a:xfrm>
              <a:off x="0" y="-27384"/>
              <a:ext cx="1763688" cy="46799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5" name="Gruppo 4"/>
            <p:cNvGrpSpPr/>
            <p:nvPr/>
          </p:nvGrpSpPr>
          <p:grpSpPr>
            <a:xfrm>
              <a:off x="67243" y="-27384"/>
              <a:ext cx="1624437" cy="467999"/>
              <a:chOff x="82590" y="-27384"/>
              <a:chExt cx="1624437" cy="467999"/>
            </a:xfrm>
          </p:grpSpPr>
          <p:pic>
            <p:nvPicPr>
              <p:cNvPr id="6" name="Picture 6" descr="http://www.uibk.ac.at/cta/stylesheets/images/cta-logo-220x140px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600" y="-27384"/>
                <a:ext cx="735427" cy="4679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Immagine 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590" y="105521"/>
                <a:ext cx="817002" cy="202188"/>
              </a:xfrm>
              <a:prstGeom prst="rect">
                <a:avLst/>
              </a:prstGeom>
              <a:effectLst/>
            </p:spPr>
          </p:pic>
        </p:grpSp>
      </p:grpSp>
      <p:sp>
        <p:nvSpPr>
          <p:cNvPr id="30" name="Rettangolo 29"/>
          <p:cNvSpPr/>
          <p:nvPr/>
        </p:nvSpPr>
        <p:spPr>
          <a:xfrm>
            <a:off x="107504" y="548680"/>
            <a:ext cx="89289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spcBef>
                <a:spcPts val="600"/>
              </a:spcBef>
              <a:spcAft>
                <a:spcPts val="600"/>
              </a:spcAft>
              <a:buBlip>
                <a:blip r:embed="rId5"/>
              </a:buBlip>
              <a:tabLst>
                <a:tab pos="647604" algn="l"/>
                <a:tab pos="1561866" algn="l"/>
                <a:tab pos="2476131" algn="l"/>
                <a:tab pos="3390396" algn="l"/>
                <a:tab pos="4304661" algn="l"/>
                <a:tab pos="5218923" algn="l"/>
                <a:tab pos="6133188" algn="l"/>
                <a:tab pos="7047451" algn="l"/>
                <a:tab pos="7961715" algn="l"/>
                <a:tab pos="8875980" algn="l"/>
                <a:tab pos="9790242" algn="l"/>
                <a:tab pos="10133092" algn="l"/>
                <a:tab pos="10856885" algn="l"/>
                <a:tab pos="11580677" algn="l"/>
              </a:tabLst>
            </a:pPr>
            <a:r>
              <a:rPr lang="en-US" sz="1600" b="1" dirty="0" smtClean="0">
                <a:solidFill>
                  <a:srgbClr val="0033CC"/>
                </a:solidFill>
                <a:latin typeface="Helvetica Neue" charset="0"/>
              </a:rPr>
              <a:t>Case nsb_1:  </a:t>
            </a:r>
            <a:r>
              <a:rPr lang="en-US" sz="1600" b="1" dirty="0" smtClean="0">
                <a:sym typeface="Wingdings" panose="05000000000000000000" pitchFamily="2" charset="2"/>
              </a:rPr>
              <a:t>~ </a:t>
            </a:r>
            <a:r>
              <a:rPr lang="en-US" sz="1600" b="1" dirty="0">
                <a:latin typeface="Helvetica Neue" charset="0"/>
              </a:rPr>
              <a:t>1 </a:t>
            </a:r>
            <a:r>
              <a:rPr lang="en-US" sz="1600" b="1" dirty="0" err="1">
                <a:latin typeface="Helvetica Neue" charset="0"/>
              </a:rPr>
              <a:t>pe</a:t>
            </a:r>
            <a:r>
              <a:rPr lang="en-US" sz="1600" b="1" dirty="0">
                <a:latin typeface="Helvetica Neue" charset="0"/>
              </a:rPr>
              <a:t>/pixel every 50 </a:t>
            </a:r>
            <a:r>
              <a:rPr lang="en-US" sz="1600" b="1" dirty="0" smtClean="0">
                <a:latin typeface="Helvetica Neue" charset="0"/>
              </a:rPr>
              <a:t>ns, standard CTA bi-level cleaning, </a:t>
            </a:r>
            <a:r>
              <a:rPr lang="en-US" sz="1600" b="1" dirty="0" smtClean="0">
                <a:solidFill>
                  <a:srgbClr val="0033CC"/>
                </a:solidFill>
                <a:latin typeface="Helvetica Neue" charset="0"/>
              </a:rPr>
              <a:t>4/8 RMS(NSB)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M.C. </a:t>
            </a:r>
            <a:r>
              <a:rPr kumimoji="0" lang="it-IT" sz="1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Maccarone</a:t>
            </a:r>
            <a:r>
              <a:rPr kumimoji="0" lang="it-IT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 –  CCF/CTA Meeting,</a:t>
            </a:r>
            <a:r>
              <a:rPr kumimoji="0" lang="it-IT" sz="140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 </a:t>
            </a:r>
            <a:r>
              <a:rPr kumimoji="0" lang="it-IT" sz="1400" i="0" u="none" strike="noStrike" kern="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Barcelona</a:t>
            </a:r>
            <a:r>
              <a:rPr kumimoji="0" lang="it-IT" sz="140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, 26-28 </a:t>
            </a:r>
            <a:r>
              <a:rPr kumimoji="0" lang="it-IT" sz="1400" i="0" u="none" strike="noStrike" kern="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October</a:t>
            </a:r>
            <a:r>
              <a:rPr kumimoji="0" lang="it-IT" sz="140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 2015</a:t>
            </a:r>
            <a:endParaRPr kumimoji="0" lang="it-IT" sz="140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16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604448" y="6558806"/>
            <a:ext cx="539552" cy="265733"/>
          </a:xfrm>
        </p:spPr>
        <p:txBody>
          <a:bodyPr/>
          <a:lstStyle/>
          <a:p>
            <a:fld id="{65D1E375-1491-4770-B4ED-E699B7903ED8}" type="slidenum">
              <a:rPr lang="it-IT" b="1" smtClean="0">
                <a:solidFill>
                  <a:schemeClr val="bg1"/>
                </a:solidFill>
              </a:rPr>
              <a:pPr/>
              <a:t>12</a:t>
            </a:fld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07995"/>
            <a:ext cx="3412728" cy="1567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45513"/>
            <a:ext cx="3412728" cy="1599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72141"/>
            <a:ext cx="3412727" cy="1573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ttangolo 24"/>
          <p:cNvSpPr/>
          <p:nvPr/>
        </p:nvSpPr>
        <p:spPr>
          <a:xfrm>
            <a:off x="251520" y="1278052"/>
            <a:ext cx="3600400" cy="5103276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896651" y="1268760"/>
            <a:ext cx="5790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i="1" dirty="0" smtClean="0"/>
              <a:t>Input</a:t>
            </a:r>
            <a:endParaRPr lang="it-IT" sz="1400" b="1" i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493269" y="1268760"/>
            <a:ext cx="7825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i="1" dirty="0" err="1" smtClean="0">
                <a:solidFill>
                  <a:srgbClr val="0033CC"/>
                </a:solidFill>
              </a:rPr>
              <a:t>Cleaned</a:t>
            </a:r>
            <a:endParaRPr lang="it-IT" sz="1400" b="1" i="1" dirty="0">
              <a:solidFill>
                <a:srgbClr val="0033CC"/>
              </a:solidFill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1491443" y="908720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rgbClr val="006600"/>
                </a:solidFill>
              </a:rPr>
              <a:t>Muons</a:t>
            </a:r>
            <a:endParaRPr lang="it-IT" b="1" dirty="0">
              <a:solidFill>
                <a:srgbClr val="006600"/>
              </a:solidFill>
            </a:endParaRPr>
          </a:p>
        </p:txBody>
      </p:sp>
      <p:sp>
        <p:nvSpPr>
          <p:cNvPr id="37" name="CasellaDiTesto 36"/>
          <p:cNvSpPr txBox="1"/>
          <p:nvPr/>
        </p:nvSpPr>
        <p:spPr>
          <a:xfrm>
            <a:off x="6588224" y="908720"/>
            <a:ext cx="926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rgbClr val="006600"/>
                </a:solidFill>
              </a:rPr>
              <a:t>Protons</a:t>
            </a:r>
            <a:endParaRPr lang="it-IT" b="1" dirty="0">
              <a:solidFill>
                <a:srgbClr val="006600"/>
              </a:solidFill>
            </a:endParaRPr>
          </a:p>
        </p:txBody>
      </p:sp>
      <p:grpSp>
        <p:nvGrpSpPr>
          <p:cNvPr id="7" name="Gruppo 6"/>
          <p:cNvGrpSpPr/>
          <p:nvPr/>
        </p:nvGrpSpPr>
        <p:grpSpPr>
          <a:xfrm>
            <a:off x="5365132" y="2783892"/>
            <a:ext cx="3425660" cy="1621762"/>
            <a:chOff x="5623396" y="3717032"/>
            <a:chExt cx="2691583" cy="1144800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3396" y="3717032"/>
              <a:ext cx="1366715" cy="114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264" y="3717032"/>
              <a:ext cx="1366715" cy="114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8" name="Rettangolo 37"/>
          <p:cNvSpPr/>
          <p:nvPr/>
        </p:nvSpPr>
        <p:spPr>
          <a:xfrm>
            <a:off x="5220072" y="1268760"/>
            <a:ext cx="3672408" cy="5112568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CasellaDiTesto 38"/>
          <p:cNvSpPr txBox="1"/>
          <p:nvPr/>
        </p:nvSpPr>
        <p:spPr>
          <a:xfrm>
            <a:off x="5940152" y="1251666"/>
            <a:ext cx="5790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i="1" dirty="0" smtClean="0"/>
              <a:t>Input</a:t>
            </a:r>
            <a:endParaRPr lang="it-IT" sz="1400" b="1" i="1" dirty="0"/>
          </a:p>
        </p:txBody>
      </p:sp>
      <p:sp>
        <p:nvSpPr>
          <p:cNvPr id="40" name="CasellaDiTesto 39"/>
          <p:cNvSpPr txBox="1"/>
          <p:nvPr/>
        </p:nvSpPr>
        <p:spPr>
          <a:xfrm>
            <a:off x="7524328" y="1251666"/>
            <a:ext cx="7825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i="1" dirty="0" err="1" smtClean="0">
                <a:solidFill>
                  <a:srgbClr val="0033CC"/>
                </a:solidFill>
              </a:rPr>
              <a:t>Cleaned</a:t>
            </a:r>
            <a:endParaRPr lang="it-IT" sz="1400" b="1" i="1" dirty="0">
              <a:solidFill>
                <a:srgbClr val="0033CC"/>
              </a:solidFill>
            </a:endParaRP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132" y="4405654"/>
            <a:ext cx="3425660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uppo 3"/>
          <p:cNvGrpSpPr/>
          <p:nvPr/>
        </p:nvGrpSpPr>
        <p:grpSpPr>
          <a:xfrm>
            <a:off x="5365132" y="1556791"/>
            <a:ext cx="3425660" cy="1495885"/>
            <a:chOff x="5657510" y="2420888"/>
            <a:chExt cx="2729477" cy="1144800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7510" y="2420888"/>
              <a:ext cx="1366715" cy="114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2420888"/>
              <a:ext cx="1366715" cy="114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3" name="Gruppo 42"/>
          <p:cNvGrpSpPr/>
          <p:nvPr/>
        </p:nvGrpSpPr>
        <p:grpSpPr>
          <a:xfrm>
            <a:off x="2473059" y="1844824"/>
            <a:ext cx="5878743" cy="3474671"/>
            <a:chOff x="2473059" y="1844824"/>
            <a:chExt cx="5878743" cy="3474671"/>
          </a:xfrm>
        </p:grpSpPr>
        <p:sp>
          <p:nvSpPr>
            <p:cNvPr id="41" name="CasellaDiTesto 40"/>
            <p:cNvSpPr txBox="1"/>
            <p:nvPr/>
          </p:nvSpPr>
          <p:spPr>
            <a:xfrm>
              <a:off x="2473059" y="2473583"/>
              <a:ext cx="7950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 err="1" smtClean="0">
                  <a:solidFill>
                    <a:srgbClr val="006600"/>
                  </a:solidFill>
                </a:rPr>
                <a:t>selected</a:t>
              </a:r>
              <a:endParaRPr lang="it-IT" sz="1400" b="1" dirty="0">
                <a:solidFill>
                  <a:srgbClr val="006600"/>
                </a:solidFill>
              </a:endParaRPr>
            </a:p>
          </p:txBody>
        </p:sp>
        <p:sp>
          <p:nvSpPr>
            <p:cNvPr id="49" name="CasellaDiTesto 48"/>
            <p:cNvSpPr txBox="1"/>
            <p:nvPr/>
          </p:nvSpPr>
          <p:spPr>
            <a:xfrm>
              <a:off x="2473060" y="4005064"/>
              <a:ext cx="7950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 err="1" smtClean="0">
                  <a:solidFill>
                    <a:srgbClr val="006600"/>
                  </a:solidFill>
                </a:rPr>
                <a:t>selected</a:t>
              </a:r>
              <a:endParaRPr lang="it-IT" sz="1400" b="1" dirty="0">
                <a:solidFill>
                  <a:srgbClr val="006600"/>
                </a:solidFill>
              </a:endParaRPr>
            </a:p>
          </p:txBody>
        </p:sp>
        <p:sp>
          <p:nvSpPr>
            <p:cNvPr id="50" name="CasellaDiTesto 49"/>
            <p:cNvSpPr txBox="1"/>
            <p:nvPr/>
          </p:nvSpPr>
          <p:spPr>
            <a:xfrm>
              <a:off x="2493269" y="5011718"/>
              <a:ext cx="7950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 err="1" smtClean="0">
                  <a:solidFill>
                    <a:srgbClr val="006600"/>
                  </a:solidFill>
                </a:rPr>
                <a:t>selected</a:t>
              </a:r>
              <a:endParaRPr lang="it-IT" sz="1400" b="1" dirty="0">
                <a:solidFill>
                  <a:srgbClr val="006600"/>
                </a:solidFill>
              </a:endParaRPr>
            </a:p>
          </p:txBody>
        </p:sp>
        <p:sp>
          <p:nvSpPr>
            <p:cNvPr id="51" name="CasellaDiTesto 50"/>
            <p:cNvSpPr txBox="1"/>
            <p:nvPr/>
          </p:nvSpPr>
          <p:spPr>
            <a:xfrm>
              <a:off x="7557354" y="3174616"/>
              <a:ext cx="7944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 err="1" smtClean="0">
                  <a:solidFill>
                    <a:srgbClr val="006600"/>
                  </a:solidFill>
                </a:rPr>
                <a:t>rejected</a:t>
              </a:r>
              <a:endParaRPr lang="it-IT" sz="1400" b="1" dirty="0">
                <a:solidFill>
                  <a:srgbClr val="006600"/>
                </a:solidFill>
              </a:endParaRPr>
            </a:p>
          </p:txBody>
        </p:sp>
        <p:sp>
          <p:nvSpPr>
            <p:cNvPr id="52" name="CasellaDiTesto 51"/>
            <p:cNvSpPr txBox="1"/>
            <p:nvPr/>
          </p:nvSpPr>
          <p:spPr>
            <a:xfrm>
              <a:off x="7540693" y="1844824"/>
              <a:ext cx="7944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 err="1" smtClean="0">
                  <a:solidFill>
                    <a:srgbClr val="006600"/>
                  </a:solidFill>
                </a:rPr>
                <a:t>rejected</a:t>
              </a:r>
              <a:endParaRPr lang="it-IT" sz="1400" b="1" dirty="0">
                <a:solidFill>
                  <a:srgbClr val="006600"/>
                </a:solidFill>
              </a:endParaRPr>
            </a:p>
          </p:txBody>
        </p:sp>
      </p:grpSp>
      <p:grpSp>
        <p:nvGrpSpPr>
          <p:cNvPr id="42" name="Gruppo 41"/>
          <p:cNvGrpSpPr/>
          <p:nvPr/>
        </p:nvGrpSpPr>
        <p:grpSpPr>
          <a:xfrm>
            <a:off x="7688774" y="5011718"/>
            <a:ext cx="795089" cy="745058"/>
            <a:chOff x="7688774" y="5011718"/>
            <a:chExt cx="795089" cy="745058"/>
          </a:xfrm>
        </p:grpSpPr>
        <p:sp>
          <p:nvSpPr>
            <p:cNvPr id="32" name="Ovale 31"/>
            <p:cNvSpPr/>
            <p:nvPr/>
          </p:nvSpPr>
          <p:spPr>
            <a:xfrm>
              <a:off x="7890672" y="5011718"/>
              <a:ext cx="391294" cy="400590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3" name="CasellaDiTesto 52"/>
            <p:cNvSpPr txBox="1"/>
            <p:nvPr/>
          </p:nvSpPr>
          <p:spPr>
            <a:xfrm>
              <a:off x="7688774" y="5448999"/>
              <a:ext cx="7950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 err="1" smtClean="0">
                  <a:solidFill>
                    <a:srgbClr val="C00000"/>
                  </a:solidFill>
                </a:rPr>
                <a:t>selected</a:t>
              </a:r>
              <a:endParaRPr lang="it-IT" sz="1400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4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586" y="1696580"/>
            <a:ext cx="2896894" cy="209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ttangolo 13"/>
          <p:cNvSpPr/>
          <p:nvPr/>
        </p:nvSpPr>
        <p:spPr>
          <a:xfrm>
            <a:off x="0" y="-27384"/>
            <a:ext cx="9144000" cy="468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 kern="0" noProof="0" dirty="0" smtClean="0">
                <a:solidFill>
                  <a:schemeClr val="bg1"/>
                </a:solidFill>
                <a:cs typeface="Arial" pitchFamily="34" charset="0"/>
              </a:rPr>
              <a:t>ASTRI SST-2M – </a:t>
            </a:r>
            <a:r>
              <a:rPr lang="it-IT" sz="2800" b="1" kern="0" noProof="0" dirty="0" err="1" smtClean="0">
                <a:solidFill>
                  <a:schemeClr val="bg1"/>
                </a:solidFill>
                <a:cs typeface="Arial" pitchFamily="34" charset="0"/>
              </a:rPr>
              <a:t>Pre-selecting</a:t>
            </a:r>
            <a:r>
              <a:rPr lang="it-IT" sz="2800" b="1" kern="0" noProof="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it-IT" sz="2800" b="1" kern="0" noProof="0" dirty="0" err="1" smtClean="0">
                <a:solidFill>
                  <a:schemeClr val="bg1"/>
                </a:solidFill>
                <a:cs typeface="Arial" pitchFamily="34" charset="0"/>
              </a:rPr>
              <a:t>muons</a:t>
            </a:r>
            <a:r>
              <a:rPr lang="it-IT" sz="2800" b="1" kern="0" noProof="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kumimoji="0" lang="it-IT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in NSB</a:t>
            </a:r>
          </a:p>
        </p:txBody>
      </p:sp>
      <p:grpSp>
        <p:nvGrpSpPr>
          <p:cNvPr id="8" name="Gruppo 7"/>
          <p:cNvGrpSpPr/>
          <p:nvPr/>
        </p:nvGrpSpPr>
        <p:grpSpPr>
          <a:xfrm>
            <a:off x="0" y="-27384"/>
            <a:ext cx="1763688" cy="467999"/>
            <a:chOff x="0" y="-27384"/>
            <a:chExt cx="1763688" cy="467999"/>
          </a:xfrm>
        </p:grpSpPr>
        <p:sp>
          <p:nvSpPr>
            <p:cNvPr id="2" name="Rettangolo 1"/>
            <p:cNvSpPr/>
            <p:nvPr/>
          </p:nvSpPr>
          <p:spPr>
            <a:xfrm>
              <a:off x="0" y="-27384"/>
              <a:ext cx="1763688" cy="46799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5" name="Gruppo 4"/>
            <p:cNvGrpSpPr/>
            <p:nvPr/>
          </p:nvGrpSpPr>
          <p:grpSpPr>
            <a:xfrm>
              <a:off x="67243" y="-27384"/>
              <a:ext cx="1624437" cy="467999"/>
              <a:chOff x="82590" y="-27384"/>
              <a:chExt cx="1624437" cy="467999"/>
            </a:xfrm>
          </p:grpSpPr>
          <p:pic>
            <p:nvPicPr>
              <p:cNvPr id="6" name="Picture 6" descr="http://www.uibk.ac.at/cta/stylesheets/images/cta-logo-220x140px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600" y="-27384"/>
                <a:ext cx="735427" cy="4679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Immagine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590" y="105521"/>
                <a:ext cx="817002" cy="202188"/>
              </a:xfrm>
              <a:prstGeom prst="rect">
                <a:avLst/>
              </a:prstGeom>
              <a:effectLst/>
            </p:spPr>
          </p:pic>
        </p:grpSp>
      </p:grpSp>
      <p:sp>
        <p:nvSpPr>
          <p:cNvPr id="30" name="Rettangolo 29"/>
          <p:cNvSpPr/>
          <p:nvPr/>
        </p:nvSpPr>
        <p:spPr>
          <a:xfrm>
            <a:off x="107504" y="548680"/>
            <a:ext cx="89289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spcBef>
                <a:spcPts val="600"/>
              </a:spcBef>
              <a:spcAft>
                <a:spcPts val="600"/>
              </a:spcAft>
              <a:buBlip>
                <a:blip r:embed="rId6"/>
              </a:buBlip>
              <a:tabLst>
                <a:tab pos="647604" algn="l"/>
                <a:tab pos="1561866" algn="l"/>
                <a:tab pos="2476131" algn="l"/>
                <a:tab pos="3390396" algn="l"/>
                <a:tab pos="4304661" algn="l"/>
                <a:tab pos="5218923" algn="l"/>
                <a:tab pos="6133188" algn="l"/>
                <a:tab pos="7047451" algn="l"/>
                <a:tab pos="7961715" algn="l"/>
                <a:tab pos="8875980" algn="l"/>
                <a:tab pos="9790242" algn="l"/>
                <a:tab pos="10133092" algn="l"/>
                <a:tab pos="10856885" algn="l"/>
                <a:tab pos="11580677" algn="l"/>
              </a:tabLst>
            </a:pPr>
            <a:r>
              <a:rPr lang="en-US" sz="1600" b="1" dirty="0" smtClean="0">
                <a:solidFill>
                  <a:srgbClr val="0033CC"/>
                </a:solidFill>
                <a:latin typeface="Helvetica Neue" charset="0"/>
              </a:rPr>
              <a:t>Case nsb_1:  </a:t>
            </a:r>
            <a:r>
              <a:rPr lang="en-US" sz="1600" b="1" dirty="0" smtClean="0">
                <a:sym typeface="Wingdings" panose="05000000000000000000" pitchFamily="2" charset="2"/>
              </a:rPr>
              <a:t>~ </a:t>
            </a:r>
            <a:r>
              <a:rPr lang="en-US" sz="1600" b="1" dirty="0">
                <a:latin typeface="Helvetica Neue" charset="0"/>
              </a:rPr>
              <a:t>1 </a:t>
            </a:r>
            <a:r>
              <a:rPr lang="en-US" sz="1600" b="1" dirty="0" err="1">
                <a:latin typeface="Helvetica Neue" charset="0"/>
              </a:rPr>
              <a:t>pe</a:t>
            </a:r>
            <a:r>
              <a:rPr lang="en-US" sz="1600" b="1" dirty="0">
                <a:latin typeface="Helvetica Neue" charset="0"/>
              </a:rPr>
              <a:t>/pixel every 50 </a:t>
            </a:r>
            <a:r>
              <a:rPr lang="en-US" sz="1600" b="1" dirty="0" smtClean="0">
                <a:latin typeface="Helvetica Neue" charset="0"/>
              </a:rPr>
              <a:t>ns, standard CTA bi-level cleaning, </a:t>
            </a:r>
            <a:r>
              <a:rPr lang="en-US" sz="1600" b="1" dirty="0" smtClean="0">
                <a:solidFill>
                  <a:srgbClr val="0033CC"/>
                </a:solidFill>
                <a:latin typeface="Helvetica Neue" charset="0"/>
              </a:rPr>
              <a:t>4/8 RMS(NSB)</a:t>
            </a:r>
          </a:p>
          <a:p>
            <a:pPr marL="285750" lvl="1" indent="-285750">
              <a:spcBef>
                <a:spcPts val="600"/>
              </a:spcBef>
              <a:spcAft>
                <a:spcPts val="600"/>
              </a:spcAft>
              <a:buBlip>
                <a:blip r:embed="rId6"/>
              </a:buBlip>
              <a:tabLst>
                <a:tab pos="647604" algn="l"/>
                <a:tab pos="1561866" algn="l"/>
                <a:tab pos="2476131" algn="l"/>
                <a:tab pos="3390396" algn="l"/>
                <a:tab pos="4304661" algn="l"/>
                <a:tab pos="5218923" algn="l"/>
                <a:tab pos="6133188" algn="l"/>
                <a:tab pos="7047451" algn="l"/>
                <a:tab pos="7961715" algn="l"/>
                <a:tab pos="8875980" algn="l"/>
                <a:tab pos="9790242" algn="l"/>
                <a:tab pos="10133092" algn="l"/>
                <a:tab pos="10856885" algn="l"/>
                <a:tab pos="11580677" algn="l"/>
              </a:tabLst>
            </a:pPr>
            <a:r>
              <a:rPr lang="en-US" sz="1600" b="1" dirty="0" smtClean="0">
                <a:solidFill>
                  <a:srgbClr val="0033CC"/>
                </a:solidFill>
                <a:latin typeface="Helvetica Neue" charset="0"/>
              </a:rPr>
              <a:t>Selection_0: </a:t>
            </a:r>
            <a:r>
              <a:rPr lang="en-US" sz="1600" b="1" dirty="0" err="1" smtClean="0">
                <a:solidFill>
                  <a:srgbClr val="C00000"/>
                </a:solidFill>
                <a:latin typeface="Helvetica Neue" charset="0"/>
              </a:rPr>
              <a:t>iok_circle</a:t>
            </a:r>
            <a:r>
              <a:rPr lang="en-US" sz="1600" b="1" dirty="0" smtClean="0">
                <a:solidFill>
                  <a:srgbClr val="C00000"/>
                </a:solidFill>
                <a:latin typeface="Helvetica Neue" charset="0"/>
              </a:rPr>
              <a:t>=1 </a:t>
            </a:r>
            <a:r>
              <a:rPr lang="en-US" sz="1600" b="1" dirty="0" smtClean="0">
                <a:latin typeface="Helvetica Neue" charset="0"/>
              </a:rPr>
              <a:t>(</a:t>
            </a:r>
            <a:r>
              <a:rPr lang="en-US" sz="1600" b="1" dirty="0" err="1" smtClean="0">
                <a:latin typeface="Helvetica Neue" charset="0"/>
              </a:rPr>
              <a:t>Taubin</a:t>
            </a:r>
            <a:r>
              <a:rPr lang="en-US" sz="1600" b="1" dirty="0" smtClean="0">
                <a:latin typeface="Helvetica Neue" charset="0"/>
              </a:rPr>
              <a:t> method found the circle parameters)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M.C. </a:t>
            </a:r>
            <a:r>
              <a:rPr kumimoji="0" lang="it-IT" sz="1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Maccarone</a:t>
            </a:r>
            <a:r>
              <a:rPr kumimoji="0" lang="it-IT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 –  CCF/CTA Meeting,</a:t>
            </a:r>
            <a:r>
              <a:rPr kumimoji="0" lang="it-IT" sz="140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 </a:t>
            </a:r>
            <a:r>
              <a:rPr kumimoji="0" lang="it-IT" sz="1400" i="0" u="none" strike="noStrike" kern="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Barcelona</a:t>
            </a:r>
            <a:r>
              <a:rPr kumimoji="0" lang="it-IT" sz="140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, 26-28 </a:t>
            </a:r>
            <a:r>
              <a:rPr kumimoji="0" lang="it-IT" sz="1400" i="0" u="none" strike="noStrike" kern="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October</a:t>
            </a:r>
            <a:r>
              <a:rPr kumimoji="0" lang="it-IT" sz="140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 2015</a:t>
            </a:r>
            <a:endParaRPr kumimoji="0" lang="it-IT" sz="140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16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604448" y="6558806"/>
            <a:ext cx="539552" cy="265733"/>
          </a:xfrm>
        </p:spPr>
        <p:txBody>
          <a:bodyPr/>
          <a:lstStyle/>
          <a:p>
            <a:fld id="{65D1E375-1491-4770-B4ED-E699B7903ED8}" type="slidenum">
              <a:rPr lang="it-IT" b="1" smtClean="0">
                <a:solidFill>
                  <a:schemeClr val="bg1"/>
                </a:solidFill>
              </a:rPr>
              <a:pPr/>
              <a:t>13</a:t>
            </a:fld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96580"/>
            <a:ext cx="2936951" cy="209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334" y="1664964"/>
            <a:ext cx="290639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uppo 6"/>
          <p:cNvGrpSpPr/>
          <p:nvPr/>
        </p:nvGrpSpPr>
        <p:grpSpPr>
          <a:xfrm>
            <a:off x="133651" y="1696580"/>
            <a:ext cx="8928992" cy="2677235"/>
            <a:chOff x="133651" y="1696580"/>
            <a:chExt cx="8928992" cy="2677235"/>
          </a:xfrm>
        </p:grpSpPr>
        <p:sp>
          <p:nvSpPr>
            <p:cNvPr id="17" name="Rettangolo 16"/>
            <p:cNvSpPr/>
            <p:nvPr/>
          </p:nvSpPr>
          <p:spPr>
            <a:xfrm>
              <a:off x="133651" y="3789040"/>
              <a:ext cx="892899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lvl="1" indent="-285750">
                <a:spcBef>
                  <a:spcPts val="600"/>
                </a:spcBef>
                <a:spcAft>
                  <a:spcPts val="600"/>
                </a:spcAft>
                <a:buBlip>
                  <a:blip r:embed="rId6"/>
                </a:buBlip>
                <a:tabLst>
                  <a:tab pos="647604" algn="l"/>
                  <a:tab pos="1561866" algn="l"/>
                  <a:tab pos="2476131" algn="l"/>
                  <a:tab pos="3390396" algn="l"/>
                  <a:tab pos="4304661" algn="l"/>
                  <a:tab pos="5218923" algn="l"/>
                  <a:tab pos="6133188" algn="l"/>
                  <a:tab pos="7047451" algn="l"/>
                  <a:tab pos="7961715" algn="l"/>
                  <a:tab pos="8875980" algn="l"/>
                  <a:tab pos="9790242" algn="l"/>
                  <a:tab pos="10133092" algn="l"/>
                  <a:tab pos="10856885" algn="l"/>
                  <a:tab pos="11580677" algn="l"/>
                </a:tabLst>
              </a:pPr>
              <a:r>
                <a:rPr lang="en-US" sz="1600" b="1" dirty="0">
                  <a:solidFill>
                    <a:srgbClr val="0033CC"/>
                  </a:solidFill>
                  <a:latin typeface="Helvetica Neue" charset="0"/>
                </a:rPr>
                <a:t>Selection_1: </a:t>
              </a:r>
              <a:r>
                <a:rPr lang="en-US" sz="1600" b="1" dirty="0" err="1">
                  <a:solidFill>
                    <a:srgbClr val="C00000"/>
                  </a:solidFill>
                  <a:latin typeface="Helvetica Neue" charset="0"/>
                </a:rPr>
                <a:t>iok_circle</a:t>
              </a:r>
              <a:r>
                <a:rPr lang="en-US" sz="1600" b="1" dirty="0">
                  <a:solidFill>
                    <a:srgbClr val="C00000"/>
                  </a:solidFill>
                  <a:latin typeface="Helvetica Neue" charset="0"/>
                </a:rPr>
                <a:t>=1</a:t>
              </a:r>
              <a:r>
                <a:rPr lang="en-US" sz="1600" b="1" dirty="0">
                  <a:solidFill>
                    <a:srgbClr val="0033CC"/>
                  </a:solidFill>
                  <a:latin typeface="Helvetica Neue" charset="0"/>
                </a:rPr>
                <a:t> .and. </a:t>
              </a:r>
              <a:r>
                <a:rPr lang="en-US" sz="1600" b="1" dirty="0">
                  <a:solidFill>
                    <a:srgbClr val="C00000"/>
                  </a:solidFill>
                  <a:latin typeface="Helvetica Neue" charset="0"/>
                </a:rPr>
                <a:t>0.5°</a:t>
              </a:r>
              <a:r>
                <a:rPr lang="en-US" sz="1600" b="1" dirty="0">
                  <a:solidFill>
                    <a:srgbClr val="C00000"/>
                  </a:solidFill>
                  <a:latin typeface="Helvetica Neue" charset="0"/>
                  <a:sym typeface="Symbol"/>
                </a:rPr>
                <a:t>Radius 1.5° </a:t>
              </a:r>
              <a:r>
                <a:rPr lang="en-US" sz="1600" b="1" dirty="0">
                  <a:solidFill>
                    <a:srgbClr val="0033CC"/>
                  </a:solidFill>
                  <a:latin typeface="Helvetica Neue" charset="0"/>
                  <a:sym typeface="Symbol"/>
                </a:rPr>
                <a:t>.and. </a:t>
              </a:r>
              <a:r>
                <a:rPr lang="en-US" sz="1600" b="1" dirty="0" err="1">
                  <a:solidFill>
                    <a:srgbClr val="C00000"/>
                  </a:solidFill>
                  <a:latin typeface="Helvetica Neue" charset="0"/>
                  <a:sym typeface="Symbol"/>
                </a:rPr>
                <a:t>CenterDistance</a:t>
              </a:r>
              <a:r>
                <a:rPr lang="en-US" sz="1600" b="1" dirty="0">
                  <a:solidFill>
                    <a:srgbClr val="C00000"/>
                  </a:solidFill>
                  <a:latin typeface="Helvetica Neue" charset="0"/>
                  <a:sym typeface="Symbol"/>
                </a:rPr>
                <a:t>&lt;4.5° </a:t>
              </a:r>
              <a:r>
                <a:rPr lang="en-US" sz="1600" b="1" dirty="0">
                  <a:solidFill>
                    <a:srgbClr val="0033CC"/>
                  </a:solidFill>
                  <a:latin typeface="Helvetica Neue" charset="0"/>
                  <a:sym typeface="Symbol"/>
                </a:rPr>
                <a:t>.and. </a:t>
              </a:r>
              <a:r>
                <a:rPr lang="en-US" sz="1600" b="1" dirty="0" err="1" smtClean="0">
                  <a:solidFill>
                    <a:srgbClr val="C00000"/>
                  </a:solidFill>
                  <a:latin typeface="Helvetica Neue" charset="0"/>
                  <a:sym typeface="Symbol"/>
                </a:rPr>
                <a:t>RingWidth</a:t>
              </a:r>
              <a:r>
                <a:rPr lang="en-US" sz="1600" b="1" dirty="0" smtClean="0">
                  <a:solidFill>
                    <a:srgbClr val="C00000"/>
                  </a:solidFill>
                  <a:latin typeface="Helvetica Neue" charset="0"/>
                  <a:sym typeface="Symbol"/>
                </a:rPr>
                <a:t>&lt;0.2°</a:t>
              </a:r>
              <a:endParaRPr lang="en-US" sz="1600" b="1" dirty="0">
                <a:solidFill>
                  <a:srgbClr val="C00000"/>
                </a:solidFill>
                <a:latin typeface="Helvetica Neue" charset="0"/>
              </a:endParaRPr>
            </a:p>
          </p:txBody>
        </p:sp>
        <p:grpSp>
          <p:nvGrpSpPr>
            <p:cNvPr id="4" name="Gruppo 3"/>
            <p:cNvGrpSpPr/>
            <p:nvPr/>
          </p:nvGrpSpPr>
          <p:grpSpPr>
            <a:xfrm>
              <a:off x="819911" y="1696580"/>
              <a:ext cx="5768313" cy="1850147"/>
              <a:chOff x="819911" y="1696580"/>
              <a:chExt cx="5768313" cy="1850147"/>
            </a:xfrm>
          </p:grpSpPr>
          <p:sp>
            <p:nvSpPr>
              <p:cNvPr id="3" name="Rettangolo 2"/>
              <p:cNvSpPr/>
              <p:nvPr/>
            </p:nvSpPr>
            <p:spPr>
              <a:xfrm>
                <a:off x="819911" y="1696580"/>
                <a:ext cx="439721" cy="1850147"/>
              </a:xfrm>
              <a:prstGeom prst="rect">
                <a:avLst/>
              </a:prstGeom>
              <a:solidFill>
                <a:srgbClr val="74F650">
                  <a:alpha val="4706"/>
                </a:srgbClr>
              </a:solidFill>
              <a:ln>
                <a:solidFill>
                  <a:srgbClr val="00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9" name="Rettangolo 18"/>
              <p:cNvSpPr/>
              <p:nvPr/>
            </p:nvSpPr>
            <p:spPr>
              <a:xfrm>
                <a:off x="3563888" y="1696580"/>
                <a:ext cx="1656184" cy="1850147"/>
              </a:xfrm>
              <a:prstGeom prst="rect">
                <a:avLst/>
              </a:prstGeom>
              <a:solidFill>
                <a:srgbClr val="74F650">
                  <a:alpha val="4706"/>
                </a:srgbClr>
              </a:solidFill>
              <a:ln>
                <a:solidFill>
                  <a:srgbClr val="00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0" name="Rettangolo 19"/>
              <p:cNvSpPr/>
              <p:nvPr/>
            </p:nvSpPr>
            <p:spPr>
              <a:xfrm>
                <a:off x="6372200" y="1696580"/>
                <a:ext cx="216024" cy="1850147"/>
              </a:xfrm>
              <a:prstGeom prst="rect">
                <a:avLst/>
              </a:prstGeom>
              <a:solidFill>
                <a:srgbClr val="74F650">
                  <a:alpha val="4706"/>
                </a:srgbClr>
              </a:solidFill>
              <a:ln>
                <a:solidFill>
                  <a:srgbClr val="00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graphicFrame>
        <p:nvGraphicFramePr>
          <p:cNvPr id="22" name="Tabel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765947"/>
              </p:ext>
            </p:extLst>
          </p:nvPr>
        </p:nvGraphicFramePr>
        <p:xfrm>
          <a:off x="1979712" y="4509120"/>
          <a:ext cx="5019611" cy="180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9783"/>
                <a:gridCol w="1343276"/>
                <a:gridCol w="1343276"/>
                <a:gridCol w="1343276"/>
              </a:tblGrid>
              <a:tr h="828863"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err="1" smtClean="0"/>
                        <a:t>Events</a:t>
                      </a:r>
                      <a:r>
                        <a:rPr lang="it-IT" sz="1600" dirty="0" smtClean="0"/>
                        <a:t> </a:t>
                      </a:r>
                      <a:r>
                        <a:rPr lang="it-IT" sz="1600" dirty="0" err="1" smtClean="0"/>
                        <a:t>triggered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strike="noStrike" dirty="0" err="1" smtClean="0"/>
                        <a:t>Events</a:t>
                      </a:r>
                      <a:r>
                        <a:rPr lang="it-IT" sz="1600" strike="noStrike" dirty="0" smtClean="0"/>
                        <a:t> </a:t>
                      </a:r>
                      <a:r>
                        <a:rPr lang="it-IT" sz="1600" strike="noStrike" dirty="0" err="1" smtClean="0"/>
                        <a:t>remaining</a:t>
                      </a:r>
                      <a:r>
                        <a:rPr lang="it-IT" sz="1600" strike="noStrike" dirty="0" smtClean="0"/>
                        <a:t> </a:t>
                      </a:r>
                      <a:r>
                        <a:rPr lang="it-IT" sz="1600" strike="noStrike" dirty="0" err="1" smtClean="0"/>
                        <a:t>after</a:t>
                      </a:r>
                      <a:r>
                        <a:rPr lang="it-IT" sz="1600" strike="noStrike" dirty="0" smtClean="0"/>
                        <a:t> Selection_1</a:t>
                      </a:r>
                    </a:p>
                  </a:txBody>
                  <a:tcPr>
                    <a:gradFill flip="none" rotWithShape="1">
                      <a:gsLst>
                        <a:gs pos="100000">
                          <a:srgbClr val="D1AE96"/>
                        </a:gs>
                        <a:gs pos="44000">
                          <a:srgbClr val="245F02"/>
                        </a:gs>
                        <a:gs pos="54000">
                          <a:schemeClr val="accent6">
                            <a:lumMod val="75000"/>
                          </a:schemeClr>
                        </a:gs>
                        <a:gs pos="0">
                          <a:srgbClr val="006600"/>
                        </a:gs>
                        <a:gs pos="100000">
                          <a:schemeClr val="accent6">
                            <a:lumMod val="5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strike="noStrike" dirty="0" err="1" smtClean="0"/>
                        <a:t>Percentage</a:t>
                      </a:r>
                      <a:r>
                        <a:rPr lang="it-IT" sz="1600" strike="noStrike" dirty="0" smtClean="0"/>
                        <a:t> </a:t>
                      </a:r>
                      <a:r>
                        <a:rPr lang="it-IT" sz="1600" strike="noStrike" dirty="0" err="1" smtClean="0"/>
                        <a:t>remaining</a:t>
                      </a:r>
                      <a:r>
                        <a:rPr lang="it-IT" sz="1600" strike="noStrike" dirty="0" smtClean="0"/>
                        <a:t> </a:t>
                      </a:r>
                      <a:r>
                        <a:rPr lang="it-IT" sz="1600" strike="noStrike" baseline="0" dirty="0" err="1" smtClean="0"/>
                        <a:t>after</a:t>
                      </a:r>
                      <a:r>
                        <a:rPr lang="it-IT" sz="1600" strike="noStrike" baseline="0" dirty="0" smtClean="0"/>
                        <a:t> Selection_1</a:t>
                      </a:r>
                      <a:endParaRPr lang="it-IT" sz="1600" strike="noStrike" dirty="0" smtClean="0"/>
                    </a:p>
                  </a:txBody>
                  <a:tcPr>
                    <a:gradFill flip="none" rotWithShape="1">
                      <a:gsLst>
                        <a:gs pos="100000">
                          <a:srgbClr val="D1AE96"/>
                        </a:gs>
                        <a:gs pos="44000">
                          <a:srgbClr val="245F02"/>
                        </a:gs>
                        <a:gs pos="54000">
                          <a:schemeClr val="accent6">
                            <a:lumMod val="75000"/>
                          </a:schemeClr>
                        </a:gs>
                        <a:gs pos="0">
                          <a:srgbClr val="006600"/>
                        </a:gs>
                        <a:gs pos="100000">
                          <a:schemeClr val="accent6">
                            <a:lumMod val="5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err="1" smtClean="0"/>
                        <a:t>Muons</a:t>
                      </a:r>
                      <a:r>
                        <a:rPr lang="it-IT" sz="1600" dirty="0" smtClean="0"/>
                        <a:t>+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972670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strike="noStrike" dirty="0" smtClean="0"/>
                        <a:t>928011</a:t>
                      </a:r>
                      <a:endParaRPr lang="it-IT" sz="1600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strike="noStrike" dirty="0" smtClean="0">
                          <a:solidFill>
                            <a:srgbClr val="006600"/>
                          </a:solidFill>
                        </a:rPr>
                        <a:t>95.4%</a:t>
                      </a:r>
                      <a:endParaRPr lang="it-IT" sz="1600" b="1" strike="noStrike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err="1" smtClean="0"/>
                        <a:t>Protons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41186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strike="noStrike" dirty="0" smtClean="0"/>
                        <a:t>4021</a:t>
                      </a:r>
                      <a:endParaRPr lang="it-IT" sz="1600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strike="noStrike" dirty="0" smtClean="0">
                          <a:solidFill>
                            <a:srgbClr val="C00000"/>
                          </a:solidFill>
                        </a:rPr>
                        <a:t>9.7 %</a:t>
                      </a:r>
                      <a:endParaRPr lang="it-IT" sz="1600" b="1" strike="noStrike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CasellaDiTesto 20"/>
          <p:cNvSpPr txBox="1"/>
          <p:nvPr/>
        </p:nvSpPr>
        <p:spPr>
          <a:xfrm>
            <a:off x="7008404" y="5301208"/>
            <a:ext cx="185785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it-IT" sz="1600" b="1" i="1" u="sng" dirty="0" smtClean="0">
                <a:solidFill>
                  <a:srgbClr val="0033CC"/>
                </a:solidFill>
              </a:rPr>
              <a:t>B-M/SST-1300</a:t>
            </a:r>
            <a:r>
              <a:rPr lang="it-IT" sz="1600" b="1" i="1" dirty="0" smtClean="0">
                <a:solidFill>
                  <a:srgbClr val="0033CC"/>
                </a:solidFill>
              </a:rPr>
              <a:t>: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it-IT" sz="1600" b="1" i="1" dirty="0" smtClean="0">
                <a:solidFill>
                  <a:srgbClr val="006600"/>
                </a:solidFill>
              </a:rPr>
              <a:t>OK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it-IT" sz="1600" b="1" i="1" dirty="0" err="1" smtClean="0">
                <a:solidFill>
                  <a:srgbClr val="C00000"/>
                </a:solidFill>
              </a:rPr>
              <a:t>Not</a:t>
            </a:r>
            <a:r>
              <a:rPr lang="it-IT" sz="1600" b="1" i="1" dirty="0" smtClean="0">
                <a:solidFill>
                  <a:srgbClr val="C00000"/>
                </a:solidFill>
              </a:rPr>
              <a:t> so </a:t>
            </a:r>
            <a:r>
              <a:rPr lang="it-IT" sz="1600" b="1" i="1" dirty="0" err="1" smtClean="0">
                <a:solidFill>
                  <a:srgbClr val="C00000"/>
                </a:solidFill>
              </a:rPr>
              <a:t>good</a:t>
            </a:r>
            <a:r>
              <a:rPr lang="it-IT" sz="1600" b="1" i="1" dirty="0" smtClean="0">
                <a:solidFill>
                  <a:srgbClr val="C00000"/>
                </a:solidFill>
              </a:rPr>
              <a:t> !!!</a:t>
            </a:r>
            <a:endParaRPr lang="it-IT" sz="16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37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86691"/>
            <a:ext cx="4431010" cy="3076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ttangolo 13"/>
          <p:cNvSpPr/>
          <p:nvPr/>
        </p:nvSpPr>
        <p:spPr>
          <a:xfrm>
            <a:off x="0" y="-27384"/>
            <a:ext cx="9144000" cy="468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 kern="0" noProof="0" dirty="0" smtClean="0">
                <a:solidFill>
                  <a:schemeClr val="bg1"/>
                </a:solidFill>
                <a:cs typeface="Arial" pitchFamily="34" charset="0"/>
              </a:rPr>
              <a:t>ASTRI SST-2M – </a:t>
            </a:r>
            <a:r>
              <a:rPr lang="it-IT" sz="2800" b="1" kern="0" noProof="0" dirty="0" err="1" smtClean="0">
                <a:solidFill>
                  <a:schemeClr val="bg1"/>
                </a:solidFill>
                <a:cs typeface="Arial" pitchFamily="34" charset="0"/>
              </a:rPr>
              <a:t>Pre-selecting</a:t>
            </a:r>
            <a:r>
              <a:rPr lang="it-IT" sz="2800" b="1" kern="0" noProof="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kumimoji="0" lang="it-IT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muons</a:t>
            </a:r>
            <a:r>
              <a:rPr kumimoji="0" lang="it-IT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 in NSB</a:t>
            </a:r>
          </a:p>
        </p:txBody>
      </p:sp>
      <p:grpSp>
        <p:nvGrpSpPr>
          <p:cNvPr id="8" name="Gruppo 7"/>
          <p:cNvGrpSpPr/>
          <p:nvPr/>
        </p:nvGrpSpPr>
        <p:grpSpPr>
          <a:xfrm>
            <a:off x="0" y="-27384"/>
            <a:ext cx="1763688" cy="467999"/>
            <a:chOff x="0" y="-27384"/>
            <a:chExt cx="1763688" cy="467999"/>
          </a:xfrm>
        </p:grpSpPr>
        <p:sp>
          <p:nvSpPr>
            <p:cNvPr id="2" name="Rettangolo 1"/>
            <p:cNvSpPr/>
            <p:nvPr/>
          </p:nvSpPr>
          <p:spPr>
            <a:xfrm>
              <a:off x="0" y="-27384"/>
              <a:ext cx="1763688" cy="46799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5" name="Gruppo 4"/>
            <p:cNvGrpSpPr/>
            <p:nvPr/>
          </p:nvGrpSpPr>
          <p:grpSpPr>
            <a:xfrm>
              <a:off x="67243" y="-27384"/>
              <a:ext cx="1624437" cy="467999"/>
              <a:chOff x="82590" y="-27384"/>
              <a:chExt cx="1624437" cy="467999"/>
            </a:xfrm>
          </p:grpSpPr>
          <p:pic>
            <p:nvPicPr>
              <p:cNvPr id="6" name="Picture 6" descr="http://www.uibk.ac.at/cta/stylesheets/images/cta-logo-220x140px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600" y="-27384"/>
                <a:ext cx="735427" cy="4679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Immagine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590" y="105521"/>
                <a:ext cx="817002" cy="202188"/>
              </a:xfrm>
              <a:prstGeom prst="rect">
                <a:avLst/>
              </a:prstGeom>
              <a:effectLst/>
            </p:spPr>
          </p:pic>
        </p:grpSp>
      </p:grpSp>
      <p:sp>
        <p:nvSpPr>
          <p:cNvPr id="15" name="Rettangolo 14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M.C. </a:t>
            </a:r>
            <a:r>
              <a:rPr kumimoji="0" lang="it-IT" sz="1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Maccarone</a:t>
            </a:r>
            <a:r>
              <a:rPr kumimoji="0" lang="it-IT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 –  CCF/CTA Meeting,</a:t>
            </a:r>
            <a:r>
              <a:rPr kumimoji="0" lang="it-IT" sz="140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 </a:t>
            </a:r>
            <a:r>
              <a:rPr kumimoji="0" lang="it-IT" sz="1400" i="0" u="none" strike="noStrike" kern="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Barcelona</a:t>
            </a:r>
            <a:r>
              <a:rPr kumimoji="0" lang="it-IT" sz="140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, 26-28 </a:t>
            </a:r>
            <a:r>
              <a:rPr kumimoji="0" lang="it-IT" sz="1400" i="0" u="none" strike="noStrike" kern="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October</a:t>
            </a:r>
            <a:r>
              <a:rPr kumimoji="0" lang="it-IT" sz="140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 2015</a:t>
            </a:r>
            <a:endParaRPr kumimoji="0" lang="it-IT" sz="140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16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604448" y="6558806"/>
            <a:ext cx="539552" cy="265733"/>
          </a:xfrm>
        </p:spPr>
        <p:txBody>
          <a:bodyPr/>
          <a:lstStyle/>
          <a:p>
            <a:fld id="{65D1E375-1491-4770-B4ED-E699B7903ED8}" type="slidenum">
              <a:rPr lang="it-IT" b="1" smtClean="0">
                <a:solidFill>
                  <a:schemeClr val="bg1"/>
                </a:solidFill>
              </a:rPr>
              <a:pPr/>
              <a:t>14</a:t>
            </a:fld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43277" y="548680"/>
            <a:ext cx="83331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 smtClean="0"/>
              <a:t>How to </a:t>
            </a:r>
            <a:r>
              <a:rPr lang="it-IT" sz="2000" b="1" dirty="0" err="1" smtClean="0"/>
              <a:t>improve</a:t>
            </a:r>
            <a:r>
              <a:rPr lang="it-IT" sz="2000" b="1" dirty="0" smtClean="0"/>
              <a:t> the </a:t>
            </a:r>
            <a:r>
              <a:rPr lang="it-IT" sz="2000" b="1" dirty="0" err="1" smtClean="0"/>
              <a:t>muons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pre-selection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without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acting</a:t>
            </a:r>
            <a:r>
              <a:rPr lang="it-IT" sz="2000" b="1" dirty="0" smtClean="0"/>
              <a:t> on the </a:t>
            </a:r>
            <a:r>
              <a:rPr lang="it-IT" sz="2000" b="1" dirty="0" err="1" smtClean="0"/>
              <a:t>cleaning</a:t>
            </a:r>
            <a:r>
              <a:rPr lang="it-IT" sz="2000" b="1" dirty="0" smtClean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 err="1" smtClean="0"/>
              <a:t>What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further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parameters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could</a:t>
            </a:r>
            <a:r>
              <a:rPr lang="it-IT" sz="2000" b="1" dirty="0" smtClean="0"/>
              <a:t> be </a:t>
            </a:r>
            <a:r>
              <a:rPr lang="it-IT" sz="2000" b="1" dirty="0" err="1" smtClean="0"/>
              <a:t>investigated</a:t>
            </a:r>
            <a:r>
              <a:rPr lang="it-IT" sz="2000" b="1" dirty="0" smtClean="0"/>
              <a:t>? </a:t>
            </a:r>
            <a:endParaRPr lang="it-IT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 err="1" smtClean="0">
                <a:solidFill>
                  <a:srgbClr val="C00000"/>
                </a:solidFill>
              </a:rPr>
              <a:t>What</a:t>
            </a:r>
            <a:r>
              <a:rPr lang="it-IT" sz="2000" b="1" dirty="0" smtClean="0">
                <a:solidFill>
                  <a:srgbClr val="C00000"/>
                </a:solidFill>
              </a:rPr>
              <a:t> </a:t>
            </a:r>
            <a:r>
              <a:rPr lang="it-IT" sz="2000" b="1" dirty="0" err="1" smtClean="0">
                <a:solidFill>
                  <a:srgbClr val="C00000"/>
                </a:solidFill>
              </a:rPr>
              <a:t>about</a:t>
            </a:r>
            <a:r>
              <a:rPr lang="it-IT" sz="2000" b="1" dirty="0" smtClean="0">
                <a:solidFill>
                  <a:srgbClr val="C00000"/>
                </a:solidFill>
              </a:rPr>
              <a:t> </a:t>
            </a:r>
            <a:r>
              <a:rPr lang="it-IT" sz="2000" b="1" dirty="0" err="1" smtClean="0">
                <a:solidFill>
                  <a:srgbClr val="C00000"/>
                </a:solidFill>
              </a:rPr>
              <a:t>RingWidth</a:t>
            </a:r>
            <a:r>
              <a:rPr lang="it-IT" sz="2000" b="1" dirty="0" smtClean="0">
                <a:solidFill>
                  <a:srgbClr val="C00000"/>
                </a:solidFill>
              </a:rPr>
              <a:t>/</a:t>
            </a:r>
            <a:r>
              <a:rPr lang="it-IT" sz="2000" b="1" dirty="0" err="1" smtClean="0">
                <a:solidFill>
                  <a:srgbClr val="C00000"/>
                </a:solidFill>
              </a:rPr>
              <a:t>Radius</a:t>
            </a:r>
            <a:r>
              <a:rPr lang="it-IT" sz="2000" b="1" dirty="0" smtClean="0">
                <a:solidFill>
                  <a:srgbClr val="C00000"/>
                </a:solidFill>
              </a:rPr>
              <a:t>?</a:t>
            </a:r>
          </a:p>
        </p:txBody>
      </p:sp>
      <p:grpSp>
        <p:nvGrpSpPr>
          <p:cNvPr id="10" name="Gruppo 9"/>
          <p:cNvGrpSpPr/>
          <p:nvPr/>
        </p:nvGrpSpPr>
        <p:grpSpPr>
          <a:xfrm>
            <a:off x="1115108" y="1786691"/>
            <a:ext cx="7745624" cy="2874494"/>
            <a:chOff x="1115108" y="1484784"/>
            <a:chExt cx="7745624" cy="2874494"/>
          </a:xfrm>
        </p:grpSpPr>
        <p:sp>
          <p:nvSpPr>
            <p:cNvPr id="21" name="Rettangolo 20"/>
            <p:cNvSpPr/>
            <p:nvPr/>
          </p:nvSpPr>
          <p:spPr>
            <a:xfrm>
              <a:off x="5004047" y="2190989"/>
              <a:ext cx="3856685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lvl="1" indent="-285750">
                <a:spcBef>
                  <a:spcPts val="600"/>
                </a:spcBef>
                <a:spcAft>
                  <a:spcPts val="600"/>
                </a:spcAft>
                <a:buBlip>
                  <a:blip r:embed="rId6"/>
                </a:buBlip>
                <a:tabLst>
                  <a:tab pos="647604" algn="l"/>
                  <a:tab pos="1561866" algn="l"/>
                  <a:tab pos="2476131" algn="l"/>
                  <a:tab pos="3390396" algn="l"/>
                  <a:tab pos="4304661" algn="l"/>
                  <a:tab pos="5218923" algn="l"/>
                  <a:tab pos="6133188" algn="l"/>
                  <a:tab pos="7047451" algn="l"/>
                  <a:tab pos="7961715" algn="l"/>
                  <a:tab pos="8875980" algn="l"/>
                  <a:tab pos="9790242" algn="l"/>
                  <a:tab pos="10133092" algn="l"/>
                  <a:tab pos="10856885" algn="l"/>
                  <a:tab pos="11580677" algn="l"/>
                </a:tabLst>
              </a:pPr>
              <a:r>
                <a:rPr lang="en-US" sz="1600" b="1" dirty="0" smtClean="0">
                  <a:solidFill>
                    <a:srgbClr val="0033CC"/>
                  </a:solidFill>
                  <a:latin typeface="Helvetica Neue" charset="0"/>
                </a:rPr>
                <a:t>Selection_2: </a:t>
              </a:r>
              <a:r>
                <a:rPr lang="en-US" sz="1600" b="1" dirty="0" err="1">
                  <a:solidFill>
                    <a:srgbClr val="C00000"/>
                  </a:solidFill>
                  <a:latin typeface="Helvetica Neue" charset="0"/>
                </a:rPr>
                <a:t>iok_circle</a:t>
              </a:r>
              <a:r>
                <a:rPr lang="en-US" sz="1600" b="1" dirty="0">
                  <a:solidFill>
                    <a:srgbClr val="C00000"/>
                  </a:solidFill>
                  <a:latin typeface="Helvetica Neue" charset="0"/>
                </a:rPr>
                <a:t>=1</a:t>
              </a:r>
              <a:r>
                <a:rPr lang="en-US" sz="1600" b="1" dirty="0">
                  <a:solidFill>
                    <a:srgbClr val="0033CC"/>
                  </a:solidFill>
                  <a:latin typeface="Helvetica Neue" charset="0"/>
                </a:rPr>
                <a:t> .and. </a:t>
              </a:r>
              <a:r>
                <a:rPr lang="en-US" sz="1600" b="1" dirty="0">
                  <a:solidFill>
                    <a:srgbClr val="C00000"/>
                  </a:solidFill>
                  <a:latin typeface="Helvetica Neue" charset="0"/>
                </a:rPr>
                <a:t>0.5°</a:t>
              </a:r>
              <a:r>
                <a:rPr lang="en-US" sz="1600" b="1" dirty="0">
                  <a:solidFill>
                    <a:srgbClr val="C00000"/>
                  </a:solidFill>
                  <a:latin typeface="Helvetica Neue" charset="0"/>
                  <a:sym typeface="Symbol"/>
                </a:rPr>
                <a:t>Radius 1.5° </a:t>
              </a:r>
              <a:r>
                <a:rPr lang="en-US" sz="1600" b="1" dirty="0">
                  <a:solidFill>
                    <a:srgbClr val="0033CC"/>
                  </a:solidFill>
                  <a:latin typeface="Helvetica Neue" charset="0"/>
                  <a:sym typeface="Symbol"/>
                </a:rPr>
                <a:t>.and. </a:t>
              </a:r>
              <a:r>
                <a:rPr lang="en-US" sz="1600" b="1" dirty="0" err="1">
                  <a:solidFill>
                    <a:srgbClr val="C00000"/>
                  </a:solidFill>
                  <a:latin typeface="Helvetica Neue" charset="0"/>
                  <a:sym typeface="Symbol"/>
                </a:rPr>
                <a:t>CenterDistance</a:t>
              </a:r>
              <a:r>
                <a:rPr lang="en-US" sz="1600" b="1" dirty="0">
                  <a:solidFill>
                    <a:srgbClr val="C00000"/>
                  </a:solidFill>
                  <a:latin typeface="Helvetica Neue" charset="0"/>
                  <a:sym typeface="Symbol"/>
                </a:rPr>
                <a:t>&lt;4.5° </a:t>
              </a:r>
              <a:r>
                <a:rPr lang="en-US" sz="1600" b="1" dirty="0">
                  <a:solidFill>
                    <a:srgbClr val="0033CC"/>
                  </a:solidFill>
                  <a:latin typeface="Helvetica Neue" charset="0"/>
                  <a:sym typeface="Symbol"/>
                </a:rPr>
                <a:t>.and. </a:t>
              </a:r>
              <a:r>
                <a:rPr lang="en-US" sz="1600" b="1" dirty="0" err="1" smtClean="0">
                  <a:solidFill>
                    <a:srgbClr val="C00000"/>
                  </a:solidFill>
                  <a:latin typeface="Helvetica Neue" charset="0"/>
                  <a:sym typeface="Symbol"/>
                </a:rPr>
                <a:t>RingWidth</a:t>
              </a:r>
              <a:r>
                <a:rPr lang="en-US" sz="1600" b="1" dirty="0" smtClean="0">
                  <a:solidFill>
                    <a:srgbClr val="C00000"/>
                  </a:solidFill>
                  <a:latin typeface="Helvetica Neue" charset="0"/>
                  <a:sym typeface="Symbol"/>
                </a:rPr>
                <a:t>&lt;0.2° </a:t>
              </a:r>
              <a:r>
                <a:rPr lang="en-US" sz="1600" b="1" dirty="0" smtClean="0">
                  <a:solidFill>
                    <a:srgbClr val="0033CC"/>
                  </a:solidFill>
                  <a:latin typeface="Helvetica Neue" charset="0"/>
                  <a:sym typeface="Symbol"/>
                </a:rPr>
                <a:t>.and. </a:t>
              </a:r>
              <a:r>
                <a:rPr lang="en-US" sz="1600" b="1" dirty="0" err="1" smtClean="0">
                  <a:solidFill>
                    <a:srgbClr val="C00000"/>
                  </a:solidFill>
                  <a:latin typeface="Helvetica Neue" charset="0"/>
                  <a:sym typeface="Symbol"/>
                </a:rPr>
                <a:t>RingWidth</a:t>
              </a:r>
              <a:r>
                <a:rPr lang="en-US" sz="1600" b="1" dirty="0" smtClean="0">
                  <a:solidFill>
                    <a:srgbClr val="C00000"/>
                  </a:solidFill>
                  <a:latin typeface="Helvetica Neue" charset="0"/>
                  <a:sym typeface="Symbol"/>
                </a:rPr>
                <a:t>/Radius&lt;0.2°</a:t>
              </a:r>
              <a:endParaRPr lang="en-US" sz="1600" b="1" dirty="0">
                <a:solidFill>
                  <a:srgbClr val="C00000"/>
                </a:solidFill>
                <a:latin typeface="Helvetica Neue" charset="0"/>
              </a:endParaRPr>
            </a:p>
          </p:txBody>
        </p:sp>
        <p:sp>
          <p:nvSpPr>
            <p:cNvPr id="7" name="Rettangolo 6"/>
            <p:cNvSpPr/>
            <p:nvPr/>
          </p:nvSpPr>
          <p:spPr>
            <a:xfrm>
              <a:off x="1115108" y="1484784"/>
              <a:ext cx="576572" cy="2874494"/>
            </a:xfrm>
            <a:prstGeom prst="rect">
              <a:avLst/>
            </a:prstGeom>
            <a:solidFill>
              <a:srgbClr val="CCFFCC">
                <a:alpha val="16078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4" name="CasellaDiTesto 3"/>
          <p:cNvSpPr txBox="1"/>
          <p:nvPr/>
        </p:nvSpPr>
        <p:spPr>
          <a:xfrm>
            <a:off x="7308304" y="5293657"/>
            <a:ext cx="1728192" cy="1015663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it-IT" sz="2000" b="1" i="1" dirty="0" smtClean="0">
                <a:solidFill>
                  <a:srgbClr val="C00000"/>
                </a:solidFill>
              </a:rPr>
              <a:t>The </a:t>
            </a:r>
            <a:r>
              <a:rPr lang="it-IT" sz="2000" b="1" i="1" dirty="0" err="1" smtClean="0">
                <a:solidFill>
                  <a:srgbClr val="C00000"/>
                </a:solidFill>
              </a:rPr>
              <a:t>problem</a:t>
            </a:r>
            <a:r>
              <a:rPr lang="it-IT" sz="2000" b="1" i="1" dirty="0" smtClean="0">
                <a:solidFill>
                  <a:srgbClr val="C00000"/>
                </a:solidFill>
              </a:rPr>
              <a:t> </a:t>
            </a:r>
            <a:r>
              <a:rPr lang="it-IT" sz="2000" b="1" i="1" dirty="0" err="1" smtClean="0">
                <a:solidFill>
                  <a:srgbClr val="C00000"/>
                </a:solidFill>
              </a:rPr>
              <a:t>seems</a:t>
            </a:r>
            <a:r>
              <a:rPr lang="it-IT" sz="2000" b="1" i="1" dirty="0" smtClean="0">
                <a:solidFill>
                  <a:srgbClr val="C00000"/>
                </a:solidFill>
              </a:rPr>
              <a:t> to be the </a:t>
            </a:r>
            <a:r>
              <a:rPr lang="it-IT" sz="2000" b="1" i="1" dirty="0" err="1" smtClean="0">
                <a:solidFill>
                  <a:srgbClr val="C00000"/>
                </a:solidFill>
              </a:rPr>
              <a:t>cleaning</a:t>
            </a:r>
            <a:r>
              <a:rPr lang="it-IT" sz="2000" b="1" i="1" dirty="0" smtClean="0">
                <a:solidFill>
                  <a:srgbClr val="C00000"/>
                </a:solidFill>
              </a:rPr>
              <a:t> !</a:t>
            </a:r>
            <a:endParaRPr lang="it-IT" sz="2000" b="1" i="1" dirty="0">
              <a:solidFill>
                <a:srgbClr val="C00000"/>
              </a:solidFill>
            </a:endParaRPr>
          </a:p>
        </p:txBody>
      </p:sp>
      <p:graphicFrame>
        <p:nvGraphicFramePr>
          <p:cNvPr id="19" name="Tabel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7849270"/>
              </p:ext>
            </p:extLst>
          </p:nvPr>
        </p:nvGraphicFramePr>
        <p:xfrm>
          <a:off x="179512" y="4823359"/>
          <a:ext cx="5472609" cy="1570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9106"/>
                <a:gridCol w="1081134"/>
                <a:gridCol w="1656184"/>
                <a:gridCol w="1656185"/>
              </a:tblGrid>
              <a:tr h="828863"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err="1" smtClean="0"/>
                        <a:t>Events</a:t>
                      </a:r>
                      <a:r>
                        <a:rPr lang="it-IT" sz="1600" dirty="0" smtClean="0"/>
                        <a:t> </a:t>
                      </a:r>
                      <a:r>
                        <a:rPr lang="it-IT" sz="1600" dirty="0" err="1" smtClean="0"/>
                        <a:t>triggered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strike="noStrike" dirty="0" err="1" smtClean="0"/>
                        <a:t>Remaining</a:t>
                      </a:r>
                      <a:r>
                        <a:rPr lang="it-IT" sz="1600" strike="noStrike" dirty="0" smtClean="0"/>
                        <a:t> </a:t>
                      </a:r>
                      <a:r>
                        <a:rPr lang="it-IT" sz="1600" strike="noStrike" dirty="0" err="1" smtClean="0"/>
                        <a:t>percentage</a:t>
                      </a:r>
                      <a:r>
                        <a:rPr lang="it-IT" sz="1600" strike="noStrike" dirty="0" smtClean="0"/>
                        <a:t> </a:t>
                      </a:r>
                      <a:r>
                        <a:rPr lang="it-IT" sz="1600" strike="noStrike" dirty="0" err="1" smtClean="0"/>
                        <a:t>after</a:t>
                      </a:r>
                      <a:r>
                        <a:rPr lang="it-IT" sz="1600" strike="noStrike" dirty="0" smtClean="0"/>
                        <a:t> Selection_1</a:t>
                      </a:r>
                    </a:p>
                  </a:txBody>
                  <a:tcPr>
                    <a:gradFill flip="none" rotWithShape="1">
                      <a:gsLst>
                        <a:gs pos="100000">
                          <a:srgbClr val="D1AE96"/>
                        </a:gs>
                        <a:gs pos="44000">
                          <a:srgbClr val="245F02"/>
                        </a:gs>
                        <a:gs pos="54000">
                          <a:schemeClr val="accent6">
                            <a:lumMod val="75000"/>
                          </a:schemeClr>
                        </a:gs>
                        <a:gs pos="0">
                          <a:srgbClr val="006600"/>
                        </a:gs>
                        <a:gs pos="100000">
                          <a:schemeClr val="accent6">
                            <a:lumMod val="5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strike="noStrike" dirty="0" err="1" smtClean="0"/>
                        <a:t>Remaining</a:t>
                      </a:r>
                      <a:r>
                        <a:rPr lang="it-IT" sz="1600" strike="noStrike" baseline="0" dirty="0" smtClean="0"/>
                        <a:t> </a:t>
                      </a:r>
                      <a:r>
                        <a:rPr lang="it-IT" sz="1600" strike="noStrike" baseline="0" dirty="0" err="1" smtClean="0"/>
                        <a:t>p</a:t>
                      </a:r>
                      <a:r>
                        <a:rPr lang="it-IT" sz="1600" strike="noStrike" dirty="0" err="1" smtClean="0"/>
                        <a:t>ercentage</a:t>
                      </a:r>
                      <a:r>
                        <a:rPr lang="it-IT" sz="1600" strike="noStrike" dirty="0" smtClean="0"/>
                        <a:t> </a:t>
                      </a:r>
                      <a:r>
                        <a:rPr lang="it-IT" sz="1600" strike="noStrike" baseline="0" dirty="0" err="1" smtClean="0"/>
                        <a:t>after</a:t>
                      </a:r>
                      <a:r>
                        <a:rPr lang="it-IT" sz="1600" strike="noStrike" baseline="0" dirty="0" smtClean="0"/>
                        <a:t> Selection_2</a:t>
                      </a:r>
                      <a:endParaRPr lang="it-IT" sz="1600" strike="noStrike" dirty="0" smtClean="0"/>
                    </a:p>
                  </a:txBody>
                  <a:tcPr>
                    <a:gradFill flip="none" rotWithShape="1">
                      <a:gsLst>
                        <a:gs pos="100000">
                          <a:srgbClr val="D1AE96"/>
                        </a:gs>
                        <a:gs pos="44000">
                          <a:srgbClr val="245F02"/>
                        </a:gs>
                        <a:gs pos="54000">
                          <a:schemeClr val="accent6">
                            <a:lumMod val="75000"/>
                          </a:schemeClr>
                        </a:gs>
                        <a:gs pos="0">
                          <a:srgbClr val="006600"/>
                        </a:gs>
                        <a:gs pos="100000">
                          <a:schemeClr val="accent6">
                            <a:lumMod val="5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err="1" smtClean="0"/>
                        <a:t>Muons</a:t>
                      </a:r>
                      <a:r>
                        <a:rPr lang="it-IT" sz="1600" dirty="0" smtClean="0"/>
                        <a:t>+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972670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strike="noStrike" dirty="0" smtClean="0">
                          <a:solidFill>
                            <a:srgbClr val="006600"/>
                          </a:solidFill>
                        </a:rPr>
                        <a:t>95.4%</a:t>
                      </a:r>
                      <a:endParaRPr lang="it-IT" sz="1600" b="1" strike="noStrike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strike="noStrike" dirty="0" smtClean="0">
                          <a:solidFill>
                            <a:srgbClr val="006600"/>
                          </a:solidFill>
                        </a:rPr>
                        <a:t>95.3%</a:t>
                      </a:r>
                      <a:endParaRPr lang="it-IT" sz="1600" b="1" strike="noStrike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err="1" smtClean="0"/>
                        <a:t>Protons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41186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strike="noStrike" dirty="0" smtClean="0">
                          <a:solidFill>
                            <a:srgbClr val="C00000"/>
                          </a:solidFill>
                        </a:rPr>
                        <a:t>9.7 %</a:t>
                      </a:r>
                      <a:endParaRPr lang="it-IT" sz="1600" b="1" strike="noStrike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strike="noStrike" dirty="0" smtClean="0">
                          <a:solidFill>
                            <a:srgbClr val="C00000"/>
                          </a:solidFill>
                        </a:rPr>
                        <a:t>6.5 %</a:t>
                      </a:r>
                      <a:endParaRPr lang="it-IT" sz="1600" b="1" strike="noStrike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CasellaDiTesto 19"/>
          <p:cNvSpPr txBox="1"/>
          <p:nvPr/>
        </p:nvSpPr>
        <p:spPr>
          <a:xfrm>
            <a:off x="5652120" y="5349989"/>
            <a:ext cx="194421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it-IT" sz="1600" b="1" i="1" u="sng" dirty="0" smtClean="0">
                <a:solidFill>
                  <a:srgbClr val="0033CC"/>
                </a:solidFill>
              </a:rPr>
              <a:t>B-M/SST-1300</a:t>
            </a:r>
            <a:r>
              <a:rPr lang="it-IT" sz="1600" b="1" i="1" dirty="0" smtClean="0">
                <a:solidFill>
                  <a:srgbClr val="0033CC"/>
                </a:solidFill>
              </a:rPr>
              <a:t>: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it-IT" sz="1600" b="1" i="1" dirty="0" smtClean="0">
                <a:solidFill>
                  <a:srgbClr val="006600"/>
                </a:solidFill>
              </a:rPr>
              <a:t>OK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it-IT" sz="1600" b="1" i="1" dirty="0" err="1" smtClean="0">
                <a:solidFill>
                  <a:srgbClr val="C00000"/>
                </a:solidFill>
              </a:rPr>
              <a:t>Not</a:t>
            </a:r>
            <a:r>
              <a:rPr lang="it-IT" sz="1600" b="1" i="1" dirty="0" smtClean="0">
                <a:solidFill>
                  <a:srgbClr val="C00000"/>
                </a:solidFill>
              </a:rPr>
              <a:t> </a:t>
            </a:r>
            <a:r>
              <a:rPr lang="it-IT" sz="1600" b="1" i="1" dirty="0" err="1" smtClean="0">
                <a:solidFill>
                  <a:srgbClr val="C00000"/>
                </a:solidFill>
              </a:rPr>
              <a:t>sufficient</a:t>
            </a:r>
            <a:r>
              <a:rPr lang="it-IT" sz="1600" b="1" i="1" dirty="0" smtClean="0">
                <a:solidFill>
                  <a:srgbClr val="C00000"/>
                </a:solidFill>
              </a:rPr>
              <a:t> !!!</a:t>
            </a:r>
            <a:endParaRPr lang="it-IT" sz="16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13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>
            <a:off x="0" y="-27384"/>
            <a:ext cx="9144000" cy="468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 kern="0" noProof="0" dirty="0" smtClean="0">
                <a:solidFill>
                  <a:schemeClr val="bg1"/>
                </a:solidFill>
                <a:cs typeface="Arial" pitchFamily="34" charset="0"/>
              </a:rPr>
              <a:t>ASTRI SST-2M – </a:t>
            </a:r>
            <a:r>
              <a:rPr lang="it-IT" sz="2800" b="1" kern="0" noProof="0" dirty="0" err="1" smtClean="0">
                <a:solidFill>
                  <a:schemeClr val="bg1"/>
                </a:solidFill>
                <a:cs typeface="Arial" pitchFamily="34" charset="0"/>
              </a:rPr>
              <a:t>Cleaning</a:t>
            </a:r>
            <a:r>
              <a:rPr lang="it-IT" sz="2800" b="1" kern="0" noProof="0" dirty="0" smtClean="0">
                <a:solidFill>
                  <a:schemeClr val="bg1"/>
                </a:solidFill>
                <a:cs typeface="Arial" pitchFamily="34" charset="0"/>
              </a:rPr>
              <a:t> to </a:t>
            </a:r>
            <a:r>
              <a:rPr lang="it-IT" sz="2800" b="1" kern="0" noProof="0" dirty="0" err="1" smtClean="0">
                <a:solidFill>
                  <a:schemeClr val="bg1"/>
                </a:solidFill>
                <a:cs typeface="Arial" pitchFamily="34" charset="0"/>
              </a:rPr>
              <a:t>pre-select</a:t>
            </a:r>
            <a:r>
              <a:rPr lang="it-IT" sz="2800" b="1" kern="0" noProof="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it-IT" sz="2800" b="1" kern="0" noProof="0" dirty="0" err="1" smtClean="0">
                <a:solidFill>
                  <a:schemeClr val="bg1"/>
                </a:solidFill>
                <a:cs typeface="Arial" pitchFamily="34" charset="0"/>
              </a:rPr>
              <a:t>muons</a:t>
            </a:r>
            <a:endParaRPr kumimoji="0" lang="it-IT" sz="2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pitchFamily="34" charset="0"/>
            </a:endParaRPr>
          </a:p>
        </p:txBody>
      </p:sp>
      <p:grpSp>
        <p:nvGrpSpPr>
          <p:cNvPr id="8" name="Gruppo 7"/>
          <p:cNvGrpSpPr/>
          <p:nvPr/>
        </p:nvGrpSpPr>
        <p:grpSpPr>
          <a:xfrm>
            <a:off x="0" y="-27384"/>
            <a:ext cx="1763688" cy="467999"/>
            <a:chOff x="0" y="-27384"/>
            <a:chExt cx="1763688" cy="467999"/>
          </a:xfrm>
        </p:grpSpPr>
        <p:sp>
          <p:nvSpPr>
            <p:cNvPr id="2" name="Rettangolo 1"/>
            <p:cNvSpPr/>
            <p:nvPr/>
          </p:nvSpPr>
          <p:spPr>
            <a:xfrm>
              <a:off x="0" y="-27384"/>
              <a:ext cx="1763688" cy="46799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5" name="Gruppo 4"/>
            <p:cNvGrpSpPr/>
            <p:nvPr/>
          </p:nvGrpSpPr>
          <p:grpSpPr>
            <a:xfrm>
              <a:off x="67243" y="-27384"/>
              <a:ext cx="1624437" cy="467999"/>
              <a:chOff x="82590" y="-27384"/>
              <a:chExt cx="1624437" cy="467999"/>
            </a:xfrm>
          </p:grpSpPr>
          <p:pic>
            <p:nvPicPr>
              <p:cNvPr id="6" name="Picture 6" descr="http://www.uibk.ac.at/cta/stylesheets/images/cta-logo-220x140px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600" y="-27384"/>
                <a:ext cx="735427" cy="4679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Immagine 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590" y="105521"/>
                <a:ext cx="817002" cy="202188"/>
              </a:xfrm>
              <a:prstGeom prst="rect">
                <a:avLst/>
              </a:prstGeom>
              <a:effectLst/>
            </p:spPr>
          </p:pic>
        </p:grpSp>
      </p:grpSp>
      <p:sp>
        <p:nvSpPr>
          <p:cNvPr id="15" name="Rettangolo 14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M.C. </a:t>
            </a:r>
            <a:r>
              <a:rPr kumimoji="0" lang="it-IT" sz="1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Maccarone</a:t>
            </a:r>
            <a:r>
              <a:rPr kumimoji="0" lang="it-IT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 –  CCF/CTA Meeting,</a:t>
            </a:r>
            <a:r>
              <a:rPr kumimoji="0" lang="it-IT" sz="140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 </a:t>
            </a:r>
            <a:r>
              <a:rPr kumimoji="0" lang="it-IT" sz="1400" i="0" u="none" strike="noStrike" kern="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Barcelona</a:t>
            </a:r>
            <a:r>
              <a:rPr kumimoji="0" lang="it-IT" sz="140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, 26-28 </a:t>
            </a:r>
            <a:r>
              <a:rPr kumimoji="0" lang="it-IT" sz="1400" i="0" u="none" strike="noStrike" kern="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October</a:t>
            </a:r>
            <a:r>
              <a:rPr kumimoji="0" lang="it-IT" sz="140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 2015</a:t>
            </a:r>
            <a:endParaRPr kumimoji="0" lang="it-IT" sz="140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16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604448" y="6558806"/>
            <a:ext cx="539552" cy="265733"/>
          </a:xfrm>
        </p:spPr>
        <p:txBody>
          <a:bodyPr/>
          <a:lstStyle/>
          <a:p>
            <a:fld id="{65D1E375-1491-4770-B4ED-E699B7903ED8}" type="slidenum">
              <a:rPr lang="it-IT" b="1" smtClean="0">
                <a:solidFill>
                  <a:schemeClr val="bg1"/>
                </a:solidFill>
              </a:rPr>
              <a:pPr/>
              <a:t>15</a:t>
            </a:fld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87145" y="548680"/>
            <a:ext cx="9056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33CC"/>
                </a:solidFill>
              </a:rPr>
              <a:t>The cleaning </a:t>
            </a:r>
            <a:r>
              <a:rPr lang="en-US" sz="2400" b="1" dirty="0">
                <a:solidFill>
                  <a:srgbClr val="0033CC"/>
                </a:solidFill>
              </a:rPr>
              <a:t>method does not </a:t>
            </a:r>
            <a:r>
              <a:rPr lang="en-US" sz="2400" b="1" dirty="0" smtClean="0">
                <a:solidFill>
                  <a:srgbClr val="0033CC"/>
                </a:solidFill>
              </a:rPr>
              <a:t>have to be </a:t>
            </a:r>
            <a:r>
              <a:rPr lang="en-US" sz="2400" b="1" dirty="0">
                <a:solidFill>
                  <a:srgbClr val="0033CC"/>
                </a:solidFill>
              </a:rPr>
              <a:t>too much strong; it must maintain memory of the morphology of the signal. </a:t>
            </a:r>
            <a:r>
              <a:rPr lang="en-US" sz="2400" b="1" dirty="0" smtClean="0">
                <a:solidFill>
                  <a:srgbClr val="C00000"/>
                </a:solidFill>
              </a:rPr>
              <a:t>Any suggestion? </a:t>
            </a:r>
            <a:endParaRPr lang="it-IT" sz="2400" b="1" dirty="0" smtClean="0">
              <a:solidFill>
                <a:srgbClr val="C00000"/>
              </a:solidFill>
            </a:endParaRPr>
          </a:p>
        </p:txBody>
      </p:sp>
      <p:grpSp>
        <p:nvGrpSpPr>
          <p:cNvPr id="10" name="Gruppo 9"/>
          <p:cNvGrpSpPr/>
          <p:nvPr/>
        </p:nvGrpSpPr>
        <p:grpSpPr>
          <a:xfrm>
            <a:off x="261394" y="1353542"/>
            <a:ext cx="8853060" cy="4955778"/>
            <a:chOff x="261394" y="1353542"/>
            <a:chExt cx="8853060" cy="4955778"/>
          </a:xfrm>
        </p:grpSpPr>
        <p:sp>
          <p:nvSpPr>
            <p:cNvPr id="17" name="CasellaDiTesto 16"/>
            <p:cNvSpPr txBox="1"/>
            <p:nvPr/>
          </p:nvSpPr>
          <p:spPr>
            <a:xfrm>
              <a:off x="7048128" y="5847655"/>
              <a:ext cx="20663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i="1" dirty="0" smtClean="0"/>
                <a:t>[1] M.C. </a:t>
              </a:r>
              <a:r>
                <a:rPr lang="it-IT" sz="1200" b="1" i="1" dirty="0" err="1"/>
                <a:t>M</a:t>
              </a:r>
              <a:r>
                <a:rPr lang="it-IT" sz="1200" b="1" i="1" dirty="0" err="1" smtClean="0"/>
                <a:t>accarone</a:t>
              </a:r>
              <a:r>
                <a:rPr lang="it-IT" sz="1200" b="1" i="1" dirty="0" smtClean="0"/>
                <a:t>, </a:t>
              </a:r>
              <a:r>
                <a:rPr lang="it-IT" sz="1200" b="1" i="1" dirty="0" err="1" smtClean="0"/>
                <a:t>Vistas</a:t>
              </a:r>
              <a:r>
                <a:rPr lang="it-IT" sz="1200" b="1" i="1" dirty="0" smtClean="0"/>
                <a:t> in </a:t>
              </a:r>
              <a:r>
                <a:rPr lang="it-IT" sz="1200" b="1" i="1" dirty="0" err="1" smtClean="0"/>
                <a:t>Astronomy</a:t>
              </a:r>
              <a:r>
                <a:rPr lang="it-IT" sz="1200" b="1" i="1" dirty="0" smtClean="0"/>
                <a:t>, 40,4, 1996.</a:t>
              </a:r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261394" y="1353542"/>
              <a:ext cx="870309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The </a:t>
              </a:r>
              <a:r>
                <a:rPr lang="en-US" b="1" dirty="0"/>
                <a:t>fuzzy mathematical </a:t>
              </a:r>
              <a:r>
                <a:rPr lang="en-US" b="1" dirty="0" smtClean="0"/>
                <a:t>morphology, </a:t>
              </a:r>
              <a:r>
                <a:rPr lang="en-US" b="1" dirty="0" err="1" smtClean="0"/>
                <a:t>MMFuzzy</a:t>
              </a:r>
              <a:r>
                <a:rPr lang="en-US" b="1" dirty="0" smtClean="0"/>
                <a:t>, [1] could be a solution. The method is based on the combination of morphological operators (erosion, dilation). Its feasibility for Cherenkov images is under investigation together with the proper optimization.</a:t>
              </a:r>
              <a:endParaRPr lang="it-IT" b="1" dirty="0" smtClean="0"/>
            </a:p>
          </p:txBody>
        </p:sp>
      </p:grpSp>
      <p:grpSp>
        <p:nvGrpSpPr>
          <p:cNvPr id="11" name="Gruppo 10"/>
          <p:cNvGrpSpPr/>
          <p:nvPr/>
        </p:nvGrpSpPr>
        <p:grpSpPr>
          <a:xfrm>
            <a:off x="-36512" y="2328621"/>
            <a:ext cx="6965331" cy="4124715"/>
            <a:chOff x="-36512" y="2184605"/>
            <a:chExt cx="6965331" cy="4124715"/>
          </a:xfrm>
        </p:grpSpPr>
        <p:sp>
          <p:nvSpPr>
            <p:cNvPr id="7" name="Rettangolo 6"/>
            <p:cNvSpPr/>
            <p:nvPr/>
          </p:nvSpPr>
          <p:spPr>
            <a:xfrm>
              <a:off x="1066808" y="2184605"/>
              <a:ext cx="5862011" cy="412465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4603" y="2184606"/>
              <a:ext cx="1899172" cy="1978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1597" y="2184605"/>
              <a:ext cx="1994123" cy="1978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9" y="2184605"/>
              <a:ext cx="1973578" cy="1978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CasellaDiTesto 3"/>
            <p:cNvSpPr txBox="1"/>
            <p:nvPr/>
          </p:nvSpPr>
          <p:spPr>
            <a:xfrm>
              <a:off x="-36512" y="2989291"/>
              <a:ext cx="8352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err="1" smtClean="0"/>
                <a:t>proton</a:t>
              </a:r>
              <a:endParaRPr lang="it-IT" b="1" dirty="0"/>
            </a:p>
          </p:txBody>
        </p: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1597" y="4329320"/>
              <a:ext cx="1943006" cy="19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3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7587" y="4329320"/>
              <a:ext cx="1972800" cy="19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4603" y="4329320"/>
              <a:ext cx="1944216" cy="1979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CasellaDiTesto 21"/>
            <p:cNvSpPr txBox="1"/>
            <p:nvPr/>
          </p:nvSpPr>
          <p:spPr>
            <a:xfrm>
              <a:off x="87145" y="5134622"/>
              <a:ext cx="7425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err="1" smtClean="0"/>
                <a:t>muon</a:t>
              </a:r>
              <a:endParaRPr lang="it-IT" b="1" dirty="0"/>
            </a:p>
          </p:txBody>
        </p:sp>
        <p:sp>
          <p:nvSpPr>
            <p:cNvPr id="23" name="CasellaDiTesto 22"/>
            <p:cNvSpPr txBox="1"/>
            <p:nvPr/>
          </p:nvSpPr>
          <p:spPr>
            <a:xfrm>
              <a:off x="3472436" y="3912797"/>
              <a:ext cx="1224136" cy="52322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33CC"/>
              </a:solidFill>
            </a:ln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b="1" dirty="0" err="1" smtClean="0">
                  <a:solidFill>
                    <a:schemeClr val="bg1"/>
                  </a:solidFill>
                </a:rPr>
                <a:t>MMFuzzy</a:t>
              </a:r>
              <a:r>
                <a:rPr lang="it-IT" sz="1400" b="1" dirty="0" smtClean="0">
                  <a:solidFill>
                    <a:schemeClr val="bg1"/>
                  </a:solidFill>
                </a:rPr>
                <a:t> </a:t>
              </a:r>
              <a:r>
                <a:rPr lang="it-IT" sz="1400" b="1" dirty="0" err="1" smtClean="0">
                  <a:solidFill>
                    <a:schemeClr val="bg1"/>
                  </a:solidFill>
                </a:rPr>
                <a:t>cleaning</a:t>
              </a:r>
              <a:endParaRPr lang="it-IT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CasellaDiTesto 24"/>
            <p:cNvSpPr txBox="1"/>
            <p:nvPr/>
          </p:nvSpPr>
          <p:spPr>
            <a:xfrm>
              <a:off x="5560667" y="3912797"/>
              <a:ext cx="1008111" cy="52322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033CC"/>
              </a:solidFill>
            </a:ln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b="1" dirty="0">
                  <a:solidFill>
                    <a:schemeClr val="bg1"/>
                  </a:solidFill>
                </a:rPr>
                <a:t>b</a:t>
              </a:r>
              <a:r>
                <a:rPr lang="it-IT" sz="1400" b="1" dirty="0" smtClean="0">
                  <a:solidFill>
                    <a:schemeClr val="bg1"/>
                  </a:solidFill>
                </a:rPr>
                <a:t>i-</a:t>
              </a:r>
              <a:r>
                <a:rPr lang="it-IT" sz="1400" b="1" dirty="0" err="1" smtClean="0">
                  <a:solidFill>
                    <a:schemeClr val="bg1"/>
                  </a:solidFill>
                </a:rPr>
                <a:t>level</a:t>
              </a:r>
              <a:r>
                <a:rPr lang="it-IT" sz="1400" b="1" dirty="0" smtClean="0">
                  <a:solidFill>
                    <a:schemeClr val="bg1"/>
                  </a:solidFill>
                </a:rPr>
                <a:t> </a:t>
              </a:r>
              <a:r>
                <a:rPr lang="it-IT" sz="1400" b="1" dirty="0" err="1" smtClean="0">
                  <a:solidFill>
                    <a:schemeClr val="bg1"/>
                  </a:solidFill>
                </a:rPr>
                <a:t>cleaning</a:t>
              </a:r>
              <a:endParaRPr lang="it-IT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Gruppo 27"/>
          <p:cNvGrpSpPr/>
          <p:nvPr/>
        </p:nvGrpSpPr>
        <p:grpSpPr>
          <a:xfrm>
            <a:off x="5724128" y="2852936"/>
            <a:ext cx="795089" cy="745058"/>
            <a:chOff x="7688774" y="5011718"/>
            <a:chExt cx="795089" cy="745058"/>
          </a:xfrm>
        </p:grpSpPr>
        <p:sp>
          <p:nvSpPr>
            <p:cNvPr id="29" name="Ovale 28"/>
            <p:cNvSpPr/>
            <p:nvPr/>
          </p:nvSpPr>
          <p:spPr>
            <a:xfrm>
              <a:off x="7890672" y="5011718"/>
              <a:ext cx="391294" cy="400590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" name="CasellaDiTesto 29"/>
            <p:cNvSpPr txBox="1"/>
            <p:nvPr/>
          </p:nvSpPr>
          <p:spPr>
            <a:xfrm>
              <a:off x="7688774" y="5448999"/>
              <a:ext cx="7950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 err="1" smtClean="0">
                  <a:solidFill>
                    <a:srgbClr val="C00000"/>
                  </a:solidFill>
                </a:rPr>
                <a:t>selected</a:t>
              </a:r>
              <a:endParaRPr lang="it-IT" sz="14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4" name="Gruppo 23"/>
          <p:cNvGrpSpPr/>
          <p:nvPr/>
        </p:nvGrpSpPr>
        <p:grpSpPr>
          <a:xfrm>
            <a:off x="3635928" y="2492896"/>
            <a:ext cx="3035064" cy="3378339"/>
            <a:chOff x="3635928" y="2492896"/>
            <a:chExt cx="3035064" cy="3378339"/>
          </a:xfrm>
        </p:grpSpPr>
        <p:sp>
          <p:nvSpPr>
            <p:cNvPr id="12" name="Ovale 11"/>
            <p:cNvSpPr/>
            <p:nvPr/>
          </p:nvSpPr>
          <p:spPr>
            <a:xfrm>
              <a:off x="4211960" y="2492896"/>
              <a:ext cx="576064" cy="504056"/>
            </a:xfrm>
            <a:prstGeom prst="ellipse">
              <a:avLst/>
            </a:prstGeom>
            <a:noFill/>
            <a:ln>
              <a:solidFill>
                <a:srgbClr val="008E4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3993576" y="3068336"/>
              <a:ext cx="7944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 err="1" smtClean="0">
                  <a:solidFill>
                    <a:srgbClr val="008E40"/>
                  </a:solidFill>
                </a:rPr>
                <a:t>rejected</a:t>
              </a:r>
              <a:endParaRPr lang="it-IT" sz="1400" b="1" dirty="0">
                <a:solidFill>
                  <a:srgbClr val="008E40"/>
                </a:solidFill>
              </a:endParaRPr>
            </a:p>
          </p:txBody>
        </p:sp>
        <p:sp>
          <p:nvSpPr>
            <p:cNvPr id="31" name="CasellaDiTesto 30"/>
            <p:cNvSpPr txBox="1"/>
            <p:nvPr/>
          </p:nvSpPr>
          <p:spPr>
            <a:xfrm>
              <a:off x="3911089" y="5029435"/>
              <a:ext cx="8028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 err="1" smtClean="0">
                  <a:solidFill>
                    <a:srgbClr val="008E40"/>
                  </a:solidFill>
                </a:rPr>
                <a:t>selected</a:t>
              </a:r>
              <a:endParaRPr lang="it-IT" sz="1400" b="1" dirty="0">
                <a:solidFill>
                  <a:srgbClr val="008E40"/>
                </a:solidFill>
              </a:endParaRPr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5868144" y="5029435"/>
              <a:ext cx="8028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 err="1" smtClean="0">
                  <a:solidFill>
                    <a:srgbClr val="008E40"/>
                  </a:solidFill>
                </a:rPr>
                <a:t>selected</a:t>
              </a:r>
              <a:endParaRPr lang="it-IT" sz="1400" b="1" dirty="0">
                <a:solidFill>
                  <a:srgbClr val="008E40"/>
                </a:solidFill>
              </a:endParaRPr>
            </a:p>
          </p:txBody>
        </p:sp>
        <p:sp>
          <p:nvSpPr>
            <p:cNvPr id="34" name="Ovale 33"/>
            <p:cNvSpPr/>
            <p:nvPr/>
          </p:nvSpPr>
          <p:spPr>
            <a:xfrm>
              <a:off x="5559593" y="5544000"/>
              <a:ext cx="288000" cy="288000"/>
            </a:xfrm>
            <a:prstGeom prst="ellipse">
              <a:avLst/>
            </a:prstGeom>
            <a:noFill/>
            <a:ln>
              <a:solidFill>
                <a:srgbClr val="008E4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5" name="Ovale 34"/>
            <p:cNvSpPr/>
            <p:nvPr/>
          </p:nvSpPr>
          <p:spPr>
            <a:xfrm>
              <a:off x="3635928" y="5583235"/>
              <a:ext cx="288000" cy="288000"/>
            </a:xfrm>
            <a:prstGeom prst="ellipse">
              <a:avLst/>
            </a:prstGeom>
            <a:noFill/>
            <a:ln>
              <a:solidFill>
                <a:srgbClr val="008E4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05278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>
            <a:off x="0" y="-27384"/>
            <a:ext cx="9144000" cy="468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 kern="0" noProof="0" dirty="0" smtClean="0">
                <a:solidFill>
                  <a:schemeClr val="bg1"/>
                </a:solidFill>
                <a:cs typeface="Arial" pitchFamily="34" charset="0"/>
              </a:rPr>
              <a:t>ASTRI SST-2M – </a:t>
            </a:r>
            <a:r>
              <a:rPr lang="it-IT" sz="2800" b="1" kern="0" noProof="0" dirty="0" err="1" smtClean="0">
                <a:solidFill>
                  <a:schemeClr val="bg1"/>
                </a:solidFill>
                <a:cs typeface="Arial" pitchFamily="34" charset="0"/>
              </a:rPr>
              <a:t>Muons</a:t>
            </a:r>
            <a:r>
              <a:rPr lang="it-IT" sz="2800" b="1" kern="0" noProof="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it-IT" sz="2800" b="1" kern="0" noProof="0" dirty="0" err="1" smtClean="0">
                <a:solidFill>
                  <a:schemeClr val="bg1"/>
                </a:solidFill>
                <a:cs typeface="Arial" pitchFamily="34" charset="0"/>
              </a:rPr>
              <a:t>pre-selection</a:t>
            </a:r>
            <a:r>
              <a:rPr lang="it-IT" sz="2800" b="1" kern="0" noProof="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it-IT" sz="2800" b="1" kern="0" noProof="0" dirty="0" err="1" smtClean="0">
                <a:solidFill>
                  <a:schemeClr val="bg1"/>
                </a:solidFill>
                <a:cs typeface="Arial" pitchFamily="34" charset="0"/>
              </a:rPr>
              <a:t>method</a:t>
            </a:r>
            <a:endParaRPr kumimoji="0" lang="it-IT" sz="2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pitchFamily="34" charset="0"/>
            </a:endParaRPr>
          </a:p>
        </p:txBody>
      </p:sp>
      <p:grpSp>
        <p:nvGrpSpPr>
          <p:cNvPr id="8" name="Gruppo 7"/>
          <p:cNvGrpSpPr/>
          <p:nvPr/>
        </p:nvGrpSpPr>
        <p:grpSpPr>
          <a:xfrm>
            <a:off x="0" y="-27384"/>
            <a:ext cx="1763688" cy="467999"/>
            <a:chOff x="0" y="-27384"/>
            <a:chExt cx="1763688" cy="467999"/>
          </a:xfrm>
        </p:grpSpPr>
        <p:sp>
          <p:nvSpPr>
            <p:cNvPr id="2" name="Rettangolo 1"/>
            <p:cNvSpPr/>
            <p:nvPr/>
          </p:nvSpPr>
          <p:spPr>
            <a:xfrm>
              <a:off x="0" y="-27384"/>
              <a:ext cx="1763688" cy="46799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5" name="Gruppo 4"/>
            <p:cNvGrpSpPr/>
            <p:nvPr/>
          </p:nvGrpSpPr>
          <p:grpSpPr>
            <a:xfrm>
              <a:off x="67243" y="-27384"/>
              <a:ext cx="1624437" cy="467999"/>
              <a:chOff x="82590" y="-27384"/>
              <a:chExt cx="1624437" cy="467999"/>
            </a:xfrm>
          </p:grpSpPr>
          <p:pic>
            <p:nvPicPr>
              <p:cNvPr id="6" name="Picture 6" descr="http://www.uibk.ac.at/cta/stylesheets/images/cta-logo-220x140px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600" y="-27384"/>
                <a:ext cx="735427" cy="4679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Immagine 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590" y="105521"/>
                <a:ext cx="817002" cy="202188"/>
              </a:xfrm>
              <a:prstGeom prst="rect">
                <a:avLst/>
              </a:prstGeom>
              <a:effectLst/>
            </p:spPr>
          </p:pic>
        </p:grpSp>
      </p:grpSp>
      <p:sp>
        <p:nvSpPr>
          <p:cNvPr id="15" name="Rettangolo 14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M.C. </a:t>
            </a:r>
            <a:r>
              <a:rPr kumimoji="0" lang="it-IT" sz="1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Maccarone</a:t>
            </a:r>
            <a:r>
              <a:rPr kumimoji="0" lang="it-IT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 –  CCF/CTA Meeting,</a:t>
            </a:r>
            <a:r>
              <a:rPr kumimoji="0" lang="it-IT" sz="140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 </a:t>
            </a:r>
            <a:r>
              <a:rPr kumimoji="0" lang="it-IT" sz="1400" i="0" u="none" strike="noStrike" kern="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Barcelona</a:t>
            </a:r>
            <a:r>
              <a:rPr kumimoji="0" lang="it-IT" sz="140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, 26-28 </a:t>
            </a:r>
            <a:r>
              <a:rPr kumimoji="0" lang="it-IT" sz="1400" i="0" u="none" strike="noStrike" kern="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October</a:t>
            </a:r>
            <a:r>
              <a:rPr kumimoji="0" lang="it-IT" sz="140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 2015</a:t>
            </a:r>
            <a:endParaRPr kumimoji="0" lang="it-IT" sz="140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16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604448" y="6558806"/>
            <a:ext cx="539552" cy="265733"/>
          </a:xfrm>
        </p:spPr>
        <p:txBody>
          <a:bodyPr/>
          <a:lstStyle/>
          <a:p>
            <a:fld id="{65D1E375-1491-4770-B4ED-E699B7903ED8}" type="slidenum">
              <a:rPr lang="it-IT" b="1" smtClean="0">
                <a:solidFill>
                  <a:schemeClr val="bg1"/>
                </a:solidFill>
              </a:rPr>
              <a:pPr/>
              <a:t>16</a:t>
            </a:fld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23528" y="620688"/>
            <a:ext cx="8621211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 smtClean="0">
                <a:solidFill>
                  <a:srgbClr val="0033CC"/>
                </a:solidFill>
              </a:rPr>
              <a:t>Conclusions</a:t>
            </a:r>
            <a:endParaRPr lang="it-IT" sz="2800" b="1" dirty="0" smtClean="0">
              <a:solidFill>
                <a:srgbClr val="0033CC"/>
              </a:solidFill>
            </a:endParaRPr>
          </a:p>
          <a:p>
            <a:endParaRPr lang="it-IT" sz="900" b="1" dirty="0" smtClean="0"/>
          </a:p>
          <a:p>
            <a:endParaRPr lang="it-IT" b="1" dirty="0"/>
          </a:p>
          <a:p>
            <a:pPr marL="533400"/>
            <a:r>
              <a:rPr lang="en-US" b="1" u="sng" dirty="0" smtClean="0">
                <a:solidFill>
                  <a:srgbClr val="0033CC"/>
                </a:solidFill>
              </a:rPr>
              <a:t>Image </a:t>
            </a:r>
            <a:r>
              <a:rPr lang="en-US" b="1" u="sng" dirty="0">
                <a:solidFill>
                  <a:srgbClr val="0033CC"/>
                </a:solidFill>
              </a:rPr>
              <a:t>S</a:t>
            </a:r>
            <a:r>
              <a:rPr lang="en-US" b="1" u="sng" dirty="0" smtClean="0">
                <a:solidFill>
                  <a:srgbClr val="0033CC"/>
                </a:solidFill>
              </a:rPr>
              <a:t>tatistics: </a:t>
            </a:r>
            <a:r>
              <a:rPr lang="en-US" b="1" dirty="0" smtClean="0"/>
              <a:t>cuts based on the </a:t>
            </a:r>
            <a:r>
              <a:rPr lang="en-US" b="1" dirty="0"/>
              <a:t>number of pixels in the cleaned image, or the average count per </a:t>
            </a:r>
            <a:r>
              <a:rPr lang="en-US" b="1" dirty="0" smtClean="0"/>
              <a:t>pixel are not good (see </a:t>
            </a:r>
            <a:r>
              <a:rPr lang="en-US" b="1" dirty="0" err="1" smtClean="0"/>
              <a:t>T.Mineo</a:t>
            </a:r>
            <a:r>
              <a:rPr lang="en-US" b="1" dirty="0" smtClean="0"/>
              <a:t> presentation).</a:t>
            </a:r>
          </a:p>
          <a:p>
            <a:pPr marL="533400"/>
            <a:endParaRPr lang="en-US" b="1" u="sng" dirty="0" smtClean="0">
              <a:solidFill>
                <a:srgbClr val="0033CC"/>
              </a:solidFill>
            </a:endParaRPr>
          </a:p>
          <a:p>
            <a:pPr marL="533400"/>
            <a:endParaRPr lang="en-US" b="1" u="sng" dirty="0">
              <a:solidFill>
                <a:srgbClr val="0033CC"/>
              </a:solidFill>
            </a:endParaRPr>
          </a:p>
          <a:p>
            <a:pPr marL="533400"/>
            <a:r>
              <a:rPr lang="it-IT" b="1" u="sng" dirty="0" err="1" smtClean="0">
                <a:solidFill>
                  <a:srgbClr val="0033CC"/>
                </a:solidFill>
              </a:rPr>
              <a:t>Morphological</a:t>
            </a:r>
            <a:r>
              <a:rPr lang="it-IT" b="1" u="sng" dirty="0" smtClean="0">
                <a:solidFill>
                  <a:srgbClr val="0033CC"/>
                </a:solidFill>
              </a:rPr>
              <a:t> Analysis: </a:t>
            </a:r>
            <a:r>
              <a:rPr lang="it-IT" b="1" u="sng" dirty="0" err="1" smtClean="0">
                <a:solidFill>
                  <a:srgbClr val="0033CC"/>
                </a:solidFill>
              </a:rPr>
              <a:t>Taubin</a:t>
            </a:r>
            <a:r>
              <a:rPr lang="it-IT" b="1" u="sng" dirty="0" smtClean="0">
                <a:solidFill>
                  <a:srgbClr val="0033CC"/>
                </a:solidFill>
              </a:rPr>
              <a:t> Method</a:t>
            </a:r>
            <a:r>
              <a:rPr lang="it-IT" b="1" dirty="0" smtClean="0">
                <a:solidFill>
                  <a:srgbClr val="008E40"/>
                </a:solidFill>
              </a:rPr>
              <a:t>: </a:t>
            </a:r>
            <a:r>
              <a:rPr lang="it-IT" b="1" dirty="0" smtClean="0"/>
              <a:t>OK, </a:t>
            </a:r>
            <a:r>
              <a:rPr lang="it-IT" b="1" dirty="0" err="1" smtClean="0"/>
              <a:t>simple</a:t>
            </a:r>
            <a:r>
              <a:rPr lang="it-IT" b="1" dirty="0" smtClean="0"/>
              <a:t>, fast, ‘</a:t>
            </a:r>
            <a:r>
              <a:rPr lang="it-IT" b="1" dirty="0" err="1" smtClean="0"/>
              <a:t>potentially</a:t>
            </a:r>
            <a:r>
              <a:rPr lang="it-IT" b="1" dirty="0" smtClean="0"/>
              <a:t>’ </a:t>
            </a:r>
            <a:r>
              <a:rPr lang="it-IT" b="1" dirty="0" err="1" smtClean="0"/>
              <a:t>highly</a:t>
            </a:r>
            <a:r>
              <a:rPr lang="it-IT" b="1" dirty="0" smtClean="0"/>
              <a:t> </a:t>
            </a:r>
            <a:r>
              <a:rPr lang="it-IT" b="1" dirty="0" err="1" smtClean="0"/>
              <a:t>efficient</a:t>
            </a:r>
            <a:r>
              <a:rPr lang="it-IT" b="1" dirty="0" smtClean="0"/>
              <a:t> (</a:t>
            </a:r>
            <a:r>
              <a:rPr lang="it-IT" b="1" dirty="0" err="1" smtClean="0"/>
              <a:t>see</a:t>
            </a:r>
            <a:r>
              <a:rPr lang="it-IT" b="1" dirty="0" smtClean="0"/>
              <a:t> </a:t>
            </a:r>
            <a:r>
              <a:rPr lang="it-IT" b="1" dirty="0" err="1" smtClean="0"/>
              <a:t>cleaning</a:t>
            </a:r>
            <a:r>
              <a:rPr lang="it-IT" b="1" dirty="0" smtClean="0"/>
              <a:t>). </a:t>
            </a:r>
            <a:r>
              <a:rPr lang="it-IT" b="1" u="sng" dirty="0" err="1" smtClean="0">
                <a:solidFill>
                  <a:srgbClr val="0033CC"/>
                </a:solidFill>
              </a:rPr>
              <a:t>Selection</a:t>
            </a:r>
            <a:r>
              <a:rPr lang="it-IT" b="1" u="sng" dirty="0" smtClean="0">
                <a:solidFill>
                  <a:srgbClr val="0033CC"/>
                </a:solidFill>
              </a:rPr>
              <a:t> </a:t>
            </a:r>
            <a:r>
              <a:rPr lang="it-IT" b="1" u="sng" dirty="0" err="1" smtClean="0">
                <a:solidFill>
                  <a:srgbClr val="0033CC"/>
                </a:solidFill>
              </a:rPr>
              <a:t>parameters</a:t>
            </a:r>
            <a:r>
              <a:rPr lang="it-IT" b="1" dirty="0" smtClean="0">
                <a:solidFill>
                  <a:srgbClr val="0033CC"/>
                </a:solidFill>
              </a:rPr>
              <a:t>: </a:t>
            </a:r>
            <a:r>
              <a:rPr lang="it-IT" b="1" dirty="0" err="1" smtClean="0"/>
              <a:t>Radius</a:t>
            </a:r>
            <a:r>
              <a:rPr lang="it-IT" b="1" dirty="0" smtClean="0"/>
              <a:t>, </a:t>
            </a:r>
            <a:r>
              <a:rPr lang="it-IT" b="1" dirty="0" err="1" smtClean="0"/>
              <a:t>CenterDistance</a:t>
            </a:r>
            <a:r>
              <a:rPr lang="it-IT" b="1" dirty="0" smtClean="0"/>
              <a:t>, </a:t>
            </a:r>
            <a:r>
              <a:rPr lang="it-IT" b="1" dirty="0" err="1" smtClean="0"/>
              <a:t>RingWidth</a:t>
            </a:r>
            <a:r>
              <a:rPr lang="it-IT" b="1" dirty="0" smtClean="0"/>
              <a:t>, </a:t>
            </a:r>
            <a:r>
              <a:rPr lang="it-IT" b="1" dirty="0" err="1" smtClean="0"/>
              <a:t>RingWidth</a:t>
            </a:r>
            <a:r>
              <a:rPr lang="it-IT" b="1" dirty="0" smtClean="0"/>
              <a:t>/</a:t>
            </a:r>
            <a:r>
              <a:rPr lang="it-IT" b="1" dirty="0" err="1" smtClean="0"/>
              <a:t>Radius</a:t>
            </a:r>
            <a:r>
              <a:rPr lang="it-IT" b="1" dirty="0" smtClean="0"/>
              <a:t> </a:t>
            </a:r>
            <a:r>
              <a:rPr lang="it-IT" b="1" dirty="0" err="1" smtClean="0"/>
              <a:t>seems</a:t>
            </a:r>
            <a:r>
              <a:rPr lang="it-IT" b="1" dirty="0" smtClean="0"/>
              <a:t> to be more </a:t>
            </a:r>
            <a:r>
              <a:rPr lang="it-IT" b="1" dirty="0" err="1" smtClean="0"/>
              <a:t>than</a:t>
            </a:r>
            <a:r>
              <a:rPr lang="it-IT" b="1" dirty="0" smtClean="0"/>
              <a:t> </a:t>
            </a:r>
            <a:r>
              <a:rPr lang="it-IT" b="1" dirty="0" err="1" smtClean="0"/>
              <a:t>sufficient</a:t>
            </a:r>
            <a:r>
              <a:rPr lang="it-IT" b="1" dirty="0" smtClean="0"/>
              <a:t> (</a:t>
            </a:r>
            <a:r>
              <a:rPr lang="it-IT" b="1" dirty="0" err="1" smtClean="0"/>
              <a:t>further</a:t>
            </a:r>
            <a:r>
              <a:rPr lang="it-IT" b="1" dirty="0" smtClean="0"/>
              <a:t> </a:t>
            </a:r>
            <a:r>
              <a:rPr lang="it-IT" b="1" dirty="0" err="1" smtClean="0"/>
              <a:t>parameters</a:t>
            </a:r>
            <a:r>
              <a:rPr lang="it-IT" b="1" dirty="0" smtClean="0"/>
              <a:t> under </a:t>
            </a:r>
            <a:r>
              <a:rPr lang="it-IT" b="1" dirty="0" err="1" smtClean="0"/>
              <a:t>study</a:t>
            </a:r>
            <a:r>
              <a:rPr lang="it-IT" b="1" dirty="0" smtClean="0"/>
              <a:t>, </a:t>
            </a:r>
            <a:r>
              <a:rPr lang="it-IT" b="1" dirty="0" err="1" smtClean="0"/>
              <a:t>if</a:t>
            </a:r>
            <a:r>
              <a:rPr lang="it-IT" b="1" dirty="0" smtClean="0"/>
              <a:t> </a:t>
            </a:r>
            <a:r>
              <a:rPr lang="it-IT" b="1" dirty="0" err="1" smtClean="0"/>
              <a:t>Hillas</a:t>
            </a:r>
            <a:r>
              <a:rPr lang="it-IT" b="1" dirty="0" smtClean="0"/>
              <a:t> </a:t>
            </a:r>
            <a:r>
              <a:rPr lang="it-IT" b="1" dirty="0" err="1" smtClean="0"/>
              <a:t>method</a:t>
            </a:r>
            <a:r>
              <a:rPr lang="it-IT" b="1" dirty="0" smtClean="0"/>
              <a:t> </a:t>
            </a:r>
            <a:r>
              <a:rPr lang="it-IT" b="1" dirty="0" err="1" smtClean="0"/>
              <a:t>is</a:t>
            </a:r>
            <a:r>
              <a:rPr lang="it-IT" b="1" dirty="0" smtClean="0"/>
              <a:t> </a:t>
            </a:r>
            <a:r>
              <a:rPr lang="it-IT" b="1" dirty="0" err="1" smtClean="0"/>
              <a:t>required</a:t>
            </a:r>
            <a:r>
              <a:rPr lang="it-IT" b="1" dirty="0" smtClean="0"/>
              <a:t>).</a:t>
            </a:r>
          </a:p>
          <a:p>
            <a:pPr marL="533400"/>
            <a:endParaRPr lang="it-IT" b="1" dirty="0" smtClean="0"/>
          </a:p>
          <a:p>
            <a:pPr marL="533400"/>
            <a:endParaRPr lang="it-IT" b="1" dirty="0"/>
          </a:p>
          <a:p>
            <a:pPr marL="533400"/>
            <a:r>
              <a:rPr lang="it-IT" b="1" u="sng" dirty="0" err="1">
                <a:solidFill>
                  <a:srgbClr val="0033CC"/>
                </a:solidFill>
              </a:rPr>
              <a:t>Morphological</a:t>
            </a:r>
            <a:r>
              <a:rPr lang="it-IT" b="1" u="sng" dirty="0">
                <a:solidFill>
                  <a:srgbClr val="0033CC"/>
                </a:solidFill>
              </a:rPr>
              <a:t> Analysis: </a:t>
            </a:r>
            <a:r>
              <a:rPr lang="it-IT" b="1" u="sng" dirty="0" err="1">
                <a:solidFill>
                  <a:srgbClr val="0033CC"/>
                </a:solidFill>
              </a:rPr>
              <a:t>Hillas</a:t>
            </a:r>
            <a:r>
              <a:rPr lang="it-IT" b="1" u="sng" dirty="0">
                <a:solidFill>
                  <a:srgbClr val="0033CC"/>
                </a:solidFill>
              </a:rPr>
              <a:t> </a:t>
            </a:r>
            <a:r>
              <a:rPr lang="it-IT" b="1" u="sng" dirty="0" smtClean="0">
                <a:solidFill>
                  <a:srgbClr val="0033CC"/>
                </a:solidFill>
              </a:rPr>
              <a:t>Method</a:t>
            </a:r>
            <a:r>
              <a:rPr lang="it-IT" b="1" dirty="0" smtClean="0">
                <a:solidFill>
                  <a:srgbClr val="0033CC"/>
                </a:solidFill>
              </a:rPr>
              <a:t>: </a:t>
            </a:r>
            <a:r>
              <a:rPr lang="it-IT" b="1" dirty="0" smtClean="0"/>
              <a:t>fast, </a:t>
            </a:r>
            <a:r>
              <a:rPr lang="it-IT" b="1" dirty="0" err="1" smtClean="0"/>
              <a:t>not</a:t>
            </a:r>
            <a:r>
              <a:rPr lang="it-IT" b="1" dirty="0" smtClean="0"/>
              <a:t> </a:t>
            </a:r>
            <a:r>
              <a:rPr lang="it-IT" b="1" dirty="0" err="1" smtClean="0"/>
              <a:t>deeply</a:t>
            </a:r>
            <a:r>
              <a:rPr lang="it-IT" b="1" dirty="0" smtClean="0"/>
              <a:t> </a:t>
            </a:r>
            <a:r>
              <a:rPr lang="it-IT" b="1" dirty="0" err="1" smtClean="0"/>
              <a:t>considered</a:t>
            </a:r>
            <a:r>
              <a:rPr lang="it-IT" b="1" dirty="0" smtClean="0"/>
              <a:t> </a:t>
            </a:r>
            <a:r>
              <a:rPr lang="it-IT" b="1" dirty="0" err="1" smtClean="0"/>
              <a:t>here</a:t>
            </a:r>
            <a:r>
              <a:rPr lang="it-IT" b="1" dirty="0" smtClean="0"/>
              <a:t>, </a:t>
            </a:r>
            <a:r>
              <a:rPr lang="it-IT" b="1" dirty="0" err="1" smtClean="0"/>
              <a:t>but</a:t>
            </a:r>
            <a:r>
              <a:rPr lang="it-IT" b="1" dirty="0" smtClean="0"/>
              <a:t> </a:t>
            </a:r>
            <a:r>
              <a:rPr lang="it-IT" b="1" dirty="0" err="1" smtClean="0"/>
              <a:t>it</a:t>
            </a:r>
            <a:r>
              <a:rPr lang="it-IT" b="1" dirty="0" smtClean="0"/>
              <a:t> </a:t>
            </a:r>
            <a:r>
              <a:rPr lang="it-IT" b="1" dirty="0" err="1" smtClean="0"/>
              <a:t>could</a:t>
            </a:r>
            <a:r>
              <a:rPr lang="it-IT" b="1" dirty="0" smtClean="0"/>
              <a:t> be </a:t>
            </a:r>
            <a:r>
              <a:rPr lang="it-IT" b="1" dirty="0" err="1" smtClean="0"/>
              <a:t>not-necessary</a:t>
            </a:r>
            <a:r>
              <a:rPr lang="it-IT" b="1" dirty="0" smtClean="0"/>
              <a:t> in the </a:t>
            </a:r>
            <a:r>
              <a:rPr lang="it-IT" b="1" dirty="0" err="1" smtClean="0"/>
              <a:t>pre-selection</a:t>
            </a:r>
            <a:r>
              <a:rPr lang="it-IT" b="1" dirty="0" smtClean="0"/>
              <a:t> procedure.</a:t>
            </a:r>
          </a:p>
          <a:p>
            <a:pPr marL="533400"/>
            <a:endParaRPr lang="it-IT" b="1" dirty="0" smtClean="0"/>
          </a:p>
          <a:p>
            <a:pPr marL="533400"/>
            <a:endParaRPr lang="it-IT" b="1" dirty="0" smtClean="0"/>
          </a:p>
          <a:p>
            <a:pPr marL="533400"/>
            <a:r>
              <a:rPr lang="it-IT" b="1" u="sng" dirty="0" err="1" smtClean="0">
                <a:solidFill>
                  <a:srgbClr val="0033CC"/>
                </a:solidFill>
              </a:rPr>
              <a:t>Cleaning</a:t>
            </a:r>
            <a:r>
              <a:rPr lang="it-IT" b="1" u="sng" dirty="0" smtClean="0">
                <a:solidFill>
                  <a:srgbClr val="0033CC"/>
                </a:solidFill>
              </a:rPr>
              <a:t> Method: </a:t>
            </a:r>
            <a:r>
              <a:rPr lang="it-IT" b="1" dirty="0" smtClean="0"/>
              <a:t>the bi-</a:t>
            </a:r>
            <a:r>
              <a:rPr lang="it-IT" b="1" dirty="0" err="1" smtClean="0"/>
              <a:t>level</a:t>
            </a:r>
            <a:r>
              <a:rPr lang="it-IT" b="1" dirty="0" smtClean="0"/>
              <a:t> </a:t>
            </a:r>
            <a:r>
              <a:rPr lang="it-IT" b="1" dirty="0" err="1" smtClean="0"/>
              <a:t>algorithm</a:t>
            </a:r>
            <a:r>
              <a:rPr lang="it-IT" b="1" dirty="0" smtClean="0"/>
              <a:t> </a:t>
            </a:r>
            <a:r>
              <a:rPr lang="it-IT" b="1" dirty="0" err="1" smtClean="0"/>
              <a:t>is</a:t>
            </a:r>
            <a:r>
              <a:rPr lang="it-IT" b="1" dirty="0" smtClean="0"/>
              <a:t> OK for </a:t>
            </a:r>
            <a:r>
              <a:rPr lang="it-IT" b="1" dirty="0" err="1" smtClean="0"/>
              <a:t>muons</a:t>
            </a:r>
            <a:r>
              <a:rPr lang="it-IT" b="1" dirty="0" smtClean="0"/>
              <a:t> </a:t>
            </a:r>
            <a:r>
              <a:rPr lang="it-IT" b="1" dirty="0" err="1" smtClean="0"/>
              <a:t>but</a:t>
            </a:r>
            <a:r>
              <a:rPr lang="it-IT" b="1" dirty="0" smtClean="0"/>
              <a:t> </a:t>
            </a:r>
            <a:r>
              <a:rPr lang="it-IT" b="1" dirty="0" err="1" smtClean="0"/>
              <a:t>not</a:t>
            </a:r>
            <a:r>
              <a:rPr lang="it-IT" b="1" dirty="0" smtClean="0"/>
              <a:t> for </a:t>
            </a:r>
            <a:r>
              <a:rPr lang="it-IT" b="1" dirty="0" err="1" smtClean="0"/>
              <a:t>protons</a:t>
            </a:r>
            <a:r>
              <a:rPr lang="it-IT" b="1" dirty="0" smtClean="0"/>
              <a:t>: </a:t>
            </a:r>
            <a:r>
              <a:rPr lang="it-IT" b="1" dirty="0" err="1" smtClean="0"/>
              <a:t>need</a:t>
            </a:r>
            <a:r>
              <a:rPr lang="it-IT" b="1" dirty="0" smtClean="0"/>
              <a:t> to </a:t>
            </a:r>
            <a:r>
              <a:rPr lang="it-IT" b="1" dirty="0" err="1" smtClean="0"/>
              <a:t>optimize</a:t>
            </a:r>
            <a:r>
              <a:rPr lang="it-IT" b="1" dirty="0" smtClean="0"/>
              <a:t> for </a:t>
            </a:r>
            <a:r>
              <a:rPr lang="it-IT" b="1" dirty="0" err="1" smtClean="0"/>
              <a:t>both</a:t>
            </a:r>
            <a:r>
              <a:rPr lang="it-IT" b="1" dirty="0" smtClean="0"/>
              <a:t> of </a:t>
            </a:r>
            <a:r>
              <a:rPr lang="it-IT" b="1" dirty="0" err="1" smtClean="0"/>
              <a:t>them</a:t>
            </a:r>
            <a:r>
              <a:rPr lang="it-IT" b="1" dirty="0"/>
              <a:t> </a:t>
            </a:r>
            <a:r>
              <a:rPr lang="it-IT" b="1" dirty="0" smtClean="0"/>
              <a:t>or to </a:t>
            </a:r>
            <a:r>
              <a:rPr lang="it-IT" b="1" dirty="0" err="1" smtClean="0"/>
              <a:t>define</a:t>
            </a:r>
            <a:r>
              <a:rPr lang="it-IT" b="1" dirty="0" smtClean="0"/>
              <a:t> a </a:t>
            </a:r>
            <a:r>
              <a:rPr lang="it-IT" b="1" dirty="0" err="1" smtClean="0"/>
              <a:t>different</a:t>
            </a:r>
            <a:r>
              <a:rPr lang="it-IT" b="1" dirty="0" smtClean="0"/>
              <a:t> </a:t>
            </a:r>
            <a:r>
              <a:rPr lang="it-IT" b="1" dirty="0" err="1" smtClean="0"/>
              <a:t>method</a:t>
            </a:r>
            <a:r>
              <a:rPr lang="it-IT" b="1" dirty="0" smtClean="0"/>
              <a:t> </a:t>
            </a:r>
            <a:r>
              <a:rPr lang="it-IT" b="1" dirty="0" err="1" smtClean="0"/>
              <a:t>that</a:t>
            </a:r>
            <a:r>
              <a:rPr lang="it-IT" b="1" dirty="0" smtClean="0"/>
              <a:t> </a:t>
            </a:r>
            <a:r>
              <a:rPr lang="it-IT" b="1" dirty="0" err="1" smtClean="0"/>
              <a:t>does</a:t>
            </a:r>
            <a:r>
              <a:rPr lang="it-IT" b="1" dirty="0" smtClean="0"/>
              <a:t> </a:t>
            </a:r>
            <a:r>
              <a:rPr lang="it-IT" b="1" dirty="0" err="1" smtClean="0"/>
              <a:t>not</a:t>
            </a:r>
            <a:r>
              <a:rPr lang="it-IT" b="1" dirty="0" smtClean="0"/>
              <a:t> </a:t>
            </a:r>
            <a:r>
              <a:rPr lang="it-IT" b="1" dirty="0" err="1" smtClean="0"/>
              <a:t>have</a:t>
            </a:r>
            <a:r>
              <a:rPr lang="it-IT" b="1" dirty="0" smtClean="0"/>
              <a:t> to be </a:t>
            </a:r>
            <a:r>
              <a:rPr lang="it-IT" b="1" dirty="0" err="1" smtClean="0"/>
              <a:t>too</a:t>
            </a:r>
            <a:r>
              <a:rPr lang="it-IT" b="1" dirty="0" smtClean="0"/>
              <a:t> </a:t>
            </a:r>
            <a:r>
              <a:rPr lang="it-IT" b="1" dirty="0" err="1" smtClean="0"/>
              <a:t>much</a:t>
            </a:r>
            <a:r>
              <a:rPr lang="it-IT" b="1" dirty="0" smtClean="0"/>
              <a:t> strong; </a:t>
            </a:r>
            <a:r>
              <a:rPr lang="it-IT" b="1" dirty="0" err="1" smtClean="0"/>
              <a:t>it</a:t>
            </a:r>
            <a:r>
              <a:rPr lang="it-IT" b="1" dirty="0" smtClean="0"/>
              <a:t> must </a:t>
            </a:r>
            <a:r>
              <a:rPr lang="it-IT" b="1" dirty="0" err="1" smtClean="0"/>
              <a:t>maintain</a:t>
            </a:r>
            <a:r>
              <a:rPr lang="it-IT" b="1" dirty="0" smtClean="0"/>
              <a:t> </a:t>
            </a:r>
            <a:r>
              <a:rPr lang="it-IT" b="1" dirty="0" err="1" smtClean="0"/>
              <a:t>memory</a:t>
            </a:r>
            <a:r>
              <a:rPr lang="it-IT" b="1" dirty="0" smtClean="0"/>
              <a:t> of the </a:t>
            </a:r>
            <a:r>
              <a:rPr lang="it-IT" b="1" dirty="0" err="1" smtClean="0"/>
              <a:t>signal</a:t>
            </a:r>
            <a:r>
              <a:rPr lang="it-IT" b="1" dirty="0" smtClean="0"/>
              <a:t>’ </a:t>
            </a:r>
            <a:r>
              <a:rPr lang="it-IT" b="1" dirty="0" err="1" smtClean="0"/>
              <a:t>morphology</a:t>
            </a:r>
            <a:r>
              <a:rPr lang="it-IT" b="1" dirty="0" smtClean="0"/>
              <a:t>. 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60" y="2636912"/>
            <a:ext cx="577368" cy="525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60" y="4274554"/>
            <a:ext cx="576064" cy="522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60" y="5348154"/>
            <a:ext cx="574434" cy="529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60" y="1556792"/>
            <a:ext cx="574434" cy="529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57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>
            <a:off x="0" y="-27384"/>
            <a:ext cx="9144000" cy="468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Pre-selecting</a:t>
            </a:r>
            <a:r>
              <a:rPr kumimoji="0" lang="it-IT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 </a:t>
            </a:r>
            <a:r>
              <a:rPr kumimoji="0" lang="it-IT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muons</a:t>
            </a:r>
            <a:r>
              <a:rPr lang="it-IT" sz="2800" b="1" kern="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it-IT" sz="2800" b="1" kern="0" dirty="0" smtClean="0">
                <a:solidFill>
                  <a:schemeClr val="bg1"/>
                </a:solidFill>
                <a:cs typeface="Arial" pitchFamily="34" charset="0"/>
              </a:rPr>
              <a:t>with ASTRI SST-2M</a:t>
            </a:r>
            <a:endParaRPr kumimoji="0" lang="it-IT" sz="2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pitchFamily="34" charset="0"/>
            </a:endParaRPr>
          </a:p>
        </p:txBody>
      </p:sp>
      <p:grpSp>
        <p:nvGrpSpPr>
          <p:cNvPr id="8" name="Gruppo 7"/>
          <p:cNvGrpSpPr/>
          <p:nvPr/>
        </p:nvGrpSpPr>
        <p:grpSpPr>
          <a:xfrm>
            <a:off x="0" y="-27384"/>
            <a:ext cx="1763688" cy="467999"/>
            <a:chOff x="0" y="-27384"/>
            <a:chExt cx="1763688" cy="467999"/>
          </a:xfrm>
        </p:grpSpPr>
        <p:sp>
          <p:nvSpPr>
            <p:cNvPr id="2" name="Rettangolo 1"/>
            <p:cNvSpPr/>
            <p:nvPr/>
          </p:nvSpPr>
          <p:spPr>
            <a:xfrm>
              <a:off x="0" y="-27384"/>
              <a:ext cx="1763688" cy="46799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5" name="Gruppo 4"/>
            <p:cNvGrpSpPr/>
            <p:nvPr/>
          </p:nvGrpSpPr>
          <p:grpSpPr>
            <a:xfrm>
              <a:off x="67243" y="-27384"/>
              <a:ext cx="1624437" cy="467999"/>
              <a:chOff x="82590" y="-27384"/>
              <a:chExt cx="1624437" cy="467999"/>
            </a:xfrm>
          </p:grpSpPr>
          <p:pic>
            <p:nvPicPr>
              <p:cNvPr id="6" name="Picture 6" descr="http://www.uibk.ac.at/cta/stylesheets/images/cta-logo-220x140px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600" y="-27384"/>
                <a:ext cx="735427" cy="4679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Immagine 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590" y="105521"/>
                <a:ext cx="817002" cy="202188"/>
              </a:xfrm>
              <a:prstGeom prst="rect">
                <a:avLst/>
              </a:prstGeom>
              <a:effectLst/>
            </p:spPr>
          </p:pic>
        </p:grpSp>
      </p:grpSp>
      <p:sp>
        <p:nvSpPr>
          <p:cNvPr id="17" name="Rettangolo 16"/>
          <p:cNvSpPr/>
          <p:nvPr/>
        </p:nvSpPr>
        <p:spPr>
          <a:xfrm>
            <a:off x="387287" y="836712"/>
            <a:ext cx="8280920" cy="276998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 err="1" smtClean="0">
                <a:solidFill>
                  <a:srgbClr val="C00000"/>
                </a:solidFill>
              </a:rPr>
              <a:t>ToDoList</a:t>
            </a:r>
            <a:r>
              <a:rPr lang="en-US" sz="2400" b="1" dirty="0" smtClean="0">
                <a:solidFill>
                  <a:srgbClr val="C00000"/>
                </a:solidFill>
              </a:rPr>
              <a:t> :</a:t>
            </a:r>
            <a:endParaRPr lang="en-US" sz="2400" b="1" dirty="0" smtClean="0">
              <a:solidFill>
                <a:schemeClr val="tx2"/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chemeClr val="tx2"/>
                </a:solidFill>
              </a:rPr>
              <a:t>Optimize image cleaning (different cuts, </a:t>
            </a:r>
            <a:r>
              <a:rPr lang="en-US" sz="2000" b="1" dirty="0">
                <a:solidFill>
                  <a:schemeClr val="tx2"/>
                </a:solidFill>
              </a:rPr>
              <a:t>other </a:t>
            </a:r>
            <a:r>
              <a:rPr lang="en-US" sz="2000" b="1" dirty="0" smtClean="0">
                <a:solidFill>
                  <a:schemeClr val="tx2"/>
                </a:solidFill>
              </a:rPr>
              <a:t>methods, </a:t>
            </a:r>
            <a:r>
              <a:rPr lang="en-US" sz="2000" b="1" dirty="0" err="1" smtClean="0">
                <a:solidFill>
                  <a:schemeClr val="tx2"/>
                </a:solidFill>
              </a:rPr>
              <a:t>MMFuzzy</a:t>
            </a:r>
            <a:r>
              <a:rPr lang="en-US" sz="2000" b="1" dirty="0" smtClean="0">
                <a:solidFill>
                  <a:schemeClr val="tx2"/>
                </a:solidFill>
              </a:rPr>
              <a:t>, …?)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chemeClr val="tx2"/>
                </a:solidFill>
              </a:rPr>
              <a:t>Inclusion of higher levels of the Night Sky Background</a:t>
            </a:r>
            <a:endParaRPr lang="en-US" sz="2000" b="1" dirty="0" smtClean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tx2"/>
                </a:solidFill>
              </a:rPr>
              <a:t>Statistically significant simulation dataset (protons)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chemeClr val="tx2"/>
                </a:solidFill>
              </a:rPr>
              <a:t>Investigation </a:t>
            </a:r>
            <a:r>
              <a:rPr lang="en-US" sz="2000" b="1" dirty="0">
                <a:solidFill>
                  <a:schemeClr val="tx2"/>
                </a:solidFill>
              </a:rPr>
              <a:t>of the effect on the zenith angle other than </a:t>
            </a:r>
            <a:r>
              <a:rPr lang="en-US" sz="2000" b="1" dirty="0" smtClean="0">
                <a:solidFill>
                  <a:schemeClr val="tx2"/>
                </a:solidFill>
              </a:rPr>
              <a:t>vertical</a:t>
            </a:r>
            <a:endParaRPr lang="en-US" sz="2000" b="1" dirty="0">
              <a:solidFill>
                <a:schemeClr val="tx2"/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chemeClr val="tx2"/>
                </a:solidFill>
              </a:rPr>
              <a:t>Study </a:t>
            </a:r>
            <a:r>
              <a:rPr lang="en-US" sz="2000" b="1" dirty="0">
                <a:solidFill>
                  <a:schemeClr val="tx2"/>
                </a:solidFill>
              </a:rPr>
              <a:t>of further parameters, if needed (</a:t>
            </a:r>
            <a:r>
              <a:rPr lang="en-US" sz="2000" b="1" dirty="0" err="1">
                <a:solidFill>
                  <a:schemeClr val="tx2"/>
                </a:solidFill>
              </a:rPr>
              <a:t>Hillas</a:t>
            </a:r>
            <a:r>
              <a:rPr lang="en-US" sz="2000" b="1" dirty="0">
                <a:solidFill>
                  <a:schemeClr val="tx2"/>
                </a:solidFill>
              </a:rPr>
              <a:t>, </a:t>
            </a:r>
            <a:r>
              <a:rPr lang="en-US" sz="2000" b="1" dirty="0" err="1">
                <a:solidFill>
                  <a:schemeClr val="tx2"/>
                </a:solidFill>
              </a:rPr>
              <a:t>Area</a:t>
            </a:r>
            <a:r>
              <a:rPr lang="en-US" sz="2000" b="1" baseline="-25000" dirty="0" err="1">
                <a:solidFill>
                  <a:schemeClr val="tx2"/>
                </a:solidFill>
              </a:rPr>
              <a:t>exp</a:t>
            </a:r>
            <a:r>
              <a:rPr lang="en-US" sz="2000" b="1" dirty="0">
                <a:solidFill>
                  <a:schemeClr val="tx2"/>
                </a:solidFill>
              </a:rPr>
              <a:t>/</a:t>
            </a:r>
            <a:r>
              <a:rPr lang="en-US" sz="2000" b="1" dirty="0" err="1">
                <a:solidFill>
                  <a:schemeClr val="tx2"/>
                </a:solidFill>
              </a:rPr>
              <a:t>Area</a:t>
            </a:r>
            <a:r>
              <a:rPr lang="en-US" sz="2000" b="1" baseline="-25000" dirty="0" err="1">
                <a:solidFill>
                  <a:schemeClr val="tx2"/>
                </a:solidFill>
              </a:rPr>
              <a:t>theor</a:t>
            </a:r>
            <a:r>
              <a:rPr lang="en-US" sz="2000" b="1" baseline="-25000" dirty="0">
                <a:solidFill>
                  <a:schemeClr val="tx2"/>
                </a:solidFill>
              </a:rPr>
              <a:t> </a:t>
            </a:r>
            <a:r>
              <a:rPr lang="en-US" sz="2000" b="1" dirty="0">
                <a:solidFill>
                  <a:schemeClr val="tx2"/>
                </a:solidFill>
              </a:rPr>
              <a:t>, </a:t>
            </a:r>
            <a:r>
              <a:rPr lang="en-US" sz="2000" b="1" dirty="0" smtClean="0">
                <a:solidFill>
                  <a:schemeClr val="tx2"/>
                </a:solidFill>
              </a:rPr>
              <a:t>…)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M.C. </a:t>
            </a:r>
            <a:r>
              <a:rPr kumimoji="0" lang="it-IT" sz="1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Maccarone</a:t>
            </a:r>
            <a:r>
              <a:rPr kumimoji="0" lang="it-IT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 –  CCF/CTA Meeting,</a:t>
            </a:r>
            <a:r>
              <a:rPr kumimoji="0" lang="it-IT" sz="140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 </a:t>
            </a:r>
            <a:r>
              <a:rPr kumimoji="0" lang="it-IT" sz="1400" i="0" u="none" strike="noStrike" kern="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Barcelona</a:t>
            </a:r>
            <a:r>
              <a:rPr kumimoji="0" lang="it-IT" sz="140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, 26-28 </a:t>
            </a:r>
            <a:r>
              <a:rPr kumimoji="0" lang="it-IT" sz="1400" i="0" u="none" strike="noStrike" kern="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October</a:t>
            </a:r>
            <a:r>
              <a:rPr kumimoji="0" lang="it-IT" sz="140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 2015</a:t>
            </a:r>
            <a:endParaRPr kumimoji="0" lang="it-IT" sz="140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20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604448" y="6558806"/>
            <a:ext cx="539552" cy="265733"/>
          </a:xfrm>
        </p:spPr>
        <p:txBody>
          <a:bodyPr/>
          <a:lstStyle/>
          <a:p>
            <a:fld id="{65D1E375-1491-4770-B4ED-E699B7903ED8}" type="slidenum">
              <a:rPr lang="it-IT" b="1" smtClean="0">
                <a:solidFill>
                  <a:schemeClr val="bg1"/>
                </a:solidFill>
              </a:rPr>
              <a:pPr/>
              <a:t>17</a:t>
            </a:fld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52975"/>
            <a:ext cx="1806575" cy="168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302015" y="4696991"/>
            <a:ext cx="566507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4400" b="1" cap="none" spc="0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… work </a:t>
            </a:r>
            <a:r>
              <a:rPr lang="it-IT" sz="4400" b="1" cap="none" spc="0" dirty="0" err="1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is</a:t>
            </a:r>
            <a:r>
              <a:rPr lang="it-IT" sz="4400" b="1" cap="none" spc="0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in progress </a:t>
            </a:r>
            <a:r>
              <a:rPr lang="it-IT" sz="4400" b="1" cap="none" spc="0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" panose="05000000000000000000" pitchFamily="2" charset="2"/>
              </a:rPr>
              <a:t>…</a:t>
            </a:r>
            <a:endParaRPr lang="it-IT" sz="4400" b="1" cap="none" spc="0" dirty="0">
              <a:ln w="11430"/>
              <a:solidFill>
                <a:srgbClr val="00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6831478" y="4077072"/>
            <a:ext cx="211852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b="1" cap="none" spc="0" dirty="0" err="1" smtClean="0">
                <a:ln w="11430"/>
                <a:solidFill>
                  <a:srgbClr val="008E4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Pre-selecting</a:t>
            </a:r>
            <a:r>
              <a:rPr lang="it-IT" b="1" cap="none" spc="0" dirty="0" smtClean="0">
                <a:ln w="11430"/>
                <a:solidFill>
                  <a:srgbClr val="008E4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it-IT" b="1" cap="none" spc="0" dirty="0" err="1" smtClean="0">
                <a:ln w="11430"/>
                <a:solidFill>
                  <a:srgbClr val="008E4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muons</a:t>
            </a:r>
            <a:endParaRPr lang="it-IT" b="1" cap="none" spc="0" dirty="0" smtClean="0">
              <a:ln w="11430"/>
              <a:solidFill>
                <a:srgbClr val="008E4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it-IT" b="1" dirty="0" smtClean="0">
                <a:ln w="11430"/>
                <a:solidFill>
                  <a:srgbClr val="008E4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 Camera Server</a:t>
            </a:r>
            <a:endParaRPr lang="it-IT" b="1" cap="none" spc="0" dirty="0">
              <a:ln w="11430"/>
              <a:solidFill>
                <a:srgbClr val="008E4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60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>
            <a:off x="0" y="-27384"/>
            <a:ext cx="9144000" cy="468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Pre-selecting</a:t>
            </a:r>
            <a:r>
              <a:rPr kumimoji="0" lang="it-IT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 </a:t>
            </a:r>
            <a:r>
              <a:rPr kumimoji="0" lang="it-IT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muons</a:t>
            </a:r>
            <a:r>
              <a:rPr lang="it-IT" sz="2800" b="1" kern="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it-IT" sz="2800" b="1" kern="0" dirty="0" smtClean="0">
                <a:solidFill>
                  <a:schemeClr val="bg1"/>
                </a:solidFill>
                <a:cs typeface="Arial" pitchFamily="34" charset="0"/>
              </a:rPr>
              <a:t>with ASTRI SST-2M</a:t>
            </a:r>
            <a:endParaRPr kumimoji="0" lang="it-IT" sz="2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pitchFamily="34" charset="0"/>
            </a:endParaRPr>
          </a:p>
        </p:txBody>
      </p:sp>
      <p:grpSp>
        <p:nvGrpSpPr>
          <p:cNvPr id="8" name="Gruppo 7"/>
          <p:cNvGrpSpPr/>
          <p:nvPr/>
        </p:nvGrpSpPr>
        <p:grpSpPr>
          <a:xfrm>
            <a:off x="0" y="-27384"/>
            <a:ext cx="1763688" cy="467999"/>
            <a:chOff x="0" y="-27384"/>
            <a:chExt cx="1763688" cy="467999"/>
          </a:xfrm>
        </p:grpSpPr>
        <p:sp>
          <p:nvSpPr>
            <p:cNvPr id="2" name="Rettangolo 1"/>
            <p:cNvSpPr/>
            <p:nvPr/>
          </p:nvSpPr>
          <p:spPr>
            <a:xfrm>
              <a:off x="0" y="-27384"/>
              <a:ext cx="1763688" cy="46799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5" name="Gruppo 4"/>
            <p:cNvGrpSpPr/>
            <p:nvPr/>
          </p:nvGrpSpPr>
          <p:grpSpPr>
            <a:xfrm>
              <a:off x="67243" y="-27384"/>
              <a:ext cx="1624437" cy="467999"/>
              <a:chOff x="82590" y="-27384"/>
              <a:chExt cx="1624437" cy="467999"/>
            </a:xfrm>
          </p:grpSpPr>
          <p:pic>
            <p:nvPicPr>
              <p:cNvPr id="6" name="Picture 6" descr="http://www.uibk.ac.at/cta/stylesheets/images/cta-logo-220x140px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600" y="-27384"/>
                <a:ext cx="735427" cy="4679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Immagine 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590" y="105521"/>
                <a:ext cx="817002" cy="202188"/>
              </a:xfrm>
              <a:prstGeom prst="rect">
                <a:avLst/>
              </a:prstGeom>
              <a:effectLst/>
            </p:spPr>
          </p:pic>
        </p:grpSp>
      </p:grpSp>
      <p:sp>
        <p:nvSpPr>
          <p:cNvPr id="19" name="Rettangolo 18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M.C. </a:t>
            </a:r>
            <a:r>
              <a:rPr kumimoji="0" lang="it-IT" sz="1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Maccarone</a:t>
            </a:r>
            <a:r>
              <a:rPr kumimoji="0" lang="it-IT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 –  CCF/CTA Meeting,</a:t>
            </a:r>
            <a:r>
              <a:rPr kumimoji="0" lang="it-IT" sz="140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 </a:t>
            </a:r>
            <a:r>
              <a:rPr kumimoji="0" lang="it-IT" sz="1400" i="0" u="none" strike="noStrike" kern="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Barcelona</a:t>
            </a:r>
            <a:r>
              <a:rPr kumimoji="0" lang="it-IT" sz="140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, 26-28 </a:t>
            </a:r>
            <a:r>
              <a:rPr kumimoji="0" lang="it-IT" sz="1400" i="0" u="none" strike="noStrike" kern="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October</a:t>
            </a:r>
            <a:r>
              <a:rPr kumimoji="0" lang="it-IT" sz="140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 2015</a:t>
            </a:r>
            <a:endParaRPr kumimoji="0" lang="it-IT" sz="140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20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604448" y="6558806"/>
            <a:ext cx="539552" cy="265733"/>
          </a:xfrm>
        </p:spPr>
        <p:txBody>
          <a:bodyPr/>
          <a:lstStyle/>
          <a:p>
            <a:fld id="{65D1E375-1491-4770-B4ED-E699B7903ED8}" type="slidenum">
              <a:rPr lang="it-IT" b="1" smtClean="0">
                <a:solidFill>
                  <a:schemeClr val="bg1"/>
                </a:solidFill>
              </a:rPr>
              <a:pPr/>
              <a:t>18</a:t>
            </a:fld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132019" y="2852936"/>
            <a:ext cx="350448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4400" b="1" cap="none" spc="0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Back-up </a:t>
            </a:r>
            <a:r>
              <a:rPr lang="it-IT" sz="4400" b="1" cap="none" spc="0" dirty="0" err="1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slides</a:t>
            </a:r>
            <a:endParaRPr lang="it-IT" sz="4400" b="1" cap="none" spc="0" dirty="0">
              <a:ln w="11430"/>
              <a:solidFill>
                <a:srgbClr val="00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615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654" y="976500"/>
            <a:ext cx="2990850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ttangolo 13"/>
          <p:cNvSpPr/>
          <p:nvPr/>
        </p:nvSpPr>
        <p:spPr>
          <a:xfrm>
            <a:off x="0" y="-27384"/>
            <a:ext cx="9144000" cy="468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 kern="0" noProof="0" dirty="0" smtClean="0">
                <a:solidFill>
                  <a:schemeClr val="bg1"/>
                </a:solidFill>
                <a:cs typeface="Arial" pitchFamily="34" charset="0"/>
              </a:rPr>
              <a:t>ASTRI SST-2M – </a:t>
            </a:r>
            <a:r>
              <a:rPr lang="it-IT" sz="2800" b="1" kern="0" noProof="0" dirty="0" err="1" smtClean="0">
                <a:solidFill>
                  <a:schemeClr val="bg1"/>
                </a:solidFill>
                <a:cs typeface="Arial" pitchFamily="34" charset="0"/>
              </a:rPr>
              <a:t>Pre-selecting</a:t>
            </a:r>
            <a:r>
              <a:rPr lang="it-IT" sz="2800" b="1" kern="0" noProof="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kumimoji="0" lang="it-IT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parameters</a:t>
            </a:r>
            <a:endParaRPr kumimoji="0" lang="it-IT" sz="2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pitchFamily="34" charset="0"/>
            </a:endParaRPr>
          </a:p>
        </p:txBody>
      </p:sp>
      <p:grpSp>
        <p:nvGrpSpPr>
          <p:cNvPr id="8" name="Gruppo 7"/>
          <p:cNvGrpSpPr/>
          <p:nvPr/>
        </p:nvGrpSpPr>
        <p:grpSpPr>
          <a:xfrm>
            <a:off x="0" y="-27384"/>
            <a:ext cx="1763688" cy="467999"/>
            <a:chOff x="0" y="-27384"/>
            <a:chExt cx="1763688" cy="467999"/>
          </a:xfrm>
        </p:grpSpPr>
        <p:sp>
          <p:nvSpPr>
            <p:cNvPr id="2" name="Rettangolo 1"/>
            <p:cNvSpPr/>
            <p:nvPr/>
          </p:nvSpPr>
          <p:spPr>
            <a:xfrm>
              <a:off x="0" y="-27384"/>
              <a:ext cx="1763688" cy="46799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5" name="Gruppo 4"/>
            <p:cNvGrpSpPr/>
            <p:nvPr/>
          </p:nvGrpSpPr>
          <p:grpSpPr>
            <a:xfrm>
              <a:off x="67243" y="-27384"/>
              <a:ext cx="1624437" cy="467999"/>
              <a:chOff x="82590" y="-27384"/>
              <a:chExt cx="1624437" cy="467999"/>
            </a:xfrm>
          </p:grpSpPr>
          <p:pic>
            <p:nvPicPr>
              <p:cNvPr id="6" name="Picture 6" descr="http://www.uibk.ac.at/cta/stylesheets/images/cta-logo-220x140px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600" y="-27384"/>
                <a:ext cx="735427" cy="4679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Immagine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590" y="105521"/>
                <a:ext cx="817002" cy="202188"/>
              </a:xfrm>
              <a:prstGeom prst="rect">
                <a:avLst/>
              </a:prstGeom>
              <a:effectLst/>
            </p:spPr>
          </p:pic>
        </p:grpSp>
      </p:grpSp>
      <p:sp>
        <p:nvSpPr>
          <p:cNvPr id="30" name="Rettangolo 29"/>
          <p:cNvSpPr/>
          <p:nvPr/>
        </p:nvSpPr>
        <p:spPr>
          <a:xfrm>
            <a:off x="107504" y="548680"/>
            <a:ext cx="89289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spcBef>
                <a:spcPts val="600"/>
              </a:spcBef>
              <a:spcAft>
                <a:spcPts val="600"/>
              </a:spcAft>
              <a:buBlip>
                <a:blip r:embed="rId6"/>
              </a:buBlip>
              <a:tabLst>
                <a:tab pos="647604" algn="l"/>
                <a:tab pos="1561866" algn="l"/>
                <a:tab pos="2476131" algn="l"/>
                <a:tab pos="3390396" algn="l"/>
                <a:tab pos="4304661" algn="l"/>
                <a:tab pos="5218923" algn="l"/>
                <a:tab pos="6133188" algn="l"/>
                <a:tab pos="7047451" algn="l"/>
                <a:tab pos="7961715" algn="l"/>
                <a:tab pos="8875980" algn="l"/>
                <a:tab pos="9790242" algn="l"/>
                <a:tab pos="10133092" algn="l"/>
                <a:tab pos="10856885" algn="l"/>
                <a:tab pos="11580677" algn="l"/>
              </a:tabLst>
            </a:pPr>
            <a:r>
              <a:rPr lang="en-US" sz="1600" b="1" dirty="0" smtClean="0">
                <a:solidFill>
                  <a:srgbClr val="0033CC"/>
                </a:solidFill>
                <a:latin typeface="Helvetica Neue" charset="0"/>
              </a:rPr>
              <a:t>Case nsb_0 </a:t>
            </a:r>
            <a:r>
              <a:rPr lang="en-US" sz="1600" b="1" dirty="0">
                <a:solidFill>
                  <a:srgbClr val="006600"/>
                </a:solidFill>
                <a:latin typeface="Helvetica Neue" charset="0"/>
              </a:rPr>
              <a:t>(no </a:t>
            </a:r>
            <a:r>
              <a:rPr lang="en-US" sz="1600" b="1" dirty="0" smtClean="0">
                <a:solidFill>
                  <a:srgbClr val="006600"/>
                </a:solidFill>
                <a:latin typeface="Helvetica Neue" charset="0"/>
              </a:rPr>
              <a:t>NSB inclusion</a:t>
            </a:r>
            <a:r>
              <a:rPr lang="en-US" sz="1600" b="1" dirty="0">
                <a:solidFill>
                  <a:srgbClr val="006600"/>
                </a:solidFill>
                <a:latin typeface="Helvetica Neue" charset="0"/>
              </a:rPr>
              <a:t>, </a:t>
            </a:r>
            <a:r>
              <a:rPr lang="en-US" sz="1600" b="1" dirty="0" smtClean="0">
                <a:solidFill>
                  <a:srgbClr val="006600"/>
                </a:solidFill>
                <a:latin typeface="Helvetica Neue" charset="0"/>
              </a:rPr>
              <a:t>no cleaning, </a:t>
            </a:r>
            <a:r>
              <a:rPr lang="en-US" sz="1600" b="1" dirty="0" err="1" smtClean="0">
                <a:solidFill>
                  <a:srgbClr val="006600"/>
                </a:solidFill>
                <a:latin typeface="Helvetica Neue" charset="0"/>
              </a:rPr>
              <a:t>Npixon</a:t>
            </a:r>
            <a:r>
              <a:rPr lang="en-US" sz="1600" b="1" dirty="0" smtClean="0">
                <a:solidFill>
                  <a:srgbClr val="006600"/>
                </a:solidFill>
                <a:latin typeface="Helvetica Neue" charset="0"/>
              </a:rPr>
              <a:t>=4, images ‘</a:t>
            </a:r>
            <a:r>
              <a:rPr lang="en-US" sz="1600" b="1" dirty="0">
                <a:solidFill>
                  <a:srgbClr val="006600"/>
                </a:solidFill>
                <a:latin typeface="Helvetica Neue" charset="0"/>
              </a:rPr>
              <a:t>well-cleaned</a:t>
            </a:r>
            <a:r>
              <a:rPr lang="en-US" sz="1600" b="1" dirty="0" smtClean="0">
                <a:solidFill>
                  <a:srgbClr val="006600"/>
                </a:solidFill>
                <a:latin typeface="Helvetica Neue" charset="0"/>
              </a:rPr>
              <a:t>’ as </a:t>
            </a:r>
            <a:r>
              <a:rPr lang="en-US" sz="1600" b="1" dirty="0" smtClean="0">
                <a:solidFill>
                  <a:srgbClr val="006600"/>
                </a:solidFill>
                <a:latin typeface="Helvetica Neue" charset="0"/>
              </a:rPr>
              <a:t>ref</a:t>
            </a:r>
            <a:endParaRPr lang="en-US" sz="1600" b="1" dirty="0" smtClean="0">
              <a:solidFill>
                <a:srgbClr val="006600"/>
              </a:solidFill>
              <a:latin typeface="Helvetica Neue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M.C. </a:t>
            </a:r>
            <a:r>
              <a:rPr kumimoji="0" lang="it-IT" sz="1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Maccarone</a:t>
            </a:r>
            <a:r>
              <a:rPr kumimoji="0" lang="it-IT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 –  CCF/CTA Meeting,</a:t>
            </a:r>
            <a:r>
              <a:rPr kumimoji="0" lang="it-IT" sz="140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 </a:t>
            </a:r>
            <a:r>
              <a:rPr kumimoji="0" lang="it-IT" sz="1400" i="0" u="none" strike="noStrike" kern="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Barcelona</a:t>
            </a:r>
            <a:r>
              <a:rPr kumimoji="0" lang="it-IT" sz="140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, 26-28 </a:t>
            </a:r>
            <a:r>
              <a:rPr kumimoji="0" lang="it-IT" sz="1400" i="0" u="none" strike="noStrike" kern="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October</a:t>
            </a:r>
            <a:r>
              <a:rPr kumimoji="0" lang="it-IT" sz="140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 2015</a:t>
            </a:r>
            <a:endParaRPr kumimoji="0" lang="it-IT" sz="140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16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604448" y="6558806"/>
            <a:ext cx="539552" cy="265733"/>
          </a:xfrm>
        </p:spPr>
        <p:txBody>
          <a:bodyPr/>
          <a:lstStyle/>
          <a:p>
            <a:fld id="{65D1E375-1491-4770-B4ED-E699B7903ED8}" type="slidenum">
              <a:rPr lang="it-IT" b="1" smtClean="0">
                <a:solidFill>
                  <a:schemeClr val="bg1"/>
                </a:solidFill>
              </a:rPr>
              <a:pPr/>
              <a:t>19</a:t>
            </a:fld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76500"/>
            <a:ext cx="2920764" cy="208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908720"/>
            <a:ext cx="2932614" cy="2149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586" y="4216860"/>
            <a:ext cx="2896894" cy="209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16860"/>
            <a:ext cx="2936951" cy="209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334" y="4185244"/>
            <a:ext cx="290639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ttangolo 25"/>
          <p:cNvSpPr/>
          <p:nvPr/>
        </p:nvSpPr>
        <p:spPr>
          <a:xfrm>
            <a:off x="259904" y="3810526"/>
            <a:ext cx="89289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spcBef>
                <a:spcPts val="600"/>
              </a:spcBef>
              <a:spcAft>
                <a:spcPts val="600"/>
              </a:spcAft>
              <a:buBlip>
                <a:blip r:embed="rId6"/>
              </a:buBlip>
              <a:tabLst>
                <a:tab pos="647604" algn="l"/>
                <a:tab pos="1561866" algn="l"/>
                <a:tab pos="2476131" algn="l"/>
                <a:tab pos="3390396" algn="l"/>
                <a:tab pos="4304661" algn="l"/>
                <a:tab pos="5218923" algn="l"/>
                <a:tab pos="6133188" algn="l"/>
                <a:tab pos="7047451" algn="l"/>
                <a:tab pos="7961715" algn="l"/>
                <a:tab pos="8875980" algn="l"/>
                <a:tab pos="9790242" algn="l"/>
                <a:tab pos="10133092" algn="l"/>
                <a:tab pos="10856885" algn="l"/>
                <a:tab pos="11580677" algn="l"/>
              </a:tabLst>
            </a:pPr>
            <a:r>
              <a:rPr lang="en-US" sz="1600" b="1" dirty="0" smtClean="0">
                <a:solidFill>
                  <a:srgbClr val="0033CC"/>
                </a:solidFill>
                <a:latin typeface="Helvetica Neue" charset="0"/>
              </a:rPr>
              <a:t>Case nsb_1:  </a:t>
            </a:r>
            <a:r>
              <a:rPr lang="en-US" sz="1600" b="1" dirty="0" smtClean="0">
                <a:sym typeface="Wingdings" panose="05000000000000000000" pitchFamily="2" charset="2"/>
              </a:rPr>
              <a:t>~ </a:t>
            </a:r>
            <a:r>
              <a:rPr lang="en-US" sz="1600" b="1" dirty="0">
                <a:latin typeface="Helvetica Neue" charset="0"/>
              </a:rPr>
              <a:t>1 </a:t>
            </a:r>
            <a:r>
              <a:rPr lang="en-US" sz="1600" b="1" dirty="0" err="1">
                <a:latin typeface="Helvetica Neue" charset="0"/>
              </a:rPr>
              <a:t>pe</a:t>
            </a:r>
            <a:r>
              <a:rPr lang="en-US" sz="1600" b="1" dirty="0">
                <a:latin typeface="Helvetica Neue" charset="0"/>
              </a:rPr>
              <a:t>/pixel every 50 </a:t>
            </a:r>
            <a:r>
              <a:rPr lang="en-US" sz="1600" b="1" dirty="0" smtClean="0">
                <a:latin typeface="Helvetica Neue" charset="0"/>
              </a:rPr>
              <a:t>ns, standard CTA bi-level cleaning, </a:t>
            </a:r>
            <a:r>
              <a:rPr lang="en-US" sz="1600" b="1" dirty="0" smtClean="0">
                <a:solidFill>
                  <a:srgbClr val="0033CC"/>
                </a:solidFill>
                <a:latin typeface="Helvetica Neue" charset="0"/>
              </a:rPr>
              <a:t>4/8 RMS(NSB</a:t>
            </a:r>
            <a:r>
              <a:rPr lang="en-US" sz="1600" b="1" dirty="0" smtClean="0">
                <a:solidFill>
                  <a:srgbClr val="0033CC"/>
                </a:solidFill>
                <a:latin typeface="Helvetica Neue" charset="0"/>
              </a:rPr>
              <a:t>)</a:t>
            </a:r>
            <a:endParaRPr lang="en-US" sz="1600" b="1" dirty="0" smtClean="0">
              <a:solidFill>
                <a:srgbClr val="0033CC"/>
              </a:solidFill>
              <a:latin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04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>
            <a:off x="0" y="-27384"/>
            <a:ext cx="9144000" cy="468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 kern="0" noProof="0" dirty="0" err="1" smtClean="0">
                <a:solidFill>
                  <a:schemeClr val="bg1"/>
                </a:solidFill>
                <a:cs typeface="Arial" pitchFamily="34" charset="0"/>
              </a:rPr>
              <a:t>Pre-selecting</a:t>
            </a:r>
            <a:r>
              <a:rPr lang="it-IT" sz="2800" b="1" kern="0" noProof="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it-IT" sz="2800" b="1" kern="0" noProof="0" dirty="0" err="1" smtClean="0">
                <a:solidFill>
                  <a:schemeClr val="bg1"/>
                </a:solidFill>
                <a:cs typeface="Arial" pitchFamily="34" charset="0"/>
              </a:rPr>
              <a:t>muon</a:t>
            </a:r>
            <a:r>
              <a:rPr lang="it-IT" sz="2800" b="1" kern="0" noProof="0" dirty="0" smtClean="0">
                <a:solidFill>
                  <a:schemeClr val="bg1"/>
                </a:solidFill>
                <a:cs typeface="Arial" pitchFamily="34" charset="0"/>
              </a:rPr>
              <a:t> images in the </a:t>
            </a:r>
            <a:r>
              <a:rPr lang="it-IT" sz="2800" b="1" kern="0" dirty="0">
                <a:solidFill>
                  <a:schemeClr val="bg1"/>
                </a:solidFill>
                <a:cs typeface="Arial" pitchFamily="34" charset="0"/>
              </a:rPr>
              <a:t>c</a:t>
            </a:r>
            <a:r>
              <a:rPr lang="it-IT" sz="2800" b="1" kern="0" noProof="0" dirty="0" err="1" smtClean="0">
                <a:solidFill>
                  <a:schemeClr val="bg1"/>
                </a:solidFill>
                <a:cs typeface="Arial" pitchFamily="34" charset="0"/>
              </a:rPr>
              <a:t>amera</a:t>
            </a:r>
            <a:r>
              <a:rPr lang="it-IT" sz="2800" b="1" kern="0" noProof="0" dirty="0" smtClean="0">
                <a:solidFill>
                  <a:schemeClr val="bg1"/>
                </a:solidFill>
                <a:cs typeface="Arial" pitchFamily="34" charset="0"/>
              </a:rPr>
              <a:t> (server)</a:t>
            </a:r>
            <a:endParaRPr kumimoji="0" lang="it-IT" sz="2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pitchFamily="34" charset="0"/>
            </a:endParaRPr>
          </a:p>
        </p:txBody>
      </p:sp>
      <p:grpSp>
        <p:nvGrpSpPr>
          <p:cNvPr id="8" name="Gruppo 7"/>
          <p:cNvGrpSpPr/>
          <p:nvPr/>
        </p:nvGrpSpPr>
        <p:grpSpPr>
          <a:xfrm>
            <a:off x="0" y="-27384"/>
            <a:ext cx="1763688" cy="467999"/>
            <a:chOff x="0" y="-27384"/>
            <a:chExt cx="1763688" cy="467999"/>
          </a:xfrm>
        </p:grpSpPr>
        <p:sp>
          <p:nvSpPr>
            <p:cNvPr id="2" name="Rettangolo 1"/>
            <p:cNvSpPr/>
            <p:nvPr/>
          </p:nvSpPr>
          <p:spPr>
            <a:xfrm>
              <a:off x="0" y="-27384"/>
              <a:ext cx="1763688" cy="46799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5" name="Gruppo 4"/>
            <p:cNvGrpSpPr/>
            <p:nvPr/>
          </p:nvGrpSpPr>
          <p:grpSpPr>
            <a:xfrm>
              <a:off x="67243" y="-27384"/>
              <a:ext cx="1624437" cy="467999"/>
              <a:chOff x="82590" y="-27384"/>
              <a:chExt cx="1624437" cy="467999"/>
            </a:xfrm>
          </p:grpSpPr>
          <p:pic>
            <p:nvPicPr>
              <p:cNvPr id="6" name="Picture 6" descr="http://www.uibk.ac.at/cta/stylesheets/images/cta-logo-220x140px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600" y="-27384"/>
                <a:ext cx="735427" cy="4679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Immagine 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590" y="105521"/>
                <a:ext cx="817002" cy="202188"/>
              </a:xfrm>
              <a:prstGeom prst="rect">
                <a:avLst/>
              </a:prstGeom>
              <a:effectLst/>
            </p:spPr>
          </p:pic>
        </p:grpSp>
      </p:grpSp>
      <p:sp>
        <p:nvSpPr>
          <p:cNvPr id="13" name="Rettangolo 12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M.C. </a:t>
            </a:r>
            <a:r>
              <a:rPr kumimoji="0" lang="it-IT" sz="1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Maccarone</a:t>
            </a:r>
            <a:r>
              <a:rPr kumimoji="0" lang="it-IT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 –  CCF/CTA Meeting,</a:t>
            </a:r>
            <a:r>
              <a:rPr kumimoji="0" lang="it-IT" sz="140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 </a:t>
            </a:r>
            <a:r>
              <a:rPr kumimoji="0" lang="it-IT" sz="1400" i="0" u="none" strike="noStrike" kern="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Barcelona</a:t>
            </a:r>
            <a:r>
              <a:rPr kumimoji="0" lang="it-IT" sz="140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, 26-28 </a:t>
            </a:r>
            <a:r>
              <a:rPr kumimoji="0" lang="it-IT" sz="1400" i="0" u="none" strike="noStrike" kern="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October</a:t>
            </a:r>
            <a:r>
              <a:rPr kumimoji="0" lang="it-IT" sz="140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 2015</a:t>
            </a:r>
            <a:endParaRPr kumimoji="0" lang="it-IT" sz="140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15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604448" y="6558806"/>
            <a:ext cx="539552" cy="265733"/>
          </a:xfrm>
        </p:spPr>
        <p:txBody>
          <a:bodyPr/>
          <a:lstStyle/>
          <a:p>
            <a:fld id="{65D1E375-1491-4770-B4ED-E699B7903ED8}" type="slidenum">
              <a:rPr lang="it-IT" b="1" smtClean="0">
                <a:solidFill>
                  <a:schemeClr val="bg1"/>
                </a:solidFill>
              </a:rPr>
              <a:pPr/>
              <a:t>2</a:t>
            </a:fld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541458" y="1268760"/>
            <a:ext cx="8172908" cy="3539430"/>
          </a:xfrm>
          <a:prstGeom prst="rect">
            <a:avLst/>
          </a:prstGeom>
          <a:ln>
            <a:solidFill>
              <a:srgbClr val="0033CC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/>
              <a:t>During </a:t>
            </a:r>
            <a:r>
              <a:rPr lang="en-US" sz="1600" dirty="0"/>
              <a:t>a dedicated interface meeting between ACTL and the telescope cameras in May 2015 in </a:t>
            </a:r>
            <a:r>
              <a:rPr lang="en-US" sz="1600" dirty="0" smtClean="0"/>
              <a:t>Heidelberg, the </a:t>
            </a:r>
            <a:r>
              <a:rPr lang="en-US" sz="1600" dirty="0"/>
              <a:t>cameras committed to accept a common clock distribution and trigger timestamping </a:t>
            </a:r>
            <a:r>
              <a:rPr lang="en-US" sz="1600" dirty="0" smtClean="0"/>
              <a:t>(UCTS) board</a:t>
            </a:r>
            <a:r>
              <a:rPr lang="en-US" sz="1600" dirty="0"/>
              <a:t>, and to provide an input trigger signal to that board for time-stamping of stereo triggers. The </a:t>
            </a:r>
            <a:r>
              <a:rPr lang="en-US" sz="1600" dirty="0" smtClean="0"/>
              <a:t>timestamp is </a:t>
            </a:r>
            <a:r>
              <a:rPr lang="en-US" sz="1600" dirty="0"/>
              <a:t>then provided to </a:t>
            </a:r>
            <a:r>
              <a:rPr lang="en-US" sz="1600" b="1" dirty="0"/>
              <a:t>the </a:t>
            </a:r>
            <a:r>
              <a:rPr lang="en-US" sz="1600" b="1" dirty="0" err="1" smtClean="0"/>
              <a:t>SoftWare</a:t>
            </a:r>
            <a:r>
              <a:rPr lang="en-US" sz="1600" b="1" dirty="0" smtClean="0"/>
              <a:t> </a:t>
            </a:r>
            <a:r>
              <a:rPr lang="en-US" sz="1600" b="1" dirty="0"/>
              <a:t>A</a:t>
            </a:r>
            <a:r>
              <a:rPr lang="en-US" sz="1600" b="1" dirty="0" smtClean="0"/>
              <a:t>rray </a:t>
            </a:r>
            <a:r>
              <a:rPr lang="en-US" sz="1600" b="1" dirty="0"/>
              <a:t>T</a:t>
            </a:r>
            <a:r>
              <a:rPr lang="en-US" sz="1600" b="1" dirty="0" smtClean="0"/>
              <a:t>rigger </a:t>
            </a:r>
            <a:r>
              <a:rPr lang="en-US" sz="1600" b="1" dirty="0"/>
              <a:t>(SWAT) </a:t>
            </a:r>
            <a:r>
              <a:rPr lang="en-US" sz="1600" dirty="0"/>
              <a:t>which </a:t>
            </a:r>
            <a:r>
              <a:rPr lang="en-US" sz="1600" b="1" dirty="0"/>
              <a:t>takes the ultimate trigger decision. </a:t>
            </a:r>
            <a:endParaRPr lang="en-US" sz="1600" b="1" dirty="0" smtClean="0"/>
          </a:p>
          <a:p>
            <a:pPr algn="just"/>
            <a:endParaRPr lang="en-US" sz="1600" dirty="0"/>
          </a:p>
          <a:p>
            <a:pPr algn="just"/>
            <a:r>
              <a:rPr lang="en-US" sz="1600" b="1" dirty="0" smtClean="0">
                <a:solidFill>
                  <a:srgbClr val="0033CC"/>
                </a:solidFill>
              </a:rPr>
              <a:t>The camera </a:t>
            </a:r>
            <a:r>
              <a:rPr lang="en-US" sz="1600" b="1" dirty="0">
                <a:solidFill>
                  <a:srgbClr val="0033CC"/>
                </a:solidFill>
              </a:rPr>
              <a:t>server has however the option to force readout and storage of an individual event. This is the </a:t>
            </a:r>
            <a:r>
              <a:rPr lang="en-US" sz="1600" b="1" dirty="0" smtClean="0">
                <a:solidFill>
                  <a:srgbClr val="0033CC"/>
                </a:solidFill>
              </a:rPr>
              <a:t>case for </a:t>
            </a:r>
            <a:r>
              <a:rPr lang="en-US" sz="1600" b="1" dirty="0">
                <a:solidFill>
                  <a:srgbClr val="0033CC"/>
                </a:solidFill>
              </a:rPr>
              <a:t>local muon images which need to be recognized as such in the camera </a:t>
            </a:r>
            <a:r>
              <a:rPr lang="en-US" sz="1600" b="1" dirty="0" smtClean="0">
                <a:solidFill>
                  <a:srgbClr val="0033CC"/>
                </a:solidFill>
              </a:rPr>
              <a:t>server (from </a:t>
            </a:r>
            <a:r>
              <a:rPr lang="en-US" sz="1600" b="1" dirty="0">
                <a:solidFill>
                  <a:srgbClr val="0033CC"/>
                </a:solidFill>
              </a:rPr>
              <a:t>un-calibrated </a:t>
            </a:r>
            <a:r>
              <a:rPr lang="en-US" sz="1600" b="1" dirty="0" smtClean="0">
                <a:solidFill>
                  <a:srgbClr val="0033CC"/>
                </a:solidFill>
              </a:rPr>
              <a:t>events) at </a:t>
            </a:r>
            <a:r>
              <a:rPr lang="en-US" sz="1600" b="1" dirty="0">
                <a:solidFill>
                  <a:srgbClr val="0033CC"/>
                </a:solidFill>
              </a:rPr>
              <a:t>high </a:t>
            </a:r>
            <a:r>
              <a:rPr lang="en-US" sz="1600" b="1" dirty="0" smtClean="0">
                <a:solidFill>
                  <a:srgbClr val="0033CC"/>
                </a:solidFill>
              </a:rPr>
              <a:t>efficiency </a:t>
            </a:r>
            <a:r>
              <a:rPr lang="en-US" sz="1600" b="1" dirty="0">
                <a:solidFill>
                  <a:srgbClr val="0033CC"/>
                </a:solidFill>
              </a:rPr>
              <a:t>while keeping the number of </a:t>
            </a:r>
            <a:r>
              <a:rPr lang="en-US" sz="1600" b="1" dirty="0" err="1" smtClean="0">
                <a:solidFill>
                  <a:srgbClr val="0033CC"/>
                </a:solidFill>
              </a:rPr>
              <a:t>mis</a:t>
            </a:r>
            <a:r>
              <a:rPr lang="en-US" sz="1600" b="1" dirty="0" smtClean="0">
                <a:solidFill>
                  <a:srgbClr val="0033CC"/>
                </a:solidFill>
              </a:rPr>
              <a:t>-identified </a:t>
            </a:r>
            <a:r>
              <a:rPr lang="en-US" sz="1600" b="1" dirty="0">
                <a:solidFill>
                  <a:srgbClr val="0033CC"/>
                </a:solidFill>
              </a:rPr>
              <a:t>events as low as not to saturate the readout</a:t>
            </a:r>
            <a:r>
              <a:rPr lang="en-US" sz="1600" b="1" dirty="0" smtClean="0">
                <a:solidFill>
                  <a:srgbClr val="0033CC"/>
                </a:solidFill>
              </a:rPr>
              <a:t>.</a:t>
            </a:r>
          </a:p>
          <a:p>
            <a:pPr algn="just"/>
            <a:endParaRPr lang="en-US" sz="1600" dirty="0" smtClean="0"/>
          </a:p>
          <a:p>
            <a:pPr algn="just"/>
            <a:r>
              <a:rPr lang="en-US" sz="1600" b="1" dirty="0">
                <a:solidFill>
                  <a:srgbClr val="C00000"/>
                </a:solidFill>
              </a:rPr>
              <a:t>This task may be challenging for the SSTs, given the relatively small size of their muon images. That's </a:t>
            </a:r>
            <a:r>
              <a:rPr lang="en-US" sz="1600" b="1" dirty="0" smtClean="0">
                <a:solidFill>
                  <a:srgbClr val="C00000"/>
                </a:solidFill>
              </a:rPr>
              <a:t>why the </a:t>
            </a:r>
            <a:r>
              <a:rPr lang="en-US" sz="1600" b="1" dirty="0">
                <a:solidFill>
                  <a:srgbClr val="C00000"/>
                </a:solidFill>
              </a:rPr>
              <a:t>ASTRI telescope has started to develop an </a:t>
            </a:r>
            <a:r>
              <a:rPr lang="en-US" sz="1600" b="1" dirty="0" smtClean="0">
                <a:solidFill>
                  <a:srgbClr val="C00000"/>
                </a:solidFill>
              </a:rPr>
              <a:t>efficient </a:t>
            </a:r>
            <a:r>
              <a:rPr lang="en-US" sz="1600" b="1" dirty="0">
                <a:solidFill>
                  <a:srgbClr val="C00000"/>
                </a:solidFill>
              </a:rPr>
              <a:t>and </a:t>
            </a:r>
            <a:r>
              <a:rPr lang="en-US" sz="1600" b="1" dirty="0" smtClean="0">
                <a:solidFill>
                  <a:srgbClr val="C00000"/>
                </a:solidFill>
              </a:rPr>
              <a:t>fast algorithm </a:t>
            </a:r>
            <a:r>
              <a:rPr lang="en-US" sz="1600" b="1" dirty="0">
                <a:solidFill>
                  <a:srgbClr val="C00000"/>
                </a:solidFill>
              </a:rPr>
              <a:t>to recognize muons in the </a:t>
            </a:r>
            <a:r>
              <a:rPr lang="en-US" sz="1600" b="1" dirty="0" smtClean="0">
                <a:solidFill>
                  <a:srgbClr val="C00000"/>
                </a:solidFill>
              </a:rPr>
              <a:t>camera </a:t>
            </a:r>
            <a:r>
              <a:rPr lang="it-IT" sz="1600" b="1" dirty="0" smtClean="0">
                <a:solidFill>
                  <a:srgbClr val="C00000"/>
                </a:solidFill>
              </a:rPr>
              <a:t>server.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395537" y="476672"/>
            <a:ext cx="1872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647604" algn="l"/>
                <a:tab pos="1561866" algn="l"/>
                <a:tab pos="2476131" algn="l"/>
                <a:tab pos="3390396" algn="l"/>
                <a:tab pos="4304661" algn="l"/>
                <a:tab pos="5218923" algn="l"/>
                <a:tab pos="6133188" algn="l"/>
                <a:tab pos="7047451" algn="l"/>
                <a:tab pos="7961715" algn="l"/>
                <a:tab pos="8875980" algn="l"/>
                <a:tab pos="9790242" algn="l"/>
                <a:tab pos="10133092" algn="l"/>
                <a:tab pos="10856885" algn="l"/>
                <a:tab pos="11580677" algn="l"/>
              </a:tabLst>
            </a:pPr>
            <a:r>
              <a:rPr lang="en-US" sz="2400" b="1" dirty="0" smtClean="0">
                <a:solidFill>
                  <a:srgbClr val="C00000"/>
                </a:solidFill>
                <a:latin typeface="Helvetica Neue" charset="0"/>
              </a:rPr>
              <a:t>Preface</a:t>
            </a:r>
            <a:endParaRPr lang="en-US" sz="2400" b="1" dirty="0" smtClean="0">
              <a:latin typeface="Helvetica Neue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574822" y="908720"/>
            <a:ext cx="80296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647604" algn="l"/>
                <a:tab pos="1561866" algn="l"/>
                <a:tab pos="2476131" algn="l"/>
                <a:tab pos="3390396" algn="l"/>
                <a:tab pos="4304661" algn="l"/>
                <a:tab pos="5218923" algn="l"/>
                <a:tab pos="6133188" algn="l"/>
                <a:tab pos="7047451" algn="l"/>
                <a:tab pos="7961715" algn="l"/>
                <a:tab pos="8875980" algn="l"/>
                <a:tab pos="9790242" algn="l"/>
                <a:tab pos="10133092" algn="l"/>
                <a:tab pos="10856885" algn="l"/>
                <a:tab pos="11580677" algn="l"/>
              </a:tabLst>
            </a:pPr>
            <a:r>
              <a:rPr lang="en-US" sz="1600" b="1" i="1" dirty="0" smtClean="0">
                <a:solidFill>
                  <a:srgbClr val="C00000"/>
                </a:solidFill>
                <a:latin typeface="Helvetica Neue" charset="0"/>
              </a:rPr>
              <a:t>Extracted from “Muons for CTA”, COM-CCF/150310, Vers.4.7</a:t>
            </a:r>
            <a:endParaRPr lang="en-US" sz="1600" b="1" i="1" dirty="0" smtClean="0">
              <a:latin typeface="Helvetica Neue" charset="0"/>
            </a:endParaRPr>
          </a:p>
        </p:txBody>
      </p:sp>
      <p:grpSp>
        <p:nvGrpSpPr>
          <p:cNvPr id="28" name="Gruppo 27"/>
          <p:cNvGrpSpPr/>
          <p:nvPr/>
        </p:nvGrpSpPr>
        <p:grpSpPr>
          <a:xfrm>
            <a:off x="1464810" y="4906199"/>
            <a:ext cx="4691366" cy="1152609"/>
            <a:chOff x="1464810" y="4906199"/>
            <a:chExt cx="4691366" cy="1152609"/>
          </a:xfrm>
        </p:grpSpPr>
        <p:sp>
          <p:nvSpPr>
            <p:cNvPr id="19" name="Rettangolo 18"/>
            <p:cNvSpPr/>
            <p:nvPr/>
          </p:nvSpPr>
          <p:spPr>
            <a:xfrm>
              <a:off x="2843808" y="4906199"/>
              <a:ext cx="331236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  <a:tabLst>
                  <a:tab pos="647604" algn="l"/>
                  <a:tab pos="1561866" algn="l"/>
                  <a:tab pos="2476131" algn="l"/>
                  <a:tab pos="3390396" algn="l"/>
                  <a:tab pos="4304661" algn="l"/>
                  <a:tab pos="5218923" algn="l"/>
                  <a:tab pos="6133188" algn="l"/>
                  <a:tab pos="7047451" algn="l"/>
                  <a:tab pos="7961715" algn="l"/>
                  <a:tab pos="8875980" algn="l"/>
                  <a:tab pos="9790242" algn="l"/>
                  <a:tab pos="10133092" algn="l"/>
                  <a:tab pos="10856885" algn="l"/>
                  <a:tab pos="11580677" algn="l"/>
                </a:tabLst>
              </a:pPr>
              <a:r>
                <a:rPr lang="en-US" sz="2400" b="1" dirty="0" smtClean="0">
                  <a:solidFill>
                    <a:srgbClr val="0033CC"/>
                  </a:solidFill>
                </a:rPr>
                <a:t>Pre-selection based on:</a:t>
              </a:r>
            </a:p>
          </p:txBody>
        </p:sp>
        <p:sp>
          <p:nvSpPr>
            <p:cNvPr id="22" name="Rettangolo 21"/>
            <p:cNvSpPr/>
            <p:nvPr/>
          </p:nvSpPr>
          <p:spPr>
            <a:xfrm>
              <a:off x="1464810" y="5658698"/>
              <a:ext cx="241355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  <a:tabLst>
                  <a:tab pos="647604" algn="l"/>
                  <a:tab pos="1561866" algn="l"/>
                  <a:tab pos="2476131" algn="l"/>
                  <a:tab pos="3390396" algn="l"/>
                  <a:tab pos="4304661" algn="l"/>
                  <a:tab pos="5218923" algn="l"/>
                  <a:tab pos="6133188" algn="l"/>
                  <a:tab pos="7047451" algn="l"/>
                  <a:tab pos="7961715" algn="l"/>
                  <a:tab pos="8875980" algn="l"/>
                  <a:tab pos="9790242" algn="l"/>
                  <a:tab pos="10133092" algn="l"/>
                  <a:tab pos="10856885" algn="l"/>
                  <a:tab pos="11580677" algn="l"/>
                </a:tabLst>
              </a:pPr>
              <a:r>
                <a:rPr lang="en-US" sz="2000" b="1" dirty="0" smtClean="0">
                  <a:solidFill>
                    <a:srgbClr val="C00000"/>
                  </a:solidFill>
                </a:rPr>
                <a:t>image statistics</a:t>
              </a:r>
            </a:p>
          </p:txBody>
        </p:sp>
        <p:cxnSp>
          <p:nvCxnSpPr>
            <p:cNvPr id="10" name="Connettore 4 9"/>
            <p:cNvCxnSpPr>
              <a:stCxn id="19" idx="2"/>
              <a:endCxn id="22" idx="0"/>
            </p:cNvCxnSpPr>
            <p:nvPr/>
          </p:nvCxnSpPr>
          <p:spPr>
            <a:xfrm rot="5400000">
              <a:off x="3440374" y="4599080"/>
              <a:ext cx="290834" cy="1828403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uppo 28"/>
          <p:cNvGrpSpPr/>
          <p:nvPr/>
        </p:nvGrpSpPr>
        <p:grpSpPr>
          <a:xfrm>
            <a:off x="2259994" y="5350921"/>
            <a:ext cx="5253488" cy="1015663"/>
            <a:chOff x="2259994" y="5350921"/>
            <a:chExt cx="5253488" cy="1015663"/>
          </a:xfrm>
        </p:grpSpPr>
        <p:sp>
          <p:nvSpPr>
            <p:cNvPr id="23" name="Rettangolo 22"/>
            <p:cNvSpPr/>
            <p:nvPr/>
          </p:nvSpPr>
          <p:spPr>
            <a:xfrm>
              <a:off x="5082845" y="5658698"/>
              <a:ext cx="243063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  <a:tabLst>
                  <a:tab pos="647604" algn="l"/>
                  <a:tab pos="1561866" algn="l"/>
                  <a:tab pos="2476131" algn="l"/>
                  <a:tab pos="3390396" algn="l"/>
                  <a:tab pos="4304661" algn="l"/>
                  <a:tab pos="5218923" algn="l"/>
                  <a:tab pos="6133188" algn="l"/>
                  <a:tab pos="7047451" algn="l"/>
                  <a:tab pos="7961715" algn="l"/>
                  <a:tab pos="8875980" algn="l"/>
                  <a:tab pos="9790242" algn="l"/>
                  <a:tab pos="10133092" algn="l"/>
                  <a:tab pos="10856885" algn="l"/>
                  <a:tab pos="11580677" algn="l"/>
                </a:tabLst>
              </a:pPr>
              <a:r>
                <a:rPr lang="en-US" sz="2000" b="1" dirty="0" smtClean="0">
                  <a:solidFill>
                    <a:srgbClr val="0033CC"/>
                  </a:solidFill>
                </a:rPr>
                <a:t>image morphology</a:t>
              </a:r>
            </a:p>
          </p:txBody>
        </p:sp>
        <p:cxnSp>
          <p:nvCxnSpPr>
            <p:cNvPr id="25" name="Connettore 4 24"/>
            <p:cNvCxnSpPr>
              <a:stCxn id="19" idx="2"/>
              <a:endCxn id="23" idx="0"/>
            </p:cNvCxnSpPr>
            <p:nvPr/>
          </p:nvCxnSpPr>
          <p:spPr>
            <a:xfrm rot="16200000" flipH="1">
              <a:off x="5253661" y="4614195"/>
              <a:ext cx="290834" cy="1798172"/>
            </a:xfrm>
            <a:prstGeom prst="bentConnector3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Freccia a destra 25"/>
            <p:cNvSpPr/>
            <p:nvPr/>
          </p:nvSpPr>
          <p:spPr>
            <a:xfrm>
              <a:off x="4067944" y="5766590"/>
              <a:ext cx="870885" cy="20005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CasellaDiTesto 26"/>
            <p:cNvSpPr txBox="1"/>
            <p:nvPr/>
          </p:nvSpPr>
          <p:spPr>
            <a:xfrm>
              <a:off x="2259994" y="5350921"/>
              <a:ext cx="58381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6000" dirty="0" smtClean="0">
                  <a:solidFill>
                    <a:srgbClr val="C00000"/>
                  </a:solidFill>
                </a:rPr>
                <a:t>X</a:t>
              </a:r>
              <a:endParaRPr lang="it-IT" sz="60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865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46" y="1594123"/>
            <a:ext cx="4092291" cy="290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ttangolo 13"/>
          <p:cNvSpPr/>
          <p:nvPr/>
        </p:nvSpPr>
        <p:spPr>
          <a:xfrm>
            <a:off x="0" y="-27384"/>
            <a:ext cx="9144000" cy="468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 kern="0" noProof="0" dirty="0" smtClean="0">
                <a:solidFill>
                  <a:schemeClr val="bg1"/>
                </a:solidFill>
                <a:cs typeface="Arial" pitchFamily="34" charset="0"/>
              </a:rPr>
              <a:t>ASTRI SST-2M – </a:t>
            </a:r>
            <a:r>
              <a:rPr lang="it-IT" sz="2800" b="1" kern="0" noProof="0" dirty="0" err="1" smtClean="0">
                <a:solidFill>
                  <a:schemeClr val="bg1"/>
                </a:solidFill>
                <a:cs typeface="Arial" pitchFamily="34" charset="0"/>
              </a:rPr>
              <a:t>Pre-selecting</a:t>
            </a:r>
            <a:r>
              <a:rPr lang="it-IT" sz="2800" b="1" kern="0" noProof="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kumimoji="0" lang="it-IT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parameters</a:t>
            </a:r>
            <a:endParaRPr kumimoji="0" lang="it-IT" sz="2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pitchFamily="34" charset="0"/>
            </a:endParaRPr>
          </a:p>
        </p:txBody>
      </p:sp>
      <p:grpSp>
        <p:nvGrpSpPr>
          <p:cNvPr id="8" name="Gruppo 7"/>
          <p:cNvGrpSpPr/>
          <p:nvPr/>
        </p:nvGrpSpPr>
        <p:grpSpPr>
          <a:xfrm>
            <a:off x="0" y="-27384"/>
            <a:ext cx="1763688" cy="467999"/>
            <a:chOff x="0" y="-27384"/>
            <a:chExt cx="1763688" cy="467999"/>
          </a:xfrm>
        </p:grpSpPr>
        <p:sp>
          <p:nvSpPr>
            <p:cNvPr id="2" name="Rettangolo 1"/>
            <p:cNvSpPr/>
            <p:nvPr/>
          </p:nvSpPr>
          <p:spPr>
            <a:xfrm>
              <a:off x="0" y="-27384"/>
              <a:ext cx="1763688" cy="46799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5" name="Gruppo 4"/>
            <p:cNvGrpSpPr/>
            <p:nvPr/>
          </p:nvGrpSpPr>
          <p:grpSpPr>
            <a:xfrm>
              <a:off x="67243" y="-27384"/>
              <a:ext cx="1624437" cy="467999"/>
              <a:chOff x="82590" y="-27384"/>
              <a:chExt cx="1624437" cy="467999"/>
            </a:xfrm>
          </p:grpSpPr>
          <p:pic>
            <p:nvPicPr>
              <p:cNvPr id="6" name="Picture 6" descr="http://www.uibk.ac.at/cta/stylesheets/images/cta-logo-220x140px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600" y="-27384"/>
                <a:ext cx="735427" cy="4679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Immagine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590" y="105521"/>
                <a:ext cx="817002" cy="202188"/>
              </a:xfrm>
              <a:prstGeom prst="rect">
                <a:avLst/>
              </a:prstGeom>
              <a:effectLst/>
            </p:spPr>
          </p:pic>
        </p:grpSp>
      </p:grpSp>
      <p:sp>
        <p:nvSpPr>
          <p:cNvPr id="15" name="Rettangolo 14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M.C. </a:t>
            </a:r>
            <a:r>
              <a:rPr kumimoji="0" lang="it-IT" sz="1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Maccarone</a:t>
            </a:r>
            <a:r>
              <a:rPr kumimoji="0" lang="it-IT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 –  CCF/CTA Meeting,</a:t>
            </a:r>
            <a:r>
              <a:rPr kumimoji="0" lang="it-IT" sz="140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 </a:t>
            </a:r>
            <a:r>
              <a:rPr kumimoji="0" lang="it-IT" sz="1400" i="0" u="none" strike="noStrike" kern="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Barcelona</a:t>
            </a:r>
            <a:r>
              <a:rPr kumimoji="0" lang="it-IT" sz="140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, 26-28 </a:t>
            </a:r>
            <a:r>
              <a:rPr kumimoji="0" lang="it-IT" sz="1400" i="0" u="none" strike="noStrike" kern="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October</a:t>
            </a:r>
            <a:r>
              <a:rPr kumimoji="0" lang="it-IT" sz="140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 2015</a:t>
            </a:r>
            <a:endParaRPr kumimoji="0" lang="it-IT" sz="140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16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604448" y="6558806"/>
            <a:ext cx="539552" cy="265733"/>
          </a:xfrm>
        </p:spPr>
        <p:txBody>
          <a:bodyPr/>
          <a:lstStyle/>
          <a:p>
            <a:fld id="{65D1E375-1491-4770-B4ED-E699B7903ED8}" type="slidenum">
              <a:rPr lang="it-IT" b="1" smtClean="0">
                <a:solidFill>
                  <a:schemeClr val="bg1"/>
                </a:solidFill>
              </a:rPr>
              <a:pPr/>
              <a:t>20</a:t>
            </a:fld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4860032" y="4653136"/>
            <a:ext cx="4104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spcBef>
                <a:spcPts val="600"/>
              </a:spcBef>
              <a:spcAft>
                <a:spcPts val="600"/>
              </a:spcAft>
              <a:buBlip>
                <a:blip r:embed="rId6"/>
              </a:buBlip>
              <a:tabLst>
                <a:tab pos="647604" algn="l"/>
                <a:tab pos="1561866" algn="l"/>
                <a:tab pos="2476131" algn="l"/>
                <a:tab pos="3390396" algn="l"/>
                <a:tab pos="4304661" algn="l"/>
                <a:tab pos="5218923" algn="l"/>
                <a:tab pos="6133188" algn="l"/>
                <a:tab pos="7047451" algn="l"/>
                <a:tab pos="7961715" algn="l"/>
                <a:tab pos="8875980" algn="l"/>
                <a:tab pos="9790242" algn="l"/>
                <a:tab pos="10133092" algn="l"/>
                <a:tab pos="10856885" algn="l"/>
                <a:tab pos="11580677" algn="l"/>
              </a:tabLst>
            </a:pPr>
            <a:r>
              <a:rPr lang="en-US" sz="1600" b="1" dirty="0" smtClean="0">
                <a:solidFill>
                  <a:srgbClr val="0033CC"/>
                </a:solidFill>
                <a:latin typeface="Helvetica Neue" charset="0"/>
              </a:rPr>
              <a:t>Case nsb_1:  </a:t>
            </a:r>
            <a:r>
              <a:rPr lang="en-US" sz="1600" b="1" dirty="0" smtClean="0">
                <a:sym typeface="Wingdings" panose="05000000000000000000" pitchFamily="2" charset="2"/>
              </a:rPr>
              <a:t>~ </a:t>
            </a:r>
            <a:r>
              <a:rPr lang="en-US" sz="1600" b="1" dirty="0">
                <a:latin typeface="Helvetica Neue" charset="0"/>
              </a:rPr>
              <a:t>1 </a:t>
            </a:r>
            <a:r>
              <a:rPr lang="en-US" sz="1600" b="1" dirty="0" err="1">
                <a:latin typeface="Helvetica Neue" charset="0"/>
              </a:rPr>
              <a:t>pe</a:t>
            </a:r>
            <a:r>
              <a:rPr lang="en-US" sz="1600" b="1" dirty="0">
                <a:latin typeface="Helvetica Neue" charset="0"/>
              </a:rPr>
              <a:t>/pixel every 50 </a:t>
            </a:r>
            <a:r>
              <a:rPr lang="en-US" sz="1600" b="1" dirty="0" smtClean="0">
                <a:latin typeface="Helvetica Neue" charset="0"/>
              </a:rPr>
              <a:t>ns, standard CTA bi-level cleaning, </a:t>
            </a:r>
            <a:r>
              <a:rPr lang="en-US" sz="1600" b="1" dirty="0" smtClean="0">
                <a:solidFill>
                  <a:srgbClr val="0033CC"/>
                </a:solidFill>
                <a:latin typeface="Helvetica Neue" charset="0"/>
              </a:rPr>
              <a:t>4/8 RMS(NSB</a:t>
            </a:r>
            <a:r>
              <a:rPr lang="en-US" sz="1600" b="1" dirty="0" smtClean="0">
                <a:solidFill>
                  <a:srgbClr val="0033CC"/>
                </a:solidFill>
                <a:latin typeface="Helvetica Neue" charset="0"/>
              </a:rPr>
              <a:t>)</a:t>
            </a:r>
            <a:endParaRPr lang="en-US" sz="1600" b="1" dirty="0" smtClean="0">
              <a:solidFill>
                <a:srgbClr val="0033CC"/>
              </a:solidFill>
              <a:latin typeface="Helvetica Neue" charset="0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09202"/>
            <a:ext cx="4146442" cy="2878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ttangolo 30"/>
          <p:cNvSpPr/>
          <p:nvPr/>
        </p:nvSpPr>
        <p:spPr>
          <a:xfrm>
            <a:off x="475744" y="4653136"/>
            <a:ext cx="36642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spcBef>
                <a:spcPts val="600"/>
              </a:spcBef>
              <a:spcAft>
                <a:spcPts val="600"/>
              </a:spcAft>
              <a:buBlip>
                <a:blip r:embed="rId6"/>
              </a:buBlip>
              <a:tabLst>
                <a:tab pos="647604" algn="l"/>
                <a:tab pos="1561866" algn="l"/>
                <a:tab pos="2476131" algn="l"/>
                <a:tab pos="3390396" algn="l"/>
                <a:tab pos="4304661" algn="l"/>
                <a:tab pos="5218923" algn="l"/>
                <a:tab pos="6133188" algn="l"/>
                <a:tab pos="7047451" algn="l"/>
                <a:tab pos="7961715" algn="l"/>
                <a:tab pos="8875980" algn="l"/>
                <a:tab pos="9790242" algn="l"/>
                <a:tab pos="10133092" algn="l"/>
                <a:tab pos="10856885" algn="l"/>
                <a:tab pos="11580677" algn="l"/>
              </a:tabLst>
            </a:pPr>
            <a:r>
              <a:rPr lang="en-US" sz="1600" b="1" dirty="0" smtClean="0">
                <a:solidFill>
                  <a:srgbClr val="0033CC"/>
                </a:solidFill>
                <a:latin typeface="Helvetica Neue" charset="0"/>
              </a:rPr>
              <a:t>Case nsb_0 </a:t>
            </a:r>
            <a:r>
              <a:rPr lang="en-US" sz="1600" b="1" dirty="0">
                <a:solidFill>
                  <a:srgbClr val="006600"/>
                </a:solidFill>
                <a:latin typeface="Helvetica Neue" charset="0"/>
              </a:rPr>
              <a:t>(no </a:t>
            </a:r>
            <a:r>
              <a:rPr lang="en-US" sz="1600" b="1" dirty="0" smtClean="0">
                <a:solidFill>
                  <a:srgbClr val="006600"/>
                </a:solidFill>
                <a:latin typeface="Helvetica Neue" charset="0"/>
              </a:rPr>
              <a:t>NSB inclusion</a:t>
            </a:r>
            <a:r>
              <a:rPr lang="en-US" sz="1600" b="1" dirty="0">
                <a:solidFill>
                  <a:srgbClr val="006600"/>
                </a:solidFill>
                <a:latin typeface="Helvetica Neue" charset="0"/>
              </a:rPr>
              <a:t>, </a:t>
            </a:r>
            <a:r>
              <a:rPr lang="en-US" sz="1600" b="1" dirty="0" smtClean="0">
                <a:solidFill>
                  <a:srgbClr val="006600"/>
                </a:solidFill>
                <a:latin typeface="Helvetica Neue" charset="0"/>
              </a:rPr>
              <a:t>no cleaning, </a:t>
            </a:r>
            <a:r>
              <a:rPr lang="en-US" sz="1600" b="1" dirty="0" err="1" smtClean="0">
                <a:solidFill>
                  <a:srgbClr val="006600"/>
                </a:solidFill>
                <a:latin typeface="Helvetica Neue" charset="0"/>
              </a:rPr>
              <a:t>Npixon</a:t>
            </a:r>
            <a:r>
              <a:rPr lang="en-US" sz="1600" b="1" dirty="0" smtClean="0">
                <a:solidFill>
                  <a:srgbClr val="006600"/>
                </a:solidFill>
                <a:latin typeface="Helvetica Neue" charset="0"/>
              </a:rPr>
              <a:t>=4, images ‘</a:t>
            </a:r>
            <a:r>
              <a:rPr lang="en-US" sz="1600" b="1" dirty="0">
                <a:solidFill>
                  <a:srgbClr val="006600"/>
                </a:solidFill>
                <a:latin typeface="Helvetica Neue" charset="0"/>
              </a:rPr>
              <a:t>well-cleaned</a:t>
            </a:r>
            <a:r>
              <a:rPr lang="en-US" sz="1600" b="1" dirty="0" smtClean="0">
                <a:solidFill>
                  <a:srgbClr val="006600"/>
                </a:solidFill>
                <a:latin typeface="Helvetica Neue" charset="0"/>
              </a:rPr>
              <a:t>’ as </a:t>
            </a:r>
            <a:r>
              <a:rPr lang="en-US" sz="1600" b="1" dirty="0" smtClean="0">
                <a:solidFill>
                  <a:srgbClr val="006600"/>
                </a:solidFill>
                <a:latin typeface="Helvetica Neue" charset="0"/>
              </a:rPr>
              <a:t>ref</a:t>
            </a:r>
            <a:endParaRPr lang="en-US" sz="1600" b="1" dirty="0" smtClean="0">
              <a:solidFill>
                <a:srgbClr val="006600"/>
              </a:solidFill>
              <a:latin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4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>
            <a:off x="0" y="-27384"/>
            <a:ext cx="9144000" cy="468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 kern="0" noProof="0" dirty="0" smtClean="0">
                <a:solidFill>
                  <a:schemeClr val="bg1"/>
                </a:solidFill>
                <a:cs typeface="Arial" pitchFamily="34" charset="0"/>
              </a:rPr>
              <a:t>ASTRI SST-2M – </a:t>
            </a:r>
            <a:r>
              <a:rPr lang="it-IT" sz="2800" b="1" kern="0" noProof="0" dirty="0" err="1" smtClean="0">
                <a:solidFill>
                  <a:schemeClr val="bg1"/>
                </a:solidFill>
                <a:cs typeface="Arial" pitchFamily="34" charset="0"/>
              </a:rPr>
              <a:t>Pre-selecting</a:t>
            </a:r>
            <a:r>
              <a:rPr lang="it-IT" sz="2800" b="1" kern="0" noProof="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kumimoji="0" lang="it-IT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parameters</a:t>
            </a:r>
            <a:endParaRPr kumimoji="0" lang="it-IT" sz="2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pitchFamily="34" charset="0"/>
            </a:endParaRPr>
          </a:p>
        </p:txBody>
      </p:sp>
      <p:grpSp>
        <p:nvGrpSpPr>
          <p:cNvPr id="8" name="Gruppo 7"/>
          <p:cNvGrpSpPr/>
          <p:nvPr/>
        </p:nvGrpSpPr>
        <p:grpSpPr>
          <a:xfrm>
            <a:off x="0" y="-27384"/>
            <a:ext cx="1763688" cy="467999"/>
            <a:chOff x="0" y="-27384"/>
            <a:chExt cx="1763688" cy="467999"/>
          </a:xfrm>
        </p:grpSpPr>
        <p:sp>
          <p:nvSpPr>
            <p:cNvPr id="2" name="Rettangolo 1"/>
            <p:cNvSpPr/>
            <p:nvPr/>
          </p:nvSpPr>
          <p:spPr>
            <a:xfrm>
              <a:off x="0" y="-27384"/>
              <a:ext cx="1763688" cy="46799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5" name="Gruppo 4"/>
            <p:cNvGrpSpPr/>
            <p:nvPr/>
          </p:nvGrpSpPr>
          <p:grpSpPr>
            <a:xfrm>
              <a:off x="67243" y="-27384"/>
              <a:ext cx="1624437" cy="467999"/>
              <a:chOff x="82590" y="-27384"/>
              <a:chExt cx="1624437" cy="467999"/>
            </a:xfrm>
          </p:grpSpPr>
          <p:pic>
            <p:nvPicPr>
              <p:cNvPr id="6" name="Picture 6" descr="http://www.uibk.ac.at/cta/stylesheets/images/cta-logo-220x140px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600" y="-27384"/>
                <a:ext cx="735427" cy="4679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Immagine 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590" y="105521"/>
                <a:ext cx="817002" cy="202188"/>
              </a:xfrm>
              <a:prstGeom prst="rect">
                <a:avLst/>
              </a:prstGeom>
              <a:effectLst/>
            </p:spPr>
          </p:pic>
        </p:grpSp>
      </p:grpSp>
      <p:sp>
        <p:nvSpPr>
          <p:cNvPr id="30" name="Rettangolo 29"/>
          <p:cNvSpPr/>
          <p:nvPr/>
        </p:nvSpPr>
        <p:spPr>
          <a:xfrm>
            <a:off x="45514" y="1124744"/>
            <a:ext cx="89289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spcBef>
                <a:spcPts val="600"/>
              </a:spcBef>
              <a:spcAft>
                <a:spcPts val="600"/>
              </a:spcAft>
              <a:buBlip>
                <a:blip r:embed="rId5"/>
              </a:buBlip>
              <a:tabLst>
                <a:tab pos="647604" algn="l"/>
                <a:tab pos="1561866" algn="l"/>
                <a:tab pos="2476131" algn="l"/>
                <a:tab pos="3390396" algn="l"/>
                <a:tab pos="4304661" algn="l"/>
                <a:tab pos="5218923" algn="l"/>
                <a:tab pos="6133188" algn="l"/>
                <a:tab pos="7047451" algn="l"/>
                <a:tab pos="7961715" algn="l"/>
                <a:tab pos="8875980" algn="l"/>
                <a:tab pos="9790242" algn="l"/>
                <a:tab pos="10133092" algn="l"/>
                <a:tab pos="10856885" algn="l"/>
                <a:tab pos="11580677" algn="l"/>
              </a:tabLst>
            </a:pPr>
            <a:r>
              <a:rPr lang="en-US" sz="1600" b="1" dirty="0" smtClean="0">
                <a:solidFill>
                  <a:srgbClr val="0033CC"/>
                </a:solidFill>
                <a:latin typeface="Helvetica Neue" charset="0"/>
              </a:rPr>
              <a:t>Case nsb_0 </a:t>
            </a:r>
            <a:r>
              <a:rPr lang="en-US" sz="1600" b="1" dirty="0">
                <a:solidFill>
                  <a:srgbClr val="006600"/>
                </a:solidFill>
                <a:latin typeface="Helvetica Neue" charset="0"/>
              </a:rPr>
              <a:t>(no </a:t>
            </a:r>
            <a:r>
              <a:rPr lang="en-US" sz="1600" b="1" dirty="0" smtClean="0">
                <a:solidFill>
                  <a:srgbClr val="006600"/>
                </a:solidFill>
                <a:latin typeface="Helvetica Neue" charset="0"/>
              </a:rPr>
              <a:t>NSB inclusion</a:t>
            </a:r>
            <a:r>
              <a:rPr lang="en-US" sz="1600" b="1" dirty="0">
                <a:solidFill>
                  <a:srgbClr val="006600"/>
                </a:solidFill>
                <a:latin typeface="Helvetica Neue" charset="0"/>
              </a:rPr>
              <a:t>, </a:t>
            </a:r>
            <a:r>
              <a:rPr lang="en-US" sz="1600" b="1" dirty="0" smtClean="0">
                <a:solidFill>
                  <a:srgbClr val="006600"/>
                </a:solidFill>
                <a:latin typeface="Helvetica Neue" charset="0"/>
              </a:rPr>
              <a:t>no cleaning, </a:t>
            </a:r>
            <a:r>
              <a:rPr lang="en-US" sz="1600" b="1" dirty="0" err="1" smtClean="0">
                <a:solidFill>
                  <a:srgbClr val="006600"/>
                </a:solidFill>
                <a:latin typeface="Helvetica Neue" charset="0"/>
              </a:rPr>
              <a:t>Npixon</a:t>
            </a:r>
            <a:r>
              <a:rPr lang="en-US" sz="1600" b="1" dirty="0" smtClean="0">
                <a:solidFill>
                  <a:srgbClr val="006600"/>
                </a:solidFill>
                <a:latin typeface="Helvetica Neue" charset="0"/>
              </a:rPr>
              <a:t>=4, images ‘</a:t>
            </a:r>
            <a:r>
              <a:rPr lang="en-US" sz="1600" b="1" dirty="0">
                <a:solidFill>
                  <a:srgbClr val="006600"/>
                </a:solidFill>
                <a:latin typeface="Helvetica Neue" charset="0"/>
              </a:rPr>
              <a:t>well-cleaned</a:t>
            </a:r>
            <a:r>
              <a:rPr lang="en-US" sz="1600" b="1" dirty="0" smtClean="0">
                <a:solidFill>
                  <a:srgbClr val="006600"/>
                </a:solidFill>
                <a:latin typeface="Helvetica Neue" charset="0"/>
              </a:rPr>
              <a:t>’ as </a:t>
            </a:r>
            <a:r>
              <a:rPr lang="en-US" sz="1600" b="1" dirty="0" smtClean="0">
                <a:solidFill>
                  <a:srgbClr val="006600"/>
                </a:solidFill>
                <a:latin typeface="Helvetica Neue" charset="0"/>
              </a:rPr>
              <a:t>ref</a:t>
            </a:r>
            <a:endParaRPr lang="en-US" sz="1600" b="1" dirty="0" smtClean="0">
              <a:solidFill>
                <a:srgbClr val="006600"/>
              </a:solidFill>
              <a:latin typeface="Helvetica Neue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M.C. </a:t>
            </a:r>
            <a:r>
              <a:rPr kumimoji="0" lang="it-IT" sz="1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Maccarone</a:t>
            </a:r>
            <a:r>
              <a:rPr kumimoji="0" lang="it-IT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 –  CCF/CTA Meeting,</a:t>
            </a:r>
            <a:r>
              <a:rPr kumimoji="0" lang="it-IT" sz="140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 </a:t>
            </a:r>
            <a:r>
              <a:rPr kumimoji="0" lang="it-IT" sz="1400" i="0" u="none" strike="noStrike" kern="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Barcelona</a:t>
            </a:r>
            <a:r>
              <a:rPr kumimoji="0" lang="it-IT" sz="140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, 26-28 </a:t>
            </a:r>
            <a:r>
              <a:rPr kumimoji="0" lang="it-IT" sz="1400" i="0" u="none" strike="noStrike" kern="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October</a:t>
            </a:r>
            <a:r>
              <a:rPr kumimoji="0" lang="it-IT" sz="140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 2015</a:t>
            </a:r>
            <a:endParaRPr kumimoji="0" lang="it-IT" sz="140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16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604448" y="6558806"/>
            <a:ext cx="539552" cy="265733"/>
          </a:xfrm>
        </p:spPr>
        <p:txBody>
          <a:bodyPr/>
          <a:lstStyle/>
          <a:p>
            <a:fld id="{65D1E375-1491-4770-B4ED-E699B7903ED8}" type="slidenum">
              <a:rPr lang="it-IT" b="1" smtClean="0">
                <a:solidFill>
                  <a:schemeClr val="bg1"/>
                </a:solidFill>
              </a:rPr>
              <a:pPr/>
              <a:t>21</a:t>
            </a:fld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259904" y="3810526"/>
            <a:ext cx="89289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spcBef>
                <a:spcPts val="600"/>
              </a:spcBef>
              <a:spcAft>
                <a:spcPts val="600"/>
              </a:spcAft>
              <a:buBlip>
                <a:blip r:embed="rId5"/>
              </a:buBlip>
              <a:tabLst>
                <a:tab pos="647604" algn="l"/>
                <a:tab pos="1561866" algn="l"/>
                <a:tab pos="2476131" algn="l"/>
                <a:tab pos="3390396" algn="l"/>
                <a:tab pos="4304661" algn="l"/>
                <a:tab pos="5218923" algn="l"/>
                <a:tab pos="6133188" algn="l"/>
                <a:tab pos="7047451" algn="l"/>
                <a:tab pos="7961715" algn="l"/>
                <a:tab pos="8875980" algn="l"/>
                <a:tab pos="9790242" algn="l"/>
                <a:tab pos="10133092" algn="l"/>
                <a:tab pos="10856885" algn="l"/>
                <a:tab pos="11580677" algn="l"/>
              </a:tabLst>
            </a:pPr>
            <a:r>
              <a:rPr lang="en-US" sz="1600" b="1" dirty="0" smtClean="0">
                <a:solidFill>
                  <a:srgbClr val="0033CC"/>
                </a:solidFill>
                <a:latin typeface="Helvetica Neue" charset="0"/>
              </a:rPr>
              <a:t>Case nsb_1:  </a:t>
            </a:r>
            <a:r>
              <a:rPr lang="en-US" sz="1600" b="1" dirty="0" smtClean="0">
                <a:sym typeface="Wingdings" panose="05000000000000000000" pitchFamily="2" charset="2"/>
              </a:rPr>
              <a:t>~ </a:t>
            </a:r>
            <a:r>
              <a:rPr lang="en-US" sz="1600" b="1" dirty="0">
                <a:latin typeface="Helvetica Neue" charset="0"/>
              </a:rPr>
              <a:t>1 </a:t>
            </a:r>
            <a:r>
              <a:rPr lang="en-US" sz="1600" b="1" dirty="0" err="1">
                <a:latin typeface="Helvetica Neue" charset="0"/>
              </a:rPr>
              <a:t>pe</a:t>
            </a:r>
            <a:r>
              <a:rPr lang="en-US" sz="1600" b="1" dirty="0">
                <a:latin typeface="Helvetica Neue" charset="0"/>
              </a:rPr>
              <a:t>/pixel every 50 </a:t>
            </a:r>
            <a:r>
              <a:rPr lang="en-US" sz="1600" b="1" dirty="0" smtClean="0">
                <a:latin typeface="Helvetica Neue" charset="0"/>
              </a:rPr>
              <a:t>ns, standard CTA bi-level cleaning, </a:t>
            </a:r>
            <a:r>
              <a:rPr lang="en-US" sz="1600" b="1" dirty="0" smtClean="0">
                <a:solidFill>
                  <a:srgbClr val="0033CC"/>
                </a:solidFill>
                <a:latin typeface="Helvetica Neue" charset="0"/>
              </a:rPr>
              <a:t>4/8 RMS(NSB</a:t>
            </a:r>
            <a:r>
              <a:rPr lang="en-US" sz="1600" b="1" dirty="0" smtClean="0">
                <a:solidFill>
                  <a:srgbClr val="0033CC"/>
                </a:solidFill>
                <a:latin typeface="Helvetica Neue" charset="0"/>
              </a:rPr>
              <a:t>)</a:t>
            </a:r>
            <a:endParaRPr lang="en-US" sz="1600" b="1" dirty="0" smtClean="0">
              <a:solidFill>
                <a:srgbClr val="0033CC"/>
              </a:solidFill>
              <a:latin typeface="Helvetica Neue" charset="0"/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337271" y="1630423"/>
            <a:ext cx="8477825" cy="1470776"/>
            <a:chOff x="179513" y="1630423"/>
            <a:chExt cx="8477825" cy="1470776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4028" y="1630423"/>
              <a:ext cx="1986732" cy="1433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3" y="1630423"/>
              <a:ext cx="1940176" cy="1387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2243" y="1630423"/>
              <a:ext cx="1948048" cy="1427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1630423"/>
              <a:ext cx="2069114" cy="1470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uppo 3"/>
          <p:cNvGrpSpPr/>
          <p:nvPr/>
        </p:nvGrpSpPr>
        <p:grpSpPr>
          <a:xfrm>
            <a:off x="331894" y="4221088"/>
            <a:ext cx="8488578" cy="1455528"/>
            <a:chOff x="168760" y="4221088"/>
            <a:chExt cx="8488578" cy="1455528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6440" y="4221088"/>
              <a:ext cx="1924320" cy="1389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760" y="4221088"/>
              <a:ext cx="1950929" cy="1389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9664" y="4221088"/>
              <a:ext cx="1930627" cy="1410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0843" y="4221088"/>
              <a:ext cx="2096495" cy="1455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5829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>
            <a:off x="0" y="-27384"/>
            <a:ext cx="9144000" cy="468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 kern="0" noProof="0" dirty="0" err="1" smtClean="0">
                <a:solidFill>
                  <a:schemeClr val="bg1"/>
                </a:solidFill>
                <a:cs typeface="Arial" pitchFamily="34" charset="0"/>
              </a:rPr>
              <a:t>Pre-selecting</a:t>
            </a:r>
            <a:r>
              <a:rPr lang="it-IT" sz="2800" b="1" kern="0" noProof="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it-IT" sz="2800" b="1" kern="0" noProof="0" dirty="0" err="1" smtClean="0">
                <a:solidFill>
                  <a:schemeClr val="bg1"/>
                </a:solidFill>
                <a:cs typeface="Arial" pitchFamily="34" charset="0"/>
              </a:rPr>
              <a:t>muon</a:t>
            </a:r>
            <a:r>
              <a:rPr lang="it-IT" sz="2800" b="1" kern="0" noProof="0" dirty="0" smtClean="0">
                <a:solidFill>
                  <a:schemeClr val="bg1"/>
                </a:solidFill>
                <a:cs typeface="Arial" pitchFamily="34" charset="0"/>
              </a:rPr>
              <a:t> images in the </a:t>
            </a:r>
            <a:r>
              <a:rPr lang="it-IT" sz="2800" b="1" kern="0" dirty="0">
                <a:solidFill>
                  <a:schemeClr val="bg1"/>
                </a:solidFill>
                <a:cs typeface="Arial" pitchFamily="34" charset="0"/>
              </a:rPr>
              <a:t>c</a:t>
            </a:r>
            <a:r>
              <a:rPr lang="it-IT" sz="2800" b="1" kern="0" noProof="0" dirty="0" err="1" smtClean="0">
                <a:solidFill>
                  <a:schemeClr val="bg1"/>
                </a:solidFill>
                <a:cs typeface="Arial" pitchFamily="34" charset="0"/>
              </a:rPr>
              <a:t>amera</a:t>
            </a:r>
            <a:r>
              <a:rPr lang="it-IT" sz="2800" b="1" kern="0" noProof="0" dirty="0" smtClean="0">
                <a:solidFill>
                  <a:schemeClr val="bg1"/>
                </a:solidFill>
                <a:cs typeface="Arial" pitchFamily="34" charset="0"/>
              </a:rPr>
              <a:t> (server)</a:t>
            </a:r>
            <a:endParaRPr kumimoji="0" lang="it-IT" sz="2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pitchFamily="34" charset="0"/>
            </a:endParaRPr>
          </a:p>
        </p:txBody>
      </p:sp>
      <p:grpSp>
        <p:nvGrpSpPr>
          <p:cNvPr id="8" name="Gruppo 7"/>
          <p:cNvGrpSpPr/>
          <p:nvPr/>
        </p:nvGrpSpPr>
        <p:grpSpPr>
          <a:xfrm>
            <a:off x="0" y="-27384"/>
            <a:ext cx="1763688" cy="467999"/>
            <a:chOff x="0" y="-27384"/>
            <a:chExt cx="1763688" cy="467999"/>
          </a:xfrm>
        </p:grpSpPr>
        <p:sp>
          <p:nvSpPr>
            <p:cNvPr id="2" name="Rettangolo 1"/>
            <p:cNvSpPr/>
            <p:nvPr/>
          </p:nvSpPr>
          <p:spPr>
            <a:xfrm>
              <a:off x="0" y="-27384"/>
              <a:ext cx="1763688" cy="46799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5" name="Gruppo 4"/>
            <p:cNvGrpSpPr/>
            <p:nvPr/>
          </p:nvGrpSpPr>
          <p:grpSpPr>
            <a:xfrm>
              <a:off x="67243" y="-27384"/>
              <a:ext cx="1624437" cy="467999"/>
              <a:chOff x="82590" y="-27384"/>
              <a:chExt cx="1624437" cy="467999"/>
            </a:xfrm>
          </p:grpSpPr>
          <p:pic>
            <p:nvPicPr>
              <p:cNvPr id="6" name="Picture 6" descr="http://www.uibk.ac.at/cta/stylesheets/images/cta-logo-220x140px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600" y="-27384"/>
                <a:ext cx="735427" cy="4679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Immagine 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590" y="105521"/>
                <a:ext cx="817002" cy="202188"/>
              </a:xfrm>
              <a:prstGeom prst="rect">
                <a:avLst/>
              </a:prstGeom>
              <a:effectLst/>
            </p:spPr>
          </p:pic>
        </p:grpSp>
      </p:grpSp>
      <p:sp>
        <p:nvSpPr>
          <p:cNvPr id="13" name="Rettangolo 12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M.C. </a:t>
            </a:r>
            <a:r>
              <a:rPr kumimoji="0" lang="it-IT" sz="1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Maccarone</a:t>
            </a:r>
            <a:r>
              <a:rPr kumimoji="0" lang="it-IT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 –  CCF/CTA Meeting,</a:t>
            </a:r>
            <a:r>
              <a:rPr kumimoji="0" lang="it-IT" sz="140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 </a:t>
            </a:r>
            <a:r>
              <a:rPr kumimoji="0" lang="it-IT" sz="1400" i="0" u="none" strike="noStrike" kern="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Barcelona</a:t>
            </a:r>
            <a:r>
              <a:rPr kumimoji="0" lang="it-IT" sz="140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, 26-28 </a:t>
            </a:r>
            <a:r>
              <a:rPr kumimoji="0" lang="it-IT" sz="1400" i="0" u="none" strike="noStrike" kern="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October</a:t>
            </a:r>
            <a:r>
              <a:rPr kumimoji="0" lang="it-IT" sz="140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 2015</a:t>
            </a:r>
            <a:endParaRPr kumimoji="0" lang="it-IT" sz="140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15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604448" y="6558806"/>
            <a:ext cx="539552" cy="265733"/>
          </a:xfrm>
        </p:spPr>
        <p:txBody>
          <a:bodyPr/>
          <a:lstStyle/>
          <a:p>
            <a:fld id="{65D1E375-1491-4770-B4ED-E699B7903ED8}" type="slidenum">
              <a:rPr lang="it-IT" b="1" smtClean="0">
                <a:solidFill>
                  <a:schemeClr val="bg1"/>
                </a:solidFill>
              </a:rPr>
              <a:pPr/>
              <a:t>3</a:t>
            </a:fld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395536" y="908720"/>
            <a:ext cx="33843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647604" algn="l"/>
                <a:tab pos="1561866" algn="l"/>
                <a:tab pos="2476131" algn="l"/>
                <a:tab pos="3390396" algn="l"/>
                <a:tab pos="4304661" algn="l"/>
                <a:tab pos="5218923" algn="l"/>
                <a:tab pos="6133188" algn="l"/>
                <a:tab pos="7047451" algn="l"/>
                <a:tab pos="7961715" algn="l"/>
                <a:tab pos="8875980" algn="l"/>
                <a:tab pos="9790242" algn="l"/>
                <a:tab pos="10133092" algn="l"/>
                <a:tab pos="10856885" algn="l"/>
                <a:tab pos="11580677" algn="l"/>
              </a:tabLst>
            </a:pPr>
            <a:r>
              <a:rPr lang="en-US" sz="2400" b="1" dirty="0" smtClean="0">
                <a:solidFill>
                  <a:srgbClr val="C00000"/>
                </a:solidFill>
                <a:latin typeface="Helvetica Neue" charset="0"/>
              </a:rPr>
              <a:t>Important Notes</a:t>
            </a:r>
            <a:endParaRPr lang="en-US" sz="2400" b="1" dirty="0" smtClean="0">
              <a:latin typeface="Helvetica Neue" charset="0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395536" y="1607889"/>
            <a:ext cx="802962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647604" algn="l"/>
                <a:tab pos="1561866" algn="l"/>
                <a:tab pos="2476131" algn="l"/>
                <a:tab pos="3390396" algn="l"/>
                <a:tab pos="4304661" algn="l"/>
                <a:tab pos="5218923" algn="l"/>
                <a:tab pos="6133188" algn="l"/>
                <a:tab pos="7047451" algn="l"/>
                <a:tab pos="7961715" algn="l"/>
                <a:tab pos="8875980" algn="l"/>
                <a:tab pos="9790242" algn="l"/>
                <a:tab pos="10133092" algn="l"/>
                <a:tab pos="10856885" algn="l"/>
                <a:tab pos="11580677" algn="l"/>
              </a:tabLst>
            </a:pPr>
            <a:r>
              <a:rPr lang="en-US" sz="2000" b="1" dirty="0" smtClean="0">
                <a:solidFill>
                  <a:srgbClr val="0033CC"/>
                </a:solidFill>
              </a:rPr>
              <a:t>The pre-selection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Blip>
                <a:blip r:embed="rId5"/>
              </a:buBlip>
              <a:tabLst>
                <a:tab pos="647604" algn="l"/>
                <a:tab pos="1561866" algn="l"/>
                <a:tab pos="2476131" algn="l"/>
                <a:tab pos="3390396" algn="l"/>
                <a:tab pos="4304661" algn="l"/>
                <a:tab pos="5218923" algn="l"/>
                <a:tab pos="6133188" algn="l"/>
                <a:tab pos="7047451" algn="l"/>
                <a:tab pos="7961715" algn="l"/>
                <a:tab pos="8875980" algn="l"/>
                <a:tab pos="9790242" algn="l"/>
                <a:tab pos="10133092" algn="l"/>
                <a:tab pos="10856885" algn="l"/>
                <a:tab pos="11580677" algn="l"/>
              </a:tabLst>
            </a:pPr>
            <a:r>
              <a:rPr lang="en-US" sz="2000" b="1" dirty="0" smtClean="0"/>
              <a:t>aims to ‘identify’ those events (triggered in the camera) that could be considered generated by muons and then ‘usable’ as calibrators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Blip>
                <a:blip r:embed="rId5"/>
              </a:buBlip>
              <a:tabLst>
                <a:tab pos="647604" algn="l"/>
                <a:tab pos="1561866" algn="l"/>
                <a:tab pos="2476131" algn="l"/>
                <a:tab pos="3390396" algn="l"/>
                <a:tab pos="4304661" algn="l"/>
                <a:tab pos="5218923" algn="l"/>
                <a:tab pos="6133188" algn="l"/>
                <a:tab pos="7047451" algn="l"/>
                <a:tab pos="7961715" algn="l"/>
                <a:tab pos="8875980" algn="l"/>
                <a:tab pos="9790242" algn="l"/>
                <a:tab pos="10133092" algn="l"/>
                <a:tab pos="10856885" algn="l"/>
                <a:tab pos="11580677" algn="l"/>
              </a:tabLst>
            </a:pPr>
            <a:r>
              <a:rPr lang="en-US" sz="2000" b="1" dirty="0" smtClean="0"/>
              <a:t>it does not require deep analysis of the muon ring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Blip>
                <a:blip r:embed="rId5"/>
              </a:buBlip>
              <a:tabLst>
                <a:tab pos="647604" algn="l"/>
                <a:tab pos="1561866" algn="l"/>
                <a:tab pos="2476131" algn="l"/>
                <a:tab pos="3390396" algn="l"/>
                <a:tab pos="4304661" algn="l"/>
                <a:tab pos="5218923" algn="l"/>
                <a:tab pos="6133188" algn="l"/>
                <a:tab pos="7047451" algn="l"/>
                <a:tab pos="7961715" algn="l"/>
                <a:tab pos="8875980" algn="l"/>
                <a:tab pos="9790242" algn="l"/>
                <a:tab pos="10133092" algn="l"/>
                <a:tab pos="10856885" algn="l"/>
                <a:tab pos="11580677" algn="l"/>
              </a:tabLst>
            </a:pPr>
            <a:r>
              <a:rPr lang="en-US" sz="2000" b="1" dirty="0" smtClean="0"/>
              <a:t>It must be fast and efficient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Blip>
                <a:blip r:embed="rId5"/>
              </a:buBlip>
              <a:tabLst>
                <a:tab pos="647604" algn="l"/>
                <a:tab pos="1561866" algn="l"/>
                <a:tab pos="2476131" algn="l"/>
                <a:tab pos="3390396" algn="l"/>
                <a:tab pos="4304661" algn="l"/>
                <a:tab pos="5218923" algn="l"/>
                <a:tab pos="6133188" algn="l"/>
                <a:tab pos="7047451" algn="l"/>
                <a:tab pos="7961715" algn="l"/>
                <a:tab pos="8875980" algn="l"/>
                <a:tab pos="9790242" algn="l"/>
                <a:tab pos="10133092" algn="l"/>
                <a:tab pos="10856885" algn="l"/>
                <a:tab pos="11580677" algn="l"/>
              </a:tabLst>
            </a:pPr>
            <a:r>
              <a:rPr lang="en-US" sz="2000" b="1" dirty="0"/>
              <a:t>t</a:t>
            </a:r>
            <a:r>
              <a:rPr lang="en-US" sz="2000" b="1" dirty="0" smtClean="0"/>
              <a:t>he algorithm must satisfy the new suggested level B-requirement:</a:t>
            </a:r>
          </a:p>
        </p:txBody>
      </p:sp>
      <p:sp>
        <p:nvSpPr>
          <p:cNvPr id="20" name="Rettangolo 19"/>
          <p:cNvSpPr/>
          <p:nvPr/>
        </p:nvSpPr>
        <p:spPr>
          <a:xfrm>
            <a:off x="441919" y="4437112"/>
            <a:ext cx="8172908" cy="830997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/>
            <a:r>
              <a:rPr lang="en-US" sz="1600" b="1" dirty="0"/>
              <a:t>B-M/SST-1300 </a:t>
            </a:r>
            <a:r>
              <a:rPr lang="en-US" sz="1600" i="1" dirty="0"/>
              <a:t>The camera must be able to trigger on, and </a:t>
            </a:r>
            <a:r>
              <a:rPr lang="en-US" sz="1600" i="1" dirty="0" smtClean="0"/>
              <a:t>flag </a:t>
            </a:r>
            <a:r>
              <a:rPr lang="en-US" sz="1600" i="1" dirty="0"/>
              <a:t>from pre-calibration data, fully </a:t>
            </a:r>
            <a:r>
              <a:rPr lang="en-US" sz="1600" i="1" dirty="0" smtClean="0"/>
              <a:t>contained muon </a:t>
            </a:r>
            <a:r>
              <a:rPr lang="en-US" sz="1600" i="1" dirty="0"/>
              <a:t>rings impacting the mirror with an energy &gt;20 GeV with an </a:t>
            </a:r>
            <a:r>
              <a:rPr lang="en-US" sz="1600" i="1" dirty="0" smtClean="0"/>
              <a:t>efficiency </a:t>
            </a:r>
            <a:r>
              <a:rPr lang="en-US" sz="1600" i="1" dirty="0"/>
              <a:t>greater than 90%, even if </a:t>
            </a:r>
            <a:r>
              <a:rPr lang="en-US" sz="1600" i="1" dirty="0" smtClean="0"/>
              <a:t>visible in </a:t>
            </a:r>
            <a:r>
              <a:rPr lang="en-US" sz="1600" i="1" dirty="0"/>
              <a:t>only one telescope camera.</a:t>
            </a:r>
            <a:endParaRPr lang="it-IT" sz="1600" b="1" i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75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>
            <a:off x="0" y="-27384"/>
            <a:ext cx="9144000" cy="468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 kern="0" noProof="0" dirty="0" smtClean="0">
                <a:solidFill>
                  <a:schemeClr val="bg1"/>
                </a:solidFill>
                <a:cs typeface="Arial" pitchFamily="34" charset="0"/>
              </a:rPr>
              <a:t>ASTRI SST-2M – </a:t>
            </a:r>
            <a:r>
              <a:rPr lang="it-IT" sz="2800" b="1" kern="0" noProof="0" dirty="0" err="1" smtClean="0">
                <a:solidFill>
                  <a:schemeClr val="bg1"/>
                </a:solidFill>
                <a:cs typeface="Arial" pitchFamily="34" charset="0"/>
              </a:rPr>
              <a:t>Muon</a:t>
            </a:r>
            <a:r>
              <a:rPr lang="it-IT" sz="2800" b="1" kern="0" noProof="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it-IT" sz="2800" b="1" kern="0" noProof="0" dirty="0" err="1" smtClean="0">
                <a:solidFill>
                  <a:schemeClr val="bg1"/>
                </a:solidFill>
                <a:cs typeface="Arial" pitchFamily="34" charset="0"/>
              </a:rPr>
              <a:t>pre-selection</a:t>
            </a:r>
            <a:r>
              <a:rPr lang="it-IT" sz="2800" b="1" kern="0" noProof="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it-IT" sz="2800" b="1" kern="0" noProof="0" dirty="0" err="1" smtClean="0">
                <a:solidFill>
                  <a:schemeClr val="bg1"/>
                </a:solidFill>
                <a:cs typeface="Arial" pitchFamily="34" charset="0"/>
              </a:rPr>
              <a:t>method</a:t>
            </a:r>
            <a:endParaRPr kumimoji="0" lang="it-IT" sz="2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pitchFamily="34" charset="0"/>
            </a:endParaRPr>
          </a:p>
        </p:txBody>
      </p:sp>
      <p:grpSp>
        <p:nvGrpSpPr>
          <p:cNvPr id="8" name="Gruppo 7"/>
          <p:cNvGrpSpPr/>
          <p:nvPr/>
        </p:nvGrpSpPr>
        <p:grpSpPr>
          <a:xfrm>
            <a:off x="0" y="-27384"/>
            <a:ext cx="1763688" cy="467999"/>
            <a:chOff x="0" y="-27384"/>
            <a:chExt cx="1763688" cy="467999"/>
          </a:xfrm>
        </p:grpSpPr>
        <p:sp>
          <p:nvSpPr>
            <p:cNvPr id="2" name="Rettangolo 1"/>
            <p:cNvSpPr/>
            <p:nvPr/>
          </p:nvSpPr>
          <p:spPr>
            <a:xfrm>
              <a:off x="0" y="-27384"/>
              <a:ext cx="1763688" cy="46799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5" name="Gruppo 4"/>
            <p:cNvGrpSpPr/>
            <p:nvPr/>
          </p:nvGrpSpPr>
          <p:grpSpPr>
            <a:xfrm>
              <a:off x="67243" y="-27384"/>
              <a:ext cx="1624437" cy="467999"/>
              <a:chOff x="82590" y="-27384"/>
              <a:chExt cx="1624437" cy="467999"/>
            </a:xfrm>
          </p:grpSpPr>
          <p:pic>
            <p:nvPicPr>
              <p:cNvPr id="6" name="Picture 6" descr="http://www.uibk.ac.at/cta/stylesheets/images/cta-logo-220x140px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600" y="-27384"/>
                <a:ext cx="735427" cy="4679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Immagine 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590" y="105521"/>
                <a:ext cx="817002" cy="202188"/>
              </a:xfrm>
              <a:prstGeom prst="rect">
                <a:avLst/>
              </a:prstGeom>
              <a:effectLst/>
            </p:spPr>
          </p:pic>
        </p:grpSp>
      </p:grpSp>
      <p:sp>
        <p:nvSpPr>
          <p:cNvPr id="30" name="Rettangolo 29"/>
          <p:cNvSpPr/>
          <p:nvPr/>
        </p:nvSpPr>
        <p:spPr>
          <a:xfrm>
            <a:off x="956253" y="1556792"/>
            <a:ext cx="55174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arenR"/>
              <a:tabLst>
                <a:tab pos="647604" algn="l"/>
                <a:tab pos="1561866" algn="l"/>
                <a:tab pos="2476131" algn="l"/>
                <a:tab pos="3390396" algn="l"/>
                <a:tab pos="4304661" algn="l"/>
                <a:tab pos="5218923" algn="l"/>
                <a:tab pos="6133188" algn="l"/>
                <a:tab pos="7047451" algn="l"/>
                <a:tab pos="7961715" algn="l"/>
                <a:tab pos="8875980" algn="l"/>
                <a:tab pos="9790242" algn="l"/>
                <a:tab pos="10133092" algn="l"/>
                <a:tab pos="10856885" algn="l"/>
                <a:tab pos="11580677" algn="l"/>
              </a:tabLst>
            </a:pPr>
            <a:r>
              <a:rPr lang="en-US" b="1" dirty="0" smtClean="0">
                <a:solidFill>
                  <a:srgbClr val="C00000"/>
                </a:solidFill>
                <a:latin typeface="Helvetica Neue" charset="0"/>
              </a:rPr>
              <a:t>Selection on the ring geometrical parameters (ring radius, ring center distance, ring width)</a:t>
            </a:r>
            <a:endParaRPr lang="en-US" b="1" dirty="0" smtClean="0">
              <a:latin typeface="Helvetica Neue" charset="0"/>
            </a:endParaRPr>
          </a:p>
        </p:txBody>
      </p:sp>
      <p:grpSp>
        <p:nvGrpSpPr>
          <p:cNvPr id="4" name="Gruppo 3"/>
          <p:cNvGrpSpPr/>
          <p:nvPr/>
        </p:nvGrpSpPr>
        <p:grpSpPr>
          <a:xfrm>
            <a:off x="6387996" y="916409"/>
            <a:ext cx="2756004" cy="2224559"/>
            <a:chOff x="6387996" y="545336"/>
            <a:chExt cx="2756004" cy="2224559"/>
          </a:xfrm>
        </p:grpSpPr>
        <p:sp>
          <p:nvSpPr>
            <p:cNvPr id="17" name="CasellaDiTesto 12"/>
            <p:cNvSpPr txBox="1"/>
            <p:nvPr/>
          </p:nvSpPr>
          <p:spPr>
            <a:xfrm>
              <a:off x="6387996" y="2492896"/>
              <a:ext cx="27560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it-IT" sz="1200" b="1" i="1" dirty="0" smtClean="0">
                  <a:latin typeface="Arial"/>
                  <a:cs typeface="Arial"/>
                </a:rPr>
                <a:t>G</a:t>
              </a:r>
              <a:r>
                <a:rPr lang="it-IT" sz="1200" b="1" i="1" dirty="0">
                  <a:latin typeface="Arial"/>
                  <a:cs typeface="Arial"/>
                </a:rPr>
                <a:t>. </a:t>
              </a:r>
              <a:r>
                <a:rPr lang="it-IT" sz="1200" b="1" i="1" dirty="0" err="1">
                  <a:latin typeface="Arial"/>
                  <a:cs typeface="Arial"/>
                </a:rPr>
                <a:t>Taubin</a:t>
              </a:r>
              <a:r>
                <a:rPr lang="it-IT" sz="1200" b="1" i="1" dirty="0">
                  <a:latin typeface="Arial"/>
                  <a:cs typeface="Arial"/>
                </a:rPr>
                <a:t>, </a:t>
              </a:r>
              <a:r>
                <a:rPr lang="it-IT" sz="1200" b="1" i="1" dirty="0" smtClean="0">
                  <a:latin typeface="Arial"/>
                  <a:cs typeface="Arial"/>
                </a:rPr>
                <a:t>IEEE </a:t>
              </a:r>
              <a:r>
                <a:rPr lang="it-IT" sz="1200" b="1" i="1" dirty="0">
                  <a:latin typeface="Arial"/>
                  <a:cs typeface="Arial"/>
                </a:rPr>
                <a:t>Trans. PAMI, </a:t>
              </a:r>
              <a:r>
                <a:rPr lang="it-IT" sz="1200" b="1" i="1" dirty="0" smtClean="0">
                  <a:latin typeface="Arial"/>
                  <a:cs typeface="Arial"/>
                </a:rPr>
                <a:t>(</a:t>
              </a:r>
              <a:r>
                <a:rPr lang="it-IT" sz="1200" b="1" i="1" dirty="0">
                  <a:latin typeface="Arial"/>
                  <a:cs typeface="Arial"/>
                </a:rPr>
                <a:t>1991</a:t>
              </a:r>
              <a:r>
                <a:rPr lang="it-IT" sz="1200" b="1" i="1" dirty="0" smtClean="0">
                  <a:latin typeface="Arial"/>
                  <a:cs typeface="Arial"/>
                </a:rPr>
                <a:t>)</a:t>
              </a:r>
              <a:endParaRPr lang="it-IT" sz="1200" b="1" i="1" dirty="0">
                <a:latin typeface="Arial"/>
                <a:cs typeface="Arial"/>
              </a:endParaRPr>
            </a:p>
          </p:txBody>
        </p:sp>
        <p:grpSp>
          <p:nvGrpSpPr>
            <p:cNvPr id="18" name="Gruppo 17"/>
            <p:cNvGrpSpPr/>
            <p:nvPr/>
          </p:nvGrpSpPr>
          <p:grpSpPr>
            <a:xfrm>
              <a:off x="6919904" y="545336"/>
              <a:ext cx="1692188" cy="1924869"/>
              <a:chOff x="71500" y="3637573"/>
              <a:chExt cx="2475951" cy="2580392"/>
            </a:xfrm>
          </p:grpSpPr>
          <p:pic>
            <p:nvPicPr>
              <p:cNvPr id="19" name="Immagine 18" descr="eve15_a.jpeg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328" t="60058" r="40687" b="11645"/>
              <a:stretch/>
            </p:blipFill>
            <p:spPr>
              <a:xfrm>
                <a:off x="71500" y="3637573"/>
                <a:ext cx="2475951" cy="2580392"/>
              </a:xfrm>
              <a:prstGeom prst="rect">
                <a:avLst/>
              </a:prstGeom>
            </p:spPr>
          </p:pic>
          <p:grpSp>
            <p:nvGrpSpPr>
              <p:cNvPr id="21" name="Gruppo 20"/>
              <p:cNvGrpSpPr/>
              <p:nvPr/>
            </p:nvGrpSpPr>
            <p:grpSpPr>
              <a:xfrm>
                <a:off x="1342682" y="4953000"/>
                <a:ext cx="972000" cy="139700"/>
                <a:chOff x="1342682" y="4953000"/>
                <a:chExt cx="972000" cy="139700"/>
              </a:xfrm>
            </p:grpSpPr>
            <p:cxnSp>
              <p:nvCxnSpPr>
                <p:cNvPr id="24" name="Connettore 1 23"/>
                <p:cNvCxnSpPr/>
                <p:nvPr/>
              </p:nvCxnSpPr>
              <p:spPr>
                <a:xfrm flipH="1" flipV="1">
                  <a:off x="1342682" y="5029500"/>
                  <a:ext cx="972000" cy="6320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Connettore 1 24"/>
                <p:cNvCxnSpPr/>
                <p:nvPr/>
              </p:nvCxnSpPr>
              <p:spPr>
                <a:xfrm flipH="1">
                  <a:off x="1342682" y="4953000"/>
                  <a:ext cx="900000" cy="720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2" name="CasellaDiTesto 21"/>
              <p:cNvSpPr txBox="1"/>
              <p:nvPr/>
            </p:nvSpPr>
            <p:spPr>
              <a:xfrm>
                <a:off x="1020955" y="4622804"/>
                <a:ext cx="620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>
                    <a:solidFill>
                      <a:srgbClr val="FF0000"/>
                    </a:solidFill>
                  </a:rPr>
                  <a:t>(a,b)</a:t>
                </a:r>
                <a:endParaRPr lang="en-US" i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3" name="CasellaDiTesto 22"/>
              <p:cNvSpPr txBox="1"/>
              <p:nvPr/>
            </p:nvSpPr>
            <p:spPr>
              <a:xfrm>
                <a:off x="1646868" y="5023707"/>
                <a:ext cx="3664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>
                    <a:solidFill>
                      <a:srgbClr val="FF0000"/>
                    </a:solidFill>
                  </a:rPr>
                  <a:t>R</a:t>
                </a:r>
                <a:endParaRPr lang="en-US" i="1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27" name="Rettangolo 26"/>
          <p:cNvSpPr/>
          <p:nvPr/>
        </p:nvSpPr>
        <p:spPr>
          <a:xfrm>
            <a:off x="422669" y="1032994"/>
            <a:ext cx="59620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647604" algn="l"/>
                <a:tab pos="1561866" algn="l"/>
                <a:tab pos="2476131" algn="l"/>
                <a:tab pos="3390396" algn="l"/>
                <a:tab pos="4304661" algn="l"/>
                <a:tab pos="5218923" algn="l"/>
                <a:tab pos="6133188" algn="l"/>
                <a:tab pos="7047451" algn="l"/>
                <a:tab pos="7961715" algn="l"/>
                <a:tab pos="8875980" algn="l"/>
                <a:tab pos="9790242" algn="l"/>
                <a:tab pos="10133092" algn="l"/>
                <a:tab pos="10856885" algn="l"/>
                <a:tab pos="11580677" algn="l"/>
              </a:tabLst>
            </a:pPr>
            <a:r>
              <a:rPr lang="en-US" b="1" i="1" dirty="0" smtClean="0">
                <a:solidFill>
                  <a:srgbClr val="C00000"/>
                </a:solidFill>
                <a:latin typeface="Helvetica Neue" charset="0"/>
              </a:rPr>
              <a:t>0) … on the cleaned image:</a:t>
            </a:r>
          </a:p>
        </p:txBody>
      </p:sp>
      <p:sp>
        <p:nvSpPr>
          <p:cNvPr id="28" name="Rettangolo 27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M.C. </a:t>
            </a:r>
            <a:r>
              <a:rPr kumimoji="0" lang="it-IT" sz="1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Maccarone</a:t>
            </a:r>
            <a:r>
              <a:rPr kumimoji="0" lang="it-IT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 –  CCF/CTA Meeting,</a:t>
            </a:r>
            <a:r>
              <a:rPr kumimoji="0" lang="it-IT" sz="140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 </a:t>
            </a:r>
            <a:r>
              <a:rPr kumimoji="0" lang="it-IT" sz="1400" i="0" u="none" strike="noStrike" kern="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Barcelona</a:t>
            </a:r>
            <a:r>
              <a:rPr kumimoji="0" lang="it-IT" sz="140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, 26-28 </a:t>
            </a:r>
            <a:r>
              <a:rPr kumimoji="0" lang="it-IT" sz="1400" i="0" u="none" strike="noStrike" kern="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October</a:t>
            </a:r>
            <a:r>
              <a:rPr kumimoji="0" lang="it-IT" sz="140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 2015</a:t>
            </a:r>
            <a:endParaRPr kumimoji="0" lang="it-IT" sz="140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29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604448" y="6558806"/>
            <a:ext cx="539552" cy="265733"/>
          </a:xfrm>
        </p:spPr>
        <p:txBody>
          <a:bodyPr/>
          <a:lstStyle/>
          <a:p>
            <a:fld id="{65D1E375-1491-4770-B4ED-E699B7903ED8}" type="slidenum">
              <a:rPr lang="it-IT" b="1" smtClean="0">
                <a:solidFill>
                  <a:schemeClr val="bg1"/>
                </a:solidFill>
              </a:rPr>
              <a:pPr/>
              <a:t>4</a:t>
            </a:fld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23528" y="2540803"/>
            <a:ext cx="5904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err="1" smtClean="0"/>
              <a:t>Taubin</a:t>
            </a:r>
            <a:r>
              <a:rPr lang="it-IT" b="1" dirty="0" smtClean="0"/>
              <a:t> </a:t>
            </a:r>
            <a:r>
              <a:rPr lang="it-IT" b="1" dirty="0" err="1" smtClean="0"/>
              <a:t>method</a:t>
            </a:r>
            <a:r>
              <a:rPr lang="it-IT" dirty="0" smtClean="0"/>
              <a:t>: The </a:t>
            </a:r>
            <a:r>
              <a:rPr lang="en-US" dirty="0" smtClean="0"/>
              <a:t>coordinate </a:t>
            </a:r>
            <a:r>
              <a:rPr lang="en-US" dirty="0"/>
              <a:t>of the center (</a:t>
            </a:r>
            <a:r>
              <a:rPr lang="en-US" b="1" i="1" dirty="0" err="1" smtClean="0">
                <a:solidFill>
                  <a:srgbClr val="C00000"/>
                </a:solidFill>
              </a:rPr>
              <a:t>X</a:t>
            </a:r>
            <a:r>
              <a:rPr lang="en-US" b="1" i="1" baseline="-25000" dirty="0" err="1" smtClean="0">
                <a:solidFill>
                  <a:srgbClr val="C00000"/>
                </a:solidFill>
              </a:rPr>
              <a:t>c</a:t>
            </a:r>
            <a:r>
              <a:rPr lang="en-US" b="1" i="1" baseline="-25000" dirty="0" smtClean="0">
                <a:solidFill>
                  <a:srgbClr val="C00000"/>
                </a:solidFill>
              </a:rPr>
              <a:t> </a:t>
            </a:r>
            <a:r>
              <a:rPr lang="en-US" b="1" i="1" dirty="0" smtClean="0">
                <a:solidFill>
                  <a:srgbClr val="C00000"/>
                </a:solidFill>
              </a:rPr>
              <a:t>, </a:t>
            </a:r>
            <a:r>
              <a:rPr lang="en-US" b="1" i="1" dirty="0" err="1">
                <a:solidFill>
                  <a:srgbClr val="C00000"/>
                </a:solidFill>
              </a:rPr>
              <a:t>Y</a:t>
            </a:r>
            <a:r>
              <a:rPr lang="en-US" b="1" i="1" baseline="-25000" dirty="0" err="1">
                <a:solidFill>
                  <a:srgbClr val="C00000"/>
                </a:solidFill>
              </a:rPr>
              <a:t>c</a:t>
            </a:r>
            <a:r>
              <a:rPr lang="en-US" dirty="0"/>
              <a:t>) and the radius (</a:t>
            </a:r>
            <a:r>
              <a:rPr lang="en-US" b="1" i="1" dirty="0">
                <a:solidFill>
                  <a:srgbClr val="C00000"/>
                </a:solidFill>
              </a:rPr>
              <a:t>R</a:t>
            </a:r>
            <a:r>
              <a:rPr lang="en-US" dirty="0"/>
              <a:t>) are computed </a:t>
            </a:r>
            <a:r>
              <a:rPr lang="en-US" dirty="0" smtClean="0"/>
              <a:t>minimizing </a:t>
            </a:r>
            <a:r>
              <a:rPr lang="en-US" dirty="0"/>
              <a:t>the function </a:t>
            </a:r>
            <a:r>
              <a:rPr lang="en-US" b="1" i="1" dirty="0" smtClean="0">
                <a:solidFill>
                  <a:srgbClr val="C00000"/>
                </a:solidFill>
                <a:latin typeface="Symbol" panose="05050102010706020507" pitchFamily="18" charset="2"/>
              </a:rPr>
              <a:t>x</a:t>
            </a:r>
            <a:r>
              <a:rPr lang="en-US" i="1" dirty="0" smtClean="0"/>
              <a:t> </a:t>
            </a:r>
            <a:r>
              <a:rPr lang="en-US" dirty="0" smtClean="0"/>
              <a:t> given </a:t>
            </a:r>
            <a:r>
              <a:rPr lang="en-US" dirty="0"/>
              <a:t>by </a:t>
            </a:r>
            <a:r>
              <a:rPr lang="en-US" dirty="0" smtClean="0"/>
              <a:t>:</a:t>
            </a:r>
            <a:endParaRPr lang="it-IT" dirty="0"/>
          </a:p>
        </p:txBody>
      </p:sp>
      <p:sp>
        <p:nvSpPr>
          <p:cNvPr id="38" name="Rettangolo 37"/>
          <p:cNvSpPr/>
          <p:nvPr/>
        </p:nvSpPr>
        <p:spPr>
          <a:xfrm>
            <a:off x="422669" y="3933056"/>
            <a:ext cx="86138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where </a:t>
            </a:r>
            <a:r>
              <a:rPr lang="en-US" b="1" i="1" dirty="0">
                <a:solidFill>
                  <a:srgbClr val="C00000"/>
                </a:solidFill>
              </a:rPr>
              <a:t>X</a:t>
            </a:r>
            <a:r>
              <a:rPr lang="en-US" dirty="0"/>
              <a:t> and </a:t>
            </a:r>
            <a:r>
              <a:rPr lang="en-US" b="1" i="1" dirty="0">
                <a:solidFill>
                  <a:srgbClr val="C00000"/>
                </a:solidFill>
              </a:rPr>
              <a:t>Y</a:t>
            </a:r>
            <a:r>
              <a:rPr lang="en-US" dirty="0"/>
              <a:t> are the image coordinates of the pixels survived to the </a:t>
            </a:r>
            <a:r>
              <a:rPr lang="en-US" dirty="0" smtClean="0"/>
              <a:t>cleaning.</a:t>
            </a:r>
            <a:endParaRPr lang="en-US" dirty="0"/>
          </a:p>
          <a:p>
            <a:r>
              <a:rPr lang="en-US" dirty="0" smtClean="0"/>
              <a:t>The width of the reconstructed ring is here defined as </a:t>
            </a:r>
            <a:r>
              <a:rPr lang="en-US" b="1" i="1" dirty="0" err="1" smtClean="0">
                <a:solidFill>
                  <a:srgbClr val="C00000"/>
                </a:solidFill>
              </a:rPr>
              <a:t>RingWidth</a:t>
            </a:r>
            <a:r>
              <a:rPr lang="en-US" b="1" i="1" dirty="0" smtClean="0">
                <a:solidFill>
                  <a:srgbClr val="C00000"/>
                </a:solidFill>
              </a:rPr>
              <a:t> =</a:t>
            </a:r>
            <a:r>
              <a:rPr lang="en-US" dirty="0" smtClean="0"/>
              <a:t> </a:t>
            </a:r>
            <a:r>
              <a:rPr lang="en-US" b="1" i="1" dirty="0" smtClean="0">
                <a:solidFill>
                  <a:srgbClr val="C00000"/>
                </a:solidFill>
              </a:rPr>
              <a:t>RMS(Radius).</a:t>
            </a:r>
          </a:p>
        </p:txBody>
      </p:sp>
      <p:sp>
        <p:nvSpPr>
          <p:cNvPr id="39" name="Rettangolo 38"/>
          <p:cNvSpPr/>
          <p:nvPr/>
        </p:nvSpPr>
        <p:spPr>
          <a:xfrm>
            <a:off x="323528" y="4802958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err="1" smtClean="0"/>
              <a:t>Main</a:t>
            </a:r>
            <a:r>
              <a:rPr lang="it-IT" b="1" dirty="0" smtClean="0"/>
              <a:t> </a:t>
            </a:r>
            <a:r>
              <a:rPr lang="it-IT" b="1" dirty="0" err="1" smtClean="0"/>
              <a:t>selection</a:t>
            </a:r>
            <a:r>
              <a:rPr lang="it-IT" b="1" dirty="0" smtClean="0"/>
              <a:t> </a:t>
            </a:r>
            <a:r>
              <a:rPr lang="it-IT" b="1" dirty="0" err="1" smtClean="0"/>
              <a:t>criteria</a:t>
            </a:r>
            <a:r>
              <a:rPr lang="it-IT" dirty="0" smtClean="0"/>
              <a:t>:</a:t>
            </a:r>
            <a:endParaRPr lang="it-IT" dirty="0"/>
          </a:p>
        </p:txBody>
      </p:sp>
      <p:sp>
        <p:nvSpPr>
          <p:cNvPr id="16" name="Parentesi graffa chiusa 15"/>
          <p:cNvSpPr/>
          <p:nvPr/>
        </p:nvSpPr>
        <p:spPr>
          <a:xfrm rot="5400000">
            <a:off x="2881096" y="2973772"/>
            <a:ext cx="443587" cy="5386492"/>
          </a:xfrm>
          <a:prstGeom prst="rightBrace">
            <a:avLst>
              <a:gd name="adj1" fmla="val 8333"/>
              <a:gd name="adj2" fmla="val 51889"/>
            </a:avLst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Rettangolo 40"/>
          <p:cNvSpPr/>
          <p:nvPr/>
        </p:nvSpPr>
        <p:spPr>
          <a:xfrm>
            <a:off x="574822" y="5898758"/>
            <a:ext cx="78268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647604" algn="l"/>
                <a:tab pos="1561866" algn="l"/>
                <a:tab pos="2476131" algn="l"/>
                <a:tab pos="3390396" algn="l"/>
                <a:tab pos="4304661" algn="l"/>
                <a:tab pos="5218923" algn="l"/>
                <a:tab pos="6133188" algn="l"/>
                <a:tab pos="7047451" algn="l"/>
                <a:tab pos="7961715" algn="l"/>
                <a:tab pos="8875980" algn="l"/>
                <a:tab pos="9790242" algn="l"/>
                <a:tab pos="10133092" algn="l"/>
                <a:tab pos="10856885" algn="l"/>
                <a:tab pos="11580677" algn="l"/>
              </a:tabLst>
            </a:pPr>
            <a:r>
              <a:rPr lang="en-US" sz="1600" b="1" i="1" dirty="0" smtClean="0">
                <a:solidFill>
                  <a:srgbClr val="006600"/>
                </a:solidFill>
                <a:latin typeface="Helvetica Neue" charset="0"/>
              </a:rPr>
              <a:t>as agreed in “Muons for CTA”, COM-CCF/150310             </a:t>
            </a:r>
            <a:r>
              <a:rPr lang="en-US" sz="1600" b="1" i="1" dirty="0" smtClean="0">
                <a:solidFill>
                  <a:srgbClr val="0033CC"/>
                </a:solidFill>
                <a:latin typeface="Helvetica Neue" charset="0"/>
              </a:rPr>
              <a:t>plus</a:t>
            </a:r>
            <a:r>
              <a:rPr lang="en-US" sz="1600" b="1" i="1" dirty="0" smtClean="0">
                <a:solidFill>
                  <a:srgbClr val="006600"/>
                </a:solidFill>
                <a:latin typeface="Helvetica Neue" charset="0"/>
              </a:rPr>
              <a:t>            “ “</a:t>
            </a:r>
          </a:p>
        </p:txBody>
      </p:sp>
      <p:sp>
        <p:nvSpPr>
          <p:cNvPr id="40" name="Rettangolo 39"/>
          <p:cNvSpPr/>
          <p:nvPr/>
        </p:nvSpPr>
        <p:spPr>
          <a:xfrm>
            <a:off x="395536" y="547077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647604" algn="l"/>
                <a:tab pos="1561866" algn="l"/>
                <a:tab pos="2476131" algn="l"/>
                <a:tab pos="3390396" algn="l"/>
                <a:tab pos="4304661" algn="l"/>
                <a:tab pos="5218923" algn="l"/>
                <a:tab pos="6133188" algn="l"/>
                <a:tab pos="7047451" algn="l"/>
                <a:tab pos="7961715" algn="l"/>
                <a:tab pos="8875980" algn="l"/>
                <a:tab pos="9790242" algn="l"/>
                <a:tab pos="10133092" algn="l"/>
                <a:tab pos="10856885" algn="l"/>
                <a:tab pos="11580677" algn="l"/>
              </a:tabLst>
            </a:pPr>
            <a:r>
              <a:rPr lang="en-US" b="1" u="sng" dirty="0" smtClean="0">
                <a:solidFill>
                  <a:srgbClr val="002060"/>
                </a:solidFill>
                <a:latin typeface="Helvetica Neue" charset="0"/>
              </a:rPr>
              <a:t>Muon morphological pre-selection based on </a:t>
            </a:r>
            <a:r>
              <a:rPr lang="en-US" b="1" u="sng" dirty="0" err="1" smtClean="0">
                <a:solidFill>
                  <a:srgbClr val="002060"/>
                </a:solidFill>
                <a:latin typeface="Helvetica Neue" charset="0"/>
              </a:rPr>
              <a:t>Taubin</a:t>
            </a:r>
            <a:r>
              <a:rPr lang="en-US" b="1" u="sng" dirty="0" smtClean="0">
                <a:solidFill>
                  <a:srgbClr val="002060"/>
                </a:solidFill>
                <a:latin typeface="Helvetica Neue" charset="0"/>
              </a:rPr>
              <a:t> method</a:t>
            </a:r>
          </a:p>
        </p:txBody>
      </p:sp>
      <p:sp>
        <p:nvSpPr>
          <p:cNvPr id="43" name="Rettangolo 42"/>
          <p:cNvSpPr/>
          <p:nvPr/>
        </p:nvSpPr>
        <p:spPr>
          <a:xfrm>
            <a:off x="422668" y="5189130"/>
            <a:ext cx="82537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600"/>
              </a:spcBef>
              <a:spcAft>
                <a:spcPts val="600"/>
              </a:spcAft>
              <a:tabLst>
                <a:tab pos="647604" algn="l"/>
                <a:tab pos="1561866" algn="l"/>
                <a:tab pos="2476131" algn="l"/>
                <a:tab pos="3390396" algn="l"/>
                <a:tab pos="4304661" algn="l"/>
                <a:tab pos="5218923" algn="l"/>
                <a:tab pos="6133188" algn="l"/>
                <a:tab pos="7047451" algn="l"/>
                <a:tab pos="7961715" algn="l"/>
                <a:tab pos="8875980" algn="l"/>
                <a:tab pos="9790242" algn="l"/>
                <a:tab pos="10133092" algn="l"/>
                <a:tab pos="10856885" algn="l"/>
                <a:tab pos="11580677" algn="l"/>
              </a:tabLst>
            </a:pPr>
            <a:r>
              <a:rPr lang="en-US" sz="2000" b="1" dirty="0" smtClean="0">
                <a:solidFill>
                  <a:srgbClr val="C00000"/>
                </a:solidFill>
                <a:latin typeface="Helvetica Neue" charset="0"/>
              </a:rPr>
              <a:t>0.5</a:t>
            </a:r>
            <a:r>
              <a:rPr lang="en-US" sz="2000" b="1" dirty="0">
                <a:solidFill>
                  <a:srgbClr val="C00000"/>
                </a:solidFill>
                <a:latin typeface="Helvetica Neue" charset="0"/>
              </a:rPr>
              <a:t>°</a:t>
            </a:r>
            <a:r>
              <a:rPr lang="en-US" sz="2000" b="1" dirty="0">
                <a:solidFill>
                  <a:srgbClr val="C00000"/>
                </a:solidFill>
                <a:latin typeface="Helvetica Neue" charset="0"/>
                <a:sym typeface="Symbol"/>
              </a:rPr>
              <a:t>Radius 1.5° </a:t>
            </a:r>
            <a:r>
              <a:rPr lang="en-US" sz="2000" b="1" dirty="0">
                <a:solidFill>
                  <a:srgbClr val="0033CC"/>
                </a:solidFill>
                <a:latin typeface="Helvetica Neue" charset="0"/>
                <a:sym typeface="Symbol"/>
              </a:rPr>
              <a:t>.and. </a:t>
            </a:r>
            <a:r>
              <a:rPr lang="en-US" sz="2000" b="1" dirty="0" err="1">
                <a:solidFill>
                  <a:srgbClr val="C00000"/>
                </a:solidFill>
                <a:latin typeface="Helvetica Neue" charset="0"/>
                <a:sym typeface="Symbol"/>
              </a:rPr>
              <a:t>CenterDistance</a:t>
            </a:r>
            <a:r>
              <a:rPr lang="en-US" sz="2000" b="1" dirty="0">
                <a:solidFill>
                  <a:srgbClr val="C00000"/>
                </a:solidFill>
                <a:latin typeface="Helvetica Neue" charset="0"/>
                <a:sym typeface="Symbol"/>
              </a:rPr>
              <a:t>&lt;4.5° </a:t>
            </a:r>
            <a:r>
              <a:rPr lang="en-US" sz="2000" b="1" dirty="0">
                <a:solidFill>
                  <a:srgbClr val="0033CC"/>
                </a:solidFill>
                <a:latin typeface="Helvetica Neue" charset="0"/>
                <a:sym typeface="Symbol"/>
              </a:rPr>
              <a:t>.and. </a:t>
            </a:r>
            <a:r>
              <a:rPr lang="en-US" sz="2000" b="1" dirty="0" err="1" smtClean="0">
                <a:solidFill>
                  <a:srgbClr val="C00000"/>
                </a:solidFill>
                <a:latin typeface="Helvetica Neue" charset="0"/>
                <a:sym typeface="Symbol"/>
              </a:rPr>
              <a:t>RingWidth</a:t>
            </a:r>
            <a:r>
              <a:rPr lang="en-US" sz="2000" b="1" dirty="0" smtClean="0">
                <a:solidFill>
                  <a:srgbClr val="C00000"/>
                </a:solidFill>
                <a:latin typeface="Helvetica Neue" charset="0"/>
                <a:sym typeface="Symbol"/>
              </a:rPr>
              <a:t>&lt;0.2°</a:t>
            </a:r>
            <a:endParaRPr lang="en-US" sz="2000" b="1" dirty="0">
              <a:solidFill>
                <a:srgbClr val="C00000"/>
              </a:solidFill>
              <a:latin typeface="Helvetica Neue" charset="0"/>
            </a:endParaRPr>
          </a:p>
        </p:txBody>
      </p:sp>
      <p:grpSp>
        <p:nvGrpSpPr>
          <p:cNvPr id="20" name="Gruppo 19"/>
          <p:cNvGrpSpPr/>
          <p:nvPr/>
        </p:nvGrpSpPr>
        <p:grpSpPr>
          <a:xfrm>
            <a:off x="1561379" y="3140968"/>
            <a:ext cx="3629990" cy="854804"/>
            <a:chOff x="1561379" y="3140968"/>
            <a:chExt cx="3629990" cy="854804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1379" y="3140968"/>
              <a:ext cx="3629990" cy="854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CasellaDiTesto 10"/>
            <p:cNvSpPr txBox="1"/>
            <p:nvPr/>
          </p:nvSpPr>
          <p:spPr>
            <a:xfrm>
              <a:off x="4860032" y="3193231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170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>
            <a:off x="0" y="-27384"/>
            <a:ext cx="9144000" cy="468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 kern="0" noProof="0" dirty="0" smtClean="0">
                <a:solidFill>
                  <a:schemeClr val="bg1"/>
                </a:solidFill>
                <a:cs typeface="Arial" pitchFamily="34" charset="0"/>
              </a:rPr>
              <a:t>ASTRI SST-2M – </a:t>
            </a:r>
            <a:r>
              <a:rPr lang="it-IT" sz="2800" b="1" kern="0" noProof="0" dirty="0" err="1" smtClean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kumimoji="0" lang="it-IT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imulation</a:t>
            </a:r>
            <a:r>
              <a:rPr lang="it-IT" sz="2800" b="1" kern="0" dirty="0" smtClean="0">
                <a:solidFill>
                  <a:schemeClr val="bg1"/>
                </a:solidFill>
                <a:cs typeface="Arial" pitchFamily="34" charset="0"/>
              </a:rPr>
              <a:t>/Analysis </a:t>
            </a:r>
            <a:r>
              <a:rPr kumimoji="0" lang="it-IT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parameters</a:t>
            </a:r>
            <a:endParaRPr kumimoji="0" lang="it-IT" sz="2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pitchFamily="34" charset="0"/>
            </a:endParaRPr>
          </a:p>
        </p:txBody>
      </p:sp>
      <p:grpSp>
        <p:nvGrpSpPr>
          <p:cNvPr id="8" name="Gruppo 7"/>
          <p:cNvGrpSpPr/>
          <p:nvPr/>
        </p:nvGrpSpPr>
        <p:grpSpPr>
          <a:xfrm>
            <a:off x="0" y="-27384"/>
            <a:ext cx="1763688" cy="467999"/>
            <a:chOff x="0" y="-27384"/>
            <a:chExt cx="1763688" cy="467999"/>
          </a:xfrm>
        </p:grpSpPr>
        <p:sp>
          <p:nvSpPr>
            <p:cNvPr id="2" name="Rettangolo 1"/>
            <p:cNvSpPr/>
            <p:nvPr/>
          </p:nvSpPr>
          <p:spPr>
            <a:xfrm>
              <a:off x="0" y="-27384"/>
              <a:ext cx="1763688" cy="46799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5" name="Gruppo 4"/>
            <p:cNvGrpSpPr/>
            <p:nvPr/>
          </p:nvGrpSpPr>
          <p:grpSpPr>
            <a:xfrm>
              <a:off x="67243" y="-27384"/>
              <a:ext cx="1624437" cy="467999"/>
              <a:chOff x="82590" y="-27384"/>
              <a:chExt cx="1624437" cy="467999"/>
            </a:xfrm>
          </p:grpSpPr>
          <p:pic>
            <p:nvPicPr>
              <p:cNvPr id="6" name="Picture 6" descr="http://www.uibk.ac.at/cta/stylesheets/images/cta-logo-220x140px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600" y="-27384"/>
                <a:ext cx="735427" cy="4679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Immagine 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590" y="105521"/>
                <a:ext cx="817002" cy="202188"/>
              </a:xfrm>
              <a:prstGeom prst="rect">
                <a:avLst/>
              </a:prstGeom>
              <a:effectLst/>
            </p:spPr>
          </p:pic>
        </p:grpSp>
      </p:grpSp>
      <p:sp>
        <p:nvSpPr>
          <p:cNvPr id="20" name="Rettangolo 19"/>
          <p:cNvSpPr/>
          <p:nvPr/>
        </p:nvSpPr>
        <p:spPr>
          <a:xfrm>
            <a:off x="395536" y="1124744"/>
            <a:ext cx="79208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Blip>
                <a:blip r:embed="rId5"/>
              </a:buBlip>
              <a:tabLst>
                <a:tab pos="647604" algn="l"/>
                <a:tab pos="1561866" algn="l"/>
                <a:tab pos="2476131" algn="l"/>
                <a:tab pos="3390396" algn="l"/>
                <a:tab pos="4304661" algn="l"/>
                <a:tab pos="5218923" algn="l"/>
                <a:tab pos="6133188" algn="l"/>
                <a:tab pos="7047451" algn="l"/>
                <a:tab pos="7961715" algn="l"/>
                <a:tab pos="8875980" algn="l"/>
                <a:tab pos="9790242" algn="l"/>
                <a:tab pos="10133092" algn="l"/>
                <a:tab pos="10856885" algn="l"/>
                <a:tab pos="11580677" algn="l"/>
              </a:tabLst>
            </a:pPr>
            <a:r>
              <a:rPr lang="en-US" sz="1600" b="1" dirty="0" smtClean="0">
                <a:solidFill>
                  <a:srgbClr val="C00000"/>
                </a:solidFill>
                <a:latin typeface="Helvetica Neue" charset="0"/>
              </a:rPr>
              <a:t>CORSIKA</a:t>
            </a:r>
            <a:r>
              <a:rPr lang="en-US" sz="1600" b="1" dirty="0" smtClean="0">
                <a:latin typeface="Helvetica Neue" charset="0"/>
              </a:rPr>
              <a:t> - Site Aar, </a:t>
            </a:r>
            <a:r>
              <a:rPr lang="en-US" sz="1600" b="1" dirty="0" err="1" smtClean="0">
                <a:latin typeface="Helvetica Neue" charset="0"/>
              </a:rPr>
              <a:t>Obslev</a:t>
            </a:r>
            <a:r>
              <a:rPr lang="en-US" sz="1600" b="1" dirty="0" smtClean="0">
                <a:latin typeface="Helvetica Neue" charset="0"/>
              </a:rPr>
              <a:t> 1640 m </a:t>
            </a:r>
            <a:r>
              <a:rPr lang="en-US" sz="1600" b="1" dirty="0" err="1" smtClean="0">
                <a:latin typeface="Helvetica Neue" charset="0"/>
              </a:rPr>
              <a:t>asl</a:t>
            </a:r>
            <a:r>
              <a:rPr lang="en-US" sz="1600" b="1" dirty="0" smtClean="0">
                <a:latin typeface="Helvetica Neue" charset="0"/>
              </a:rPr>
              <a:t>, Atmosphere 24</a:t>
            </a:r>
            <a:endParaRPr lang="en-US" sz="1600" dirty="0" smtClean="0">
              <a:latin typeface="Helvetica Neue" charset="0"/>
            </a:endParaRPr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197369"/>
              </p:ext>
            </p:extLst>
          </p:nvPr>
        </p:nvGraphicFramePr>
        <p:xfrm>
          <a:off x="255365" y="1484784"/>
          <a:ext cx="8136903" cy="206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936104"/>
                <a:gridCol w="1440160"/>
                <a:gridCol w="936104"/>
                <a:gridCol w="1296144"/>
                <a:gridCol w="936104"/>
                <a:gridCol w="936103"/>
              </a:tblGrid>
              <a:tr h="370840"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PRMPAR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ERANGE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ESLOPE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VIEWCONE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CSCAT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FIXCHI</a:t>
                      </a:r>
                    </a:p>
                    <a:p>
                      <a:pPr algn="ctr"/>
                      <a:r>
                        <a:rPr lang="it-IT" sz="1600" dirty="0" smtClean="0"/>
                        <a:t>g/cm^2</a:t>
                      </a:r>
                      <a:endParaRPr lang="it-IT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b="1" dirty="0" err="1" smtClean="0"/>
                        <a:t>Muons</a:t>
                      </a:r>
                      <a:r>
                        <a:rPr lang="it-IT" sz="1600" b="1" dirty="0" smtClean="0"/>
                        <a:t>+</a:t>
                      </a:r>
                      <a:endParaRPr lang="it-IT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5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6 </a:t>
                      </a:r>
                      <a:r>
                        <a:rPr lang="it-IT" sz="1600" dirty="0" err="1" smtClean="0"/>
                        <a:t>GeV</a:t>
                      </a:r>
                      <a:r>
                        <a:rPr lang="it-IT" sz="1600" dirty="0" smtClean="0"/>
                        <a:t> – 1 </a:t>
                      </a:r>
                      <a:r>
                        <a:rPr lang="it-IT" sz="1600" dirty="0" err="1" smtClean="0"/>
                        <a:t>TeV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-2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0 – 4</a:t>
                      </a:r>
                      <a:r>
                        <a:rPr lang="it-IT" sz="1600" baseline="0" dirty="0" smtClean="0"/>
                        <a:t> </a:t>
                      </a:r>
                      <a:r>
                        <a:rPr lang="it-IT" sz="1600" baseline="0" dirty="0" err="1" smtClean="0"/>
                        <a:t>deg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2.153 m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802.45</a:t>
                      </a:r>
                      <a:endParaRPr lang="it-IT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b="1" dirty="0" err="1" smtClean="0"/>
                        <a:t>Muons</a:t>
                      </a:r>
                      <a:r>
                        <a:rPr lang="it-IT" sz="1600" b="1" dirty="0" smtClean="0"/>
                        <a:t>-</a:t>
                      </a:r>
                      <a:endParaRPr lang="it-IT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6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6 </a:t>
                      </a:r>
                      <a:r>
                        <a:rPr lang="it-IT" sz="1600" dirty="0" err="1" smtClean="0"/>
                        <a:t>GeV</a:t>
                      </a:r>
                      <a:r>
                        <a:rPr lang="it-IT" sz="1600" baseline="0" dirty="0" smtClean="0"/>
                        <a:t> – 1 </a:t>
                      </a:r>
                      <a:r>
                        <a:rPr lang="it-IT" sz="1600" baseline="0" dirty="0" err="1" smtClean="0"/>
                        <a:t>TeV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-2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0 – 4</a:t>
                      </a:r>
                      <a:r>
                        <a:rPr lang="it-IT" sz="1600" baseline="0" dirty="0" smtClean="0"/>
                        <a:t> </a:t>
                      </a:r>
                      <a:r>
                        <a:rPr lang="it-IT" sz="1600" baseline="0" dirty="0" err="1" smtClean="0"/>
                        <a:t>deg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2.153 m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802.45</a:t>
                      </a:r>
                      <a:endParaRPr lang="it-IT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b="1" dirty="0" err="1" smtClean="0"/>
                        <a:t>Protons</a:t>
                      </a:r>
                      <a:endParaRPr lang="it-IT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14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2 – 100 </a:t>
                      </a:r>
                      <a:r>
                        <a:rPr lang="it-IT" sz="1600" dirty="0" err="1" smtClean="0"/>
                        <a:t>TeV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-2.72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0</a:t>
                      </a:r>
                      <a:r>
                        <a:rPr lang="it-IT" sz="1600" baseline="0" dirty="0" smtClean="0"/>
                        <a:t> – 4 </a:t>
                      </a:r>
                      <a:r>
                        <a:rPr lang="it-IT" sz="1600" baseline="0" dirty="0" err="1" smtClean="0"/>
                        <a:t>deg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400 m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---</a:t>
                      </a:r>
                      <a:endParaRPr lang="it-IT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b="1" dirty="0" smtClean="0"/>
                        <a:t>Gamma </a:t>
                      </a:r>
                      <a:r>
                        <a:rPr lang="it-IT" sz="1600" b="1" dirty="0" err="1" smtClean="0"/>
                        <a:t>Crab-like</a:t>
                      </a:r>
                      <a:endParaRPr lang="it-IT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1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1.5 – 100 </a:t>
                      </a:r>
                      <a:r>
                        <a:rPr lang="it-IT" sz="1600" dirty="0" err="1" smtClean="0"/>
                        <a:t>TeV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-2.49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0°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400 m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---</a:t>
                      </a:r>
                      <a:endParaRPr lang="it-IT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CasellaDiTesto 9"/>
          <p:cNvSpPr txBox="1"/>
          <p:nvPr/>
        </p:nvSpPr>
        <p:spPr>
          <a:xfrm>
            <a:off x="8452115" y="2132856"/>
            <a:ext cx="677115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500 m </a:t>
            </a:r>
            <a:r>
              <a:rPr lang="it-IT" sz="1200" b="1" dirty="0" err="1" smtClean="0"/>
              <a:t>above</a:t>
            </a:r>
            <a:r>
              <a:rPr lang="it-IT" sz="1200" b="1" dirty="0" smtClean="0"/>
              <a:t> </a:t>
            </a:r>
            <a:r>
              <a:rPr lang="it-IT" sz="1200" b="1" dirty="0" err="1" smtClean="0"/>
              <a:t>Obslev</a:t>
            </a:r>
            <a:endParaRPr lang="it-IT" sz="1200" b="1" dirty="0"/>
          </a:p>
        </p:txBody>
      </p:sp>
      <p:sp>
        <p:nvSpPr>
          <p:cNvPr id="30" name="Rettangolo 29"/>
          <p:cNvSpPr/>
          <p:nvPr/>
        </p:nvSpPr>
        <p:spPr>
          <a:xfrm>
            <a:off x="179512" y="3645024"/>
            <a:ext cx="8856984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Blip>
                <a:blip r:embed="rId5"/>
              </a:buBlip>
              <a:tabLst>
                <a:tab pos="647604" algn="l"/>
                <a:tab pos="1561866" algn="l"/>
                <a:tab pos="2476131" algn="l"/>
                <a:tab pos="3390396" algn="l"/>
                <a:tab pos="4304661" algn="l"/>
                <a:tab pos="5218923" algn="l"/>
                <a:tab pos="6133188" algn="l"/>
                <a:tab pos="7047451" algn="l"/>
                <a:tab pos="7961715" algn="l"/>
                <a:tab pos="8875980" algn="l"/>
                <a:tab pos="9790242" algn="l"/>
                <a:tab pos="10133092" algn="l"/>
                <a:tab pos="10856885" algn="l"/>
                <a:tab pos="11580677" algn="l"/>
              </a:tabLst>
            </a:pPr>
            <a:r>
              <a:rPr lang="en-US" sz="1600" b="1" dirty="0" smtClean="0">
                <a:solidFill>
                  <a:srgbClr val="C00000"/>
                </a:solidFill>
                <a:latin typeface="Helvetica Neue" charset="0"/>
              </a:rPr>
              <a:t>Telescope Simulation – by means of the Palermo ASTRI simulator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Blip>
                <a:blip r:embed="rId5"/>
              </a:buBlip>
              <a:tabLst>
                <a:tab pos="647604" algn="l"/>
                <a:tab pos="1561866" algn="l"/>
                <a:tab pos="2476131" algn="l"/>
                <a:tab pos="3390396" algn="l"/>
                <a:tab pos="4304661" algn="l"/>
                <a:tab pos="5218923" algn="l"/>
                <a:tab pos="6133188" algn="l"/>
                <a:tab pos="7047451" algn="l"/>
                <a:tab pos="7961715" algn="l"/>
                <a:tab pos="8875980" algn="l"/>
                <a:tab pos="9790242" algn="l"/>
                <a:tab pos="10133092" algn="l"/>
                <a:tab pos="10856885" algn="l"/>
                <a:tab pos="11580677" algn="l"/>
              </a:tabLst>
            </a:pPr>
            <a:r>
              <a:rPr lang="en-US" sz="1600" b="1" dirty="0" smtClean="0">
                <a:solidFill>
                  <a:srgbClr val="C00000"/>
                </a:solidFill>
                <a:latin typeface="Helvetica Neue" charset="0"/>
              </a:rPr>
              <a:t>Trigger</a:t>
            </a:r>
            <a:r>
              <a:rPr lang="en-US" sz="1600" b="1" dirty="0" smtClean="0">
                <a:latin typeface="Helvetica Neue" charset="0"/>
              </a:rPr>
              <a:t> – </a:t>
            </a:r>
            <a:r>
              <a:rPr lang="en-US" sz="1600" b="1" dirty="0" smtClean="0">
                <a:solidFill>
                  <a:srgbClr val="C00000"/>
                </a:solidFill>
                <a:latin typeface="Helvetica Neue" charset="0"/>
              </a:rPr>
              <a:t>standard</a:t>
            </a:r>
            <a:r>
              <a:rPr lang="en-US" sz="1600" b="1" dirty="0" smtClean="0">
                <a:latin typeface="Helvetica Neue" charset="0"/>
              </a:rPr>
              <a:t>: </a:t>
            </a:r>
            <a:r>
              <a:rPr lang="en-US" sz="1600" b="1" dirty="0">
                <a:latin typeface="Helvetica Neue" charset="0"/>
              </a:rPr>
              <a:t>(</a:t>
            </a:r>
            <a:r>
              <a:rPr lang="en-US" sz="1600" b="1" dirty="0">
                <a:solidFill>
                  <a:srgbClr val="C00000"/>
                </a:solidFill>
                <a:latin typeface="Helvetica Neue" charset="0"/>
              </a:rPr>
              <a:t>no dedicated trigger is required for muons in </a:t>
            </a:r>
            <a:r>
              <a:rPr lang="en-US" sz="1600" b="1" dirty="0" smtClean="0">
                <a:solidFill>
                  <a:srgbClr val="C00000"/>
                </a:solidFill>
                <a:latin typeface="Helvetica Neue" charset="0"/>
              </a:rPr>
              <a:t>ASTRI</a:t>
            </a:r>
            <a:r>
              <a:rPr lang="en-US" sz="1600" b="1" dirty="0" smtClean="0">
                <a:latin typeface="Helvetica Neue" charset="0"/>
              </a:rPr>
              <a:t>) at least 5 adjacent pixels in a PDM, each pixel with at least 4 </a:t>
            </a:r>
            <a:r>
              <a:rPr lang="en-US" sz="1600" b="1" dirty="0" err="1" smtClean="0">
                <a:latin typeface="Helvetica Neue" charset="0"/>
              </a:rPr>
              <a:t>pe</a:t>
            </a:r>
            <a:r>
              <a:rPr lang="en-US" sz="1600" b="1" dirty="0" smtClean="0">
                <a:latin typeface="Helvetica Neue" charset="0"/>
              </a:rPr>
              <a:t>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Blip>
                <a:blip r:embed="rId5"/>
              </a:buBlip>
              <a:tabLst>
                <a:tab pos="647604" algn="l"/>
                <a:tab pos="1561866" algn="l"/>
                <a:tab pos="2476131" algn="l"/>
                <a:tab pos="3390396" algn="l"/>
                <a:tab pos="4304661" algn="l"/>
                <a:tab pos="5218923" algn="l"/>
                <a:tab pos="6133188" algn="l"/>
                <a:tab pos="7047451" algn="l"/>
                <a:tab pos="7961715" algn="l"/>
                <a:tab pos="8875980" algn="l"/>
                <a:tab pos="9790242" algn="l"/>
                <a:tab pos="10133092" algn="l"/>
                <a:tab pos="10856885" algn="l"/>
                <a:tab pos="11580677" algn="l"/>
              </a:tabLst>
            </a:pPr>
            <a:r>
              <a:rPr lang="en-US" sz="1600" b="1" dirty="0" smtClean="0">
                <a:solidFill>
                  <a:srgbClr val="C00000"/>
                </a:solidFill>
                <a:latin typeface="Helvetica Neue" charset="0"/>
              </a:rPr>
              <a:t>Night </a:t>
            </a:r>
            <a:r>
              <a:rPr lang="en-US" sz="1600" b="1" dirty="0">
                <a:solidFill>
                  <a:srgbClr val="C00000"/>
                </a:solidFill>
                <a:latin typeface="Helvetica Neue" charset="0"/>
              </a:rPr>
              <a:t>Sky Background </a:t>
            </a:r>
            <a:r>
              <a:rPr lang="en-US" sz="1600" b="1" dirty="0">
                <a:latin typeface="Helvetica Neue" charset="0"/>
              </a:rPr>
              <a:t>– </a:t>
            </a:r>
            <a:r>
              <a:rPr lang="en-US" sz="1600" b="1" dirty="0">
                <a:solidFill>
                  <a:srgbClr val="006600"/>
                </a:solidFill>
                <a:latin typeface="Helvetica Neue" charset="0"/>
              </a:rPr>
              <a:t>not present </a:t>
            </a:r>
            <a:r>
              <a:rPr lang="en-US" sz="1600" b="1" dirty="0" smtClean="0">
                <a:solidFill>
                  <a:srgbClr val="006600"/>
                </a:solidFill>
                <a:latin typeface="Helvetica Neue" charset="0"/>
              </a:rPr>
              <a:t>(the </a:t>
            </a:r>
            <a:r>
              <a:rPr lang="en-US" sz="1600" b="1" dirty="0">
                <a:solidFill>
                  <a:srgbClr val="006600"/>
                </a:solidFill>
                <a:latin typeface="Helvetica Neue" charset="0"/>
              </a:rPr>
              <a:t>image </a:t>
            </a:r>
            <a:r>
              <a:rPr lang="en-US" sz="1600" b="1" dirty="0" smtClean="0">
                <a:solidFill>
                  <a:srgbClr val="006600"/>
                </a:solidFill>
                <a:latin typeface="Helvetica Neue" charset="0"/>
              </a:rPr>
              <a:t>is considered well-cleaned)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Blip>
                <a:blip r:embed="rId5"/>
              </a:buBlip>
              <a:tabLst>
                <a:tab pos="647604" algn="l"/>
                <a:tab pos="1561866" algn="l"/>
                <a:tab pos="2476131" algn="l"/>
                <a:tab pos="3390396" algn="l"/>
                <a:tab pos="4304661" algn="l"/>
                <a:tab pos="5218923" algn="l"/>
                <a:tab pos="6133188" algn="l"/>
                <a:tab pos="7047451" algn="l"/>
                <a:tab pos="7961715" algn="l"/>
                <a:tab pos="8875980" algn="l"/>
                <a:tab pos="9790242" algn="l"/>
                <a:tab pos="10133092" algn="l"/>
                <a:tab pos="10856885" algn="l"/>
                <a:tab pos="11580677" algn="l"/>
              </a:tabLst>
            </a:pPr>
            <a:r>
              <a:rPr lang="en-US" sz="1600" b="1" dirty="0" smtClean="0">
                <a:solidFill>
                  <a:srgbClr val="C00000"/>
                </a:solidFill>
                <a:latin typeface="Helvetica Neue" charset="0"/>
              </a:rPr>
              <a:t>Analysis</a:t>
            </a:r>
            <a:r>
              <a:rPr lang="en-US" sz="1600" b="1" dirty="0" smtClean="0">
                <a:latin typeface="Helvetica Neue" charset="0"/>
              </a:rPr>
              <a:t> – at least 20 pixels fired-on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Blip>
                <a:blip r:embed="rId5"/>
              </a:buBlip>
              <a:tabLst>
                <a:tab pos="647604" algn="l"/>
                <a:tab pos="1561866" algn="l"/>
                <a:tab pos="2476131" algn="l"/>
                <a:tab pos="3390396" algn="l"/>
                <a:tab pos="4304661" algn="l"/>
                <a:tab pos="5218923" algn="l"/>
                <a:tab pos="6133188" algn="l"/>
                <a:tab pos="7047451" algn="l"/>
                <a:tab pos="7961715" algn="l"/>
                <a:tab pos="8875980" algn="l"/>
                <a:tab pos="9790242" algn="l"/>
                <a:tab pos="10133092" algn="l"/>
                <a:tab pos="10856885" algn="l"/>
                <a:tab pos="11580677" algn="l"/>
              </a:tabLst>
            </a:pPr>
            <a:r>
              <a:rPr lang="en-US" sz="1600" b="1" dirty="0" err="1" smtClean="0">
                <a:solidFill>
                  <a:srgbClr val="C00000"/>
                </a:solidFill>
                <a:latin typeface="Helvetica Neue" charset="0"/>
              </a:rPr>
              <a:t>Taubin</a:t>
            </a:r>
            <a:r>
              <a:rPr lang="en-US" sz="1600" b="1" dirty="0" smtClean="0">
                <a:solidFill>
                  <a:srgbClr val="C00000"/>
                </a:solidFill>
                <a:latin typeface="Helvetica Neue" charset="0"/>
              </a:rPr>
              <a:t> selection cuts </a:t>
            </a:r>
            <a:r>
              <a:rPr lang="en-US" sz="1600" b="1" dirty="0" smtClean="0">
                <a:latin typeface="Helvetica Neue" charset="0"/>
              </a:rPr>
              <a:t>– 0.5°</a:t>
            </a:r>
            <a:r>
              <a:rPr lang="en-US" sz="1600" b="1" dirty="0" smtClean="0">
                <a:latin typeface="Helvetica Neue" charset="0"/>
                <a:sym typeface="Symbol"/>
              </a:rPr>
              <a:t></a:t>
            </a:r>
            <a:r>
              <a:rPr lang="en-US" sz="1600" b="1" dirty="0" smtClean="0">
                <a:latin typeface="Helvetica Neue" charset="0"/>
              </a:rPr>
              <a:t>Radius</a:t>
            </a:r>
            <a:r>
              <a:rPr lang="en-US" sz="1600" b="1" dirty="0">
                <a:latin typeface="Helvetica Neue" charset="0"/>
                <a:sym typeface="Symbol"/>
              </a:rPr>
              <a:t> </a:t>
            </a:r>
            <a:r>
              <a:rPr lang="en-US" sz="1600" b="1" dirty="0" smtClean="0">
                <a:latin typeface="Helvetica Neue" charset="0"/>
                <a:sym typeface="Symbol"/>
              </a:rPr>
              <a:t>1.5°</a:t>
            </a:r>
            <a:r>
              <a:rPr lang="en-US" sz="1600" b="1" dirty="0" smtClean="0">
                <a:latin typeface="Helvetica Neue" charset="0"/>
              </a:rPr>
              <a:t>, </a:t>
            </a:r>
            <a:r>
              <a:rPr lang="en-US" sz="1600" b="1" dirty="0" err="1" smtClean="0">
                <a:latin typeface="Helvetica Neue" charset="0"/>
              </a:rPr>
              <a:t>RingWidth</a:t>
            </a:r>
            <a:r>
              <a:rPr lang="en-US" sz="1600" b="1" dirty="0" smtClean="0">
                <a:latin typeface="Helvetica Neue" charset="0"/>
              </a:rPr>
              <a:t>&lt;0.2°, </a:t>
            </a:r>
            <a:r>
              <a:rPr lang="en-US" sz="1600" b="1" dirty="0" err="1" smtClean="0">
                <a:latin typeface="Helvetica Neue" charset="0"/>
              </a:rPr>
              <a:t>CenterDistance</a:t>
            </a:r>
            <a:r>
              <a:rPr lang="en-US" sz="1600" b="1" dirty="0" smtClean="0">
                <a:latin typeface="Helvetica Neue" charset="0"/>
              </a:rPr>
              <a:t>&lt;4.5°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Blip>
                <a:blip r:embed="rId5"/>
              </a:buBlip>
              <a:tabLst>
                <a:tab pos="647604" algn="l"/>
                <a:tab pos="1561866" algn="l"/>
                <a:tab pos="2476131" algn="l"/>
                <a:tab pos="3390396" algn="l"/>
                <a:tab pos="4304661" algn="l"/>
                <a:tab pos="5218923" algn="l"/>
                <a:tab pos="6133188" algn="l"/>
                <a:tab pos="7047451" algn="l"/>
                <a:tab pos="7961715" algn="l"/>
                <a:tab pos="8875980" algn="l"/>
                <a:tab pos="9790242" algn="l"/>
                <a:tab pos="10133092" algn="l"/>
                <a:tab pos="10856885" algn="l"/>
                <a:tab pos="11580677" algn="l"/>
              </a:tabLst>
            </a:pPr>
            <a:r>
              <a:rPr lang="en-US" sz="1600" b="1" dirty="0" smtClean="0">
                <a:solidFill>
                  <a:srgbClr val="C00000"/>
                </a:solidFill>
                <a:latin typeface="Helvetica Neue" charset="0"/>
              </a:rPr>
              <a:t>Results -  </a:t>
            </a:r>
            <a:r>
              <a:rPr lang="en-US" sz="1600" b="1" dirty="0" smtClean="0">
                <a:solidFill>
                  <a:srgbClr val="006600"/>
                </a:solidFill>
                <a:latin typeface="Helvetica Neue" charset="0"/>
              </a:rPr>
              <a:t>&gt; 99% muons selected  (no difference between mu+ and mu-, as expected) while &gt; 98% protons rejected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M.C. </a:t>
            </a:r>
            <a:r>
              <a:rPr kumimoji="0" lang="it-IT" sz="1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Maccarone</a:t>
            </a:r>
            <a:r>
              <a:rPr kumimoji="0" lang="it-IT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 –  CCF/CTA Meeting,</a:t>
            </a:r>
            <a:r>
              <a:rPr kumimoji="0" lang="it-IT" sz="140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 </a:t>
            </a:r>
            <a:r>
              <a:rPr kumimoji="0" lang="it-IT" sz="1400" i="0" u="none" strike="noStrike" kern="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Barcelona</a:t>
            </a:r>
            <a:r>
              <a:rPr kumimoji="0" lang="it-IT" sz="140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, 26-28 </a:t>
            </a:r>
            <a:r>
              <a:rPr kumimoji="0" lang="it-IT" sz="1400" i="0" u="none" strike="noStrike" kern="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October</a:t>
            </a:r>
            <a:r>
              <a:rPr kumimoji="0" lang="it-IT" sz="140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 2015</a:t>
            </a:r>
            <a:endParaRPr kumimoji="0" lang="it-IT" sz="140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16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604448" y="6558806"/>
            <a:ext cx="539552" cy="265733"/>
          </a:xfrm>
        </p:spPr>
        <p:txBody>
          <a:bodyPr/>
          <a:lstStyle/>
          <a:p>
            <a:fld id="{65D1E375-1491-4770-B4ED-E699B7903ED8}" type="slidenum">
              <a:rPr lang="it-IT" b="1" smtClean="0">
                <a:solidFill>
                  <a:schemeClr val="bg1"/>
                </a:solidFill>
              </a:rPr>
              <a:pPr/>
              <a:t>5</a:t>
            </a:fld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3346290" y="548680"/>
            <a:ext cx="2163388" cy="461665"/>
          </a:xfrm>
          <a:prstGeom prst="rect">
            <a:avLst/>
          </a:prstGeom>
          <a:noFill/>
          <a:ln w="12700">
            <a:solidFill>
              <a:srgbClr val="C00000"/>
            </a:solidFill>
            <a:prstDash val="dashDot"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tabLst>
                <a:tab pos="647604" algn="l"/>
                <a:tab pos="1561866" algn="l"/>
                <a:tab pos="2476131" algn="l"/>
                <a:tab pos="3390396" algn="l"/>
                <a:tab pos="4304661" algn="l"/>
                <a:tab pos="5218923" algn="l"/>
                <a:tab pos="6133188" algn="l"/>
                <a:tab pos="7047451" algn="l"/>
                <a:tab pos="7961715" algn="l"/>
                <a:tab pos="8875980" algn="l"/>
                <a:tab pos="9790242" algn="l"/>
                <a:tab pos="10133092" algn="l"/>
                <a:tab pos="10856885" algn="l"/>
                <a:tab pos="11580677" algn="l"/>
              </a:tabLst>
            </a:pPr>
            <a:r>
              <a:rPr lang="en-US" sz="2400" b="1" u="sng" dirty="0" smtClean="0">
                <a:solidFill>
                  <a:srgbClr val="C00000"/>
                </a:solidFill>
                <a:latin typeface="Helvetica Neue" charset="0"/>
              </a:rPr>
              <a:t>Yesterday</a:t>
            </a:r>
            <a:endParaRPr lang="en-US" sz="2400" u="sng" dirty="0" smtClean="0">
              <a:latin typeface="Helvetica Neue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67243" y="5877272"/>
            <a:ext cx="8969253" cy="599296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614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>
            <a:off x="0" y="-27384"/>
            <a:ext cx="9144000" cy="468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 kern="0" noProof="0" dirty="0" smtClean="0">
                <a:solidFill>
                  <a:schemeClr val="bg1"/>
                </a:solidFill>
                <a:cs typeface="Arial" pitchFamily="34" charset="0"/>
              </a:rPr>
              <a:t>ASTRI SST-2M – </a:t>
            </a:r>
            <a:r>
              <a:rPr lang="it-IT" sz="2800" b="1" kern="0" noProof="0" dirty="0" err="1" smtClean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kumimoji="0" lang="it-IT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imulation</a:t>
            </a:r>
            <a:r>
              <a:rPr kumimoji="0" lang="it-IT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/Analysis </a:t>
            </a:r>
            <a:r>
              <a:rPr kumimoji="0" lang="it-IT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parameters</a:t>
            </a:r>
            <a:endParaRPr kumimoji="0" lang="it-IT" sz="2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pitchFamily="34" charset="0"/>
            </a:endParaRPr>
          </a:p>
        </p:txBody>
      </p:sp>
      <p:grpSp>
        <p:nvGrpSpPr>
          <p:cNvPr id="8" name="Gruppo 7"/>
          <p:cNvGrpSpPr/>
          <p:nvPr/>
        </p:nvGrpSpPr>
        <p:grpSpPr>
          <a:xfrm>
            <a:off x="0" y="-27384"/>
            <a:ext cx="1763688" cy="467999"/>
            <a:chOff x="0" y="-27384"/>
            <a:chExt cx="1763688" cy="467999"/>
          </a:xfrm>
        </p:grpSpPr>
        <p:sp>
          <p:nvSpPr>
            <p:cNvPr id="2" name="Rettangolo 1"/>
            <p:cNvSpPr/>
            <p:nvPr/>
          </p:nvSpPr>
          <p:spPr>
            <a:xfrm>
              <a:off x="0" y="-27384"/>
              <a:ext cx="1763688" cy="46799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5" name="Gruppo 4"/>
            <p:cNvGrpSpPr/>
            <p:nvPr/>
          </p:nvGrpSpPr>
          <p:grpSpPr>
            <a:xfrm>
              <a:off x="67243" y="-27384"/>
              <a:ext cx="1624437" cy="467999"/>
              <a:chOff x="82590" y="-27384"/>
              <a:chExt cx="1624437" cy="467999"/>
            </a:xfrm>
          </p:grpSpPr>
          <p:pic>
            <p:nvPicPr>
              <p:cNvPr id="6" name="Picture 6" descr="http://www.uibk.ac.at/cta/stylesheets/images/cta-logo-220x140px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600" y="-27384"/>
                <a:ext cx="735427" cy="4679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Immagine 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590" y="105521"/>
                <a:ext cx="817002" cy="202188"/>
              </a:xfrm>
              <a:prstGeom prst="rect">
                <a:avLst/>
              </a:prstGeom>
              <a:effectLst/>
            </p:spPr>
          </p:pic>
        </p:grpSp>
      </p:grpSp>
      <p:sp>
        <p:nvSpPr>
          <p:cNvPr id="20" name="Rettangolo 19"/>
          <p:cNvSpPr/>
          <p:nvPr/>
        </p:nvSpPr>
        <p:spPr>
          <a:xfrm>
            <a:off x="251520" y="1196752"/>
            <a:ext cx="63367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Blip>
                <a:blip r:embed="rId5"/>
              </a:buBlip>
              <a:tabLst>
                <a:tab pos="647604" algn="l"/>
                <a:tab pos="1561866" algn="l"/>
                <a:tab pos="2476131" algn="l"/>
                <a:tab pos="3390396" algn="l"/>
                <a:tab pos="4304661" algn="l"/>
                <a:tab pos="5218923" algn="l"/>
                <a:tab pos="6133188" algn="l"/>
                <a:tab pos="7047451" algn="l"/>
                <a:tab pos="7961715" algn="l"/>
                <a:tab pos="8875980" algn="l"/>
                <a:tab pos="9790242" algn="l"/>
                <a:tab pos="10133092" algn="l"/>
                <a:tab pos="10856885" algn="l"/>
                <a:tab pos="11580677" algn="l"/>
              </a:tabLst>
            </a:pPr>
            <a:r>
              <a:rPr lang="en-US" sz="1600" b="1" dirty="0" smtClean="0">
                <a:solidFill>
                  <a:srgbClr val="C00000"/>
                </a:solidFill>
                <a:latin typeface="Helvetica Neue" charset="0"/>
              </a:rPr>
              <a:t>CORSIKA</a:t>
            </a:r>
            <a:r>
              <a:rPr lang="en-US" sz="1600" b="1" dirty="0" smtClean="0">
                <a:latin typeface="Helvetica Neue" charset="0"/>
              </a:rPr>
              <a:t> - Site </a:t>
            </a:r>
            <a:r>
              <a:rPr lang="en-US" sz="1600" b="1" dirty="0" err="1" smtClean="0">
                <a:latin typeface="Helvetica Neue" charset="0"/>
              </a:rPr>
              <a:t>Paranal</a:t>
            </a:r>
            <a:r>
              <a:rPr lang="en-US" sz="1600" b="1" dirty="0" smtClean="0">
                <a:latin typeface="Helvetica Neue" charset="0"/>
              </a:rPr>
              <a:t>, </a:t>
            </a:r>
            <a:r>
              <a:rPr lang="en-US" sz="1600" b="1" dirty="0" err="1" smtClean="0">
                <a:latin typeface="Helvetica Neue" charset="0"/>
              </a:rPr>
              <a:t>Obslev</a:t>
            </a:r>
            <a:r>
              <a:rPr lang="en-US" sz="1600" b="1" dirty="0" smtClean="0">
                <a:latin typeface="Helvetica Neue" charset="0"/>
              </a:rPr>
              <a:t> 2150 m </a:t>
            </a:r>
            <a:r>
              <a:rPr lang="en-US" sz="1600" b="1" dirty="0" err="1" smtClean="0">
                <a:latin typeface="Helvetica Neue" charset="0"/>
              </a:rPr>
              <a:t>asl</a:t>
            </a:r>
            <a:r>
              <a:rPr lang="en-US" sz="1600" b="1" dirty="0" smtClean="0">
                <a:latin typeface="Helvetica Neue" charset="0"/>
              </a:rPr>
              <a:t>, Atmosphere 26             	             </a:t>
            </a:r>
            <a:r>
              <a:rPr lang="en-US" sz="1400" b="1" dirty="0" smtClean="0">
                <a:solidFill>
                  <a:srgbClr val="0033CC"/>
                </a:solidFill>
                <a:latin typeface="Helvetica Neue" charset="0"/>
              </a:rPr>
              <a:t>(1000000 Muons+, 98815 Protons)</a:t>
            </a:r>
            <a:endParaRPr lang="en-US" sz="1400" dirty="0" smtClean="0">
              <a:solidFill>
                <a:srgbClr val="0033CC"/>
              </a:solidFill>
              <a:latin typeface="Helvetica Neue" charset="0"/>
            </a:endParaRPr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895271"/>
              </p:ext>
            </p:extLst>
          </p:nvPr>
        </p:nvGraphicFramePr>
        <p:xfrm>
          <a:off x="611559" y="1827366"/>
          <a:ext cx="7780707" cy="132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7763"/>
                <a:gridCol w="919092"/>
                <a:gridCol w="1413988"/>
                <a:gridCol w="919092"/>
                <a:gridCol w="1272589"/>
                <a:gridCol w="919092"/>
                <a:gridCol w="919091"/>
              </a:tblGrid>
              <a:tr h="370840"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PRMPAR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ERANGE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ESLOPE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VIEWCONE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CSCAT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FIXCHI</a:t>
                      </a:r>
                    </a:p>
                    <a:p>
                      <a:pPr algn="ctr"/>
                      <a:r>
                        <a:rPr lang="it-IT" sz="1600" dirty="0" smtClean="0"/>
                        <a:t>g/cm^2</a:t>
                      </a:r>
                      <a:endParaRPr lang="it-IT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b="1" dirty="0" err="1" smtClean="0"/>
                        <a:t>Muons</a:t>
                      </a:r>
                      <a:r>
                        <a:rPr lang="it-IT" sz="1600" b="1" dirty="0" smtClean="0"/>
                        <a:t>+</a:t>
                      </a:r>
                      <a:endParaRPr lang="it-IT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5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6 </a:t>
                      </a:r>
                      <a:r>
                        <a:rPr lang="it-IT" sz="1600" dirty="0" err="1" smtClean="0"/>
                        <a:t>GeV</a:t>
                      </a:r>
                      <a:r>
                        <a:rPr lang="it-IT" sz="1600" dirty="0" smtClean="0"/>
                        <a:t> – 1 </a:t>
                      </a:r>
                      <a:r>
                        <a:rPr lang="it-IT" sz="1600" dirty="0" err="1" smtClean="0"/>
                        <a:t>TeV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-2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0 – 4</a:t>
                      </a:r>
                      <a:r>
                        <a:rPr lang="it-IT" sz="1600" baseline="0" dirty="0" smtClean="0"/>
                        <a:t> </a:t>
                      </a:r>
                      <a:r>
                        <a:rPr lang="it-IT" sz="1600" baseline="0" dirty="0" err="1" smtClean="0"/>
                        <a:t>deg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2.153 m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753.59</a:t>
                      </a:r>
                      <a:endParaRPr lang="it-IT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b="1" dirty="0" err="1" smtClean="0"/>
                        <a:t>Protons</a:t>
                      </a:r>
                      <a:endParaRPr lang="it-IT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14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2 – 100 </a:t>
                      </a:r>
                      <a:r>
                        <a:rPr lang="it-IT" sz="1600" dirty="0" err="1" smtClean="0"/>
                        <a:t>TeV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-2.72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0</a:t>
                      </a:r>
                      <a:r>
                        <a:rPr lang="it-IT" sz="1600" baseline="0" dirty="0" smtClean="0"/>
                        <a:t> – 4 </a:t>
                      </a:r>
                      <a:r>
                        <a:rPr lang="it-IT" sz="1600" baseline="0" dirty="0" err="1" smtClean="0"/>
                        <a:t>deg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400 m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---</a:t>
                      </a:r>
                      <a:endParaRPr lang="it-IT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CasellaDiTesto 9"/>
          <p:cNvSpPr txBox="1"/>
          <p:nvPr/>
        </p:nvSpPr>
        <p:spPr>
          <a:xfrm>
            <a:off x="8452115" y="2276872"/>
            <a:ext cx="677115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500 m </a:t>
            </a:r>
            <a:r>
              <a:rPr lang="it-IT" sz="1200" b="1" dirty="0" err="1" smtClean="0"/>
              <a:t>above</a:t>
            </a:r>
            <a:r>
              <a:rPr lang="it-IT" sz="1200" b="1" dirty="0" smtClean="0"/>
              <a:t> </a:t>
            </a:r>
            <a:r>
              <a:rPr lang="it-IT" sz="1200" b="1" dirty="0" err="1" smtClean="0"/>
              <a:t>Obslev</a:t>
            </a:r>
            <a:endParaRPr lang="it-IT" sz="1200" b="1" dirty="0"/>
          </a:p>
        </p:txBody>
      </p:sp>
      <p:sp>
        <p:nvSpPr>
          <p:cNvPr id="30" name="Rettangolo 29"/>
          <p:cNvSpPr/>
          <p:nvPr/>
        </p:nvSpPr>
        <p:spPr>
          <a:xfrm>
            <a:off x="251520" y="3323887"/>
            <a:ext cx="8712968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Blip>
                <a:blip r:embed="rId5"/>
              </a:buBlip>
              <a:tabLst>
                <a:tab pos="647604" algn="l"/>
                <a:tab pos="1561866" algn="l"/>
                <a:tab pos="2476131" algn="l"/>
                <a:tab pos="3390396" algn="l"/>
                <a:tab pos="4304661" algn="l"/>
                <a:tab pos="5218923" algn="l"/>
                <a:tab pos="6133188" algn="l"/>
                <a:tab pos="7047451" algn="l"/>
                <a:tab pos="7961715" algn="l"/>
                <a:tab pos="8875980" algn="l"/>
                <a:tab pos="9790242" algn="l"/>
                <a:tab pos="10133092" algn="l"/>
                <a:tab pos="10856885" algn="l"/>
                <a:tab pos="11580677" algn="l"/>
              </a:tabLst>
            </a:pPr>
            <a:r>
              <a:rPr lang="en-US" sz="1600" b="1" dirty="0" smtClean="0">
                <a:solidFill>
                  <a:srgbClr val="C00000"/>
                </a:solidFill>
                <a:latin typeface="Helvetica Neue" charset="0"/>
              </a:rPr>
              <a:t>Telescope Simulation – by means of the Palermo ASTRI simulator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Blip>
                <a:blip r:embed="rId5"/>
              </a:buBlip>
              <a:tabLst>
                <a:tab pos="647604" algn="l"/>
                <a:tab pos="1561866" algn="l"/>
                <a:tab pos="2476131" algn="l"/>
                <a:tab pos="3390396" algn="l"/>
                <a:tab pos="4304661" algn="l"/>
                <a:tab pos="5218923" algn="l"/>
                <a:tab pos="6133188" algn="l"/>
                <a:tab pos="7047451" algn="l"/>
                <a:tab pos="7961715" algn="l"/>
                <a:tab pos="8875980" algn="l"/>
                <a:tab pos="9790242" algn="l"/>
                <a:tab pos="10133092" algn="l"/>
                <a:tab pos="10856885" algn="l"/>
                <a:tab pos="11580677" algn="l"/>
              </a:tabLst>
            </a:pPr>
            <a:r>
              <a:rPr lang="en-US" sz="1600" b="1" dirty="0" smtClean="0">
                <a:solidFill>
                  <a:srgbClr val="C00000"/>
                </a:solidFill>
                <a:latin typeface="Helvetica Neue" charset="0"/>
              </a:rPr>
              <a:t>Night Sky Background: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Blip>
                <a:blip r:embed="rId5"/>
              </a:buBlip>
              <a:tabLst>
                <a:tab pos="647604" algn="l"/>
                <a:tab pos="1561866" algn="l"/>
                <a:tab pos="2476131" algn="l"/>
                <a:tab pos="3390396" algn="l"/>
                <a:tab pos="4304661" algn="l"/>
                <a:tab pos="5218923" algn="l"/>
                <a:tab pos="6133188" algn="l"/>
                <a:tab pos="7047451" algn="l"/>
                <a:tab pos="7961715" algn="l"/>
                <a:tab pos="8875980" algn="l"/>
                <a:tab pos="9790242" algn="l"/>
                <a:tab pos="10133092" algn="l"/>
                <a:tab pos="10856885" algn="l"/>
                <a:tab pos="11580677" algn="l"/>
              </a:tabLst>
            </a:pPr>
            <a:r>
              <a:rPr lang="en-US" sz="1600" b="1" dirty="0" smtClean="0">
                <a:solidFill>
                  <a:srgbClr val="C00000"/>
                </a:solidFill>
                <a:latin typeface="Helvetica Neue" charset="0"/>
              </a:rPr>
              <a:t>nsb_0 </a:t>
            </a:r>
            <a:r>
              <a:rPr lang="en-US" sz="1600" b="1" dirty="0" smtClean="0">
                <a:latin typeface="Helvetica Neue" charset="0"/>
              </a:rPr>
              <a:t>(no inclusion, images used as reference </a:t>
            </a:r>
            <a:r>
              <a:rPr lang="en-US" sz="1600" b="1" dirty="0" smtClean="0">
                <a:latin typeface="Helvetica Neue" charset="0"/>
                <a:sym typeface="Wingdings" panose="05000000000000000000" pitchFamily="2" charset="2"/>
              </a:rPr>
              <a:t> </a:t>
            </a:r>
            <a:r>
              <a:rPr lang="en-US" sz="1600" b="1" dirty="0" smtClean="0">
                <a:latin typeface="Helvetica Neue" charset="0"/>
              </a:rPr>
              <a:t>‘well-cleaned’)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Blip>
                <a:blip r:embed="rId5"/>
              </a:buBlip>
              <a:tabLst>
                <a:tab pos="647604" algn="l"/>
                <a:tab pos="1561866" algn="l"/>
                <a:tab pos="2476131" algn="l"/>
                <a:tab pos="3390396" algn="l"/>
                <a:tab pos="4304661" algn="l"/>
                <a:tab pos="5218923" algn="l"/>
                <a:tab pos="6133188" algn="l"/>
                <a:tab pos="7047451" algn="l"/>
                <a:tab pos="7961715" algn="l"/>
                <a:tab pos="8875980" algn="l"/>
                <a:tab pos="9790242" algn="l"/>
                <a:tab pos="10133092" algn="l"/>
                <a:tab pos="10856885" algn="l"/>
                <a:tab pos="11580677" algn="l"/>
              </a:tabLst>
            </a:pPr>
            <a:r>
              <a:rPr lang="en-US" sz="1600" b="1" dirty="0" smtClean="0">
                <a:solidFill>
                  <a:srgbClr val="C00000"/>
                </a:solidFill>
                <a:latin typeface="Helvetica Neue" charset="0"/>
              </a:rPr>
              <a:t>nsb_1 </a:t>
            </a:r>
            <a:r>
              <a:rPr lang="en-US" sz="1600" b="1" dirty="0" smtClean="0">
                <a:latin typeface="Helvetica Neue" charset="0"/>
              </a:rPr>
              <a:t>(</a:t>
            </a:r>
            <a:r>
              <a:rPr lang="en-US" sz="1600" b="1" dirty="0" smtClean="0">
                <a:latin typeface="Calibri"/>
                <a:sym typeface="Wingdings" panose="05000000000000000000" pitchFamily="2" charset="2"/>
              </a:rPr>
              <a:t>~ </a:t>
            </a:r>
            <a:r>
              <a:rPr lang="en-US" sz="1600" b="1" dirty="0" smtClean="0">
                <a:latin typeface="Helvetica Neue" charset="0"/>
              </a:rPr>
              <a:t>1 </a:t>
            </a:r>
            <a:r>
              <a:rPr lang="en-US" sz="1600" b="1" dirty="0" err="1" smtClean="0">
                <a:latin typeface="Helvetica Neue" charset="0"/>
              </a:rPr>
              <a:t>pe</a:t>
            </a:r>
            <a:r>
              <a:rPr lang="en-US" sz="1600" b="1" dirty="0" smtClean="0">
                <a:latin typeface="Helvetica Neue" charset="0"/>
              </a:rPr>
              <a:t>/pixel every 50 ns, </a:t>
            </a:r>
            <a:r>
              <a:rPr lang="en-US" sz="1600" b="1" dirty="0" smtClean="0">
                <a:sym typeface="Wingdings" panose="05000000000000000000" pitchFamily="2" charset="2"/>
              </a:rPr>
              <a:t>~ </a:t>
            </a:r>
            <a:r>
              <a:rPr lang="en-US" sz="1600" b="1" dirty="0" smtClean="0">
                <a:latin typeface="Helvetica Neue" charset="0"/>
              </a:rPr>
              <a:t>20 MHz per pixel) </a:t>
            </a:r>
            <a:r>
              <a:rPr lang="en-US" sz="1600" b="1" dirty="0" smtClean="0">
                <a:latin typeface="Helvetica Neue" charset="0"/>
                <a:sym typeface="Wingdings" panose="05000000000000000000" pitchFamily="2" charset="2"/>
              </a:rPr>
              <a:t> </a:t>
            </a:r>
            <a:r>
              <a:rPr lang="en-US" sz="1600" b="1" dirty="0" smtClean="0">
                <a:latin typeface="Helvetica Neue" charset="0"/>
              </a:rPr>
              <a:t>cleaning is required)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Blip>
                <a:blip r:embed="rId5"/>
              </a:buBlip>
              <a:tabLst>
                <a:tab pos="647604" algn="l"/>
                <a:tab pos="1561866" algn="l"/>
                <a:tab pos="2476131" algn="l"/>
                <a:tab pos="3390396" algn="l"/>
                <a:tab pos="4304661" algn="l"/>
                <a:tab pos="5218923" algn="l"/>
                <a:tab pos="6133188" algn="l"/>
                <a:tab pos="7047451" algn="l"/>
                <a:tab pos="7961715" algn="l"/>
                <a:tab pos="8875980" algn="l"/>
                <a:tab pos="9790242" algn="l"/>
                <a:tab pos="10133092" algn="l"/>
                <a:tab pos="10856885" algn="l"/>
                <a:tab pos="11580677" algn="l"/>
              </a:tabLst>
            </a:pPr>
            <a:r>
              <a:rPr lang="en-US" sz="1600" b="1" dirty="0" smtClean="0">
                <a:solidFill>
                  <a:srgbClr val="C00000"/>
                </a:solidFill>
                <a:latin typeface="Helvetica Neue" charset="0"/>
              </a:rPr>
              <a:t>Trigger</a:t>
            </a:r>
            <a:r>
              <a:rPr lang="en-US" sz="1600" b="1" dirty="0" smtClean="0">
                <a:latin typeface="Helvetica Neue" charset="0"/>
              </a:rPr>
              <a:t> – </a:t>
            </a:r>
            <a:r>
              <a:rPr lang="en-US" sz="1600" b="1" dirty="0" smtClean="0">
                <a:solidFill>
                  <a:srgbClr val="C00000"/>
                </a:solidFill>
                <a:latin typeface="Helvetica Neue" charset="0"/>
              </a:rPr>
              <a:t>standard</a:t>
            </a:r>
            <a:r>
              <a:rPr lang="en-US" sz="1600" b="1" dirty="0" smtClean="0">
                <a:latin typeface="Helvetica Neue" charset="0"/>
              </a:rPr>
              <a:t>: </a:t>
            </a:r>
            <a:r>
              <a:rPr lang="en-US" sz="1600" b="1" dirty="0">
                <a:latin typeface="Helvetica Neue" charset="0"/>
              </a:rPr>
              <a:t>(</a:t>
            </a:r>
            <a:r>
              <a:rPr lang="en-US" sz="1600" b="1" dirty="0">
                <a:solidFill>
                  <a:srgbClr val="C00000"/>
                </a:solidFill>
                <a:latin typeface="Helvetica Neue" charset="0"/>
              </a:rPr>
              <a:t>no dedicated trigger is required for muons in </a:t>
            </a:r>
            <a:r>
              <a:rPr lang="en-US" sz="1600" b="1" dirty="0" smtClean="0">
                <a:solidFill>
                  <a:srgbClr val="C00000"/>
                </a:solidFill>
                <a:latin typeface="Helvetica Neue" charset="0"/>
              </a:rPr>
              <a:t>ASTRI</a:t>
            </a:r>
            <a:r>
              <a:rPr lang="en-US" sz="1600" b="1" dirty="0" smtClean="0">
                <a:latin typeface="Helvetica Neue" charset="0"/>
              </a:rPr>
              <a:t>) at least 5 adjacent pixels in a PDM, each pixel with at least 4 </a:t>
            </a:r>
            <a:r>
              <a:rPr lang="en-US" sz="1600" b="1" dirty="0" err="1" smtClean="0">
                <a:latin typeface="Helvetica Neue" charset="0"/>
              </a:rPr>
              <a:t>pe</a:t>
            </a:r>
            <a:r>
              <a:rPr lang="en-US" sz="1600" b="1" dirty="0" smtClean="0">
                <a:latin typeface="Helvetica Neue" charset="0"/>
              </a:rPr>
              <a:t>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Blip>
                <a:blip r:embed="rId5"/>
              </a:buBlip>
              <a:tabLst>
                <a:tab pos="647604" algn="l"/>
                <a:tab pos="1561866" algn="l"/>
                <a:tab pos="2476131" algn="l"/>
                <a:tab pos="3390396" algn="l"/>
                <a:tab pos="4304661" algn="l"/>
                <a:tab pos="5218923" algn="l"/>
                <a:tab pos="6133188" algn="l"/>
                <a:tab pos="7047451" algn="l"/>
                <a:tab pos="7961715" algn="l"/>
                <a:tab pos="8875980" algn="l"/>
                <a:tab pos="9790242" algn="l"/>
                <a:tab pos="10133092" algn="l"/>
                <a:tab pos="10856885" algn="l"/>
                <a:tab pos="11580677" algn="l"/>
              </a:tabLst>
            </a:pPr>
            <a:r>
              <a:rPr lang="en-US" sz="1600" b="1" dirty="0" smtClean="0">
                <a:solidFill>
                  <a:srgbClr val="C00000"/>
                </a:solidFill>
                <a:latin typeface="Helvetica Neue" charset="0"/>
              </a:rPr>
              <a:t>Analysis</a:t>
            </a:r>
            <a:r>
              <a:rPr lang="en-US" sz="1600" b="1" dirty="0" smtClean="0">
                <a:latin typeface="Helvetica Neue" charset="0"/>
              </a:rPr>
              <a:t> – at least </a:t>
            </a:r>
            <a:r>
              <a:rPr lang="en-US" sz="1600" b="1" i="1" dirty="0" smtClean="0">
                <a:latin typeface="Helvetica Neue" charset="0"/>
              </a:rPr>
              <a:t>‘</a:t>
            </a:r>
            <a:r>
              <a:rPr lang="en-US" sz="1600" b="1" i="1" dirty="0" err="1" smtClean="0">
                <a:latin typeface="Helvetica Neue" charset="0"/>
              </a:rPr>
              <a:t>Npixon</a:t>
            </a:r>
            <a:r>
              <a:rPr lang="en-US" sz="1600" b="1" i="1" dirty="0" smtClean="0">
                <a:latin typeface="Helvetica Neue" charset="0"/>
              </a:rPr>
              <a:t>’ </a:t>
            </a:r>
            <a:r>
              <a:rPr lang="en-US" sz="1600" b="1" dirty="0" smtClean="0">
                <a:latin typeface="Helvetica Neue" charset="0"/>
              </a:rPr>
              <a:t>pixels</a:t>
            </a:r>
            <a:r>
              <a:rPr lang="en-US" sz="1600" b="1" i="1" dirty="0" smtClean="0">
                <a:latin typeface="Helvetica Neue" charset="0"/>
              </a:rPr>
              <a:t> </a:t>
            </a:r>
            <a:r>
              <a:rPr lang="en-US" sz="1600" b="1" dirty="0" smtClean="0">
                <a:latin typeface="Helvetica Neue" charset="0"/>
              </a:rPr>
              <a:t>remaining fired-on after cleaning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Blip>
                <a:blip r:embed="rId5"/>
              </a:buBlip>
              <a:tabLst>
                <a:tab pos="647604" algn="l"/>
                <a:tab pos="1561866" algn="l"/>
                <a:tab pos="2476131" algn="l"/>
                <a:tab pos="3390396" algn="l"/>
                <a:tab pos="4304661" algn="l"/>
                <a:tab pos="5218923" algn="l"/>
                <a:tab pos="6133188" algn="l"/>
                <a:tab pos="7047451" algn="l"/>
                <a:tab pos="7961715" algn="l"/>
                <a:tab pos="8875980" algn="l"/>
                <a:tab pos="9790242" algn="l"/>
                <a:tab pos="10133092" algn="l"/>
                <a:tab pos="10856885" algn="l"/>
                <a:tab pos="11580677" algn="l"/>
              </a:tabLst>
            </a:pPr>
            <a:r>
              <a:rPr lang="en-US" sz="1600" b="1" dirty="0" smtClean="0">
                <a:solidFill>
                  <a:srgbClr val="C00000"/>
                </a:solidFill>
                <a:latin typeface="Helvetica Neue" charset="0"/>
              </a:rPr>
              <a:t>Selection cuts </a:t>
            </a:r>
            <a:r>
              <a:rPr lang="en-US" sz="1600" b="1" dirty="0" smtClean="0">
                <a:latin typeface="Helvetica Neue" charset="0"/>
              </a:rPr>
              <a:t>– as before plus a further selection parameter</a:t>
            </a:r>
            <a:endParaRPr lang="en-US" sz="1600" dirty="0" smtClean="0">
              <a:latin typeface="Helvetica Neue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M.C. </a:t>
            </a:r>
            <a:r>
              <a:rPr kumimoji="0" lang="it-IT" sz="1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Maccarone</a:t>
            </a:r>
            <a:r>
              <a:rPr kumimoji="0" lang="it-IT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 –  CCF/CTA Meeting,</a:t>
            </a:r>
            <a:r>
              <a:rPr kumimoji="0" lang="it-IT" sz="140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 </a:t>
            </a:r>
            <a:r>
              <a:rPr kumimoji="0" lang="it-IT" sz="1400" i="0" u="none" strike="noStrike" kern="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Barcelona</a:t>
            </a:r>
            <a:r>
              <a:rPr kumimoji="0" lang="it-IT" sz="140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, 26-28 </a:t>
            </a:r>
            <a:r>
              <a:rPr kumimoji="0" lang="it-IT" sz="1400" i="0" u="none" strike="noStrike" kern="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October</a:t>
            </a:r>
            <a:r>
              <a:rPr kumimoji="0" lang="it-IT" sz="140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 2015</a:t>
            </a:r>
            <a:endParaRPr kumimoji="0" lang="it-IT" sz="140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16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604448" y="6558806"/>
            <a:ext cx="539552" cy="265733"/>
          </a:xfrm>
        </p:spPr>
        <p:txBody>
          <a:bodyPr/>
          <a:lstStyle/>
          <a:p>
            <a:fld id="{65D1E375-1491-4770-B4ED-E699B7903ED8}" type="slidenum">
              <a:rPr lang="it-IT" b="1" smtClean="0">
                <a:solidFill>
                  <a:schemeClr val="bg1"/>
                </a:solidFill>
              </a:rPr>
              <a:pPr/>
              <a:t>6</a:t>
            </a:fld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3346290" y="539969"/>
            <a:ext cx="2163388" cy="584775"/>
          </a:xfrm>
          <a:prstGeom prst="rect">
            <a:avLst/>
          </a:prstGeom>
          <a:noFill/>
          <a:ln w="28575">
            <a:solidFill>
              <a:srgbClr val="006600"/>
            </a:solidFill>
            <a:prstDash val="solid"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tabLst>
                <a:tab pos="647604" algn="l"/>
                <a:tab pos="1561866" algn="l"/>
                <a:tab pos="2476131" algn="l"/>
                <a:tab pos="3390396" algn="l"/>
                <a:tab pos="4304661" algn="l"/>
                <a:tab pos="5218923" algn="l"/>
                <a:tab pos="6133188" algn="l"/>
                <a:tab pos="7047451" algn="l"/>
                <a:tab pos="7961715" algn="l"/>
                <a:tab pos="8875980" algn="l"/>
                <a:tab pos="9790242" algn="l"/>
                <a:tab pos="10133092" algn="l"/>
                <a:tab pos="10856885" algn="l"/>
                <a:tab pos="11580677" algn="l"/>
              </a:tabLst>
            </a:pPr>
            <a:r>
              <a:rPr lang="en-US" sz="3200" b="1" u="sng" dirty="0" smtClean="0">
                <a:solidFill>
                  <a:srgbClr val="006600"/>
                </a:solidFill>
                <a:latin typeface="Helvetica Neue" charset="0"/>
              </a:rPr>
              <a:t>Today</a:t>
            </a:r>
            <a:endParaRPr lang="en-US" sz="3200" u="sng" dirty="0" smtClean="0">
              <a:solidFill>
                <a:srgbClr val="006600"/>
              </a:solidFill>
              <a:latin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74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/>
          <p:cNvSpPr/>
          <p:nvPr/>
        </p:nvSpPr>
        <p:spPr>
          <a:xfrm>
            <a:off x="107504" y="1412776"/>
            <a:ext cx="4248472" cy="4680520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0" y="-27384"/>
            <a:ext cx="9144000" cy="468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 kern="0" noProof="0" dirty="0" smtClean="0">
                <a:solidFill>
                  <a:schemeClr val="bg1"/>
                </a:solidFill>
                <a:cs typeface="Arial" pitchFamily="34" charset="0"/>
              </a:rPr>
              <a:t>ASTRI SST-2M – </a:t>
            </a:r>
            <a:r>
              <a:rPr lang="it-IT" sz="2800" b="1" kern="0" noProof="0" dirty="0" err="1" smtClean="0">
                <a:solidFill>
                  <a:schemeClr val="bg1"/>
                </a:solidFill>
                <a:cs typeface="Arial" pitchFamily="34" charset="0"/>
              </a:rPr>
              <a:t>Pre-selecting</a:t>
            </a:r>
            <a:r>
              <a:rPr lang="it-IT" sz="2800" b="1" kern="0" noProof="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kumimoji="0" lang="it-IT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parameters</a:t>
            </a:r>
            <a:endParaRPr kumimoji="0" lang="it-IT" sz="2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pitchFamily="34" charset="0"/>
            </a:endParaRPr>
          </a:p>
        </p:txBody>
      </p:sp>
      <p:grpSp>
        <p:nvGrpSpPr>
          <p:cNvPr id="8" name="Gruppo 7"/>
          <p:cNvGrpSpPr/>
          <p:nvPr/>
        </p:nvGrpSpPr>
        <p:grpSpPr>
          <a:xfrm>
            <a:off x="0" y="-27384"/>
            <a:ext cx="1763688" cy="467999"/>
            <a:chOff x="0" y="-27384"/>
            <a:chExt cx="1763688" cy="467999"/>
          </a:xfrm>
        </p:grpSpPr>
        <p:sp>
          <p:nvSpPr>
            <p:cNvPr id="2" name="Rettangolo 1"/>
            <p:cNvSpPr/>
            <p:nvPr/>
          </p:nvSpPr>
          <p:spPr>
            <a:xfrm>
              <a:off x="0" y="-27384"/>
              <a:ext cx="1763688" cy="46799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5" name="Gruppo 4"/>
            <p:cNvGrpSpPr/>
            <p:nvPr/>
          </p:nvGrpSpPr>
          <p:grpSpPr>
            <a:xfrm>
              <a:off x="67243" y="-27384"/>
              <a:ext cx="1624437" cy="467999"/>
              <a:chOff x="82590" y="-27384"/>
              <a:chExt cx="1624437" cy="467999"/>
            </a:xfrm>
          </p:grpSpPr>
          <p:pic>
            <p:nvPicPr>
              <p:cNvPr id="6" name="Picture 6" descr="http://www.uibk.ac.at/cta/stylesheets/images/cta-logo-220x140px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600" y="-27384"/>
                <a:ext cx="735427" cy="4679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Immagine 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590" y="105521"/>
                <a:ext cx="817002" cy="202188"/>
              </a:xfrm>
              <a:prstGeom prst="rect">
                <a:avLst/>
              </a:prstGeom>
              <a:effectLst/>
            </p:spPr>
          </p:pic>
        </p:grpSp>
      </p:grpSp>
      <p:sp>
        <p:nvSpPr>
          <p:cNvPr id="30" name="Rettangolo 29"/>
          <p:cNvSpPr/>
          <p:nvPr/>
        </p:nvSpPr>
        <p:spPr>
          <a:xfrm>
            <a:off x="107504" y="548680"/>
            <a:ext cx="89289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spcBef>
                <a:spcPts val="600"/>
              </a:spcBef>
              <a:spcAft>
                <a:spcPts val="600"/>
              </a:spcAft>
              <a:buBlip>
                <a:blip r:embed="rId5"/>
              </a:buBlip>
              <a:tabLst>
                <a:tab pos="647604" algn="l"/>
                <a:tab pos="1561866" algn="l"/>
                <a:tab pos="2476131" algn="l"/>
                <a:tab pos="3390396" algn="l"/>
                <a:tab pos="4304661" algn="l"/>
                <a:tab pos="5218923" algn="l"/>
                <a:tab pos="6133188" algn="l"/>
                <a:tab pos="7047451" algn="l"/>
                <a:tab pos="7961715" algn="l"/>
                <a:tab pos="8875980" algn="l"/>
                <a:tab pos="9790242" algn="l"/>
                <a:tab pos="10133092" algn="l"/>
                <a:tab pos="10856885" algn="l"/>
                <a:tab pos="11580677" algn="l"/>
              </a:tabLst>
            </a:pPr>
            <a:r>
              <a:rPr lang="en-US" sz="1600" b="1" dirty="0" smtClean="0">
                <a:solidFill>
                  <a:srgbClr val="0033CC"/>
                </a:solidFill>
                <a:latin typeface="Helvetica Neue" charset="0"/>
              </a:rPr>
              <a:t>Case nsb_0 </a:t>
            </a:r>
            <a:r>
              <a:rPr lang="en-US" sz="1600" b="1" dirty="0">
                <a:solidFill>
                  <a:srgbClr val="006600"/>
                </a:solidFill>
                <a:latin typeface="Helvetica Neue" charset="0"/>
              </a:rPr>
              <a:t>(no </a:t>
            </a:r>
            <a:r>
              <a:rPr lang="en-US" sz="1600" b="1" dirty="0" smtClean="0">
                <a:solidFill>
                  <a:srgbClr val="006600"/>
                </a:solidFill>
                <a:latin typeface="Helvetica Neue" charset="0"/>
              </a:rPr>
              <a:t>NSB inclusion) – few examples of simulated input images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M.C. </a:t>
            </a:r>
            <a:r>
              <a:rPr kumimoji="0" lang="it-IT" sz="1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Maccarone</a:t>
            </a:r>
            <a:r>
              <a:rPr kumimoji="0" lang="it-IT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 –  CCF/CTA Meeting,</a:t>
            </a:r>
            <a:r>
              <a:rPr kumimoji="0" lang="it-IT" sz="140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 </a:t>
            </a:r>
            <a:r>
              <a:rPr kumimoji="0" lang="it-IT" sz="1400" i="0" u="none" strike="noStrike" kern="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Barcelona</a:t>
            </a:r>
            <a:r>
              <a:rPr kumimoji="0" lang="it-IT" sz="140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, 26-28 </a:t>
            </a:r>
            <a:r>
              <a:rPr kumimoji="0" lang="it-IT" sz="1400" i="0" u="none" strike="noStrike" kern="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October</a:t>
            </a:r>
            <a:r>
              <a:rPr kumimoji="0" lang="it-IT" sz="140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 2015</a:t>
            </a:r>
            <a:endParaRPr kumimoji="0" lang="it-IT" sz="140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16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604448" y="6558806"/>
            <a:ext cx="539552" cy="265733"/>
          </a:xfrm>
        </p:spPr>
        <p:txBody>
          <a:bodyPr/>
          <a:lstStyle/>
          <a:p>
            <a:fld id="{65D1E375-1491-4770-B4ED-E699B7903ED8}" type="slidenum">
              <a:rPr lang="it-IT" b="1" smtClean="0">
                <a:solidFill>
                  <a:schemeClr val="bg1"/>
                </a:solidFill>
              </a:rPr>
              <a:pPr/>
              <a:t>7</a:t>
            </a:fld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1737"/>
            <a:ext cx="1876124" cy="2111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765" y="3836080"/>
            <a:ext cx="1875600" cy="21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765" y="1551737"/>
            <a:ext cx="1875600" cy="21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36080"/>
            <a:ext cx="1875600" cy="2111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045" y="1551737"/>
            <a:ext cx="1875600" cy="21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695" y="1551737"/>
            <a:ext cx="1875600" cy="21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045" y="3836080"/>
            <a:ext cx="1875600" cy="21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695" y="3836080"/>
            <a:ext cx="1875600" cy="2111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ttangolo 37"/>
          <p:cNvSpPr/>
          <p:nvPr/>
        </p:nvSpPr>
        <p:spPr>
          <a:xfrm>
            <a:off x="4716016" y="1412776"/>
            <a:ext cx="4248472" cy="4680520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/>
          <p:cNvSpPr txBox="1"/>
          <p:nvPr/>
        </p:nvSpPr>
        <p:spPr>
          <a:xfrm>
            <a:off x="1763688" y="1043444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rgbClr val="006600"/>
                </a:solidFill>
              </a:rPr>
              <a:t>Muons</a:t>
            </a:r>
            <a:endParaRPr lang="it-IT" b="1" dirty="0">
              <a:solidFill>
                <a:srgbClr val="006600"/>
              </a:solidFill>
            </a:endParaRPr>
          </a:p>
        </p:txBody>
      </p:sp>
      <p:sp>
        <p:nvSpPr>
          <p:cNvPr id="40" name="CasellaDiTesto 39"/>
          <p:cNvSpPr txBox="1"/>
          <p:nvPr/>
        </p:nvSpPr>
        <p:spPr>
          <a:xfrm>
            <a:off x="6532003" y="1052736"/>
            <a:ext cx="926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rgbClr val="006600"/>
                </a:solidFill>
              </a:rPr>
              <a:t>Protons</a:t>
            </a:r>
            <a:endParaRPr lang="it-IT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39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654" y="1696580"/>
            <a:ext cx="2990850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ttangolo 13"/>
          <p:cNvSpPr/>
          <p:nvPr/>
        </p:nvSpPr>
        <p:spPr>
          <a:xfrm>
            <a:off x="0" y="-27384"/>
            <a:ext cx="9144000" cy="468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 kern="0" noProof="0" dirty="0" smtClean="0">
                <a:solidFill>
                  <a:schemeClr val="bg1"/>
                </a:solidFill>
                <a:cs typeface="Arial" pitchFamily="34" charset="0"/>
              </a:rPr>
              <a:t>ASTRI SST-2M – </a:t>
            </a:r>
            <a:r>
              <a:rPr lang="it-IT" sz="2800" b="1" kern="0" noProof="0" dirty="0" err="1" smtClean="0">
                <a:solidFill>
                  <a:schemeClr val="bg1"/>
                </a:solidFill>
                <a:cs typeface="Arial" pitchFamily="34" charset="0"/>
              </a:rPr>
              <a:t>Pre-selecting</a:t>
            </a:r>
            <a:r>
              <a:rPr lang="it-IT" sz="2800" b="1" kern="0" noProof="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kumimoji="0" lang="it-IT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parameters</a:t>
            </a:r>
            <a:endParaRPr kumimoji="0" lang="it-IT" sz="2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pitchFamily="34" charset="0"/>
            </a:endParaRPr>
          </a:p>
        </p:txBody>
      </p:sp>
      <p:grpSp>
        <p:nvGrpSpPr>
          <p:cNvPr id="8" name="Gruppo 7"/>
          <p:cNvGrpSpPr/>
          <p:nvPr/>
        </p:nvGrpSpPr>
        <p:grpSpPr>
          <a:xfrm>
            <a:off x="0" y="-27384"/>
            <a:ext cx="1763688" cy="467999"/>
            <a:chOff x="0" y="-27384"/>
            <a:chExt cx="1763688" cy="467999"/>
          </a:xfrm>
        </p:grpSpPr>
        <p:sp>
          <p:nvSpPr>
            <p:cNvPr id="2" name="Rettangolo 1"/>
            <p:cNvSpPr/>
            <p:nvPr/>
          </p:nvSpPr>
          <p:spPr>
            <a:xfrm>
              <a:off x="0" y="-27384"/>
              <a:ext cx="1763688" cy="46799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5" name="Gruppo 4"/>
            <p:cNvGrpSpPr/>
            <p:nvPr/>
          </p:nvGrpSpPr>
          <p:grpSpPr>
            <a:xfrm>
              <a:off x="67243" y="-27384"/>
              <a:ext cx="1624437" cy="467999"/>
              <a:chOff x="82590" y="-27384"/>
              <a:chExt cx="1624437" cy="467999"/>
            </a:xfrm>
          </p:grpSpPr>
          <p:pic>
            <p:nvPicPr>
              <p:cNvPr id="6" name="Picture 6" descr="http://www.uibk.ac.at/cta/stylesheets/images/cta-logo-220x140px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600" y="-27384"/>
                <a:ext cx="735427" cy="4679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Immagine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590" y="105521"/>
                <a:ext cx="817002" cy="202188"/>
              </a:xfrm>
              <a:prstGeom prst="rect">
                <a:avLst/>
              </a:prstGeom>
              <a:effectLst/>
            </p:spPr>
          </p:pic>
        </p:grpSp>
      </p:grpSp>
      <p:sp>
        <p:nvSpPr>
          <p:cNvPr id="30" name="Rettangolo 29"/>
          <p:cNvSpPr/>
          <p:nvPr/>
        </p:nvSpPr>
        <p:spPr>
          <a:xfrm>
            <a:off x="107504" y="548680"/>
            <a:ext cx="89289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spcBef>
                <a:spcPts val="600"/>
              </a:spcBef>
              <a:spcAft>
                <a:spcPts val="600"/>
              </a:spcAft>
              <a:buBlip>
                <a:blip r:embed="rId6"/>
              </a:buBlip>
              <a:tabLst>
                <a:tab pos="647604" algn="l"/>
                <a:tab pos="1561866" algn="l"/>
                <a:tab pos="2476131" algn="l"/>
                <a:tab pos="3390396" algn="l"/>
                <a:tab pos="4304661" algn="l"/>
                <a:tab pos="5218923" algn="l"/>
                <a:tab pos="6133188" algn="l"/>
                <a:tab pos="7047451" algn="l"/>
                <a:tab pos="7961715" algn="l"/>
                <a:tab pos="8875980" algn="l"/>
                <a:tab pos="9790242" algn="l"/>
                <a:tab pos="10133092" algn="l"/>
                <a:tab pos="10856885" algn="l"/>
                <a:tab pos="11580677" algn="l"/>
              </a:tabLst>
            </a:pPr>
            <a:r>
              <a:rPr lang="en-US" sz="1600" b="1" dirty="0" smtClean="0">
                <a:solidFill>
                  <a:srgbClr val="0033CC"/>
                </a:solidFill>
                <a:latin typeface="Helvetica Neue" charset="0"/>
              </a:rPr>
              <a:t>Case nsb_0 </a:t>
            </a:r>
            <a:r>
              <a:rPr lang="en-US" sz="1600" b="1" dirty="0">
                <a:solidFill>
                  <a:srgbClr val="006600"/>
                </a:solidFill>
                <a:latin typeface="Helvetica Neue" charset="0"/>
              </a:rPr>
              <a:t>(no </a:t>
            </a:r>
            <a:r>
              <a:rPr lang="en-US" sz="1600" b="1" dirty="0" smtClean="0">
                <a:solidFill>
                  <a:srgbClr val="006600"/>
                </a:solidFill>
                <a:latin typeface="Helvetica Neue" charset="0"/>
              </a:rPr>
              <a:t>NSB inclusion</a:t>
            </a:r>
            <a:r>
              <a:rPr lang="en-US" sz="1600" b="1" dirty="0">
                <a:solidFill>
                  <a:srgbClr val="006600"/>
                </a:solidFill>
                <a:latin typeface="Helvetica Neue" charset="0"/>
              </a:rPr>
              <a:t>, </a:t>
            </a:r>
            <a:r>
              <a:rPr lang="en-US" sz="1600" b="1" dirty="0" smtClean="0">
                <a:solidFill>
                  <a:srgbClr val="006600"/>
                </a:solidFill>
                <a:latin typeface="Helvetica Neue" charset="0"/>
              </a:rPr>
              <a:t>no cleaning, </a:t>
            </a:r>
            <a:r>
              <a:rPr lang="en-US" sz="1600" b="1" dirty="0" err="1" smtClean="0">
                <a:solidFill>
                  <a:srgbClr val="006600"/>
                </a:solidFill>
                <a:latin typeface="Helvetica Neue" charset="0"/>
              </a:rPr>
              <a:t>Npixon</a:t>
            </a:r>
            <a:r>
              <a:rPr lang="en-US" sz="1600" b="1" dirty="0" smtClean="0">
                <a:solidFill>
                  <a:srgbClr val="006600"/>
                </a:solidFill>
                <a:latin typeface="Helvetica Neue" charset="0"/>
              </a:rPr>
              <a:t>=4, images ‘</a:t>
            </a:r>
            <a:r>
              <a:rPr lang="en-US" sz="1600" b="1" dirty="0">
                <a:solidFill>
                  <a:srgbClr val="006600"/>
                </a:solidFill>
                <a:latin typeface="Helvetica Neue" charset="0"/>
              </a:rPr>
              <a:t>well-cleaned</a:t>
            </a:r>
            <a:r>
              <a:rPr lang="en-US" sz="1600" b="1" dirty="0" smtClean="0">
                <a:solidFill>
                  <a:srgbClr val="006600"/>
                </a:solidFill>
                <a:latin typeface="Helvetica Neue" charset="0"/>
              </a:rPr>
              <a:t>’ as ref.</a:t>
            </a:r>
          </a:p>
          <a:p>
            <a:pPr marL="285750" lvl="1" indent="-285750">
              <a:spcBef>
                <a:spcPts val="600"/>
              </a:spcBef>
              <a:spcAft>
                <a:spcPts val="600"/>
              </a:spcAft>
              <a:buBlip>
                <a:blip r:embed="rId6"/>
              </a:buBlip>
              <a:tabLst>
                <a:tab pos="647604" algn="l"/>
                <a:tab pos="1561866" algn="l"/>
                <a:tab pos="2476131" algn="l"/>
                <a:tab pos="3390396" algn="l"/>
                <a:tab pos="4304661" algn="l"/>
                <a:tab pos="5218923" algn="l"/>
                <a:tab pos="6133188" algn="l"/>
                <a:tab pos="7047451" algn="l"/>
                <a:tab pos="7961715" algn="l"/>
                <a:tab pos="8875980" algn="l"/>
                <a:tab pos="9790242" algn="l"/>
                <a:tab pos="10133092" algn="l"/>
                <a:tab pos="10856885" algn="l"/>
                <a:tab pos="11580677" algn="l"/>
              </a:tabLst>
            </a:pPr>
            <a:r>
              <a:rPr lang="en-US" sz="1600" b="1" dirty="0" smtClean="0">
                <a:solidFill>
                  <a:srgbClr val="0033CC"/>
                </a:solidFill>
                <a:latin typeface="Helvetica Neue" charset="0"/>
              </a:rPr>
              <a:t>Selection_0: </a:t>
            </a:r>
            <a:r>
              <a:rPr lang="en-US" sz="1600" b="1" dirty="0" err="1" smtClean="0">
                <a:solidFill>
                  <a:srgbClr val="C00000"/>
                </a:solidFill>
                <a:latin typeface="Helvetica Neue" charset="0"/>
              </a:rPr>
              <a:t>iok_circle</a:t>
            </a:r>
            <a:r>
              <a:rPr lang="en-US" sz="1600" b="1" dirty="0" smtClean="0">
                <a:solidFill>
                  <a:srgbClr val="C00000"/>
                </a:solidFill>
                <a:latin typeface="Helvetica Neue" charset="0"/>
              </a:rPr>
              <a:t>=1 </a:t>
            </a:r>
            <a:r>
              <a:rPr lang="en-US" sz="1600" b="1" dirty="0" smtClean="0">
                <a:latin typeface="Helvetica Neue" charset="0"/>
              </a:rPr>
              <a:t>(</a:t>
            </a:r>
            <a:r>
              <a:rPr lang="en-US" sz="1600" b="1" dirty="0" err="1" smtClean="0">
                <a:latin typeface="Helvetica Neue" charset="0"/>
              </a:rPr>
              <a:t>Taubin</a:t>
            </a:r>
            <a:r>
              <a:rPr lang="en-US" sz="1600" b="1" dirty="0" smtClean="0">
                <a:latin typeface="Helvetica Neue" charset="0"/>
              </a:rPr>
              <a:t> method found the circle parameters)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M.C. </a:t>
            </a:r>
            <a:r>
              <a:rPr kumimoji="0" lang="it-IT" sz="1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Maccarone</a:t>
            </a:r>
            <a:r>
              <a:rPr kumimoji="0" lang="it-IT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 –  CCF/CTA Meeting,</a:t>
            </a:r>
            <a:r>
              <a:rPr kumimoji="0" lang="it-IT" sz="140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 </a:t>
            </a:r>
            <a:r>
              <a:rPr kumimoji="0" lang="it-IT" sz="1400" i="0" u="none" strike="noStrike" kern="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Barcelona</a:t>
            </a:r>
            <a:r>
              <a:rPr kumimoji="0" lang="it-IT" sz="140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, 26-28 </a:t>
            </a:r>
            <a:r>
              <a:rPr kumimoji="0" lang="it-IT" sz="1400" i="0" u="none" strike="noStrike" kern="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October</a:t>
            </a:r>
            <a:r>
              <a:rPr kumimoji="0" lang="it-IT" sz="140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 2015</a:t>
            </a:r>
            <a:endParaRPr kumimoji="0" lang="it-IT" sz="140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16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604448" y="6558806"/>
            <a:ext cx="539552" cy="265733"/>
          </a:xfrm>
        </p:spPr>
        <p:txBody>
          <a:bodyPr/>
          <a:lstStyle/>
          <a:p>
            <a:fld id="{65D1E375-1491-4770-B4ED-E699B7903ED8}" type="slidenum">
              <a:rPr lang="it-IT" b="1" smtClean="0">
                <a:solidFill>
                  <a:schemeClr val="bg1"/>
                </a:solidFill>
              </a:rPr>
              <a:pPr/>
              <a:t>8</a:t>
            </a:fld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96580"/>
            <a:ext cx="2920764" cy="208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628800"/>
            <a:ext cx="2932614" cy="2149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uppo 6"/>
          <p:cNvGrpSpPr/>
          <p:nvPr/>
        </p:nvGrpSpPr>
        <p:grpSpPr>
          <a:xfrm>
            <a:off x="133651" y="1696580"/>
            <a:ext cx="8928992" cy="2677235"/>
            <a:chOff x="133651" y="1696580"/>
            <a:chExt cx="8928992" cy="2677235"/>
          </a:xfrm>
        </p:grpSpPr>
        <p:sp>
          <p:nvSpPr>
            <p:cNvPr id="17" name="Rettangolo 16"/>
            <p:cNvSpPr/>
            <p:nvPr/>
          </p:nvSpPr>
          <p:spPr>
            <a:xfrm>
              <a:off x="133651" y="3789040"/>
              <a:ext cx="892899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lvl="1" indent="-285750">
                <a:spcBef>
                  <a:spcPts val="600"/>
                </a:spcBef>
                <a:spcAft>
                  <a:spcPts val="600"/>
                </a:spcAft>
                <a:buBlip>
                  <a:blip r:embed="rId6"/>
                </a:buBlip>
                <a:tabLst>
                  <a:tab pos="647604" algn="l"/>
                  <a:tab pos="1561866" algn="l"/>
                  <a:tab pos="2476131" algn="l"/>
                  <a:tab pos="3390396" algn="l"/>
                  <a:tab pos="4304661" algn="l"/>
                  <a:tab pos="5218923" algn="l"/>
                  <a:tab pos="6133188" algn="l"/>
                  <a:tab pos="7047451" algn="l"/>
                  <a:tab pos="7961715" algn="l"/>
                  <a:tab pos="8875980" algn="l"/>
                  <a:tab pos="9790242" algn="l"/>
                  <a:tab pos="10133092" algn="l"/>
                  <a:tab pos="10856885" algn="l"/>
                  <a:tab pos="11580677" algn="l"/>
                </a:tabLst>
              </a:pPr>
              <a:r>
                <a:rPr lang="en-US" sz="1600" b="1" dirty="0">
                  <a:solidFill>
                    <a:srgbClr val="0033CC"/>
                  </a:solidFill>
                  <a:latin typeface="Helvetica Neue" charset="0"/>
                </a:rPr>
                <a:t>Selection_1: </a:t>
              </a:r>
              <a:r>
                <a:rPr lang="en-US" sz="1600" b="1" dirty="0" err="1">
                  <a:solidFill>
                    <a:srgbClr val="C00000"/>
                  </a:solidFill>
                  <a:latin typeface="Helvetica Neue" charset="0"/>
                </a:rPr>
                <a:t>iok_circle</a:t>
              </a:r>
              <a:r>
                <a:rPr lang="en-US" sz="1600" b="1" dirty="0">
                  <a:solidFill>
                    <a:srgbClr val="C00000"/>
                  </a:solidFill>
                  <a:latin typeface="Helvetica Neue" charset="0"/>
                </a:rPr>
                <a:t>=1</a:t>
              </a:r>
              <a:r>
                <a:rPr lang="en-US" sz="1600" b="1" dirty="0">
                  <a:solidFill>
                    <a:srgbClr val="0033CC"/>
                  </a:solidFill>
                  <a:latin typeface="Helvetica Neue" charset="0"/>
                </a:rPr>
                <a:t> .and. </a:t>
              </a:r>
              <a:r>
                <a:rPr lang="en-US" sz="1600" b="1" dirty="0">
                  <a:solidFill>
                    <a:srgbClr val="C00000"/>
                  </a:solidFill>
                  <a:latin typeface="Helvetica Neue" charset="0"/>
                </a:rPr>
                <a:t>0.5°</a:t>
              </a:r>
              <a:r>
                <a:rPr lang="en-US" sz="1600" b="1" dirty="0">
                  <a:solidFill>
                    <a:srgbClr val="C00000"/>
                  </a:solidFill>
                  <a:latin typeface="Helvetica Neue" charset="0"/>
                  <a:sym typeface="Symbol"/>
                </a:rPr>
                <a:t>Radius 1.5° </a:t>
              </a:r>
              <a:r>
                <a:rPr lang="en-US" sz="1600" b="1" dirty="0">
                  <a:solidFill>
                    <a:srgbClr val="0033CC"/>
                  </a:solidFill>
                  <a:latin typeface="Helvetica Neue" charset="0"/>
                  <a:sym typeface="Symbol"/>
                </a:rPr>
                <a:t>.and. </a:t>
              </a:r>
              <a:r>
                <a:rPr lang="en-US" sz="1600" b="1" dirty="0" err="1">
                  <a:solidFill>
                    <a:srgbClr val="C00000"/>
                  </a:solidFill>
                  <a:latin typeface="Helvetica Neue" charset="0"/>
                  <a:sym typeface="Symbol"/>
                </a:rPr>
                <a:t>CenterDistance</a:t>
              </a:r>
              <a:r>
                <a:rPr lang="en-US" sz="1600" b="1" dirty="0">
                  <a:solidFill>
                    <a:srgbClr val="C00000"/>
                  </a:solidFill>
                  <a:latin typeface="Helvetica Neue" charset="0"/>
                  <a:sym typeface="Symbol"/>
                </a:rPr>
                <a:t>&lt;4.5° </a:t>
              </a:r>
              <a:r>
                <a:rPr lang="en-US" sz="1600" b="1" dirty="0">
                  <a:solidFill>
                    <a:srgbClr val="0033CC"/>
                  </a:solidFill>
                  <a:latin typeface="Helvetica Neue" charset="0"/>
                  <a:sym typeface="Symbol"/>
                </a:rPr>
                <a:t>.and. </a:t>
              </a:r>
              <a:r>
                <a:rPr lang="en-US" sz="1600" b="1" dirty="0" err="1" smtClean="0">
                  <a:solidFill>
                    <a:srgbClr val="C00000"/>
                  </a:solidFill>
                  <a:latin typeface="Helvetica Neue" charset="0"/>
                  <a:sym typeface="Symbol"/>
                </a:rPr>
                <a:t>RingWidth</a:t>
              </a:r>
              <a:r>
                <a:rPr lang="en-US" sz="1600" b="1" dirty="0" smtClean="0">
                  <a:solidFill>
                    <a:srgbClr val="C00000"/>
                  </a:solidFill>
                  <a:latin typeface="Helvetica Neue" charset="0"/>
                  <a:sym typeface="Symbol"/>
                </a:rPr>
                <a:t>&lt;0.2°</a:t>
              </a:r>
              <a:endParaRPr lang="en-US" sz="1600" b="1" dirty="0">
                <a:solidFill>
                  <a:srgbClr val="C00000"/>
                </a:solidFill>
                <a:latin typeface="Helvetica Neue" charset="0"/>
              </a:endParaRPr>
            </a:p>
          </p:txBody>
        </p:sp>
        <p:grpSp>
          <p:nvGrpSpPr>
            <p:cNvPr id="4" name="Gruppo 3"/>
            <p:cNvGrpSpPr/>
            <p:nvPr/>
          </p:nvGrpSpPr>
          <p:grpSpPr>
            <a:xfrm>
              <a:off x="884245" y="1696580"/>
              <a:ext cx="5920004" cy="1850147"/>
              <a:chOff x="884245" y="1696580"/>
              <a:chExt cx="5920004" cy="1850147"/>
            </a:xfrm>
          </p:grpSpPr>
          <p:sp>
            <p:nvSpPr>
              <p:cNvPr id="3" name="Rettangolo 2"/>
              <p:cNvSpPr/>
              <p:nvPr/>
            </p:nvSpPr>
            <p:spPr>
              <a:xfrm>
                <a:off x="884245" y="1696580"/>
                <a:ext cx="439721" cy="1850147"/>
              </a:xfrm>
              <a:prstGeom prst="rect">
                <a:avLst/>
              </a:prstGeom>
              <a:solidFill>
                <a:srgbClr val="74F650">
                  <a:alpha val="4706"/>
                </a:srgbClr>
              </a:solidFill>
              <a:ln>
                <a:solidFill>
                  <a:srgbClr val="00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9" name="Rettangolo 18"/>
              <p:cNvSpPr/>
              <p:nvPr/>
            </p:nvSpPr>
            <p:spPr>
              <a:xfrm>
                <a:off x="3707904" y="1696580"/>
                <a:ext cx="1656184" cy="1850147"/>
              </a:xfrm>
              <a:prstGeom prst="rect">
                <a:avLst/>
              </a:prstGeom>
              <a:solidFill>
                <a:srgbClr val="74F650">
                  <a:alpha val="4706"/>
                </a:srgbClr>
              </a:solidFill>
              <a:ln>
                <a:solidFill>
                  <a:srgbClr val="00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0" name="Rettangolo 19"/>
              <p:cNvSpPr/>
              <p:nvPr/>
            </p:nvSpPr>
            <p:spPr>
              <a:xfrm>
                <a:off x="6516217" y="1696580"/>
                <a:ext cx="288032" cy="1850147"/>
              </a:xfrm>
              <a:prstGeom prst="rect">
                <a:avLst/>
              </a:prstGeom>
              <a:solidFill>
                <a:srgbClr val="74F650">
                  <a:alpha val="4706"/>
                </a:srgbClr>
              </a:solidFill>
              <a:ln>
                <a:solidFill>
                  <a:srgbClr val="00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graphicFrame>
        <p:nvGraphicFramePr>
          <p:cNvPr id="22" name="Tabel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6929131"/>
              </p:ext>
            </p:extLst>
          </p:nvPr>
        </p:nvGraphicFramePr>
        <p:xfrm>
          <a:off x="2026190" y="4509120"/>
          <a:ext cx="5019611" cy="180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9783"/>
                <a:gridCol w="1343276"/>
                <a:gridCol w="1343276"/>
                <a:gridCol w="1343276"/>
              </a:tblGrid>
              <a:tr h="828863"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err="1" smtClean="0"/>
                        <a:t>Events</a:t>
                      </a:r>
                      <a:r>
                        <a:rPr lang="it-IT" sz="1600" dirty="0" smtClean="0"/>
                        <a:t> </a:t>
                      </a:r>
                      <a:r>
                        <a:rPr lang="it-IT" sz="1600" dirty="0" err="1" smtClean="0"/>
                        <a:t>triggered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strike="noStrike" dirty="0" err="1" smtClean="0"/>
                        <a:t>Events</a:t>
                      </a:r>
                      <a:r>
                        <a:rPr lang="it-IT" sz="1600" strike="noStrike" dirty="0" smtClean="0"/>
                        <a:t> </a:t>
                      </a:r>
                      <a:r>
                        <a:rPr lang="it-IT" sz="1600" strike="noStrike" dirty="0" err="1" smtClean="0"/>
                        <a:t>remaining</a:t>
                      </a:r>
                      <a:r>
                        <a:rPr lang="it-IT" sz="1600" strike="noStrike" dirty="0" smtClean="0"/>
                        <a:t> </a:t>
                      </a:r>
                      <a:r>
                        <a:rPr lang="it-IT" sz="1600" strike="noStrike" dirty="0" err="1" smtClean="0"/>
                        <a:t>after</a:t>
                      </a:r>
                      <a:r>
                        <a:rPr lang="it-IT" sz="1600" strike="noStrike" dirty="0" smtClean="0"/>
                        <a:t> Selection_1</a:t>
                      </a:r>
                    </a:p>
                  </a:txBody>
                  <a:tcP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strike="noStrike" dirty="0" err="1" smtClean="0"/>
                        <a:t>Percentage</a:t>
                      </a:r>
                      <a:r>
                        <a:rPr lang="it-IT" sz="1600" strike="noStrike" dirty="0" smtClean="0"/>
                        <a:t> </a:t>
                      </a:r>
                      <a:r>
                        <a:rPr lang="it-IT" sz="1600" strike="noStrike" baseline="0" dirty="0" err="1" smtClean="0"/>
                        <a:t>remaining</a:t>
                      </a:r>
                      <a:r>
                        <a:rPr lang="it-IT" sz="1600" strike="noStrike" baseline="0" dirty="0" smtClean="0"/>
                        <a:t> </a:t>
                      </a:r>
                      <a:r>
                        <a:rPr lang="it-IT" sz="1600" strike="noStrike" dirty="0" err="1" smtClean="0"/>
                        <a:t>after</a:t>
                      </a:r>
                      <a:r>
                        <a:rPr lang="it-IT" sz="1600" strike="noStrike" dirty="0" smtClean="0"/>
                        <a:t> Selection_1</a:t>
                      </a:r>
                    </a:p>
                  </a:txBody>
                  <a:tcPr>
                    <a:solidFill>
                      <a:srgbClr val="0066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err="1" smtClean="0"/>
                        <a:t>Muons</a:t>
                      </a:r>
                      <a:r>
                        <a:rPr lang="it-IT" sz="1600" dirty="0" smtClean="0"/>
                        <a:t>+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826650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strike="noStrike" dirty="0" smtClean="0"/>
                        <a:t>814450</a:t>
                      </a:r>
                      <a:endParaRPr lang="it-IT" sz="1600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strike="noStrike" dirty="0" smtClean="0">
                          <a:solidFill>
                            <a:srgbClr val="006600"/>
                          </a:solidFill>
                        </a:rPr>
                        <a:t>98.5%</a:t>
                      </a:r>
                      <a:endParaRPr lang="it-IT" sz="1600" b="1" strike="noStrike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err="1" smtClean="0"/>
                        <a:t>Protons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21502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strike="noStrike" dirty="0" smtClean="0"/>
                        <a:t>93</a:t>
                      </a:r>
                      <a:endParaRPr lang="it-IT" sz="1600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strike="noStrike" dirty="0" smtClean="0">
                          <a:solidFill>
                            <a:srgbClr val="006600"/>
                          </a:solidFill>
                        </a:rPr>
                        <a:t>0.4 %</a:t>
                      </a:r>
                      <a:endParaRPr lang="it-IT" sz="1600" b="1" strike="noStrike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CasellaDiTesto 20"/>
          <p:cNvSpPr txBox="1"/>
          <p:nvPr/>
        </p:nvSpPr>
        <p:spPr>
          <a:xfrm>
            <a:off x="7008404" y="5301208"/>
            <a:ext cx="185785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it-IT" sz="1600" b="1" i="1" u="sng" dirty="0" smtClean="0">
                <a:solidFill>
                  <a:srgbClr val="0033CC"/>
                </a:solidFill>
              </a:rPr>
              <a:t>B-M/SST-1300</a:t>
            </a:r>
            <a:r>
              <a:rPr lang="it-IT" sz="1600" b="1" i="1" dirty="0" smtClean="0">
                <a:solidFill>
                  <a:srgbClr val="0033CC"/>
                </a:solidFill>
              </a:rPr>
              <a:t>: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it-IT" sz="1600" b="1" i="1" dirty="0" smtClean="0">
                <a:solidFill>
                  <a:srgbClr val="006600"/>
                </a:solidFill>
              </a:rPr>
              <a:t>OK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it-IT" sz="1600" b="1" i="1" dirty="0" smtClean="0">
                <a:solidFill>
                  <a:srgbClr val="006600"/>
                </a:solidFill>
              </a:rPr>
              <a:t>OK</a:t>
            </a:r>
            <a:endParaRPr lang="it-IT" sz="1600" b="1" i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7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774681"/>
            <a:ext cx="4752622" cy="3378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ttangolo 13"/>
          <p:cNvSpPr/>
          <p:nvPr/>
        </p:nvSpPr>
        <p:spPr>
          <a:xfrm>
            <a:off x="0" y="-27384"/>
            <a:ext cx="9144000" cy="468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 kern="0" noProof="0" dirty="0" smtClean="0">
                <a:solidFill>
                  <a:schemeClr val="bg1"/>
                </a:solidFill>
                <a:cs typeface="Arial" pitchFamily="34" charset="0"/>
              </a:rPr>
              <a:t>ASTRI SST-2M – </a:t>
            </a:r>
            <a:r>
              <a:rPr lang="it-IT" sz="2800" b="1" kern="0" noProof="0" dirty="0" err="1" smtClean="0">
                <a:solidFill>
                  <a:schemeClr val="bg1"/>
                </a:solidFill>
                <a:cs typeface="Arial" pitchFamily="34" charset="0"/>
              </a:rPr>
              <a:t>Pre-selecting</a:t>
            </a:r>
            <a:r>
              <a:rPr lang="it-IT" sz="2800" b="1" kern="0" noProof="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kumimoji="0" lang="it-IT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parameters</a:t>
            </a:r>
            <a:endParaRPr kumimoji="0" lang="it-IT" sz="2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pitchFamily="34" charset="0"/>
            </a:endParaRPr>
          </a:p>
        </p:txBody>
      </p:sp>
      <p:grpSp>
        <p:nvGrpSpPr>
          <p:cNvPr id="8" name="Gruppo 7"/>
          <p:cNvGrpSpPr/>
          <p:nvPr/>
        </p:nvGrpSpPr>
        <p:grpSpPr>
          <a:xfrm>
            <a:off x="0" y="-27384"/>
            <a:ext cx="1763688" cy="467999"/>
            <a:chOff x="0" y="-27384"/>
            <a:chExt cx="1763688" cy="467999"/>
          </a:xfrm>
        </p:grpSpPr>
        <p:sp>
          <p:nvSpPr>
            <p:cNvPr id="2" name="Rettangolo 1"/>
            <p:cNvSpPr/>
            <p:nvPr/>
          </p:nvSpPr>
          <p:spPr>
            <a:xfrm>
              <a:off x="0" y="-27384"/>
              <a:ext cx="1763688" cy="46799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5" name="Gruppo 4"/>
            <p:cNvGrpSpPr/>
            <p:nvPr/>
          </p:nvGrpSpPr>
          <p:grpSpPr>
            <a:xfrm>
              <a:off x="67243" y="-27384"/>
              <a:ext cx="1624437" cy="467999"/>
              <a:chOff x="82590" y="-27384"/>
              <a:chExt cx="1624437" cy="467999"/>
            </a:xfrm>
          </p:grpSpPr>
          <p:pic>
            <p:nvPicPr>
              <p:cNvPr id="6" name="Picture 6" descr="http://www.uibk.ac.at/cta/stylesheets/images/cta-logo-220x140px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600" y="-27384"/>
                <a:ext cx="735427" cy="4679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Immagine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590" y="105521"/>
                <a:ext cx="817002" cy="202188"/>
              </a:xfrm>
              <a:prstGeom prst="rect">
                <a:avLst/>
              </a:prstGeom>
              <a:effectLst/>
            </p:spPr>
          </p:pic>
        </p:grpSp>
      </p:grpSp>
      <p:sp>
        <p:nvSpPr>
          <p:cNvPr id="15" name="Rettangolo 14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M.C. </a:t>
            </a:r>
            <a:r>
              <a:rPr kumimoji="0" lang="it-IT" sz="1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Maccarone</a:t>
            </a:r>
            <a:r>
              <a:rPr kumimoji="0" lang="it-IT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 –  CCF/CTA Meeting,</a:t>
            </a:r>
            <a:r>
              <a:rPr kumimoji="0" lang="it-IT" sz="140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 </a:t>
            </a:r>
            <a:r>
              <a:rPr kumimoji="0" lang="it-IT" sz="1400" i="0" u="none" strike="noStrike" kern="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Barcelona</a:t>
            </a:r>
            <a:r>
              <a:rPr kumimoji="0" lang="it-IT" sz="140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, 26-28 </a:t>
            </a:r>
            <a:r>
              <a:rPr kumimoji="0" lang="it-IT" sz="1400" i="0" u="none" strike="noStrike" kern="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October</a:t>
            </a:r>
            <a:r>
              <a:rPr kumimoji="0" lang="it-IT" sz="140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 2015</a:t>
            </a:r>
            <a:endParaRPr kumimoji="0" lang="it-IT" sz="140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16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604448" y="6558806"/>
            <a:ext cx="539552" cy="265733"/>
          </a:xfrm>
        </p:spPr>
        <p:txBody>
          <a:bodyPr/>
          <a:lstStyle/>
          <a:p>
            <a:fld id="{65D1E375-1491-4770-B4ED-E699B7903ED8}" type="slidenum">
              <a:rPr lang="it-IT" b="1" smtClean="0">
                <a:solidFill>
                  <a:schemeClr val="bg1"/>
                </a:solidFill>
              </a:rPr>
              <a:pPr/>
              <a:t>9</a:t>
            </a:fld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00091" y="736037"/>
            <a:ext cx="3551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… a </a:t>
            </a:r>
            <a:r>
              <a:rPr lang="it-IT" b="1" dirty="0" err="1" smtClean="0"/>
              <a:t>further</a:t>
            </a:r>
            <a:r>
              <a:rPr lang="it-IT" b="1" dirty="0" smtClean="0"/>
              <a:t> </a:t>
            </a:r>
            <a:r>
              <a:rPr lang="it-IT" b="1" dirty="0" err="1" smtClean="0"/>
              <a:t>parameter</a:t>
            </a:r>
            <a:r>
              <a:rPr lang="it-IT" b="1" dirty="0" smtClean="0"/>
              <a:t> from </a:t>
            </a:r>
            <a:r>
              <a:rPr lang="it-IT" b="1" dirty="0" err="1" smtClean="0"/>
              <a:t>Taubin</a:t>
            </a:r>
            <a:r>
              <a:rPr lang="it-IT" b="1" dirty="0"/>
              <a:t>:</a:t>
            </a:r>
            <a:endParaRPr lang="it-IT" b="1" dirty="0" smtClean="0"/>
          </a:p>
          <a:p>
            <a:pPr algn="ctr"/>
            <a:r>
              <a:rPr lang="it-IT" b="1" dirty="0" err="1" smtClean="0">
                <a:solidFill>
                  <a:srgbClr val="C00000"/>
                </a:solidFill>
              </a:rPr>
              <a:t>RingWidth</a:t>
            </a:r>
            <a:r>
              <a:rPr lang="it-IT" b="1" dirty="0" smtClean="0">
                <a:solidFill>
                  <a:srgbClr val="C00000"/>
                </a:solidFill>
              </a:rPr>
              <a:t>/</a:t>
            </a:r>
            <a:r>
              <a:rPr lang="it-IT" b="1" dirty="0" err="1" smtClean="0">
                <a:solidFill>
                  <a:srgbClr val="C00000"/>
                </a:solidFill>
              </a:rPr>
              <a:t>Radius</a:t>
            </a:r>
            <a:endParaRPr lang="it-IT" b="1" dirty="0" smtClean="0">
              <a:solidFill>
                <a:srgbClr val="C00000"/>
              </a:solidFill>
            </a:endParaRPr>
          </a:p>
        </p:txBody>
      </p:sp>
      <p:grpSp>
        <p:nvGrpSpPr>
          <p:cNvPr id="4" name="Gruppo 3"/>
          <p:cNvGrpSpPr/>
          <p:nvPr/>
        </p:nvGrpSpPr>
        <p:grpSpPr>
          <a:xfrm>
            <a:off x="300091" y="736038"/>
            <a:ext cx="4919981" cy="3296321"/>
            <a:chOff x="300091" y="736038"/>
            <a:chExt cx="4919981" cy="3296321"/>
          </a:xfrm>
        </p:grpSpPr>
        <p:sp>
          <p:nvSpPr>
            <p:cNvPr id="17" name="Rettangolo 16"/>
            <p:cNvSpPr/>
            <p:nvPr/>
          </p:nvSpPr>
          <p:spPr>
            <a:xfrm>
              <a:off x="300091" y="2708920"/>
              <a:ext cx="3407813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lvl="1" indent="-285750">
                <a:spcBef>
                  <a:spcPts val="600"/>
                </a:spcBef>
                <a:spcAft>
                  <a:spcPts val="600"/>
                </a:spcAft>
                <a:buBlip>
                  <a:blip r:embed="rId6"/>
                </a:buBlip>
                <a:tabLst>
                  <a:tab pos="647604" algn="l"/>
                  <a:tab pos="1561866" algn="l"/>
                  <a:tab pos="2476131" algn="l"/>
                  <a:tab pos="3390396" algn="l"/>
                  <a:tab pos="4304661" algn="l"/>
                  <a:tab pos="5218923" algn="l"/>
                  <a:tab pos="6133188" algn="l"/>
                  <a:tab pos="7047451" algn="l"/>
                  <a:tab pos="7961715" algn="l"/>
                  <a:tab pos="8875980" algn="l"/>
                  <a:tab pos="9790242" algn="l"/>
                  <a:tab pos="10133092" algn="l"/>
                  <a:tab pos="10856885" algn="l"/>
                  <a:tab pos="11580677" algn="l"/>
                </a:tabLst>
              </a:pPr>
              <a:r>
                <a:rPr lang="en-US" sz="1600" b="1" dirty="0" smtClean="0">
                  <a:solidFill>
                    <a:srgbClr val="0033CC"/>
                  </a:solidFill>
                  <a:latin typeface="Helvetica Neue" charset="0"/>
                </a:rPr>
                <a:t>Selection_2: </a:t>
              </a:r>
              <a:r>
                <a:rPr lang="en-US" sz="1600" b="1" dirty="0" err="1">
                  <a:solidFill>
                    <a:srgbClr val="C00000"/>
                  </a:solidFill>
                  <a:latin typeface="Helvetica Neue" charset="0"/>
                </a:rPr>
                <a:t>iok_circle</a:t>
              </a:r>
              <a:r>
                <a:rPr lang="en-US" sz="1600" b="1" dirty="0">
                  <a:solidFill>
                    <a:srgbClr val="C00000"/>
                  </a:solidFill>
                  <a:latin typeface="Helvetica Neue" charset="0"/>
                </a:rPr>
                <a:t>=1</a:t>
              </a:r>
              <a:r>
                <a:rPr lang="en-US" sz="1600" b="1" dirty="0">
                  <a:solidFill>
                    <a:srgbClr val="0033CC"/>
                  </a:solidFill>
                  <a:latin typeface="Helvetica Neue" charset="0"/>
                </a:rPr>
                <a:t> .and. </a:t>
              </a:r>
              <a:r>
                <a:rPr lang="en-US" sz="1600" b="1" dirty="0">
                  <a:solidFill>
                    <a:srgbClr val="C00000"/>
                  </a:solidFill>
                  <a:latin typeface="Helvetica Neue" charset="0"/>
                </a:rPr>
                <a:t>0.5°</a:t>
              </a:r>
              <a:r>
                <a:rPr lang="en-US" sz="1600" b="1" dirty="0">
                  <a:solidFill>
                    <a:srgbClr val="C00000"/>
                  </a:solidFill>
                  <a:latin typeface="Helvetica Neue" charset="0"/>
                  <a:sym typeface="Symbol"/>
                </a:rPr>
                <a:t>Radius 1.5° </a:t>
              </a:r>
              <a:r>
                <a:rPr lang="en-US" sz="1600" b="1" dirty="0">
                  <a:solidFill>
                    <a:srgbClr val="0033CC"/>
                  </a:solidFill>
                  <a:latin typeface="Helvetica Neue" charset="0"/>
                  <a:sym typeface="Symbol"/>
                </a:rPr>
                <a:t>.and. </a:t>
              </a:r>
              <a:r>
                <a:rPr lang="en-US" sz="1600" b="1" dirty="0" err="1">
                  <a:solidFill>
                    <a:srgbClr val="C00000"/>
                  </a:solidFill>
                  <a:latin typeface="Helvetica Neue" charset="0"/>
                  <a:sym typeface="Symbol"/>
                </a:rPr>
                <a:t>CenterDistance</a:t>
              </a:r>
              <a:r>
                <a:rPr lang="en-US" sz="1600" b="1" dirty="0">
                  <a:solidFill>
                    <a:srgbClr val="C00000"/>
                  </a:solidFill>
                  <a:latin typeface="Helvetica Neue" charset="0"/>
                  <a:sym typeface="Symbol"/>
                </a:rPr>
                <a:t>&lt;4.5° </a:t>
              </a:r>
              <a:r>
                <a:rPr lang="en-US" sz="1600" b="1" dirty="0">
                  <a:solidFill>
                    <a:srgbClr val="0033CC"/>
                  </a:solidFill>
                  <a:latin typeface="Helvetica Neue" charset="0"/>
                  <a:sym typeface="Symbol"/>
                </a:rPr>
                <a:t>.and. </a:t>
              </a:r>
              <a:r>
                <a:rPr lang="en-US" sz="1600" b="1" dirty="0" err="1" smtClean="0">
                  <a:solidFill>
                    <a:srgbClr val="C00000"/>
                  </a:solidFill>
                  <a:latin typeface="Helvetica Neue" charset="0"/>
                  <a:sym typeface="Symbol"/>
                </a:rPr>
                <a:t>RingWidth</a:t>
              </a:r>
              <a:r>
                <a:rPr lang="en-US" sz="1600" b="1" dirty="0" smtClean="0">
                  <a:solidFill>
                    <a:srgbClr val="C00000"/>
                  </a:solidFill>
                  <a:latin typeface="Helvetica Neue" charset="0"/>
                  <a:sym typeface="Symbol"/>
                </a:rPr>
                <a:t>&lt;0.2° </a:t>
              </a:r>
              <a:r>
                <a:rPr lang="en-US" sz="1600" b="1" dirty="0" smtClean="0">
                  <a:solidFill>
                    <a:srgbClr val="0033CC"/>
                  </a:solidFill>
                  <a:latin typeface="Helvetica Neue" charset="0"/>
                  <a:sym typeface="Symbol"/>
                </a:rPr>
                <a:t>. and. </a:t>
              </a:r>
              <a:r>
                <a:rPr lang="en-US" sz="1600" b="1" dirty="0" err="1" smtClean="0">
                  <a:solidFill>
                    <a:srgbClr val="C00000"/>
                  </a:solidFill>
                  <a:latin typeface="Helvetica Neue" charset="0"/>
                  <a:sym typeface="Symbol"/>
                </a:rPr>
                <a:t>RingWidth</a:t>
              </a:r>
              <a:r>
                <a:rPr lang="en-US" sz="1600" b="1" dirty="0" smtClean="0">
                  <a:solidFill>
                    <a:srgbClr val="C00000"/>
                  </a:solidFill>
                  <a:latin typeface="Helvetica Neue" charset="0"/>
                  <a:sym typeface="Symbol"/>
                </a:rPr>
                <a:t>/Radius&lt;0.2°</a:t>
              </a:r>
              <a:endParaRPr lang="en-US" sz="1600" b="1" dirty="0">
                <a:solidFill>
                  <a:srgbClr val="C00000"/>
                </a:solidFill>
                <a:latin typeface="Helvetica Neue" charset="0"/>
              </a:endParaRPr>
            </a:p>
          </p:txBody>
        </p:sp>
        <p:sp>
          <p:nvSpPr>
            <p:cNvPr id="18" name="Rettangolo 17"/>
            <p:cNvSpPr/>
            <p:nvPr/>
          </p:nvSpPr>
          <p:spPr>
            <a:xfrm>
              <a:off x="4615827" y="736038"/>
              <a:ext cx="604245" cy="3050476"/>
            </a:xfrm>
            <a:prstGeom prst="rect">
              <a:avLst/>
            </a:prstGeom>
            <a:solidFill>
              <a:srgbClr val="74F650">
                <a:alpha val="4706"/>
              </a:srgbClr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aphicFrame>
        <p:nvGraphicFramePr>
          <p:cNvPr id="19" name="Tabel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195224"/>
              </p:ext>
            </p:extLst>
          </p:nvPr>
        </p:nvGraphicFramePr>
        <p:xfrm>
          <a:off x="2106021" y="4365104"/>
          <a:ext cx="5019611" cy="180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9783"/>
                <a:gridCol w="1343276"/>
                <a:gridCol w="1343276"/>
                <a:gridCol w="1343276"/>
              </a:tblGrid>
              <a:tr h="828863"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err="1" smtClean="0"/>
                        <a:t>Events</a:t>
                      </a:r>
                      <a:r>
                        <a:rPr lang="it-IT" sz="1600" dirty="0" smtClean="0"/>
                        <a:t> </a:t>
                      </a:r>
                      <a:r>
                        <a:rPr lang="it-IT" sz="1600" dirty="0" err="1" smtClean="0"/>
                        <a:t>triggered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strike="noStrike" dirty="0" err="1" smtClean="0"/>
                        <a:t>Percentage</a:t>
                      </a:r>
                      <a:r>
                        <a:rPr lang="it-IT" sz="1600" strike="noStrike" dirty="0" smtClean="0"/>
                        <a:t> </a:t>
                      </a:r>
                      <a:r>
                        <a:rPr lang="it-IT" sz="1600" strike="noStrike" dirty="0" err="1" smtClean="0"/>
                        <a:t>remaining</a:t>
                      </a:r>
                      <a:r>
                        <a:rPr lang="it-IT" sz="1600" strike="noStrike" dirty="0" smtClean="0"/>
                        <a:t> </a:t>
                      </a:r>
                      <a:r>
                        <a:rPr lang="it-IT" sz="1600" strike="noStrike" dirty="0" err="1" smtClean="0"/>
                        <a:t>after</a:t>
                      </a:r>
                      <a:r>
                        <a:rPr lang="it-IT" sz="1600" strike="noStrike" dirty="0" smtClean="0"/>
                        <a:t> Selection_1</a:t>
                      </a:r>
                    </a:p>
                  </a:txBody>
                  <a:tcP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strike="noStrike" dirty="0" err="1" smtClean="0"/>
                        <a:t>Percentage</a:t>
                      </a:r>
                      <a:r>
                        <a:rPr lang="it-IT" sz="1600" strike="noStrike" dirty="0" smtClean="0"/>
                        <a:t> </a:t>
                      </a:r>
                      <a:r>
                        <a:rPr lang="it-IT" sz="1600" strike="noStrike" dirty="0" err="1" smtClean="0"/>
                        <a:t>remaining</a:t>
                      </a:r>
                      <a:r>
                        <a:rPr lang="it-IT" sz="1600" strike="noStrike" baseline="0" dirty="0" smtClean="0"/>
                        <a:t> </a:t>
                      </a:r>
                      <a:r>
                        <a:rPr lang="it-IT" sz="1600" strike="noStrike" baseline="0" dirty="0" err="1" smtClean="0"/>
                        <a:t>after</a:t>
                      </a:r>
                      <a:r>
                        <a:rPr lang="it-IT" sz="1600" strike="noStrike" baseline="0" dirty="0" smtClean="0"/>
                        <a:t> Selection_2</a:t>
                      </a:r>
                      <a:endParaRPr lang="it-IT" sz="1600" strike="noStrike" dirty="0" smtClean="0"/>
                    </a:p>
                  </a:txBody>
                  <a:tcPr>
                    <a:solidFill>
                      <a:srgbClr val="0066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err="1" smtClean="0"/>
                        <a:t>Muons</a:t>
                      </a:r>
                      <a:r>
                        <a:rPr lang="it-IT" sz="1600" dirty="0" smtClean="0"/>
                        <a:t>+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826650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strike="noStrike" dirty="0" smtClean="0">
                          <a:solidFill>
                            <a:srgbClr val="006600"/>
                          </a:solidFill>
                        </a:rPr>
                        <a:t>98.5%</a:t>
                      </a:r>
                      <a:endParaRPr lang="it-IT" sz="1600" b="1" strike="noStrike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strike="noStrike" dirty="0" smtClean="0">
                          <a:solidFill>
                            <a:srgbClr val="006600"/>
                          </a:solidFill>
                        </a:rPr>
                        <a:t>98.2%</a:t>
                      </a:r>
                      <a:endParaRPr lang="it-IT" sz="1600" b="1" strike="noStrike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err="1" smtClean="0"/>
                        <a:t>Protons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21502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strike="noStrike" dirty="0" smtClean="0">
                          <a:solidFill>
                            <a:srgbClr val="006600"/>
                          </a:solidFill>
                        </a:rPr>
                        <a:t>0.4%</a:t>
                      </a:r>
                      <a:endParaRPr lang="it-IT" sz="1600" b="1" strike="noStrike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strike="noStrike" dirty="0" smtClean="0">
                          <a:solidFill>
                            <a:srgbClr val="006600"/>
                          </a:solidFill>
                        </a:rPr>
                        <a:t>0.2 %</a:t>
                      </a:r>
                      <a:endParaRPr lang="it-IT" sz="1600" b="1" strike="noStrike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Ovale 20"/>
          <p:cNvSpPr/>
          <p:nvPr/>
        </p:nvSpPr>
        <p:spPr>
          <a:xfrm>
            <a:off x="2146231" y="1763103"/>
            <a:ext cx="535636" cy="525894"/>
          </a:xfrm>
          <a:prstGeom prst="ellipse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Anello 21"/>
          <p:cNvSpPr/>
          <p:nvPr/>
        </p:nvSpPr>
        <p:spPr>
          <a:xfrm>
            <a:off x="1303686" y="1748642"/>
            <a:ext cx="495205" cy="512634"/>
          </a:xfrm>
          <a:prstGeom prst="donut">
            <a:avLst>
              <a:gd name="adj" fmla="val 18075"/>
            </a:avLst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cxnSp>
        <p:nvCxnSpPr>
          <p:cNvPr id="23" name="Connettore 2 22"/>
          <p:cNvCxnSpPr>
            <a:stCxn id="3" idx="2"/>
          </p:cNvCxnSpPr>
          <p:nvPr/>
        </p:nvCxnSpPr>
        <p:spPr>
          <a:xfrm flipH="1">
            <a:off x="1763688" y="1382368"/>
            <a:ext cx="312318" cy="2464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/>
          <p:cNvCxnSpPr/>
          <p:nvPr/>
        </p:nvCxnSpPr>
        <p:spPr>
          <a:xfrm>
            <a:off x="2195736" y="1382368"/>
            <a:ext cx="184445" cy="2464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/>
          <p:cNvSpPr txBox="1"/>
          <p:nvPr/>
        </p:nvSpPr>
        <p:spPr>
          <a:xfrm>
            <a:off x="1429738" y="138970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0</a:t>
            </a:r>
            <a:endParaRPr lang="it-IT" b="1" dirty="0"/>
          </a:p>
        </p:txBody>
      </p:sp>
      <p:sp>
        <p:nvSpPr>
          <p:cNvPr id="30" name="CasellaDiTesto 29"/>
          <p:cNvSpPr txBox="1"/>
          <p:nvPr/>
        </p:nvSpPr>
        <p:spPr>
          <a:xfrm>
            <a:off x="2380181" y="138970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1</a:t>
            </a:r>
            <a:endParaRPr lang="it-IT" b="1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611560" y="1844824"/>
            <a:ext cx="809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i="1" dirty="0" err="1" smtClean="0"/>
              <a:t>empty</a:t>
            </a:r>
            <a:r>
              <a:rPr lang="it-IT" sz="1600" b="1" i="1" dirty="0" smtClean="0"/>
              <a:t>                 </a:t>
            </a:r>
            <a:endParaRPr lang="it-IT" sz="1600" b="1" i="1" dirty="0"/>
          </a:p>
        </p:txBody>
      </p:sp>
      <p:sp>
        <p:nvSpPr>
          <p:cNvPr id="32" name="CasellaDiTesto 31"/>
          <p:cNvSpPr txBox="1"/>
          <p:nvPr/>
        </p:nvSpPr>
        <p:spPr>
          <a:xfrm>
            <a:off x="2682045" y="1844824"/>
            <a:ext cx="809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i="1" dirty="0" smtClean="0"/>
              <a:t>full</a:t>
            </a:r>
            <a:endParaRPr lang="it-IT" sz="1600" b="1" i="1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7092280" y="5157192"/>
            <a:ext cx="185785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it-IT" sz="1600" b="1" i="1" u="sng" dirty="0" smtClean="0">
                <a:solidFill>
                  <a:srgbClr val="0033CC"/>
                </a:solidFill>
              </a:rPr>
              <a:t>B-M/SST-1300</a:t>
            </a:r>
            <a:r>
              <a:rPr lang="it-IT" sz="1600" b="1" i="1" dirty="0" smtClean="0">
                <a:solidFill>
                  <a:srgbClr val="0033CC"/>
                </a:solidFill>
              </a:rPr>
              <a:t>: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it-IT" sz="1600" b="1" i="1" dirty="0" smtClean="0">
                <a:solidFill>
                  <a:srgbClr val="006600"/>
                </a:solidFill>
              </a:rPr>
              <a:t>OK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it-IT" sz="1600" b="1" i="1" dirty="0" smtClean="0">
                <a:solidFill>
                  <a:srgbClr val="006600"/>
                </a:solidFill>
              </a:rPr>
              <a:t>OK</a:t>
            </a:r>
            <a:endParaRPr lang="it-IT" sz="1600" b="1" i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31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11648</TotalTime>
  <Words>2150</Words>
  <Application>Microsoft Office PowerPoint</Application>
  <PresentationFormat>Presentazione su schermo (4:3)</PresentationFormat>
  <Paragraphs>344</Paragraphs>
  <Slides>21</Slides>
  <Notes>21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2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INAF OACT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M.C.Maccarone;G.Leto</dc:creator>
  <cp:lastModifiedBy>cettina</cp:lastModifiedBy>
  <cp:revision>749</cp:revision>
  <dcterms:created xsi:type="dcterms:W3CDTF">2012-11-07T10:43:35Z</dcterms:created>
  <dcterms:modified xsi:type="dcterms:W3CDTF">2015-10-26T11:39:35Z</dcterms:modified>
</cp:coreProperties>
</file>