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2.bin" ContentType="application/vnd.openxmlformats-officedocument.oleObject"/>
  <Override PartName="/ppt/notesSlides/notesSlide6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7.xml" ContentType="application/vnd.openxmlformats-officedocument.presentationml.notesSlide+xml"/>
  <Override PartName="/ppt/embeddings/oleObject5.bin" ContentType="application/vnd.openxmlformats-officedocument.oleObject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5" r:id="rId2"/>
    <p:sldId id="550" r:id="rId3"/>
    <p:sldId id="549" r:id="rId4"/>
    <p:sldId id="551" r:id="rId5"/>
    <p:sldId id="552" r:id="rId6"/>
    <p:sldId id="559" r:id="rId7"/>
    <p:sldId id="553" r:id="rId8"/>
    <p:sldId id="55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00"/>
    <a:srgbClr val="74F650"/>
    <a:srgbClr val="EBF1DE"/>
    <a:srgbClr val="FFFF99"/>
    <a:srgbClr val="FFFFCC"/>
    <a:srgbClr val="003399"/>
    <a:srgbClr val="990000"/>
    <a:srgbClr val="984807"/>
    <a:srgbClr val="284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ile chiaro 2 - Color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5" autoAdjust="0"/>
    <p:restoredTop sz="95683" autoAdjust="0"/>
  </p:normalViewPr>
  <p:slideViewPr>
    <p:cSldViewPr>
      <p:cViewPr>
        <p:scale>
          <a:sx n="85" d="100"/>
          <a:sy n="85" d="100"/>
        </p:scale>
        <p:origin x="-64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Relationship Id="rId2" Type="http://schemas.openxmlformats.org/officeDocument/2006/relationships/image" Target="../media/image2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2438F-306A-4FFF-B2F4-F2F3783FD422}" type="datetimeFigureOut">
              <a:rPr lang="it-IT" smtClean="0"/>
              <a:pPr/>
              <a:t>27/10/15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Autore, Evento, Luogo, Data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F2F8E-4A37-4D08-87A7-3B9F3F407A72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096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AC53C-A8B7-44E3-8F04-9B9E4EDE90B7}" type="datetimeFigureOut">
              <a:rPr lang="it-IT" smtClean="0"/>
              <a:pPr/>
              <a:t>27/10/15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Autore, Evento, Luogo, Data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9AAED-DF9F-4DD7-B4EB-2732545A41D2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6936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60EC-57B7-43E0-AE0D-D12515AFD140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86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3A6-A64D-4368-A88B-F8AB590C66AA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99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DD8-3A50-41E1-8931-5EFE43C5A21D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63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F253-0F18-4C99-96C2-5BEBFD3D31CF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04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5D33-962F-4F32-A9F0-6056FF3838CE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24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26757-16FE-4F7D-A019-75C917F52EB4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946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007A-2C95-458F-BA1C-CA97B7492900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10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7F1-B628-453B-B535-2BD244F01632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17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68438-2AEB-48B0-93CA-D73C6A43A7E2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74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0955-7060-49DA-8163-7CCC61804A6C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57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E567-7D7C-4587-A10A-68161C0C7B8D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16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64EB0-8DCF-4AD9-A678-870B918681CC}" type="datetime1">
              <a:rPr lang="it-IT" smtClean="0"/>
              <a:pPr/>
              <a:t>27/10/15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73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jpeg"/><Relationship Id="rId10" Type="http://schemas.openxmlformats.org/officeDocument/2006/relationships/image" Target="../media/image8.png"/><Relationship Id="rId11" Type="http://schemas.openxmlformats.org/officeDocument/2006/relationships/image" Target="../media/image9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10.png"/><Relationship Id="rId5" Type="http://schemas.openxmlformats.org/officeDocument/2006/relationships/image" Target="../media/image11.gif"/><Relationship Id="rId6" Type="http://schemas.openxmlformats.org/officeDocument/2006/relationships/oleObject" Target="../embeddings/oleObject1.bin"/><Relationship Id="rId7" Type="http://schemas.openxmlformats.org/officeDocument/2006/relationships/image" Target="../media/image12.emf"/><Relationship Id="rId8" Type="http://schemas.openxmlformats.org/officeDocument/2006/relationships/image" Target="../media/image13.jpeg"/><Relationship Id="rId9" Type="http://schemas.openxmlformats.org/officeDocument/2006/relationships/image" Target="../media/image14.gi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gif"/><Relationship Id="rId5" Type="http://schemas.openxmlformats.org/officeDocument/2006/relationships/image" Target="../media/image15.gif"/><Relationship Id="rId6" Type="http://schemas.openxmlformats.org/officeDocument/2006/relationships/image" Target="../media/image16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10.png"/><Relationship Id="rId5" Type="http://schemas.openxmlformats.org/officeDocument/2006/relationships/image" Target="../media/image11.gif"/><Relationship Id="rId6" Type="http://schemas.openxmlformats.org/officeDocument/2006/relationships/image" Target="../media/image18.gif"/><Relationship Id="rId7" Type="http://schemas.openxmlformats.org/officeDocument/2006/relationships/oleObject" Target="../embeddings/oleObject2.bin"/><Relationship Id="rId8" Type="http://schemas.openxmlformats.org/officeDocument/2006/relationships/image" Target="../media/image1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10.png"/><Relationship Id="rId5" Type="http://schemas.openxmlformats.org/officeDocument/2006/relationships/image" Target="../media/image11.gif"/><Relationship Id="rId6" Type="http://schemas.openxmlformats.org/officeDocument/2006/relationships/image" Target="../media/image21.gif"/><Relationship Id="rId7" Type="http://schemas.openxmlformats.org/officeDocument/2006/relationships/image" Target="../media/image22.gif"/><Relationship Id="rId8" Type="http://schemas.openxmlformats.org/officeDocument/2006/relationships/oleObject" Target="../embeddings/oleObject3.bin"/><Relationship Id="rId9" Type="http://schemas.openxmlformats.org/officeDocument/2006/relationships/image" Target="../media/image19.e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20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10.png"/><Relationship Id="rId5" Type="http://schemas.openxmlformats.org/officeDocument/2006/relationships/image" Target="../media/image11.gif"/><Relationship Id="rId6" Type="http://schemas.openxmlformats.org/officeDocument/2006/relationships/image" Target="../media/image24.gif"/><Relationship Id="rId7" Type="http://schemas.openxmlformats.org/officeDocument/2006/relationships/oleObject" Target="../embeddings/oleObject5.bin"/><Relationship Id="rId8" Type="http://schemas.openxmlformats.org/officeDocument/2006/relationships/image" Target="../media/image23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="1" kern="0" dirty="0" smtClean="0">
                <a:solidFill>
                  <a:schemeClr val="bg1"/>
                </a:solidFill>
                <a:cs typeface="Arial" pitchFamily="34" charset="0"/>
              </a:rPr>
              <a:t>CCF/CTA </a:t>
            </a:r>
            <a:r>
              <a:rPr lang="it-IT" sz="2800" b="1" kern="0" dirty="0" err="1" smtClean="0">
                <a:solidFill>
                  <a:schemeClr val="bg1"/>
                </a:solidFill>
                <a:cs typeface="Arial" pitchFamily="34" charset="0"/>
              </a:rPr>
              <a:t>Calibration</a:t>
            </a:r>
            <a:r>
              <a:rPr lang="it-IT" sz="2800" b="1" kern="0" dirty="0" smtClean="0">
                <a:solidFill>
                  <a:schemeClr val="bg1"/>
                </a:solidFill>
                <a:cs typeface="Arial" pitchFamily="34" charset="0"/>
              </a:rPr>
              <a:t> Meeting</a:t>
            </a:r>
            <a:endParaRPr kumimoji="0" lang="it-IT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1</a:t>
            </a:fld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48679"/>
            <a:ext cx="1080120" cy="663045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19635"/>
          <a:stretch/>
        </p:blipFill>
        <p:spPr bwMode="auto">
          <a:xfrm>
            <a:off x="4293849" y="548679"/>
            <a:ext cx="3550073" cy="663045"/>
          </a:xfrm>
          <a:prstGeom prst="rect">
            <a:avLst/>
          </a:prstGeom>
          <a:noFill/>
          <a:ln>
            <a:noFill/>
          </a:ln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467544" y="3717032"/>
            <a:ext cx="3515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Muons </a:t>
            </a:r>
            <a:r>
              <a:rPr lang="it-IT" sz="3600" b="1" dirty="0">
                <a:solidFill>
                  <a:srgbClr val="FF0000"/>
                </a:solidFill>
              </a:rPr>
              <a:t>for </a:t>
            </a:r>
            <a:r>
              <a:rPr lang="it-IT" sz="3600" b="1" dirty="0" smtClean="0">
                <a:solidFill>
                  <a:srgbClr val="FF0000"/>
                </a:solidFill>
              </a:rPr>
              <a:t>ASTRI</a:t>
            </a:r>
            <a:endParaRPr lang="it-IT" sz="3600" b="1" dirty="0">
              <a:solidFill>
                <a:srgbClr val="C0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79512" y="4941168"/>
            <a:ext cx="657704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003399"/>
                </a:solidFill>
              </a:rPr>
              <a:t>Teresa Mineo, Cettina </a:t>
            </a:r>
            <a:r>
              <a:rPr lang="it-IT" sz="3200" b="1" dirty="0" err="1" smtClean="0">
                <a:solidFill>
                  <a:srgbClr val="003399"/>
                </a:solidFill>
              </a:rPr>
              <a:t>Maccarone</a:t>
            </a:r>
            <a:endParaRPr lang="it-IT" sz="3200" b="1" dirty="0" smtClean="0">
              <a:solidFill>
                <a:srgbClr val="003399"/>
              </a:solidFill>
            </a:endParaRPr>
          </a:p>
          <a:p>
            <a:r>
              <a:rPr lang="it-IT" sz="3200" b="1" dirty="0" smtClean="0">
                <a:solidFill>
                  <a:srgbClr val="003399"/>
                </a:solidFill>
              </a:rPr>
              <a:t>– INAF/IASF-Palermo, </a:t>
            </a:r>
            <a:r>
              <a:rPr lang="it-IT" sz="3200" b="1" dirty="0" err="1" smtClean="0">
                <a:solidFill>
                  <a:srgbClr val="003399"/>
                </a:solidFill>
              </a:rPr>
              <a:t>Italy</a:t>
            </a:r>
            <a:endParaRPr lang="it-IT" sz="3200" b="1" dirty="0" smtClean="0">
              <a:solidFill>
                <a:srgbClr val="003399"/>
              </a:solidFill>
            </a:endParaRPr>
          </a:p>
          <a:p>
            <a:r>
              <a:rPr lang="it-IT" sz="2400" b="1" dirty="0" smtClean="0">
                <a:solidFill>
                  <a:srgbClr val="003399"/>
                </a:solidFill>
              </a:rPr>
              <a:t>for the ASTRI Collaboration &amp; the CTA </a:t>
            </a:r>
            <a:r>
              <a:rPr lang="it-IT" sz="2400" b="1" dirty="0" err="1" smtClean="0">
                <a:solidFill>
                  <a:srgbClr val="003399"/>
                </a:solidFill>
              </a:rPr>
              <a:t>Consortium</a:t>
            </a:r>
            <a:endParaRPr lang="it-IT" sz="2400" b="1" dirty="0">
              <a:solidFill>
                <a:srgbClr val="003399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4" t="23607" r="10902" b="23317"/>
          <a:stretch/>
        </p:blipFill>
        <p:spPr>
          <a:xfrm>
            <a:off x="4362878" y="1404131"/>
            <a:ext cx="1783119" cy="81211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127000" dist="63500" dir="2700000" algn="tl" rotWithShape="0">
              <a:prstClr val="black">
                <a:alpha val="80000"/>
              </a:prstClr>
            </a:outerShdw>
          </a:effectLst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" t="9925" r="5950" b="31399"/>
          <a:stretch/>
        </p:blipFill>
        <p:spPr>
          <a:xfrm>
            <a:off x="4362879" y="2475329"/>
            <a:ext cx="1783119" cy="46635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127000" dist="63500" dir="2700000" algn="tl" rotWithShape="0">
              <a:prstClr val="black">
                <a:alpha val="80000"/>
              </a:prstClr>
            </a:outerShdw>
          </a:effectLst>
        </p:spPr>
      </p:pic>
      <p:pic>
        <p:nvPicPr>
          <p:cNvPr id="20" name="Picture 5" descr="logo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924" y="2348939"/>
            <a:ext cx="2209800" cy="719137"/>
          </a:xfrm>
          <a:prstGeom prst="rect">
            <a:avLst/>
          </a:prstGeom>
          <a:noFill/>
          <a:ln>
            <a:noFill/>
          </a:ln>
          <a:effectLst>
            <a:outerShdw blurRad="127000" dist="63500" dir="2700000" algn="tl" rotWithShape="0">
              <a:prstClr val="black">
                <a:alpha val="8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Gruppo 21"/>
          <p:cNvGrpSpPr/>
          <p:nvPr/>
        </p:nvGrpSpPr>
        <p:grpSpPr>
          <a:xfrm>
            <a:off x="6359924" y="1452397"/>
            <a:ext cx="2676572" cy="715581"/>
            <a:chOff x="3948967" y="2543090"/>
            <a:chExt cx="2676572" cy="715581"/>
          </a:xfrm>
        </p:grpSpPr>
        <p:sp>
          <p:nvSpPr>
            <p:cNvPr id="21" name="Rettangolo 20"/>
            <p:cNvSpPr/>
            <p:nvPr/>
          </p:nvSpPr>
          <p:spPr>
            <a:xfrm>
              <a:off x="3948967" y="2543090"/>
              <a:ext cx="2676572" cy="715581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78000">
                  <a:srgbClr val="00206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effectLst>
              <a:outerShdw blurRad="127000" dist="63500" dir="2700000" algn="tl" rotWithShape="0">
                <a:prstClr val="black">
                  <a:alpha val="8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grpSp>
          <p:nvGrpSpPr>
            <p:cNvPr id="19" name="Gruppo 18"/>
            <p:cNvGrpSpPr/>
            <p:nvPr/>
          </p:nvGrpSpPr>
          <p:grpSpPr>
            <a:xfrm>
              <a:off x="4033177" y="2636912"/>
              <a:ext cx="2508153" cy="527937"/>
              <a:chOff x="1458406" y="1954137"/>
              <a:chExt cx="2575804" cy="592470"/>
            </a:xfrm>
            <a:effectLst>
              <a:outerShdw blurRad="127000" dist="63500" dir="2700000" algn="tl" rotWithShape="0">
                <a:prstClr val="black">
                  <a:alpha val="80000"/>
                </a:prstClr>
              </a:outerShdw>
            </a:effectLst>
          </p:grpSpPr>
          <p:pic>
            <p:nvPicPr>
              <p:cNvPr id="12" name="Immagine 11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406" y="1976480"/>
                <a:ext cx="570127" cy="570127"/>
              </a:xfrm>
              <a:prstGeom prst="rect">
                <a:avLst/>
              </a:prstGeom>
            </p:spPr>
          </p:pic>
          <p:sp>
            <p:nvSpPr>
              <p:cNvPr id="13" name="CasellaDiTesto 12"/>
              <p:cNvSpPr txBox="1"/>
              <p:nvPr/>
            </p:nvSpPr>
            <p:spPr>
              <a:xfrm>
                <a:off x="2028533" y="1954137"/>
                <a:ext cx="2005677" cy="592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it-IT" sz="1000" b="1" dirty="0" err="1" smtClean="0">
                    <a:solidFill>
                      <a:schemeClr val="bg1"/>
                    </a:solidFill>
                  </a:rPr>
                  <a:t>Universidade</a:t>
                </a:r>
                <a:r>
                  <a:rPr lang="it-IT" sz="10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it-IT" sz="1000" b="1" dirty="0">
                    <a:solidFill>
                      <a:schemeClr val="bg1"/>
                    </a:solidFill>
                  </a:rPr>
                  <a:t>de </a:t>
                </a:r>
                <a:r>
                  <a:rPr lang="it-IT" sz="1000" b="1" dirty="0" err="1">
                    <a:solidFill>
                      <a:schemeClr val="bg1"/>
                    </a:solidFill>
                  </a:rPr>
                  <a:t>São</a:t>
                </a:r>
                <a:r>
                  <a:rPr lang="it-IT" sz="1000" b="1" dirty="0">
                    <a:solidFill>
                      <a:schemeClr val="bg1"/>
                    </a:solidFill>
                  </a:rPr>
                  <a:t> </a:t>
                </a:r>
                <a:r>
                  <a:rPr lang="it-IT" sz="1000" b="1" dirty="0" smtClean="0">
                    <a:solidFill>
                      <a:schemeClr val="bg1"/>
                    </a:solidFill>
                  </a:rPr>
                  <a:t>Paulo</a:t>
                </a:r>
              </a:p>
              <a:p>
                <a:r>
                  <a:rPr lang="it-IT" sz="1000" b="1" dirty="0" err="1" smtClean="0">
                    <a:solidFill>
                      <a:schemeClr val="bg1"/>
                    </a:solidFill>
                  </a:rPr>
                  <a:t>Instituto</a:t>
                </a:r>
                <a:r>
                  <a:rPr lang="it-IT" sz="1000" b="1" dirty="0" smtClean="0">
                    <a:solidFill>
                      <a:schemeClr val="bg1"/>
                    </a:solidFill>
                  </a:rPr>
                  <a:t> de Astronomia, Geofisica</a:t>
                </a:r>
              </a:p>
              <a:p>
                <a:r>
                  <a:rPr lang="it-IT" sz="1000" b="1" dirty="0" smtClean="0">
                    <a:solidFill>
                      <a:schemeClr val="bg1"/>
                    </a:solidFill>
                  </a:rPr>
                  <a:t>e </a:t>
                </a:r>
                <a:r>
                  <a:rPr lang="it-IT" sz="1000" b="1" dirty="0" err="1" smtClean="0">
                    <a:solidFill>
                      <a:schemeClr val="bg1"/>
                    </a:solidFill>
                  </a:rPr>
                  <a:t>Ciencias</a:t>
                </a:r>
                <a:r>
                  <a:rPr lang="it-IT" sz="1000" b="1" dirty="0" smtClean="0">
                    <a:solidFill>
                      <a:schemeClr val="bg1"/>
                    </a:solidFill>
                  </a:rPr>
                  <a:t> Atmosferica</a:t>
                </a:r>
                <a:endParaRPr lang="it-IT" sz="1000" b="1" dirty="0">
                  <a:solidFill>
                    <a:schemeClr val="bg1"/>
                  </a:solidFill>
                </a:endParaRPr>
              </a:p>
            </p:txBody>
          </p:sp>
        </p:grpSp>
      </p:grpSp>
      <p:pic>
        <p:nvPicPr>
          <p:cNvPr id="7" name="Immagin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548678"/>
            <a:ext cx="4011445" cy="2664297"/>
          </a:xfrm>
          <a:prstGeom prst="rect">
            <a:avLst/>
          </a:prstGeom>
          <a:effectLst>
            <a:outerShdw blurRad="127000" dist="63500" dir="2700000" algn="tl" rotWithShape="0">
              <a:prstClr val="black">
                <a:alpha val="80000"/>
              </a:prstClr>
            </a:outerShdw>
          </a:effectLst>
        </p:spPr>
      </p:pic>
      <p:pic>
        <p:nvPicPr>
          <p:cNvPr id="18" name="Picture 6" descr="iasfpa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54733" y="5576639"/>
            <a:ext cx="1224136" cy="745281"/>
          </a:xfrm>
          <a:prstGeom prst="rect">
            <a:avLst/>
          </a:prstGeom>
          <a:noFill/>
        </p:spPr>
      </p:pic>
      <p:pic>
        <p:nvPicPr>
          <p:cNvPr id="23" name="Picture 1" descr="Inaf-circ-colore-N.gif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07" y="5472226"/>
            <a:ext cx="950526" cy="96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074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="1" kern="0" noProof="0" dirty="0" err="1" smtClean="0">
                <a:solidFill>
                  <a:schemeClr val="bg1"/>
                </a:solidFill>
                <a:cs typeface="Arial" pitchFamily="34" charset="0"/>
              </a:rPr>
              <a:t>Simulations</a:t>
            </a:r>
            <a:endParaRPr kumimoji="0" lang="it-IT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7384"/>
            <a:ext cx="1763688" cy="467999"/>
            <a:chOff x="0" y="-27384"/>
            <a:chExt cx="1763688" cy="467999"/>
          </a:xfrm>
        </p:grpSpPr>
        <p:sp>
          <p:nvSpPr>
            <p:cNvPr id="2" name="Rettangolo 1"/>
            <p:cNvSpPr/>
            <p:nvPr/>
          </p:nvSpPr>
          <p:spPr>
            <a:xfrm>
              <a:off x="0" y="-27384"/>
              <a:ext cx="1763688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67243" y="-27384"/>
              <a:ext cx="1624437" cy="467999"/>
              <a:chOff x="82590" y="-27384"/>
              <a:chExt cx="1624437" cy="467999"/>
            </a:xfrm>
          </p:grpSpPr>
          <p:pic>
            <p:nvPicPr>
              <p:cNvPr id="6" name="Picture 6" descr="http://www.uibk.ac.at/cta/stylesheets/images/cta-logo-220x140px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-27384"/>
                <a:ext cx="735427" cy="467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0" y="105521"/>
                <a:ext cx="817002" cy="202188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" name="Rettangolo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 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2</a:t>
            </a:fld>
            <a:endParaRPr lang="it-IT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146205"/>
              </p:ext>
            </p:extLst>
          </p:nvPr>
        </p:nvGraphicFramePr>
        <p:xfrm>
          <a:off x="1115616" y="1124744"/>
          <a:ext cx="6984775" cy="501256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108997"/>
                <a:gridCol w="1937889"/>
                <a:gridCol w="1937889"/>
              </a:tblGrid>
              <a:tr h="250430">
                <a:tc row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CORSIKA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N.</a:t>
                      </a:r>
                      <a:r>
                        <a:rPr lang="en-US" b="0" baseline="0" dirty="0" smtClean="0"/>
                        <a:t> Event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2000000 (</a:t>
                      </a:r>
                      <a:r>
                        <a:rPr lang="en-US" b="0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b="0" dirty="0" smtClean="0"/>
                        <a:t>+, </a:t>
                      </a:r>
                      <a:r>
                        <a:rPr lang="en-US" b="0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b="0" dirty="0" smtClean="0"/>
                        <a:t>-)</a:t>
                      </a:r>
                      <a:endParaRPr lang="en-US" b="0" dirty="0"/>
                    </a:p>
                  </a:txBody>
                  <a:tcPr/>
                </a:tc>
              </a:tr>
              <a:tr h="250430">
                <a:tc v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/>
                        <a:t>Site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Paranal</a:t>
                      </a:r>
                      <a:endParaRPr lang="en-US" b="0" dirty="0"/>
                    </a:p>
                  </a:txBody>
                  <a:tcPr/>
                </a:tc>
              </a:tr>
              <a:tr h="135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Viewcone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n-US" dirty="0" err="1" smtClean="0"/>
                        <a:t>deg</a:t>
                      </a:r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Pointing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Zenith</a:t>
                      </a:r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spectral index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energy range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6</a:t>
                      </a:r>
                      <a:r>
                        <a:rPr lang="en-US" b="0" baseline="0" dirty="0" smtClean="0"/>
                        <a:t> GeV</a:t>
                      </a:r>
                      <a:r>
                        <a:rPr lang="en-US" b="0" dirty="0" smtClean="0"/>
                        <a:t>-1 </a:t>
                      </a:r>
                      <a:r>
                        <a:rPr lang="en-US" b="0" dirty="0" err="1" smtClean="0"/>
                        <a:t>TeV</a:t>
                      </a:r>
                      <a:endParaRPr lang="en-US" b="0" dirty="0" smtClean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 Distance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 m </a:t>
                      </a:r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Starting altitude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m above M1</a:t>
                      </a:r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20x10</a:t>
                      </a:r>
                      <a:r>
                        <a:rPr lang="en-US" baseline="30000" dirty="0" smtClean="0"/>
                        <a:t>6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ct</a:t>
                      </a:r>
                      <a:r>
                        <a:rPr lang="en-US" dirty="0" smtClean="0"/>
                        <a:t>/s/pixel</a:t>
                      </a:r>
                      <a:endParaRPr lang="en-US" dirty="0"/>
                    </a:p>
                  </a:txBody>
                  <a:tcPr/>
                </a:tc>
              </a:tr>
              <a:tr h="103797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ASTRI-SIMULATOR: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b="0" baseline="0" dirty="0" smtClean="0"/>
                        <a:t>includes the mirror reflectivity, the  </a:t>
                      </a:r>
                      <a:r>
                        <a:rPr lang="en-US" b="0" baseline="0" dirty="0" err="1" smtClean="0"/>
                        <a:t>SiPM</a:t>
                      </a:r>
                      <a:r>
                        <a:rPr lang="en-US" b="0" baseline="0" dirty="0" smtClean="0"/>
                        <a:t> PDE, the PMMA window transmission, some mounting structure  over the mirror 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2008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ANALYSIS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SOFTWARE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Fortran</a:t>
                      </a:r>
                      <a:r>
                        <a:rPr lang="en-US" baseline="0" dirty="0" smtClean="0"/>
                        <a:t> + </a:t>
                      </a:r>
                      <a:r>
                        <a:rPr lang="en-US" dirty="0" smtClean="0"/>
                        <a:t>IDL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779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="1" kern="0" noProof="0" dirty="0" err="1" smtClean="0">
                <a:solidFill>
                  <a:schemeClr val="bg1"/>
                </a:solidFill>
                <a:cs typeface="Arial" pitchFamily="34" charset="0"/>
              </a:rPr>
              <a:t>Steps</a:t>
            </a:r>
            <a:r>
              <a:rPr lang="it-IT" sz="2800" b="1" kern="0" noProof="0" dirty="0" smtClean="0">
                <a:solidFill>
                  <a:schemeClr val="bg1"/>
                </a:solidFill>
                <a:cs typeface="Arial" pitchFamily="34" charset="0"/>
              </a:rPr>
              <a:t> of the </a:t>
            </a:r>
            <a:r>
              <a:rPr lang="it-IT" sz="2800" b="1" kern="0" noProof="0" dirty="0" err="1" smtClean="0">
                <a:solidFill>
                  <a:schemeClr val="bg1"/>
                </a:solidFill>
                <a:cs typeface="Arial" pitchFamily="34" charset="0"/>
              </a:rPr>
              <a:t>analysis</a:t>
            </a:r>
            <a:endParaRPr kumimoji="0" lang="it-IT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7384"/>
            <a:ext cx="1763688" cy="467999"/>
            <a:chOff x="0" y="-27384"/>
            <a:chExt cx="1763688" cy="467999"/>
          </a:xfrm>
        </p:grpSpPr>
        <p:sp>
          <p:nvSpPr>
            <p:cNvPr id="2" name="Rettangolo 1"/>
            <p:cNvSpPr/>
            <p:nvPr/>
          </p:nvSpPr>
          <p:spPr>
            <a:xfrm>
              <a:off x="0" y="-27384"/>
              <a:ext cx="1763688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67243" y="-27384"/>
              <a:ext cx="1624437" cy="467999"/>
              <a:chOff x="82590" y="-27384"/>
              <a:chExt cx="1624437" cy="467999"/>
            </a:xfrm>
          </p:grpSpPr>
          <p:pic>
            <p:nvPicPr>
              <p:cNvPr id="6" name="Picture 6" descr="http://www.uibk.ac.at/cta/stylesheets/images/cta-logo-220x140px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-27384"/>
                <a:ext cx="735427" cy="467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0" y="105521"/>
                <a:ext cx="817002" cy="202188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" name="Rettangolo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 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3</a:t>
            </a:fld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7504" y="69269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r>
              <a:rPr lang="en-US" dirty="0" smtClean="0">
                <a:latin typeface="Arial"/>
                <a:cs typeface="Arial"/>
              </a:rPr>
              <a:t>For all events, cut </a:t>
            </a:r>
            <a:r>
              <a:rPr lang="en-US" dirty="0">
                <a:latin typeface="Arial"/>
                <a:cs typeface="Arial"/>
              </a:rPr>
              <a:t>pixels below </a:t>
            </a:r>
            <a:r>
              <a:rPr lang="en-US" dirty="0" smtClean="0">
                <a:latin typeface="Arial"/>
                <a:cs typeface="Arial"/>
              </a:rPr>
              <a:t>0.5xMaximum </a:t>
            </a:r>
            <a:r>
              <a:rPr lang="en-US" dirty="0">
                <a:latin typeface="Arial"/>
                <a:cs typeface="Arial"/>
              </a:rPr>
              <a:t>or 5xRMS of the </a:t>
            </a:r>
            <a:r>
              <a:rPr lang="en-US" dirty="0" smtClean="0">
                <a:latin typeface="Arial"/>
                <a:cs typeface="Arial"/>
              </a:rPr>
              <a:t>background; cut isolated pixels</a:t>
            </a:r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137420"/>
              </p:ext>
            </p:extLst>
          </p:nvPr>
        </p:nvGraphicFramePr>
        <p:xfrm>
          <a:off x="1043608" y="2492896"/>
          <a:ext cx="3600400" cy="121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6" imgW="1955800" imgH="660400" progId="Equation.3">
                  <p:embed/>
                </p:oleObj>
              </mc:Choice>
              <mc:Fallback>
                <p:oleObj name="Equation" r:id="rId6" imgW="1955800" imgH="660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43608" y="2492896"/>
                        <a:ext cx="3600400" cy="121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251520" y="4365104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just"/>
            <a:r>
              <a:rPr lang="it-IT" dirty="0" smtClean="0">
                <a:latin typeface="Arial"/>
                <a:cs typeface="Arial"/>
              </a:rPr>
              <a:t>3</a:t>
            </a:r>
            <a:r>
              <a:rPr lang="en-GB" dirty="0" smtClean="0">
                <a:latin typeface="Arial"/>
                <a:cs typeface="Arial"/>
              </a:rPr>
              <a:t>) Clean the raw image with a constant value equal to the 1xRMS of the background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179512" y="141277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just"/>
            <a:r>
              <a:rPr lang="en-GB" dirty="0" smtClean="0">
                <a:latin typeface="Arial"/>
                <a:cs typeface="Arial"/>
              </a:rPr>
              <a:t>2) If more than 4 pixels are left, the centre and the radius are obtained with </a:t>
            </a:r>
            <a:r>
              <a:rPr lang="en-GB" dirty="0" err="1" smtClean="0">
                <a:latin typeface="Arial"/>
                <a:cs typeface="Arial"/>
              </a:rPr>
              <a:t>Taubin</a:t>
            </a:r>
            <a:r>
              <a:rPr lang="en-GB" dirty="0" smtClean="0">
                <a:latin typeface="Arial"/>
                <a:cs typeface="Arial"/>
              </a:rPr>
              <a:t> method, minimizing the displayed function. This step cut ~20% of the events </a:t>
            </a:r>
            <a:endParaRPr lang="en-GB" dirty="0">
              <a:latin typeface="Arial"/>
              <a:cs typeface="Arial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5940152" y="2144752"/>
            <a:ext cx="2016224" cy="2148344"/>
            <a:chOff x="5220072" y="1916832"/>
            <a:chExt cx="2475951" cy="2580392"/>
          </a:xfrm>
        </p:grpSpPr>
        <p:pic>
          <p:nvPicPr>
            <p:cNvPr id="21" name="Immagine 20" descr="eve15_a.jpeg"/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328" t="60058" r="40687" b="11645"/>
            <a:stretch/>
          </p:blipFill>
          <p:spPr>
            <a:xfrm>
              <a:off x="5220072" y="1916832"/>
              <a:ext cx="2475951" cy="2580392"/>
            </a:xfrm>
            <a:prstGeom prst="rect">
              <a:avLst/>
            </a:prstGeom>
          </p:spPr>
        </p:pic>
        <p:grpSp>
          <p:nvGrpSpPr>
            <p:cNvPr id="22" name="Gruppo 21"/>
            <p:cNvGrpSpPr/>
            <p:nvPr/>
          </p:nvGrpSpPr>
          <p:grpSpPr>
            <a:xfrm>
              <a:off x="6491254" y="3232259"/>
              <a:ext cx="972000" cy="139700"/>
              <a:chOff x="1342682" y="4953000"/>
              <a:chExt cx="972000" cy="139700"/>
            </a:xfrm>
          </p:grpSpPr>
          <p:cxnSp>
            <p:nvCxnSpPr>
              <p:cNvPr id="23" name="Connettore 1 22"/>
              <p:cNvCxnSpPr/>
              <p:nvPr/>
            </p:nvCxnSpPr>
            <p:spPr>
              <a:xfrm flipH="1" flipV="1">
                <a:off x="1342682" y="5029500"/>
                <a:ext cx="972000" cy="632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ttore 1 23"/>
              <p:cNvCxnSpPr/>
              <p:nvPr/>
            </p:nvCxnSpPr>
            <p:spPr>
              <a:xfrm flipH="1">
                <a:off x="1342682" y="4953000"/>
                <a:ext cx="900000" cy="72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CasellaDiTesto 24"/>
            <p:cNvSpPr txBox="1"/>
            <p:nvPr/>
          </p:nvSpPr>
          <p:spPr>
            <a:xfrm>
              <a:off x="6169527" y="2902063"/>
              <a:ext cx="67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(</a:t>
              </a:r>
              <a:r>
                <a:rPr lang="en-US" i="1" dirty="0" err="1" smtClean="0">
                  <a:solidFill>
                    <a:srgbClr val="FF0000"/>
                  </a:solidFill>
                </a:rPr>
                <a:t>a,b</a:t>
              </a:r>
              <a:r>
                <a:rPr lang="en-US" i="1" dirty="0" smtClean="0">
                  <a:solidFill>
                    <a:srgbClr val="FF0000"/>
                  </a:solidFill>
                </a:rPr>
                <a:t>)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6795440" y="3302966"/>
              <a:ext cx="3664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R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7" name="CasellaDiTesto 26"/>
          <p:cNvSpPr txBox="1"/>
          <p:nvPr/>
        </p:nvSpPr>
        <p:spPr>
          <a:xfrm>
            <a:off x="251520" y="5445224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just"/>
            <a:r>
              <a:rPr lang="en-GB" dirty="0" smtClean="0">
                <a:latin typeface="Arial"/>
                <a:cs typeface="Arial"/>
              </a:rPr>
              <a:t>4) Compute the radial profile (</a:t>
            </a:r>
            <a:r>
              <a:rPr lang="en-GB" dirty="0" err="1" smtClean="0">
                <a:latin typeface="Arial"/>
                <a:cs typeface="Arial"/>
              </a:rPr>
              <a:t>ArcWidth</a:t>
            </a:r>
            <a:r>
              <a:rPr lang="en-GB" dirty="0" smtClean="0">
                <a:latin typeface="Arial"/>
                <a:cs typeface="Arial"/>
              </a:rPr>
              <a:t>) and fit it with a Gaussian</a:t>
            </a:r>
          </a:p>
        </p:txBody>
      </p:sp>
      <p:pic>
        <p:nvPicPr>
          <p:cNvPr id="7" name="Immagine 6" descr="archwid_f.g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509120"/>
            <a:ext cx="2250250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54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="1" kern="0" noProof="0" dirty="0" err="1" smtClean="0">
                <a:solidFill>
                  <a:schemeClr val="bg1"/>
                </a:solidFill>
                <a:cs typeface="Arial" pitchFamily="34" charset="0"/>
              </a:rPr>
              <a:t>Steps</a:t>
            </a:r>
            <a:r>
              <a:rPr lang="it-IT" sz="2800" b="1" kern="0" noProof="0" dirty="0" smtClean="0">
                <a:solidFill>
                  <a:schemeClr val="bg1"/>
                </a:solidFill>
                <a:cs typeface="Arial" pitchFamily="34" charset="0"/>
              </a:rPr>
              <a:t> of the </a:t>
            </a:r>
            <a:r>
              <a:rPr lang="it-IT" sz="2800" b="1" kern="0" noProof="0" dirty="0" err="1" smtClean="0">
                <a:solidFill>
                  <a:schemeClr val="bg1"/>
                </a:solidFill>
                <a:cs typeface="Arial" pitchFamily="34" charset="0"/>
              </a:rPr>
              <a:t>analysis</a:t>
            </a:r>
            <a:endParaRPr kumimoji="0" lang="it-IT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7384"/>
            <a:ext cx="1763688" cy="467999"/>
            <a:chOff x="0" y="-27384"/>
            <a:chExt cx="1763688" cy="467999"/>
          </a:xfrm>
        </p:grpSpPr>
        <p:sp>
          <p:nvSpPr>
            <p:cNvPr id="2" name="Rettangolo 1"/>
            <p:cNvSpPr/>
            <p:nvPr/>
          </p:nvSpPr>
          <p:spPr>
            <a:xfrm>
              <a:off x="0" y="-27384"/>
              <a:ext cx="1763688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67243" y="-27384"/>
              <a:ext cx="1624437" cy="467999"/>
              <a:chOff x="82590" y="-27384"/>
              <a:chExt cx="1624437" cy="467999"/>
            </a:xfrm>
          </p:grpSpPr>
          <p:pic>
            <p:nvPicPr>
              <p:cNvPr id="6" name="Picture 6" descr="http://www.uibk.ac.at/cta/stylesheets/images/cta-logo-220x140px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-27384"/>
                <a:ext cx="735427" cy="467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0" y="105521"/>
                <a:ext cx="817002" cy="202188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" name="Rettangolo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 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4</a:t>
            </a:fld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95536" y="620688"/>
            <a:ext cx="7554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latin typeface="Arial"/>
                <a:cs typeface="Arial"/>
              </a:rPr>
              <a:t>5</a:t>
            </a:r>
            <a:r>
              <a:rPr lang="en-GB" dirty="0" smtClean="0">
                <a:latin typeface="Arial"/>
                <a:cs typeface="Arial"/>
              </a:rPr>
              <a:t>) Compute the intensity profile along the ring; Fit it </a:t>
            </a:r>
            <a:r>
              <a:rPr lang="en-GB" smtClean="0">
                <a:latin typeface="Arial"/>
                <a:cs typeface="Arial"/>
              </a:rPr>
              <a:t>with the </a:t>
            </a:r>
            <a:r>
              <a:rPr lang="en-GB" dirty="0" err="1" smtClean="0">
                <a:latin typeface="Arial"/>
                <a:cs typeface="Arial"/>
              </a:rPr>
              <a:t>Vacanti</a:t>
            </a:r>
            <a:r>
              <a:rPr lang="en-GB" dirty="0" smtClean="0">
                <a:latin typeface="Arial"/>
                <a:cs typeface="Arial"/>
              </a:rPr>
              <a:t> function</a:t>
            </a:r>
          </a:p>
        </p:txBody>
      </p:sp>
      <p:pic>
        <p:nvPicPr>
          <p:cNvPr id="7" name="Immagine 6" descr="arch_phi_v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40768"/>
            <a:ext cx="2610290" cy="2088232"/>
          </a:xfrm>
          <a:prstGeom prst="rect">
            <a:avLst/>
          </a:prstGeom>
        </p:spPr>
      </p:pic>
      <p:pic>
        <p:nvPicPr>
          <p:cNvPr id="10" name="Immagine 9" descr="arch_phi_a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501008"/>
            <a:ext cx="2610290" cy="2088232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95536" y="5589240"/>
            <a:ext cx="7554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Arial"/>
                <a:cs typeface="Arial"/>
              </a:rPr>
              <a:t>6</a:t>
            </a:r>
            <a:r>
              <a:rPr lang="it-IT" dirty="0" smtClean="0">
                <a:latin typeface="Arial"/>
                <a:cs typeface="Arial"/>
              </a:rPr>
              <a:t>) </a:t>
            </a:r>
            <a:r>
              <a:rPr lang="en-GB" dirty="0" smtClean="0">
                <a:latin typeface="Arial"/>
                <a:cs typeface="Arial"/>
              </a:rPr>
              <a:t>Compute the reconstruction errors on the muon parameters after a selection on  </a:t>
            </a:r>
            <a:r>
              <a:rPr lang="en-GB" dirty="0" smtClean="0">
                <a:latin typeface="Symbol" charset="2"/>
                <a:cs typeface="Symbol" charset="2"/>
              </a:rPr>
              <a:t>x</a:t>
            </a:r>
            <a:r>
              <a:rPr lang="en-GB" dirty="0" smtClean="0">
                <a:latin typeface="Arial"/>
                <a:cs typeface="Arial"/>
              </a:rPr>
              <a:t> and on the ring radius (</a:t>
            </a:r>
            <a:r>
              <a:rPr lang="en-GB" dirty="0" smtClean="0">
                <a:latin typeface="Symbol" charset="2"/>
                <a:cs typeface="Symbol" charset="2"/>
              </a:rPr>
              <a:t>x</a:t>
            </a:r>
            <a:r>
              <a:rPr lang="en-GB" dirty="0" smtClean="0">
                <a:latin typeface="Arial"/>
                <a:cs typeface="Arial"/>
              </a:rPr>
              <a:t>&lt;0.05 &amp; R&gt;0.8</a:t>
            </a:r>
            <a:r>
              <a:rPr lang="en-GB" baseline="30000" dirty="0" smtClean="0">
                <a:latin typeface="Arial"/>
                <a:cs typeface="Arial"/>
              </a:rPr>
              <a:t>o</a:t>
            </a:r>
            <a:r>
              <a:rPr lang="en-GB" dirty="0" smtClean="0">
                <a:latin typeface="Arial"/>
                <a:cs typeface="Arial"/>
              </a:rPr>
              <a:t>). This cut 94% of the events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3203848" y="1700808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low statistics</a:t>
            </a:r>
          </a:p>
          <a:p>
            <a:pPr marL="285750" indent="-285750" algn="just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It </a:t>
            </a:r>
            <a:r>
              <a:rPr lang="en-GB" dirty="0">
                <a:latin typeface="Arial"/>
                <a:cs typeface="Arial"/>
              </a:rPr>
              <a:t>makes the fitting </a:t>
            </a:r>
            <a:r>
              <a:rPr lang="en-GB" dirty="0" smtClean="0">
                <a:latin typeface="Arial"/>
                <a:cs typeface="Arial"/>
              </a:rPr>
              <a:t>faster</a:t>
            </a:r>
          </a:p>
          <a:p>
            <a:pPr marL="285750" indent="-285750" algn="just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it provides values of the impact parameter  sufficiently adequate for the first iteration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3419872" y="400506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>
                <a:latin typeface="Arial"/>
                <a:cs typeface="Arial"/>
              </a:rPr>
              <a:t>The second iteration will consider the correct 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functions, investigating in a range close to the value given by the fit with </a:t>
            </a:r>
            <a:r>
              <a:rPr lang="en-GB" dirty="0" err="1" smtClean="0">
                <a:latin typeface="Arial"/>
                <a:cs typeface="Arial"/>
              </a:rPr>
              <a:t>Vacanti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9878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Results</a:t>
            </a:r>
            <a:r>
              <a:rPr lang="en-GB" sz="2800" b="1" kern="0" dirty="0" smtClean="0">
                <a:solidFill>
                  <a:schemeClr val="bg1"/>
                </a:solidFill>
                <a:cs typeface="Arial" pitchFamily="34" charset="0"/>
              </a:rPr>
              <a:t>: Reconstruction error on the zenith angle   </a:t>
            </a:r>
            <a:endParaRPr kumimoji="0" lang="en-GB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7384"/>
            <a:ext cx="1763688" cy="467999"/>
            <a:chOff x="0" y="-27384"/>
            <a:chExt cx="1763688" cy="467999"/>
          </a:xfrm>
        </p:grpSpPr>
        <p:sp>
          <p:nvSpPr>
            <p:cNvPr id="2" name="Rettangolo 1"/>
            <p:cNvSpPr/>
            <p:nvPr/>
          </p:nvSpPr>
          <p:spPr>
            <a:xfrm>
              <a:off x="0" y="-27384"/>
              <a:ext cx="1763688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67243" y="-27384"/>
              <a:ext cx="1624437" cy="467999"/>
              <a:chOff x="82590" y="-27384"/>
              <a:chExt cx="1624437" cy="467999"/>
            </a:xfrm>
          </p:grpSpPr>
          <p:pic>
            <p:nvPicPr>
              <p:cNvPr id="6" name="Picture 6" descr="http://www.uibk.ac.at/cta/stylesheets/images/cta-logo-220x140px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-27384"/>
                <a:ext cx="735427" cy="467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0" y="105521"/>
                <a:ext cx="817002" cy="202188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" name="Rettangolo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 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5</a:t>
            </a:fld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3" name="Immagine 2" descr="zen_err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64904"/>
            <a:ext cx="4196240" cy="3356992"/>
          </a:xfrm>
          <a:prstGeom prst="rect">
            <a:avLst/>
          </a:prstGeom>
        </p:spPr>
      </p:pic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658062"/>
              </p:ext>
            </p:extLst>
          </p:nvPr>
        </p:nvGraphicFramePr>
        <p:xfrm>
          <a:off x="611560" y="908720"/>
          <a:ext cx="459898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7" imgW="2463800" imgH="228600" progId="Equation.3">
                  <p:embed/>
                </p:oleObj>
              </mc:Choice>
              <mc:Fallback>
                <p:oleObj name="Equation" r:id="rId7" imgW="2463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1560" y="908720"/>
                        <a:ext cx="4598988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11560" y="1484784"/>
            <a:ext cx="41446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/>
              <a:t>Zen_sim</a:t>
            </a:r>
            <a:r>
              <a:rPr lang="en-US" dirty="0" smtClean="0"/>
              <a:t> =  Simulated zenith angle</a:t>
            </a:r>
          </a:p>
          <a:p>
            <a:r>
              <a:rPr lang="en-US" b="1" i="1" dirty="0" err="1" smtClean="0"/>
              <a:t>a,b</a:t>
            </a:r>
            <a:r>
              <a:rPr lang="en-US" b="1" i="1" dirty="0" smtClean="0"/>
              <a:t> </a:t>
            </a:r>
            <a:r>
              <a:rPr lang="en-US" dirty="0" smtClean="0"/>
              <a:t>= coordinate of the ring center in pixel</a:t>
            </a:r>
          </a:p>
          <a:p>
            <a:r>
              <a:rPr lang="en-US" b="1" i="1" dirty="0" smtClean="0"/>
              <a:t>Pix </a:t>
            </a:r>
            <a:r>
              <a:rPr lang="en-US" dirty="0" smtClean="0"/>
              <a:t>= 0.17</a:t>
            </a:r>
            <a:r>
              <a:rPr lang="en-US" baseline="30000" dirty="0" smtClean="0"/>
              <a:t>o </a:t>
            </a:r>
            <a:r>
              <a:rPr lang="en-US" dirty="0" smtClean="0"/>
              <a:t>pixel size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788024" y="328498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Fitting with a </a:t>
            </a:r>
            <a:r>
              <a:rPr lang="en-US" dirty="0"/>
              <a:t>G</a:t>
            </a:r>
            <a:r>
              <a:rPr lang="en-US" dirty="0" smtClean="0"/>
              <a:t>aussian gives the maximum  at </a:t>
            </a:r>
            <a:r>
              <a:rPr lang="en-US" dirty="0"/>
              <a:t> </a:t>
            </a:r>
            <a:r>
              <a:rPr lang="en-US" dirty="0" smtClean="0"/>
              <a:t>0.18</a:t>
            </a:r>
            <a:r>
              <a:rPr lang="en-US" baseline="30000" dirty="0" smtClean="0"/>
              <a:t>o </a:t>
            </a:r>
            <a:r>
              <a:rPr lang="en-US" baseline="30000" dirty="0"/>
              <a:t> </a:t>
            </a:r>
            <a:r>
              <a:rPr lang="en-US" dirty="0" smtClean="0"/>
              <a:t>and the sigma 0.18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327436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Results</a:t>
            </a:r>
            <a:r>
              <a:rPr lang="it-IT" sz="2800" b="1" kern="0" dirty="0" smtClean="0">
                <a:solidFill>
                  <a:schemeClr val="bg1"/>
                </a:solidFill>
                <a:cs typeface="Arial" pitchFamily="34" charset="0"/>
              </a:rPr>
              <a:t>: </a:t>
            </a:r>
            <a:r>
              <a:rPr lang="it-IT" sz="2800" b="1" kern="0" dirty="0" err="1" smtClean="0">
                <a:solidFill>
                  <a:schemeClr val="bg1"/>
                </a:solidFill>
                <a:cs typeface="Arial" pitchFamily="34" charset="0"/>
              </a:rPr>
              <a:t>Reconstruction</a:t>
            </a:r>
            <a:r>
              <a:rPr lang="it-IT" sz="2800" b="1" kern="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it-IT" sz="2800" b="1" kern="0" dirty="0" err="1">
                <a:solidFill>
                  <a:schemeClr val="bg1"/>
                </a:solidFill>
                <a:cs typeface="Arial" pitchFamily="34" charset="0"/>
              </a:rPr>
              <a:t>e</a:t>
            </a:r>
            <a:r>
              <a:rPr lang="it-IT" sz="2800" b="1" kern="0" dirty="0" err="1" smtClean="0">
                <a:solidFill>
                  <a:schemeClr val="bg1"/>
                </a:solidFill>
                <a:cs typeface="Arial" pitchFamily="34" charset="0"/>
              </a:rPr>
              <a:t>rror</a:t>
            </a:r>
            <a:r>
              <a:rPr lang="it-IT" sz="2800" b="1" kern="0" dirty="0" smtClean="0">
                <a:solidFill>
                  <a:schemeClr val="bg1"/>
                </a:solidFill>
                <a:cs typeface="Arial" pitchFamily="34" charset="0"/>
              </a:rPr>
              <a:t> on the </a:t>
            </a:r>
            <a:r>
              <a:rPr lang="it-IT" sz="2800" b="1" kern="0" dirty="0" err="1" smtClean="0">
                <a:solidFill>
                  <a:schemeClr val="bg1"/>
                </a:solidFill>
                <a:cs typeface="Arial" pitchFamily="34" charset="0"/>
              </a:rPr>
              <a:t>energy</a:t>
            </a:r>
            <a:endParaRPr kumimoji="0" lang="it-IT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7384"/>
            <a:ext cx="1763688" cy="467999"/>
            <a:chOff x="0" y="-27384"/>
            <a:chExt cx="1763688" cy="467999"/>
          </a:xfrm>
        </p:grpSpPr>
        <p:sp>
          <p:nvSpPr>
            <p:cNvPr id="2" name="Rettangolo 1"/>
            <p:cNvSpPr/>
            <p:nvPr/>
          </p:nvSpPr>
          <p:spPr>
            <a:xfrm>
              <a:off x="0" y="-27384"/>
              <a:ext cx="1763688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67243" y="-27384"/>
              <a:ext cx="1624437" cy="467999"/>
              <a:chOff x="82590" y="-27384"/>
              <a:chExt cx="1624437" cy="467999"/>
            </a:xfrm>
          </p:grpSpPr>
          <p:pic>
            <p:nvPicPr>
              <p:cNvPr id="6" name="Picture 6" descr="http://www.uibk.ac.at/cta/stylesheets/images/cta-logo-220x140px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-27384"/>
                <a:ext cx="735427" cy="467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0" y="105521"/>
                <a:ext cx="817002" cy="202188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" name="Rettangolo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 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6</a:t>
            </a:fld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7" name="Immagine 6" descr="ene_err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36912"/>
            <a:ext cx="4500500" cy="3600400"/>
          </a:xfrm>
          <a:prstGeom prst="rect">
            <a:avLst/>
          </a:prstGeom>
        </p:spPr>
      </p:pic>
      <p:pic>
        <p:nvPicPr>
          <p:cNvPr id="11" name="Immagine 10" descr="ene_err_lt20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36912"/>
            <a:ext cx="4500000" cy="3600000"/>
          </a:xfrm>
          <a:prstGeom prst="rect">
            <a:avLst/>
          </a:prstGeom>
        </p:spPr>
      </p:pic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316153"/>
              </p:ext>
            </p:extLst>
          </p:nvPr>
        </p:nvGraphicFramePr>
        <p:xfrm>
          <a:off x="251520" y="692696"/>
          <a:ext cx="374491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" name="Equation" r:id="rId8" imgW="2006600" imgH="419100" progId="Equation.3">
                  <p:embed/>
                </p:oleObj>
              </mc:Choice>
              <mc:Fallback>
                <p:oleObj name="Equation" r:id="rId8" imgW="2006600" imgH="419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1520" y="692696"/>
                        <a:ext cx="3744913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827584" y="1556792"/>
            <a:ext cx="32976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/>
              <a:t>Ene_sim</a:t>
            </a:r>
            <a:r>
              <a:rPr lang="en-US" dirty="0" smtClean="0"/>
              <a:t> =  Simulated energy</a:t>
            </a:r>
          </a:p>
          <a:p>
            <a:r>
              <a:rPr lang="en-US" b="1" i="1" dirty="0" err="1" smtClean="0"/>
              <a:t>Ene_rec</a:t>
            </a:r>
            <a:r>
              <a:rPr lang="en-US" b="1" i="1" dirty="0" smtClean="0"/>
              <a:t> </a:t>
            </a:r>
            <a:r>
              <a:rPr lang="en-US" dirty="0" smtClean="0"/>
              <a:t>= Reconstructed energy</a:t>
            </a:r>
          </a:p>
          <a:p>
            <a:r>
              <a:rPr lang="en-US" b="1" i="1" dirty="0"/>
              <a:t>n</a:t>
            </a:r>
            <a:r>
              <a:rPr lang="en-US" b="1" i="1" dirty="0" smtClean="0"/>
              <a:t> </a:t>
            </a:r>
            <a:r>
              <a:rPr lang="en-US" dirty="0" smtClean="0"/>
              <a:t>= 1.00019  refractive index </a:t>
            </a:r>
            <a:r>
              <a:rPr lang="en-US" baseline="30000" dirty="0" smtClean="0"/>
              <a:t> </a:t>
            </a:r>
            <a:endParaRPr lang="en-US" dirty="0" smtClean="0"/>
          </a:p>
          <a:p>
            <a:r>
              <a:rPr lang="en-US" b="1" dirty="0" err="1" smtClean="0"/>
              <a:t>ϑ</a:t>
            </a:r>
            <a:r>
              <a:rPr lang="en-US" dirty="0" smtClean="0"/>
              <a:t> = Cherenkov angle (ring radius)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5508104" y="3212976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50% of the events the error on the energy is lower than ~22% </a:t>
            </a:r>
            <a:endParaRPr lang="en-US" baseline="30000" dirty="0"/>
          </a:p>
        </p:txBody>
      </p:sp>
      <p:graphicFrame>
        <p:nvGraphicFramePr>
          <p:cNvPr id="19" name="Oggetto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252629"/>
              </p:ext>
            </p:extLst>
          </p:nvPr>
        </p:nvGraphicFramePr>
        <p:xfrm>
          <a:off x="5497513" y="592138"/>
          <a:ext cx="3176587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" name="Equation" r:id="rId10" imgW="1701800" imgH="482600" progId="Equation.3">
                  <p:embed/>
                </p:oleObj>
              </mc:Choice>
              <mc:Fallback>
                <p:oleObj name="Equation" r:id="rId10" imgW="1701800" imgH="482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497513" y="592138"/>
                        <a:ext cx="3176587" cy="89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4427984" y="827420"/>
            <a:ext cx="78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here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5580112" y="4293096"/>
            <a:ext cx="273630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E&lt;20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50% of the events the error on the energy is lower than ~12%  and for 80% of the events is lower that ~20%</a:t>
            </a:r>
            <a:endParaRPr lang="en-US" baseline="30000" dirty="0"/>
          </a:p>
        </p:txBody>
      </p:sp>
      <p:sp>
        <p:nvSpPr>
          <p:cNvPr id="3" name="Ovale 2"/>
          <p:cNvSpPr/>
          <p:nvPr/>
        </p:nvSpPr>
        <p:spPr>
          <a:xfrm>
            <a:off x="5220072" y="3356992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e 20"/>
          <p:cNvSpPr/>
          <p:nvPr/>
        </p:nvSpPr>
        <p:spPr>
          <a:xfrm>
            <a:off x="5220072" y="4437112"/>
            <a:ext cx="216024" cy="216024"/>
          </a:xfrm>
          <a:prstGeom prst="ellipse">
            <a:avLst/>
          </a:prstGeom>
          <a:solidFill>
            <a:srgbClr val="0033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12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3"/>
            <a:ext cx="9144000" cy="467999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Results</a:t>
            </a:r>
            <a:r>
              <a:rPr lang="it-IT" sz="2400" b="1" kern="0" dirty="0" smtClean="0">
                <a:solidFill>
                  <a:schemeClr val="bg1"/>
                </a:solidFill>
                <a:cs typeface="Arial" pitchFamily="34" charset="0"/>
              </a:rPr>
              <a:t>: </a:t>
            </a:r>
            <a:r>
              <a:rPr lang="it-IT" sz="2400" b="1" kern="0" dirty="0" err="1" smtClean="0">
                <a:solidFill>
                  <a:schemeClr val="bg1"/>
                </a:solidFill>
                <a:cs typeface="Arial" pitchFamily="34" charset="0"/>
              </a:rPr>
              <a:t>Reconstruction</a:t>
            </a:r>
            <a:r>
              <a:rPr lang="it-IT" sz="2400" b="1" kern="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it-IT" sz="2400" b="1" kern="0" dirty="0" err="1">
                <a:solidFill>
                  <a:schemeClr val="bg1"/>
                </a:solidFill>
                <a:cs typeface="Arial" pitchFamily="34" charset="0"/>
              </a:rPr>
              <a:t>e</a:t>
            </a:r>
            <a:r>
              <a:rPr lang="it-IT" sz="2400" b="1" kern="0" dirty="0" err="1" smtClean="0">
                <a:solidFill>
                  <a:schemeClr val="bg1"/>
                </a:solidFill>
                <a:cs typeface="Arial" pitchFamily="34" charset="0"/>
              </a:rPr>
              <a:t>rror</a:t>
            </a:r>
            <a:r>
              <a:rPr lang="it-IT" sz="2400" b="1" kern="0" dirty="0" smtClean="0">
                <a:solidFill>
                  <a:schemeClr val="bg1"/>
                </a:solidFill>
                <a:cs typeface="Arial" pitchFamily="34" charset="0"/>
              </a:rPr>
              <a:t> on the impact </a:t>
            </a:r>
            <a:r>
              <a:rPr lang="it-IT" sz="2400" b="1" kern="0" dirty="0" err="1" smtClean="0">
                <a:solidFill>
                  <a:schemeClr val="bg1"/>
                </a:solidFill>
                <a:cs typeface="Arial" pitchFamily="34" charset="0"/>
              </a:rPr>
              <a:t>distance</a:t>
            </a:r>
            <a:endParaRPr kumimoji="0" lang="it-IT" sz="2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7384"/>
            <a:ext cx="1763688" cy="467999"/>
            <a:chOff x="0" y="-27384"/>
            <a:chExt cx="1763688" cy="467999"/>
          </a:xfrm>
        </p:grpSpPr>
        <p:sp>
          <p:nvSpPr>
            <p:cNvPr id="2" name="Rettangolo 1"/>
            <p:cNvSpPr/>
            <p:nvPr/>
          </p:nvSpPr>
          <p:spPr>
            <a:xfrm>
              <a:off x="0" y="-27384"/>
              <a:ext cx="1763688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67243" y="-27384"/>
              <a:ext cx="1624437" cy="467999"/>
              <a:chOff x="82590" y="-27384"/>
              <a:chExt cx="1624437" cy="467999"/>
            </a:xfrm>
          </p:grpSpPr>
          <p:pic>
            <p:nvPicPr>
              <p:cNvPr id="6" name="Picture 6" descr="http://www.uibk.ac.at/cta/stylesheets/images/cta-logo-220x140px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-27384"/>
                <a:ext cx="735427" cy="467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0" y="105521"/>
                <a:ext cx="817002" cy="202188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" name="Rettangolo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 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7</a:t>
            </a:fld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3" name="Immagine 2" descr="cor_err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36912"/>
            <a:ext cx="4500000" cy="3600000"/>
          </a:xfrm>
          <a:prstGeom prst="rect">
            <a:avLst/>
          </a:prstGeom>
        </p:spPr>
      </p:pic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843898"/>
              </p:ext>
            </p:extLst>
          </p:nvPr>
        </p:nvGraphicFramePr>
        <p:xfrm>
          <a:off x="251520" y="692696"/>
          <a:ext cx="374491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7" imgW="2006600" imgH="419100" progId="Equation.3">
                  <p:embed/>
                </p:oleObj>
              </mc:Choice>
              <mc:Fallback>
                <p:oleObj name="Equation" r:id="rId7" imgW="2006600" imgH="419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1520" y="692696"/>
                        <a:ext cx="3744913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827584" y="1700808"/>
            <a:ext cx="4040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/>
              <a:t>Cor_sim</a:t>
            </a:r>
            <a:r>
              <a:rPr lang="en-US" dirty="0" smtClean="0"/>
              <a:t> =  Simulated impact distance</a:t>
            </a:r>
          </a:p>
          <a:p>
            <a:r>
              <a:rPr lang="en-US" b="1" i="1" dirty="0" err="1" smtClean="0"/>
              <a:t>Cor_rec</a:t>
            </a:r>
            <a:r>
              <a:rPr lang="en-US" b="1" i="1" dirty="0" smtClean="0"/>
              <a:t> </a:t>
            </a:r>
            <a:r>
              <a:rPr lang="en-US" dirty="0" smtClean="0"/>
              <a:t>= Reconstructed impact distance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788024" y="3573016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50% of the events the error on the impact distance is lower than ~20%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92912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="1" kern="0" dirty="0" err="1" smtClean="0">
                <a:solidFill>
                  <a:schemeClr val="bg1"/>
                </a:solidFill>
                <a:cs typeface="Arial" pitchFamily="34" charset="0"/>
              </a:rPr>
              <a:t>Next</a:t>
            </a:r>
            <a:r>
              <a:rPr lang="it-IT" sz="2800" b="1" kern="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it-IT" sz="2800" b="1" kern="0" dirty="0" err="1" smtClean="0">
                <a:solidFill>
                  <a:schemeClr val="bg1"/>
                </a:solidFill>
                <a:cs typeface="Arial" pitchFamily="34" charset="0"/>
              </a:rPr>
              <a:t>Steps</a:t>
            </a:r>
            <a:endParaRPr kumimoji="0" lang="it-IT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7384"/>
            <a:ext cx="1763688" cy="467999"/>
            <a:chOff x="0" y="-27384"/>
            <a:chExt cx="1763688" cy="467999"/>
          </a:xfrm>
        </p:grpSpPr>
        <p:sp>
          <p:nvSpPr>
            <p:cNvPr id="2" name="Rettangolo 1"/>
            <p:cNvSpPr/>
            <p:nvPr/>
          </p:nvSpPr>
          <p:spPr>
            <a:xfrm>
              <a:off x="0" y="-27384"/>
              <a:ext cx="1763688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67243" y="-27384"/>
              <a:ext cx="1624437" cy="467999"/>
              <a:chOff x="82590" y="-27384"/>
              <a:chExt cx="1624437" cy="467999"/>
            </a:xfrm>
          </p:grpSpPr>
          <p:pic>
            <p:nvPicPr>
              <p:cNvPr id="6" name="Picture 6" descr="http://www.uibk.ac.at/cta/stylesheets/images/cta-logo-220x140px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-27384"/>
                <a:ext cx="735427" cy="467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0" y="105521"/>
                <a:ext cx="817002" cy="202188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" name="Rettangolo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 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8</a:t>
            </a:fld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1268760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 aim of the following iteration is to reduce the reconstruction </a:t>
            </a:r>
            <a:r>
              <a:rPr lang="en-US" dirty="0" smtClean="0"/>
              <a:t>errors, compute the telescope efficiency </a:t>
            </a:r>
            <a:r>
              <a:rPr lang="en-US" dirty="0" smtClean="0"/>
              <a:t>and eventually increase the number of selected events (selection on </a:t>
            </a:r>
            <a:r>
              <a:rPr lang="en-US" dirty="0" smtClean="0">
                <a:latin typeface="Symbol" charset="2"/>
                <a:cs typeface="Symbol" charset="2"/>
              </a:rPr>
              <a:t>x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This analysis will includes: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an adequate cleaning of the image (see </a:t>
            </a:r>
            <a:r>
              <a:rPr lang="en-US" dirty="0" err="1" smtClean="0"/>
              <a:t>Cettina</a:t>
            </a:r>
            <a:r>
              <a:rPr lang="en-US" dirty="0" smtClean="0"/>
              <a:t> talk)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fit the ring using as seed the parameters (radius, center coordinate) derived in this  first iteration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fit the distribution along the ring with a proper function that includes the shadow from the secondary </a:t>
            </a:r>
            <a:r>
              <a:rPr lang="en-US" dirty="0" smtClean="0"/>
              <a:t>mirror.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912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12050</TotalTime>
  <Words>701</Words>
  <Application>Microsoft Macintosh PowerPoint</Application>
  <PresentationFormat>Presentazione su schermo (4:3)</PresentationFormat>
  <Paragraphs>98</Paragraphs>
  <Slides>8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0" baseType="lpstr">
      <vt:lpstr>Tema di Office</vt:lpstr>
      <vt:lpstr>Equation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INAF OACT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M.C.Maccarone;G.Leto</dc:creator>
  <cp:lastModifiedBy>Teresa Mineo</cp:lastModifiedBy>
  <cp:revision>708</cp:revision>
  <cp:lastPrinted>2015-10-27T09:12:07Z</cp:lastPrinted>
  <dcterms:created xsi:type="dcterms:W3CDTF">2012-11-07T10:43:35Z</dcterms:created>
  <dcterms:modified xsi:type="dcterms:W3CDTF">2015-10-27T09:17:12Z</dcterms:modified>
</cp:coreProperties>
</file>