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91" r:id="rId3"/>
    <p:sldId id="278" r:id="rId4"/>
    <p:sldId id="294" r:id="rId5"/>
    <p:sldId id="297" r:id="rId6"/>
    <p:sldId id="298" r:id="rId7"/>
    <p:sldId id="300" r:id="rId8"/>
    <p:sldId id="303" r:id="rId9"/>
    <p:sldId id="311" r:id="rId10"/>
    <p:sldId id="302" r:id="rId11"/>
    <p:sldId id="301" r:id="rId12"/>
    <p:sldId id="277" r:id="rId13"/>
    <p:sldId id="280" r:id="rId14"/>
    <p:sldId id="314" r:id="rId15"/>
    <p:sldId id="289" r:id="rId16"/>
    <p:sldId id="293" r:id="rId17"/>
    <p:sldId id="292" r:id="rId18"/>
    <p:sldId id="267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0033CC"/>
    <a:srgbClr val="339933"/>
    <a:srgbClr val="008000"/>
    <a:srgbClr val="CC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20" autoAdjust="0"/>
  </p:normalViewPr>
  <p:slideViewPr>
    <p:cSldViewPr>
      <p:cViewPr>
        <p:scale>
          <a:sx n="70" d="100"/>
          <a:sy n="70" d="100"/>
        </p:scale>
        <p:origin x="-61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0A829-EB02-4F5C-957D-57576B9AEE88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FD64-B05C-484B-84D4-573A3DB9AE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12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r>
              <a:rPr lang="en-US" sz="1600" b="1" u="sng" dirty="0" smtClean="0">
                <a:solidFill>
                  <a:schemeClr val="tx2"/>
                </a:solidFill>
              </a:rPr>
              <a:t>Expected rate of ‘good’ muon images:</a:t>
            </a:r>
          </a:p>
          <a:p>
            <a:r>
              <a:rPr lang="en-US" dirty="0" smtClean="0"/>
              <a:t>Requiring a statistical precision of better than 1% for the derived </a:t>
            </a:r>
            <a:r>
              <a:rPr lang="en-US" b="1" dirty="0" smtClean="0"/>
              <a:t>muon efficiency,  </a:t>
            </a:r>
            <a:r>
              <a:rPr lang="en-US" dirty="0" smtClean="0"/>
              <a:t>we estimate a minimum number of about 50 usable muon images for the larger telescopes, and 400 images for the SSTs.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07/29/11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2D39142-650C-4824-8311-9F7C7CA89870}" type="slidenum">
              <a:rPr lang="en-US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638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95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97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88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37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05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40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6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88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4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37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14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308F-2A0C-4BC2-9B43-80A7C89B6D41}" type="datetimeFigureOut">
              <a:rPr lang="it-IT" smtClean="0"/>
              <a:t>23/10/2015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BFBF-479C-4D06-8D82-9434783F77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27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082" y="0"/>
            <a:ext cx="5280918" cy="3467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3469763"/>
            <a:ext cx="8710235" cy="9673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35690" tIns="35690" rIns="35690" bIns="35690" anchor="ctr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  <a:tab pos="7125945" algn="l"/>
                <a:tab pos="7634939" algn="l"/>
              </a:tabLst>
            </a:pPr>
            <a:r>
              <a:rPr lang="fr-FR" sz="3200" b="1" dirty="0" smtClean="0">
                <a:solidFill>
                  <a:srgbClr val="C00000"/>
                </a:solidFill>
              </a:rPr>
              <a:t>Muon calibration: a </a:t>
            </a:r>
            <a:r>
              <a:rPr lang="fr-FR" sz="3200" b="1" dirty="0" err="1" smtClean="0">
                <a:solidFill>
                  <a:srgbClr val="C00000"/>
                </a:solidFill>
              </a:rPr>
              <a:t>brief</a:t>
            </a:r>
            <a:r>
              <a:rPr lang="fr-FR" sz="3200" b="1" dirty="0" smtClean="0">
                <a:solidFill>
                  <a:srgbClr val="C00000"/>
                </a:solidFill>
              </a:rPr>
              <a:t> introduction.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592570" y="4809753"/>
            <a:ext cx="3771518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35690" tIns="35690" rIns="35690" bIns="35690" anchor="ctr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Maria </a:t>
            </a:r>
            <a:r>
              <a:rPr lang="en-US" sz="2400" dirty="0" err="1" smtClean="0">
                <a:solidFill>
                  <a:srgbClr val="606060"/>
                </a:solidFill>
              </a:rPr>
              <a:t>Concetta</a:t>
            </a:r>
            <a:r>
              <a:rPr lang="en-US" sz="2400" dirty="0" smtClean="0">
                <a:solidFill>
                  <a:srgbClr val="606060"/>
                </a:solidFill>
              </a:rPr>
              <a:t> </a:t>
            </a:r>
            <a:r>
              <a:rPr lang="en-US" sz="2400" dirty="0" err="1" smtClean="0">
                <a:solidFill>
                  <a:srgbClr val="606060"/>
                </a:solidFill>
              </a:rPr>
              <a:t>Maccarone</a:t>
            </a:r>
            <a:endParaRPr lang="en-US" sz="2400" dirty="0">
              <a:solidFill>
                <a:srgbClr val="606060"/>
              </a:solidFill>
            </a:endParaRPr>
          </a:p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INAF IASF/Palermo</a:t>
            </a:r>
            <a:endParaRPr lang="en-US" sz="2400" dirty="0">
              <a:solidFill>
                <a:srgbClr val="606060"/>
              </a:solidFill>
            </a:endParaRPr>
          </a:p>
          <a:p>
            <a:pPr defTabSz="31589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642942" algn="l"/>
                <a:tab pos="1285884" algn="l"/>
                <a:tab pos="1928828" algn="l"/>
                <a:tab pos="2571768" algn="l"/>
                <a:tab pos="3214712" algn="l"/>
                <a:tab pos="3857654" algn="l"/>
                <a:tab pos="4500597" algn="l"/>
                <a:tab pos="5143539" algn="l"/>
                <a:tab pos="5786481" algn="l"/>
                <a:tab pos="6429423" algn="l"/>
                <a:tab pos="7072365" algn="l"/>
              </a:tabLst>
            </a:pPr>
            <a:r>
              <a:rPr lang="en-US" sz="2400" dirty="0" smtClean="0">
                <a:solidFill>
                  <a:srgbClr val="606060"/>
                </a:solidFill>
              </a:rPr>
              <a:t>Italy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77808"/>
            <a:ext cx="1125026" cy="110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</p:spTree>
    <p:extLst>
      <p:ext uri="{BB962C8B-B14F-4D97-AF65-F5344CB8AC3E}">
        <p14:creationId xmlns:p14="http://schemas.microsoft.com/office/powerpoint/2010/main" val="45883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2" name="Rettangolo 1"/>
          <p:cNvSpPr/>
          <p:nvPr/>
        </p:nvSpPr>
        <p:spPr>
          <a:xfrm>
            <a:off x="0" y="1124744"/>
            <a:ext cx="8946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How to define the </a:t>
            </a:r>
            <a:r>
              <a:rPr lang="en-US" b="1" dirty="0"/>
              <a:t>precision with which the chromaticity of the </a:t>
            </a:r>
            <a:r>
              <a:rPr lang="en-US" b="1" dirty="0" smtClean="0"/>
              <a:t>degradation </a:t>
            </a:r>
            <a:r>
              <a:rPr lang="en-US" b="1" dirty="0"/>
              <a:t>of </a:t>
            </a:r>
            <a:r>
              <a:rPr lang="en-US" b="1" dirty="0" smtClean="0"/>
              <a:t>optical elements </a:t>
            </a:r>
            <a:r>
              <a:rPr lang="en-US" b="1" dirty="0"/>
              <a:t>needs to be (externally) </a:t>
            </a:r>
            <a:r>
              <a:rPr lang="en-US" b="1" dirty="0" smtClean="0"/>
              <a:t>controlled?  The </a:t>
            </a:r>
            <a:r>
              <a:rPr lang="en-US" b="1" dirty="0"/>
              <a:t>easiest way </a:t>
            </a:r>
            <a:r>
              <a:rPr lang="en-US" b="1" dirty="0" smtClean="0"/>
              <a:t>is </a:t>
            </a:r>
            <a:r>
              <a:rPr lang="en-US" b="1" dirty="0"/>
              <a:t>with respect to a reference wavelength, </a:t>
            </a:r>
            <a:r>
              <a:rPr lang="en-US" b="1" dirty="0" smtClean="0"/>
              <a:t>e.g. 400 </a:t>
            </a:r>
            <a:r>
              <a:rPr lang="en-US" b="1" dirty="0"/>
              <a:t>nm above/below which about half of the Cherenkov light falls</a:t>
            </a:r>
            <a:r>
              <a:rPr lang="en-US" b="1" dirty="0" smtClean="0"/>
              <a:t>.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002060"/>
                </a:solidFill>
              </a:rPr>
              <a:t>What we need? </a:t>
            </a:r>
            <a:r>
              <a:rPr lang="en-US" sz="2000" b="1" dirty="0">
                <a:solidFill>
                  <a:srgbClr val="002060"/>
                </a:solidFill>
              </a:rPr>
              <a:t>C</a:t>
            </a:r>
            <a:r>
              <a:rPr lang="en-US" sz="2000" b="1" dirty="0" smtClean="0">
                <a:solidFill>
                  <a:srgbClr val="002060"/>
                </a:solidFill>
              </a:rPr>
              <a:t>hromaticity monitoring</a:t>
            </a:r>
            <a:endParaRPr lang="en-US" sz="2000" b="1" u="sng" dirty="0" smtClean="0">
              <a:solidFill>
                <a:srgbClr val="002060"/>
              </a:solidFill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369031" y="4449886"/>
            <a:ext cx="8405939" cy="1859434"/>
            <a:chOff x="369031" y="4449886"/>
            <a:chExt cx="8405939" cy="1859434"/>
          </a:xfrm>
        </p:grpSpPr>
        <p:sp>
          <p:nvSpPr>
            <p:cNvPr id="23" name="CuadroTexto 5"/>
            <p:cNvSpPr txBox="1"/>
            <p:nvPr/>
          </p:nvSpPr>
          <p:spPr>
            <a:xfrm>
              <a:off x="369031" y="4449886"/>
              <a:ext cx="840593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This requirement should </a:t>
              </a:r>
              <a:r>
                <a:rPr lang="en-GB" b="1" dirty="0" smtClean="0"/>
                <a:t>not cause a problem </a:t>
              </a:r>
              <a:r>
                <a:rPr lang="en-GB" dirty="0" smtClean="0"/>
                <a:t>to the designed telescopes and cameras.</a:t>
              </a:r>
            </a:p>
            <a:p>
              <a:pPr algn="ctr"/>
              <a:r>
                <a:rPr lang="en-GB" dirty="0" smtClean="0"/>
                <a:t> </a:t>
              </a:r>
            </a:p>
            <a:p>
              <a:pPr algn="ctr"/>
              <a:r>
                <a:rPr lang="en-GB" dirty="0" smtClean="0"/>
                <a:t>The requirement can be fulfilled using e.g. the “illuminator”.</a:t>
              </a:r>
            </a:p>
          </p:txBody>
        </p:sp>
        <p:sp>
          <p:nvSpPr>
            <p:cNvPr id="5" name="Rettangolo 4"/>
            <p:cNvSpPr/>
            <p:nvPr/>
          </p:nvSpPr>
          <p:spPr>
            <a:xfrm>
              <a:off x="540391" y="5939988"/>
              <a:ext cx="8054444" cy="3693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 smtClean="0">
                  <a:solidFill>
                    <a:srgbClr val="C00000"/>
                  </a:solidFill>
                </a:rPr>
                <a:t>Presentation and discussion this morning and tomorrow morning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251521" y="2433662"/>
            <a:ext cx="8694810" cy="1643410"/>
            <a:chOff x="251521" y="2433662"/>
            <a:chExt cx="8694810" cy="1643410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1903317" y="2433662"/>
              <a:ext cx="5328593" cy="46166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n-US" sz="2400" b="1" dirty="0" smtClean="0">
                  <a:solidFill>
                    <a:srgbClr val="C00000"/>
                  </a:solidFill>
                </a:rPr>
                <a:t>New requirements proposed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51521" y="3153742"/>
              <a:ext cx="8694810" cy="923330"/>
            </a:xfrm>
            <a:prstGeom prst="rect">
              <a:avLst/>
            </a:prstGeom>
            <a:noFill/>
            <a:ln w="28575" cmpd="dbl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B-xST-1600 </a:t>
              </a:r>
              <a:r>
                <a:rPr lang="en-US" i="1" dirty="0"/>
                <a:t>The degradation of the optical throughput of the telescope must always be controlled such </a:t>
              </a:r>
              <a:r>
                <a:rPr lang="en-US" i="1" dirty="0" smtClean="0"/>
                <a:t>that the </a:t>
              </a:r>
              <a:r>
                <a:rPr lang="en-US" i="1" dirty="0"/>
                <a:t>degradation at a wavelength measured 10 nm around 350 nm is known to better than 10% with respect </a:t>
              </a:r>
              <a:r>
                <a:rPr lang="en-US" i="1" dirty="0" smtClean="0"/>
                <a:t>to the </a:t>
              </a:r>
              <a:r>
                <a:rPr lang="en-US" i="1" dirty="0"/>
                <a:t>degradation measured 10nm around 450 nm</a:t>
              </a:r>
              <a:r>
                <a:rPr lang="en-US" i="1" dirty="0" smtClean="0"/>
                <a:t>.</a:t>
              </a:r>
              <a:endParaRPr lang="it-IT" i="1" dirty="0"/>
            </a:p>
          </p:txBody>
        </p:sp>
      </p:grpSp>
      <p:sp>
        <p:nvSpPr>
          <p:cNvPr id="18" name="Ovale 17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4" name="Segnaposto numero diapositiva 2"/>
          <p:cNvSpPr txBox="1">
            <a:spLocks/>
          </p:cNvSpPr>
          <p:nvPr/>
        </p:nvSpPr>
        <p:spPr>
          <a:xfrm>
            <a:off x="8784778" y="6559023"/>
            <a:ext cx="395734" cy="245182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10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9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784778" y="6559023"/>
            <a:ext cx="395734" cy="245182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11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2" name="Rettangolo 1"/>
          <p:cNvSpPr/>
          <p:nvPr/>
        </p:nvSpPr>
        <p:spPr>
          <a:xfrm>
            <a:off x="179513" y="1226369"/>
            <a:ext cx="44644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feasibility of the method is related to </a:t>
            </a:r>
          </a:p>
          <a:p>
            <a:r>
              <a:rPr lang="en-US" b="1" dirty="0" smtClean="0"/>
              <a:t>the determination </a:t>
            </a:r>
            <a:r>
              <a:rPr lang="en-US" b="1" dirty="0" smtClean="0">
                <a:solidFill>
                  <a:srgbClr val="C00000"/>
                </a:solidFill>
              </a:rPr>
              <a:t>as </a:t>
            </a:r>
            <a:r>
              <a:rPr lang="en-US" b="1" dirty="0">
                <a:solidFill>
                  <a:srgbClr val="C00000"/>
                </a:solidFill>
              </a:rPr>
              <a:t>precisely as possible </a:t>
            </a:r>
            <a:r>
              <a:rPr lang="en-US" b="1" dirty="0" smtClean="0"/>
              <a:t>of several parameters that play their essential role in the reconstruction procedure; </a:t>
            </a:r>
          </a:p>
          <a:p>
            <a:r>
              <a:rPr lang="en-US" b="1" dirty="0" smtClean="0"/>
              <a:t>among them: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What we need? Precision </a:t>
            </a:r>
          </a:p>
        </p:txBody>
      </p:sp>
      <p:sp>
        <p:nvSpPr>
          <p:cNvPr id="27" name="CuadroTexto 18"/>
          <p:cNvSpPr txBox="1"/>
          <p:nvPr/>
        </p:nvSpPr>
        <p:spPr>
          <a:xfrm>
            <a:off x="201498" y="2636912"/>
            <a:ext cx="3771056" cy="28418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Cherenkov angle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Impact parameter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Muon size, total number of observed photoelectrons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Local atmospheric transmission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Spectral correction from Cherenkov light from muons to gamma-ray showers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4" name="Rettangolo 3"/>
          <p:cNvSpPr/>
          <p:nvPr/>
        </p:nvSpPr>
        <p:spPr>
          <a:xfrm>
            <a:off x="129490" y="1196752"/>
            <a:ext cx="4442510" cy="511256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5589240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/>
              <a:t>The </a:t>
            </a:r>
            <a:r>
              <a:rPr lang="it-IT" sz="1600" b="1" i="1" dirty="0" err="1" smtClean="0"/>
              <a:t>total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systematic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uncertainties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achieved</a:t>
            </a:r>
            <a:r>
              <a:rPr lang="it-IT" sz="1600" b="1" i="1" dirty="0" smtClean="0"/>
              <a:t> in the </a:t>
            </a:r>
            <a:r>
              <a:rPr lang="it-IT" sz="1600" b="1" i="1" dirty="0" err="1" smtClean="0"/>
              <a:t>feasibility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study</a:t>
            </a:r>
            <a:r>
              <a:rPr lang="it-IT" sz="1600" b="1" i="1" dirty="0" smtClean="0"/>
              <a:t> are </a:t>
            </a:r>
            <a:r>
              <a:rPr lang="it-IT" sz="1600" b="1" i="1" dirty="0" err="1" smtClean="0"/>
              <a:t>currently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about</a:t>
            </a:r>
            <a:r>
              <a:rPr lang="it-IT" sz="1600" b="1" i="1" dirty="0" smtClean="0"/>
              <a:t> 4%.</a:t>
            </a:r>
            <a:endParaRPr lang="it-IT" sz="1600" b="1" i="1" dirty="0"/>
          </a:p>
        </p:txBody>
      </p:sp>
      <p:grpSp>
        <p:nvGrpSpPr>
          <p:cNvPr id="7" name="Gruppo 6"/>
          <p:cNvGrpSpPr/>
          <p:nvPr/>
        </p:nvGrpSpPr>
        <p:grpSpPr>
          <a:xfrm>
            <a:off x="4971189" y="1977514"/>
            <a:ext cx="3816424" cy="3395701"/>
            <a:chOff x="4971189" y="1977514"/>
            <a:chExt cx="3816424" cy="3395701"/>
          </a:xfrm>
        </p:grpSpPr>
        <p:sp>
          <p:nvSpPr>
            <p:cNvPr id="30" name="Rettangolo 29"/>
            <p:cNvSpPr/>
            <p:nvPr/>
          </p:nvSpPr>
          <p:spPr>
            <a:xfrm>
              <a:off x="4971189" y="1977514"/>
              <a:ext cx="381642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Some of these parameters are related to the telescopes characteristics; their knowledge contributes to answer the question:</a:t>
              </a:r>
              <a:endParaRPr lang="it-IT" b="1" dirty="0"/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5227756" y="3478069"/>
              <a:ext cx="3303290" cy="707886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chemeClr val="tx2">
                      <a:lumMod val="75000"/>
                    </a:schemeClr>
                  </a:solidFill>
                </a:rPr>
                <a:t>What is the </a:t>
              </a:r>
              <a:r>
                <a:rPr lang="en-US" sz="2000" b="1" i="1" dirty="0" smtClean="0">
                  <a:solidFill>
                    <a:srgbClr val="C00000"/>
                  </a:solidFill>
                </a:rPr>
                <a:t>precision</a:t>
              </a:r>
              <a:r>
                <a:rPr lang="en-US" sz="2000" b="1" i="1" dirty="0" smtClean="0">
                  <a:solidFill>
                    <a:schemeClr val="tx2">
                      <a:lumMod val="75000"/>
                    </a:schemeClr>
                  </a:solidFill>
                </a:rPr>
                <a:t> of the method for each telescope?</a:t>
              </a:r>
              <a:endParaRPr lang="it-IT" sz="2000" b="1" i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5205825" y="4726884"/>
              <a:ext cx="3325221" cy="646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 smtClean="0">
                  <a:solidFill>
                    <a:srgbClr val="C00000"/>
                  </a:solidFill>
                </a:rPr>
                <a:t>This is the main content of the next presentations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91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4341384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855685" y="188640"/>
            <a:ext cx="7237211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Muons</a:t>
            </a:r>
            <a:r>
              <a:rPr lang="it-IT" sz="2800" b="1" dirty="0" smtClean="0"/>
              <a:t> and CTA</a:t>
            </a:r>
            <a:endParaRPr lang="it-IT" sz="2800" b="1" dirty="0"/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grpSp>
        <p:nvGrpSpPr>
          <p:cNvPr id="65" name="Gruppo 64"/>
          <p:cNvGrpSpPr/>
          <p:nvPr/>
        </p:nvGrpSpPr>
        <p:grpSpPr>
          <a:xfrm>
            <a:off x="622012" y="2156560"/>
            <a:ext cx="4027281" cy="2357824"/>
            <a:chOff x="395536" y="3601086"/>
            <a:chExt cx="4027281" cy="2357824"/>
          </a:xfrm>
        </p:grpSpPr>
        <p:grpSp>
          <p:nvGrpSpPr>
            <p:cNvPr id="66" name="Gruppo 65"/>
            <p:cNvGrpSpPr/>
            <p:nvPr/>
          </p:nvGrpSpPr>
          <p:grpSpPr>
            <a:xfrm>
              <a:off x="395536" y="3601086"/>
              <a:ext cx="4027281" cy="1437350"/>
              <a:chOff x="2596032" y="1290292"/>
              <a:chExt cx="4027281" cy="1437350"/>
            </a:xfrm>
          </p:grpSpPr>
          <p:sp>
            <p:nvSpPr>
              <p:cNvPr id="70" name="Rectangle 5"/>
              <p:cNvSpPr/>
              <p:nvPr/>
            </p:nvSpPr>
            <p:spPr bwMode="auto">
              <a:xfrm>
                <a:off x="3984174" y="2267042"/>
                <a:ext cx="1154547" cy="442035"/>
              </a:xfrm>
              <a:prstGeom prst="rect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  <a:ex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Helvetica Neue Light" charset="0"/>
                    <a:sym typeface="Helvetica Neue Light" charset="0"/>
                  </a:rPr>
                  <a:t>ACTL</a:t>
                </a:r>
              </a:p>
            </p:txBody>
          </p:sp>
          <p:sp>
            <p:nvSpPr>
              <p:cNvPr id="71" name="TextBox 6"/>
              <p:cNvSpPr txBox="1"/>
              <p:nvPr/>
            </p:nvSpPr>
            <p:spPr>
              <a:xfrm>
                <a:off x="2596032" y="2257226"/>
                <a:ext cx="902811" cy="461665"/>
              </a:xfrm>
              <a:prstGeom prst="rect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none" rtlCol="0">
                <a:spAutoFit/>
              </a:bodyPr>
              <a:lstStyle/>
              <a:p>
                <a:pPr marL="0" marR="0" lvl="0" indent="0" defTabSz="4571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Helvetica Neue"/>
                  </a:rPr>
                  <a:t>TELs</a:t>
                </a:r>
              </a:p>
            </p:txBody>
          </p:sp>
          <p:cxnSp>
            <p:nvCxnSpPr>
              <p:cNvPr id="72" name="Straight Arrow Connector 8"/>
              <p:cNvCxnSpPr>
                <a:endCxn id="70" idx="1"/>
              </p:cNvCxnSpPr>
              <p:nvPr/>
            </p:nvCxnSpPr>
            <p:spPr bwMode="auto">
              <a:xfrm flipV="1">
                <a:off x="3475962" y="2488060"/>
                <a:ext cx="508212" cy="21775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  <a:headEnd type="arrow" w="med" len="med"/>
                <a:tailEnd type="arrow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extLst/>
            </p:spPr>
          </p:cxnSp>
          <p:sp>
            <p:nvSpPr>
              <p:cNvPr id="75" name="Rectangle 16"/>
              <p:cNvSpPr/>
              <p:nvPr/>
            </p:nvSpPr>
            <p:spPr bwMode="auto">
              <a:xfrm>
                <a:off x="4916009" y="1290292"/>
                <a:ext cx="1154547" cy="442035"/>
              </a:xfrm>
              <a:prstGeom prst="rect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  <a:ex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Helvetica Neue Light" charset="0"/>
                    <a:sym typeface="Helvetica Neue Light" charset="0"/>
                  </a:rPr>
                  <a:t>DATA</a:t>
                </a:r>
              </a:p>
            </p:txBody>
          </p:sp>
          <p:cxnSp>
            <p:nvCxnSpPr>
              <p:cNvPr id="76" name="Straight Arrow Connector 17"/>
              <p:cNvCxnSpPr>
                <a:stCxn id="70" idx="0"/>
                <a:endCxn id="75" idx="2"/>
              </p:cNvCxnSpPr>
              <p:nvPr/>
            </p:nvCxnSpPr>
            <p:spPr bwMode="auto">
              <a:xfrm flipV="1">
                <a:off x="4561448" y="1732327"/>
                <a:ext cx="931835" cy="534715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  <a:headEnd type="arrow" w="med" len="med"/>
                <a:tailEnd type="arrow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extLst/>
            </p:spPr>
          </p:cxnSp>
          <p:sp>
            <p:nvSpPr>
              <p:cNvPr id="78" name="Rectangle 13"/>
              <p:cNvSpPr/>
              <p:nvPr/>
            </p:nvSpPr>
            <p:spPr bwMode="auto">
              <a:xfrm>
                <a:off x="5620368" y="2285607"/>
                <a:ext cx="1002945" cy="442035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  <a:ex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Helvetica Neue Light" charset="0"/>
                    <a:sym typeface="Helvetica Neue Light" charset="0"/>
                  </a:rPr>
                  <a:t>Muons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Light" charset="0"/>
                  <a:sym typeface="Helvetica Neue Light" charset="0"/>
                </a:endParaRPr>
              </a:p>
            </p:txBody>
          </p:sp>
          <p:cxnSp>
            <p:nvCxnSpPr>
              <p:cNvPr id="79" name="Straight Arrow Connector 14"/>
              <p:cNvCxnSpPr/>
              <p:nvPr/>
            </p:nvCxnSpPr>
            <p:spPr bwMode="auto">
              <a:xfrm>
                <a:off x="5144748" y="2509835"/>
                <a:ext cx="47562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  <a:headEnd type="arrow" w="med" len="med"/>
                <a:tailEnd type="arrow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extLst/>
            </p:spPr>
          </p:cxnSp>
          <p:sp>
            <p:nvSpPr>
              <p:cNvPr id="81" name="Rectangle 18"/>
              <p:cNvSpPr/>
              <p:nvPr/>
            </p:nvSpPr>
            <p:spPr bwMode="auto">
              <a:xfrm>
                <a:off x="3057373" y="1290292"/>
                <a:ext cx="1154547" cy="442035"/>
              </a:xfrm>
              <a:prstGeom prst="rect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  <a:ex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Helvetica Neue Light" charset="0"/>
                    <a:sym typeface="Helvetica Neue Light" charset="0"/>
                  </a:rPr>
                  <a:t>OBS</a:t>
                </a:r>
              </a:p>
            </p:txBody>
          </p:sp>
          <p:cxnSp>
            <p:nvCxnSpPr>
              <p:cNvPr id="82" name="Straight Arrow Connector 19"/>
              <p:cNvCxnSpPr/>
              <p:nvPr/>
            </p:nvCxnSpPr>
            <p:spPr bwMode="auto">
              <a:xfrm>
                <a:off x="4201979" y="1537396"/>
                <a:ext cx="715869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  <a:headEnd type="arrow" w="med" len="med"/>
                <a:tailEnd type="arrow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extLst/>
            </p:spPr>
          </p:cxnSp>
          <p:cxnSp>
            <p:nvCxnSpPr>
              <p:cNvPr id="83" name="Straight Arrow Connector 20"/>
              <p:cNvCxnSpPr>
                <a:stCxn id="70" idx="0"/>
              </p:cNvCxnSpPr>
              <p:nvPr/>
            </p:nvCxnSpPr>
            <p:spPr bwMode="auto">
              <a:xfrm flipH="1" flipV="1">
                <a:off x="3634646" y="1732327"/>
                <a:ext cx="926802" cy="534715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  <a:headEnd type="arrow" w="med" len="med"/>
                <a:tailEnd type="arrow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extLst/>
            </p:spPr>
          </p:cxnSp>
        </p:grpSp>
        <p:cxnSp>
          <p:nvCxnSpPr>
            <p:cNvPr id="67" name="Straight Arrow Connector 17"/>
            <p:cNvCxnSpPr/>
            <p:nvPr/>
          </p:nvCxnSpPr>
          <p:spPr bwMode="auto">
            <a:xfrm flipH="1" flipV="1">
              <a:off x="3182063" y="4043122"/>
              <a:ext cx="739281" cy="534714"/>
            </a:xfrm>
            <a:prstGeom prst="straightConnector1">
              <a:avLst/>
            </a:prstGeom>
            <a:noFill/>
            <a:ln w="38100" cap="flat" cmpd="sng" algn="ctr">
              <a:solidFill>
                <a:srgbClr val="4F81BD"/>
              </a:solidFill>
              <a:prstDash val="solid"/>
              <a:headEnd type="arrow" w="med" len="me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/>
          </p:spPr>
        </p:cxnSp>
        <p:sp>
          <p:nvSpPr>
            <p:cNvPr id="68" name="Rectangle 16"/>
            <p:cNvSpPr/>
            <p:nvPr/>
          </p:nvSpPr>
          <p:spPr bwMode="auto">
            <a:xfrm>
              <a:off x="3419872" y="5516875"/>
              <a:ext cx="1002945" cy="4420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Light" charset="0"/>
                  <a:sym typeface="Helvetica Neue Light" charset="0"/>
                </a:rPr>
                <a:t>MC</a:t>
              </a:r>
            </a:p>
          </p:txBody>
        </p:sp>
        <p:cxnSp>
          <p:nvCxnSpPr>
            <p:cNvPr id="69" name="Straight Arrow Connector 14"/>
            <p:cNvCxnSpPr/>
            <p:nvPr/>
          </p:nvCxnSpPr>
          <p:spPr bwMode="auto">
            <a:xfrm flipV="1">
              <a:off x="4023237" y="5063335"/>
              <a:ext cx="0" cy="453540"/>
            </a:xfrm>
            <a:prstGeom prst="straightConnector1">
              <a:avLst/>
            </a:prstGeom>
            <a:noFill/>
            <a:ln w="38100" cap="flat" cmpd="sng" algn="ctr">
              <a:solidFill>
                <a:schemeClr val="bg1">
                  <a:lumMod val="65000"/>
                </a:schemeClr>
              </a:solidFill>
              <a:prstDash val="sysDot"/>
              <a:headEnd type="arrow" w="med" len="med"/>
              <a:tailEnd type="arrow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/>
          </p:spPr>
        </p:cxnSp>
      </p:grpSp>
      <p:sp>
        <p:nvSpPr>
          <p:cNvPr id="2" name="CasellaDiTesto 1"/>
          <p:cNvSpPr txBox="1"/>
          <p:nvPr/>
        </p:nvSpPr>
        <p:spPr>
          <a:xfrm>
            <a:off x="5364088" y="2156560"/>
            <a:ext cx="30818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4"/>
              </a:buBlip>
            </a:pPr>
            <a:r>
              <a:rPr lang="it-IT" sz="2400" b="1" dirty="0" err="1" smtClean="0"/>
              <a:t>ICDs</a:t>
            </a:r>
            <a:endParaRPr lang="it-IT" sz="2400" b="1" dirty="0" smtClean="0"/>
          </a:p>
          <a:p>
            <a:pPr marL="342900" indent="-342900">
              <a:buBlip>
                <a:blip r:embed="rId4"/>
              </a:buBlip>
            </a:pPr>
            <a:r>
              <a:rPr lang="it-IT" sz="2400" b="1" dirty="0" smtClean="0"/>
              <a:t>Prod-3 MC </a:t>
            </a:r>
            <a:r>
              <a:rPr lang="it-IT" sz="2400" b="1" dirty="0" err="1" smtClean="0"/>
              <a:t>simul</a:t>
            </a:r>
            <a:r>
              <a:rPr lang="it-IT" sz="2400" b="1" dirty="0" smtClean="0"/>
              <a:t>.</a:t>
            </a:r>
          </a:p>
          <a:p>
            <a:pPr marL="342900" indent="-342900">
              <a:buBlip>
                <a:blip r:embed="rId4"/>
              </a:buBlip>
            </a:pPr>
            <a:r>
              <a:rPr lang="it-IT" sz="2400" b="1" dirty="0" smtClean="0"/>
              <a:t>DATA</a:t>
            </a:r>
          </a:p>
          <a:p>
            <a:pPr marL="342900" indent="-342900">
              <a:buBlip>
                <a:blip r:embed="rId4"/>
              </a:buBlip>
            </a:pPr>
            <a:r>
              <a:rPr lang="it-IT" sz="2400" b="1" dirty="0" smtClean="0"/>
              <a:t>TEL/Camera </a:t>
            </a:r>
            <a:r>
              <a:rPr lang="it-IT" sz="2400" b="1" dirty="0" err="1" smtClean="0"/>
              <a:t>Servers</a:t>
            </a:r>
            <a:endParaRPr lang="it-IT" sz="2400" b="1" dirty="0" smtClean="0"/>
          </a:p>
          <a:p>
            <a:pPr marL="342900" indent="-342900">
              <a:buBlip>
                <a:blip r:embed="rId4"/>
              </a:buBlip>
            </a:pPr>
            <a:r>
              <a:rPr lang="it-IT" sz="2400" b="1" dirty="0" smtClean="0"/>
              <a:t>ACTL and SWAT</a:t>
            </a:r>
          </a:p>
          <a:p>
            <a:pPr marL="342900" indent="-342900">
              <a:buBlip>
                <a:blip r:embed="rId4"/>
              </a:buBlip>
            </a:pPr>
            <a:r>
              <a:rPr lang="it-IT" sz="2400" b="1" dirty="0" smtClean="0"/>
              <a:t>OBS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Ovale 27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9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12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216790" y="1357795"/>
            <a:ext cx="6058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it-IT" sz="2000" b="1" dirty="0" err="1" smtClean="0">
                <a:solidFill>
                  <a:srgbClr val="002060"/>
                </a:solidFill>
              </a:rPr>
              <a:t>Main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</a:rPr>
              <a:t>CCF-</a:t>
            </a:r>
            <a:r>
              <a:rPr lang="it-IT" sz="2000" b="1" dirty="0" err="1" smtClean="0">
                <a:solidFill>
                  <a:srgbClr val="C00000"/>
                </a:solidFill>
              </a:rPr>
              <a:t>Muons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interrelations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within</a:t>
            </a:r>
            <a:r>
              <a:rPr lang="it-IT" sz="2000" b="1" dirty="0" smtClean="0">
                <a:solidFill>
                  <a:srgbClr val="002060"/>
                </a:solidFill>
              </a:rPr>
              <a:t> CTA </a:t>
            </a:r>
            <a:r>
              <a:rPr lang="it-IT" sz="2000" b="1" dirty="0" err="1" smtClean="0">
                <a:solidFill>
                  <a:srgbClr val="002060"/>
                </a:solidFill>
              </a:rPr>
              <a:t>groups</a:t>
            </a: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544778" y="5219908"/>
            <a:ext cx="80544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Presentations and discussion this afternoon and tomorrow morning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smtClean="0"/>
              <a:t>‘’The importance of being a </a:t>
            </a:r>
            <a:r>
              <a:rPr lang="it-IT" sz="2800" b="1" dirty="0" err="1" smtClean="0"/>
              <a:t>muon</a:t>
            </a:r>
            <a:r>
              <a:rPr lang="it-IT" sz="2800" b="1" dirty="0" smtClean="0"/>
              <a:t>’’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03648" y="285293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200" b="1" dirty="0" smtClean="0">
                <a:solidFill>
                  <a:srgbClr val="002060"/>
                </a:solidFill>
              </a:rPr>
              <a:t>Backup Slides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13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</p:spTree>
    <p:extLst>
      <p:ext uri="{BB962C8B-B14F-4D97-AF65-F5344CB8AC3E}">
        <p14:creationId xmlns:p14="http://schemas.microsoft.com/office/powerpoint/2010/main" val="182338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42032"/>
            <a:ext cx="3270382" cy="55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14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What we need? Precision </a:t>
            </a:r>
          </a:p>
        </p:txBody>
      </p:sp>
      <p:sp>
        <p:nvSpPr>
          <p:cNvPr id="27" name="CuadroTexto 18"/>
          <p:cNvSpPr txBox="1"/>
          <p:nvPr/>
        </p:nvSpPr>
        <p:spPr>
          <a:xfrm>
            <a:off x="6456172" y="1744196"/>
            <a:ext cx="207129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Cherenkov angle, </a:t>
            </a:r>
            <a:r>
              <a:rPr lang="en-GB" b="1" dirty="0" smtClean="0">
                <a:solidFill>
                  <a:srgbClr val="C00000"/>
                </a:solidFill>
                <a:latin typeface="Symbol" panose="05050102010706020507" pitchFamily="18" charset="2"/>
              </a:rPr>
              <a:t>q</a:t>
            </a:r>
            <a:r>
              <a:rPr lang="en-GB" b="1" baseline="-25000" dirty="0" smtClean="0">
                <a:solidFill>
                  <a:srgbClr val="C00000"/>
                </a:solidFill>
              </a:rPr>
              <a:t>c</a:t>
            </a:r>
            <a:endParaRPr lang="en-GB" b="1" baseline="-25000" dirty="0">
              <a:solidFill>
                <a:srgbClr val="C00000"/>
              </a:solidFill>
            </a:endParaRPr>
          </a:p>
        </p:txBody>
      </p:sp>
      <p:sp>
        <p:nvSpPr>
          <p:cNvPr id="28" name="CuadroTexto 22"/>
          <p:cNvSpPr txBox="1"/>
          <p:nvPr/>
        </p:nvSpPr>
        <p:spPr>
          <a:xfrm>
            <a:off x="6456172" y="2420888"/>
            <a:ext cx="198534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Impact distance, </a:t>
            </a:r>
            <a:r>
              <a:rPr lang="en-GB" b="1" dirty="0" smtClean="0">
                <a:solidFill>
                  <a:srgbClr val="C00000"/>
                </a:solidFill>
                <a:latin typeface="Symbol" panose="05050102010706020507" pitchFamily="18" charset="2"/>
              </a:rPr>
              <a:t>r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867" y="5729741"/>
            <a:ext cx="5468037" cy="7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e 17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30" name="Segnaposto numero diapositiva 2"/>
          <p:cNvSpPr txBox="1">
            <a:spLocks/>
          </p:cNvSpPr>
          <p:nvPr/>
        </p:nvSpPr>
        <p:spPr>
          <a:xfrm>
            <a:off x="8784778" y="6559023"/>
            <a:ext cx="395734" cy="245182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14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00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smtClean="0"/>
              <a:t>‘’The importance of being a </a:t>
            </a:r>
            <a:r>
              <a:rPr lang="it-IT" sz="2800" b="1" dirty="0" err="1" smtClean="0"/>
              <a:t>muon</a:t>
            </a:r>
            <a:r>
              <a:rPr lang="it-IT" sz="2800" b="1" dirty="0" smtClean="0"/>
              <a:t>’’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15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27" name="Rettangolo 26"/>
          <p:cNvSpPr/>
          <p:nvPr/>
        </p:nvSpPr>
        <p:spPr>
          <a:xfrm>
            <a:off x="773413" y="2708920"/>
            <a:ext cx="76006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/>
              <a:t>“The analysis of muon </a:t>
            </a:r>
            <a:r>
              <a:rPr lang="en-US" sz="2000" i="1" dirty="0"/>
              <a:t>ring images can be a powerful tool to calibrate the response of a single </a:t>
            </a:r>
            <a:r>
              <a:rPr lang="en-US" sz="2000" i="1" dirty="0" smtClean="0"/>
              <a:t>telescope and </a:t>
            </a:r>
            <a:r>
              <a:rPr lang="en-US" sz="2000" i="1" dirty="0"/>
              <a:t>a precision below 5% seems attainable for those telescopes providing sufficient </a:t>
            </a:r>
            <a:r>
              <a:rPr lang="en-US" sz="2000" i="1" dirty="0" smtClean="0"/>
              <a:t>mirror area </a:t>
            </a:r>
            <a:r>
              <a:rPr lang="en-US" sz="2000" i="1" dirty="0"/>
              <a:t>and easily triggered </a:t>
            </a:r>
            <a:r>
              <a:rPr lang="en-US" sz="2000" i="1" dirty="0" smtClean="0"/>
              <a:t>images.”</a:t>
            </a:r>
            <a:endParaRPr lang="it-IT" sz="2000" i="1" dirty="0"/>
          </a:p>
        </p:txBody>
      </p:sp>
      <p:sp>
        <p:nvSpPr>
          <p:cNvPr id="29" name="Rettangolo 28"/>
          <p:cNvSpPr/>
          <p:nvPr/>
        </p:nvSpPr>
        <p:spPr>
          <a:xfrm>
            <a:off x="794373" y="4221088"/>
            <a:ext cx="7600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/>
              <a:t>“The </a:t>
            </a:r>
            <a:r>
              <a:rPr lang="en-US" sz="2000" i="1" dirty="0"/>
              <a:t>technique can be applied even in the </a:t>
            </a:r>
            <a:r>
              <a:rPr lang="en-US" sz="2000" i="1" dirty="0" smtClean="0"/>
              <a:t>relative calibration among telescopes</a:t>
            </a:r>
            <a:r>
              <a:rPr lang="en-US" sz="2000" i="1" dirty="0"/>
              <a:t>, whenever they are not so far each another so that the same muon event </a:t>
            </a:r>
            <a:r>
              <a:rPr lang="en-US" sz="2000" i="1" dirty="0" smtClean="0"/>
              <a:t>be detected </a:t>
            </a:r>
            <a:r>
              <a:rPr lang="en-US" sz="2000" i="1" dirty="0"/>
              <a:t>in two telescopes, at least</a:t>
            </a:r>
            <a:r>
              <a:rPr lang="en-US" sz="2000" i="1" dirty="0" smtClean="0"/>
              <a:t>.”</a:t>
            </a:r>
            <a:endParaRPr lang="it-IT" sz="2000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96845" y="1124744"/>
            <a:ext cx="8753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Moreover, to </a:t>
            </a:r>
            <a:r>
              <a:rPr lang="en-US" dirty="0"/>
              <a:t>ensure the required precision, new level-B requirements for all telescopes have been suggested. </a:t>
            </a:r>
            <a:r>
              <a:rPr lang="en-US" dirty="0" smtClean="0"/>
              <a:t> A </a:t>
            </a:r>
            <a:r>
              <a:rPr lang="en-US" dirty="0"/>
              <a:t>set of ICD has been </a:t>
            </a:r>
            <a:r>
              <a:rPr lang="en-US" dirty="0" smtClean="0"/>
              <a:t>already defined</a:t>
            </a:r>
            <a:r>
              <a:rPr lang="en-US" dirty="0"/>
              <a:t>, needed for the definition of DATA pipelines. </a:t>
            </a:r>
            <a:r>
              <a:rPr lang="en-US" dirty="0" smtClean="0"/>
              <a:t>Work is in progress for some improved camera triggers. Under </a:t>
            </a:r>
            <a:r>
              <a:rPr lang="en-US" dirty="0"/>
              <a:t>development are the algorithms to flag events as possible muons at level of camera server. </a:t>
            </a:r>
          </a:p>
        </p:txBody>
      </p:sp>
    </p:spTree>
    <p:extLst>
      <p:ext uri="{BB962C8B-B14F-4D97-AF65-F5344CB8AC3E}">
        <p14:creationId xmlns:p14="http://schemas.microsoft.com/office/powerpoint/2010/main" val="14989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33" y="22021"/>
            <a:ext cx="1561767" cy="958708"/>
          </a:xfrm>
          <a:prstGeom prst="rect">
            <a:avLst/>
          </a:prstGeom>
        </p:spPr>
      </p:pic>
      <p:cxnSp>
        <p:nvCxnSpPr>
          <p:cNvPr id="6" name="Connettore 1 5"/>
          <p:cNvCxnSpPr/>
          <p:nvPr/>
        </p:nvCxnSpPr>
        <p:spPr>
          <a:xfrm>
            <a:off x="251520" y="1052736"/>
            <a:ext cx="871296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132508" y="1268760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Pre-production phase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744564" y="6361583"/>
            <a:ext cx="3327065" cy="30777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dirty="0" err="1" smtClean="0"/>
              <a:t>Ref</a:t>
            </a:r>
            <a:r>
              <a:rPr lang="it-IT" sz="1400" dirty="0" smtClean="0"/>
              <a:t>. </a:t>
            </a:r>
            <a:r>
              <a:rPr lang="pt-BR" sz="1400" dirty="0" smtClean="0"/>
              <a:t>COM-TDR/140721, v. 5.1, 13 May 2015</a:t>
            </a:r>
            <a:endParaRPr lang="it-IT" sz="1400" dirty="0"/>
          </a:p>
        </p:txBody>
      </p:sp>
      <p:sp>
        <p:nvSpPr>
          <p:cNvPr id="11" name="Freccia a destra 10"/>
          <p:cNvSpPr/>
          <p:nvPr/>
        </p:nvSpPr>
        <p:spPr>
          <a:xfrm>
            <a:off x="4860032" y="4077839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251520" y="44624"/>
            <a:ext cx="63948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tx2"/>
                </a:solidFill>
              </a:rPr>
              <a:t>CCF – </a:t>
            </a:r>
            <a:r>
              <a:rPr lang="it-IT" sz="3200" b="1" dirty="0" err="1" smtClean="0">
                <a:solidFill>
                  <a:schemeClr val="tx2"/>
                </a:solidFill>
              </a:rPr>
              <a:t>Methods</a:t>
            </a:r>
            <a:r>
              <a:rPr lang="it-IT" sz="3200" b="1" dirty="0" smtClean="0">
                <a:solidFill>
                  <a:schemeClr val="tx2"/>
                </a:solidFill>
              </a:rPr>
              <a:t> for Array </a:t>
            </a:r>
            <a:r>
              <a:rPr lang="it-IT" sz="3200" b="1" dirty="0" err="1" smtClean="0">
                <a:solidFill>
                  <a:schemeClr val="tx2"/>
                </a:solidFill>
              </a:rPr>
              <a:t>Calibration</a:t>
            </a:r>
            <a:r>
              <a:rPr lang="it-IT" sz="3200" b="1" dirty="0" smtClean="0">
                <a:solidFill>
                  <a:schemeClr val="tx2"/>
                </a:solidFill>
              </a:rPr>
              <a:t>:</a:t>
            </a:r>
          </a:p>
          <a:p>
            <a:r>
              <a:rPr lang="it-IT" sz="3200" b="1" dirty="0" err="1" smtClean="0">
                <a:solidFill>
                  <a:schemeClr val="tx2"/>
                </a:solidFill>
              </a:rPr>
              <a:t>Muon</a:t>
            </a:r>
            <a:r>
              <a:rPr lang="it-IT" sz="3200" b="1" dirty="0" smtClean="0">
                <a:solidFill>
                  <a:schemeClr val="tx2"/>
                </a:solidFill>
              </a:rPr>
              <a:t> ring </a:t>
            </a:r>
            <a:r>
              <a:rPr lang="it-IT" sz="3200" b="1" dirty="0" err="1" smtClean="0">
                <a:solidFill>
                  <a:schemeClr val="tx2"/>
                </a:solidFill>
              </a:rPr>
              <a:t>analysis</a:t>
            </a:r>
            <a:endParaRPr lang="it-IT" sz="3200" b="1" dirty="0">
              <a:solidFill>
                <a:schemeClr val="tx2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31540" y="2604388"/>
            <a:ext cx="417646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To conclude the pre-construction phase: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Estimates of precision to reconstruct any muon ring parameter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Definition of algorithms for muon ring pre-selection, enrichment in the camera server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Completion of the ICD-DATA documents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Improvements of dedicated muon triggers for some specific cameras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564" y="1693081"/>
            <a:ext cx="3219924" cy="4599891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57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907704" y="188640"/>
            <a:ext cx="718519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it-IT" sz="2800" b="1" dirty="0" smtClean="0"/>
              <a:t>‘’The </a:t>
            </a:r>
            <a:r>
              <a:rPr lang="it-IT" sz="2800" b="1" dirty="0" err="1" smtClean="0"/>
              <a:t>importance</a:t>
            </a:r>
            <a:r>
              <a:rPr lang="it-IT" sz="2800" b="1" dirty="0" smtClean="0"/>
              <a:t> of </a:t>
            </a:r>
            <a:r>
              <a:rPr lang="it-IT" sz="2800" b="1" dirty="0" err="1" smtClean="0"/>
              <a:t>Being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Muon</a:t>
            </a:r>
            <a:r>
              <a:rPr lang="it-IT" sz="2800" b="1" dirty="0" smtClean="0"/>
              <a:t>’’ (ring image)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Preliminary results on the </a:t>
            </a:r>
            <a:r>
              <a:rPr lang="en-US" sz="2400" b="1" dirty="0" err="1" smtClean="0">
                <a:solidFill>
                  <a:srgbClr val="002060"/>
                </a:solidFill>
              </a:rPr>
              <a:t>muons</a:t>
            </a:r>
            <a:r>
              <a:rPr lang="en-US" sz="2400" b="1" dirty="0" smtClean="0">
                <a:solidFill>
                  <a:srgbClr val="002060"/>
                </a:solidFill>
              </a:rPr>
              <a:t> as ‘calibrators’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100" b="1" i="1" dirty="0"/>
              <a:t>M.C. </a:t>
            </a:r>
            <a:r>
              <a:rPr lang="en-GB" sz="1100" b="1" i="1" dirty="0" err="1" smtClean="0"/>
              <a:t>Maccarone</a:t>
            </a:r>
            <a:r>
              <a:rPr lang="en-GB" sz="1100" b="1" i="1" dirty="0" smtClean="0"/>
              <a:t>, CTA Consortium Meeting, Turku, Finland, May 2015 </a:t>
            </a:r>
            <a:endParaRPr lang="en-GB" sz="1100" b="1" i="1" dirty="0"/>
          </a:p>
        </p:txBody>
      </p:sp>
      <p:sp>
        <p:nvSpPr>
          <p:cNvPr id="3" name="Rettangolo 2"/>
          <p:cNvSpPr/>
          <p:nvPr/>
        </p:nvSpPr>
        <p:spPr>
          <a:xfrm>
            <a:off x="179512" y="1628800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have assessed the viability to use </a:t>
            </a:r>
            <a:r>
              <a:rPr lang="en-US" dirty="0" err="1"/>
              <a:t>muon</a:t>
            </a:r>
            <a:r>
              <a:rPr lang="en-US" dirty="0"/>
              <a:t> images for the calibration of the optical throughput, </a:t>
            </a:r>
            <a:r>
              <a:rPr lang="en-US" dirty="0" smtClean="0"/>
              <a:t>monitoring of </a:t>
            </a:r>
            <a:r>
              <a:rPr lang="en-US" dirty="0"/>
              <a:t>the optical PSF, the </a:t>
            </a:r>
            <a:r>
              <a:rPr lang="en-US" dirty="0" smtClean="0"/>
              <a:t>flat-fielding </a:t>
            </a:r>
            <a:r>
              <a:rPr lang="en-US" dirty="0"/>
              <a:t>of the camera, and uniformity of the mirror </a:t>
            </a:r>
            <a:r>
              <a:rPr lang="en-US" dirty="0" smtClean="0"/>
              <a:t>reflectivity </a:t>
            </a:r>
            <a:r>
              <a:rPr lang="en-US" dirty="0"/>
              <a:t>for the </a:t>
            </a:r>
            <a:r>
              <a:rPr lang="en-US" dirty="0" smtClean="0"/>
              <a:t>different</a:t>
            </a:r>
            <a:r>
              <a:rPr lang="en-US" dirty="0"/>
              <a:t> </a:t>
            </a:r>
            <a:r>
              <a:rPr lang="en-US" dirty="0" smtClean="0"/>
              <a:t>telescopes </a:t>
            </a:r>
            <a:r>
              <a:rPr lang="en-US" dirty="0"/>
              <a:t>currently designed for the CTA. If certain design requirements are met, like separate </a:t>
            </a:r>
            <a:r>
              <a:rPr lang="en-US" dirty="0" smtClean="0"/>
              <a:t>mono triggers, possibly </a:t>
            </a:r>
            <a:r>
              <a:rPr lang="en-US" dirty="0"/>
              <a:t>adjusted to the expected shapes of </a:t>
            </a:r>
            <a:r>
              <a:rPr lang="en-US" dirty="0" err="1"/>
              <a:t>muon</a:t>
            </a:r>
            <a:r>
              <a:rPr lang="en-US" dirty="0"/>
              <a:t> images, and design of the telescope and </a:t>
            </a:r>
            <a:r>
              <a:rPr lang="en-US" dirty="0" smtClean="0"/>
              <a:t>camera components </a:t>
            </a:r>
            <a:r>
              <a:rPr lang="en-US" dirty="0"/>
              <a:t>which ensure that the transmitted part of the </a:t>
            </a:r>
            <a:r>
              <a:rPr lang="en-US" dirty="0" err="1"/>
              <a:t>muon</a:t>
            </a:r>
            <a:r>
              <a:rPr lang="en-US" dirty="0"/>
              <a:t> spectrum below 290 nm becomes </a:t>
            </a:r>
            <a:r>
              <a:rPr lang="en-US" dirty="0" smtClean="0"/>
              <a:t>negligible, </a:t>
            </a:r>
          </a:p>
          <a:p>
            <a:r>
              <a:rPr lang="en-US" dirty="0" smtClean="0"/>
              <a:t>such </a:t>
            </a:r>
            <a:r>
              <a:rPr lang="en-US" dirty="0"/>
              <a:t>a calibration scheme seems viable for all telescopes, using regular data taken in less than one night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All implementations of an SST are able to provide sufficient high-quality </a:t>
            </a:r>
            <a:r>
              <a:rPr lang="en-US" dirty="0" err="1"/>
              <a:t>muon</a:t>
            </a:r>
            <a:r>
              <a:rPr lang="en-US" dirty="0"/>
              <a:t> images per night and seem to be free of, or show only negligible, trigger biases. If the mirrors degradation is maintained within current requirements, </a:t>
            </a:r>
            <a:r>
              <a:rPr lang="en-US" dirty="0" err="1"/>
              <a:t>muon</a:t>
            </a:r>
            <a:r>
              <a:rPr lang="en-US" dirty="0"/>
              <a:t> images are adequately selected (ASTRI and GCT-M option) and a low trigger threshold is adopted (SST-1M), at least for observations of extra-galactic sources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it-IT" sz="2800" b="1" dirty="0" smtClean="0"/>
              <a:t>‘’The importance of being a muon’’ (ring image)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872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907704" y="188640"/>
            <a:ext cx="718519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it-IT" sz="2800" b="1" dirty="0" smtClean="0"/>
              <a:t>‘’The </a:t>
            </a:r>
            <a:r>
              <a:rPr lang="it-IT" sz="2800" b="1" dirty="0" err="1" smtClean="0"/>
              <a:t>importance</a:t>
            </a:r>
            <a:r>
              <a:rPr lang="it-IT" sz="2800" b="1" dirty="0" smtClean="0"/>
              <a:t> of </a:t>
            </a:r>
            <a:r>
              <a:rPr lang="it-IT" sz="2800" b="1" dirty="0" err="1" smtClean="0"/>
              <a:t>Being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Muon</a:t>
            </a:r>
            <a:r>
              <a:rPr lang="it-IT" sz="2800" b="1" dirty="0" smtClean="0"/>
              <a:t>’’ (ring image)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907704" y="62068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Preliminary results of the feasibility study</a:t>
            </a:r>
          </a:p>
        </p:txBody>
      </p:sp>
      <p:sp>
        <p:nvSpPr>
          <p:cNvPr id="8" name="Rettangolo 7"/>
          <p:cNvSpPr/>
          <p:nvPr/>
        </p:nvSpPr>
        <p:spPr>
          <a:xfrm>
            <a:off x="225026" y="1520205"/>
            <a:ext cx="87129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</a:rPr>
              <a:t>Calibration of optical throughput:</a:t>
            </a:r>
          </a:p>
          <a:p>
            <a:r>
              <a:rPr lang="en-US" sz="2000" dirty="0" smtClean="0"/>
              <a:t>for </a:t>
            </a:r>
            <a:r>
              <a:rPr lang="en-US" sz="2000" dirty="0"/>
              <a:t>each telescope </a:t>
            </a:r>
            <a:r>
              <a:rPr lang="en-US" sz="2000" dirty="0" smtClean="0"/>
              <a:t>it can </a:t>
            </a:r>
            <a:r>
              <a:rPr lang="en-US" sz="2000" dirty="0"/>
              <a:t>be calculated with </a:t>
            </a:r>
            <a:r>
              <a:rPr lang="en-US" sz="2000" b="1" dirty="0"/>
              <a:t>better than </a:t>
            </a:r>
            <a:r>
              <a:rPr lang="en-US" sz="2000" b="1" dirty="0" smtClean="0"/>
              <a:t>2% systematic </a:t>
            </a:r>
            <a:r>
              <a:rPr lang="en-US" sz="2000" b="1" dirty="0"/>
              <a:t>uncertainty </a:t>
            </a:r>
            <a:r>
              <a:rPr lang="en-US" sz="2000" dirty="0"/>
              <a:t>for any achromatic degradation of the optical throughput and </a:t>
            </a:r>
            <a:r>
              <a:rPr lang="en-US" sz="2000" b="1" dirty="0"/>
              <a:t>at least on </a:t>
            </a:r>
            <a:r>
              <a:rPr lang="en-US" sz="2000" b="1" dirty="0" smtClean="0"/>
              <a:t>a night-per-night </a:t>
            </a:r>
            <a:r>
              <a:rPr lang="en-US" sz="2000" b="1" dirty="0"/>
              <a:t>basis</a:t>
            </a:r>
            <a:r>
              <a:rPr lang="en-US" sz="2000" dirty="0"/>
              <a:t>. An automatic monitoring of the </a:t>
            </a:r>
            <a:r>
              <a:rPr lang="en-US" sz="2000" dirty="0" err="1"/>
              <a:t>muon</a:t>
            </a:r>
            <a:r>
              <a:rPr lang="en-US" sz="2000" dirty="0"/>
              <a:t> </a:t>
            </a:r>
            <a:r>
              <a:rPr lang="en-US" sz="2000" dirty="0" smtClean="0"/>
              <a:t>efficiency </a:t>
            </a:r>
            <a:r>
              <a:rPr lang="en-US" sz="2000" dirty="0"/>
              <a:t>should be implemented both for </a:t>
            </a:r>
            <a:r>
              <a:rPr lang="en-US" sz="2000" dirty="0" smtClean="0"/>
              <a:t>the on-site</a:t>
            </a:r>
            <a:r>
              <a:rPr lang="en-US" sz="2000" dirty="0"/>
              <a:t>, as for the </a:t>
            </a:r>
            <a:r>
              <a:rPr lang="en-US" sz="2000" dirty="0" smtClean="0"/>
              <a:t>off-site analysis.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25026" y="3645024"/>
            <a:ext cx="87129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</a:rPr>
              <a:t>Corrections to the </a:t>
            </a:r>
            <a:r>
              <a:rPr lang="en-US" sz="2400" b="1" u="sng" dirty="0" err="1" smtClean="0">
                <a:solidFill>
                  <a:schemeClr val="tx2"/>
                </a:solidFill>
              </a:rPr>
              <a:t>muon</a:t>
            </a:r>
            <a:r>
              <a:rPr lang="en-US" sz="2400" b="1" u="sng" dirty="0" smtClean="0">
                <a:solidFill>
                  <a:schemeClr val="tx2"/>
                </a:solidFill>
              </a:rPr>
              <a:t> calibration: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muon</a:t>
            </a:r>
            <a:r>
              <a:rPr lang="en-US" sz="2000" dirty="0" smtClean="0"/>
              <a:t> </a:t>
            </a:r>
            <a:r>
              <a:rPr lang="en-US" sz="2000" dirty="0"/>
              <a:t>calibration </a:t>
            </a:r>
            <a:r>
              <a:rPr lang="en-US" sz="2000" b="1" dirty="0"/>
              <a:t>without wavelength-dependent </a:t>
            </a:r>
            <a:r>
              <a:rPr lang="en-US" sz="2000" b="1" dirty="0" smtClean="0"/>
              <a:t>direct measurements </a:t>
            </a:r>
            <a:r>
              <a:rPr lang="en-US" sz="2000" dirty="0"/>
              <a:t>will result in about </a:t>
            </a:r>
            <a:r>
              <a:rPr lang="en-US" sz="2000" b="1" dirty="0"/>
              <a:t>6% systematic precision for the L/MSTs (4% for the SSTs</a:t>
            </a:r>
            <a:r>
              <a:rPr lang="en-US" sz="2000" dirty="0"/>
              <a:t>), </a:t>
            </a:r>
            <a:r>
              <a:rPr lang="en-US" sz="2000" dirty="0" smtClean="0"/>
              <a:t>after a </a:t>
            </a:r>
            <a:r>
              <a:rPr lang="en-US" sz="2000" dirty="0"/>
              <a:t>long period of degradation of the optical elements. With an additional assessment of the </a:t>
            </a:r>
            <a:r>
              <a:rPr lang="en-US" sz="2000" dirty="0" smtClean="0"/>
              <a:t>wavelength dependency of </a:t>
            </a:r>
            <a:r>
              <a:rPr lang="en-US" sz="2000" dirty="0"/>
              <a:t>the </a:t>
            </a:r>
            <a:r>
              <a:rPr lang="en-US" sz="2000" dirty="0" smtClean="0"/>
              <a:t>degradation, </a:t>
            </a:r>
            <a:r>
              <a:rPr lang="en-US" sz="2000" b="1" dirty="0" smtClean="0"/>
              <a:t>the precision </a:t>
            </a:r>
            <a:r>
              <a:rPr lang="en-US" sz="2000" b="1" dirty="0"/>
              <a:t>can be improved to </a:t>
            </a:r>
            <a:r>
              <a:rPr lang="en-US" sz="2000" b="1" dirty="0" smtClean="0"/>
              <a:t>2-3</a:t>
            </a:r>
            <a:r>
              <a:rPr lang="en-US" sz="2000" b="1" dirty="0"/>
              <a:t>% again.</a:t>
            </a:r>
            <a:endParaRPr lang="en-US" sz="2000" b="1" dirty="0" smtClean="0"/>
          </a:p>
        </p:txBody>
      </p:sp>
      <p:sp>
        <p:nvSpPr>
          <p:cNvPr id="12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it-IT" sz="2800" b="1" dirty="0" smtClean="0"/>
              <a:t>‘’The importance of being a muon’’ (ring image)</a:t>
            </a:r>
            <a:endParaRPr lang="it-IT" sz="2800" b="1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Ovale 15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17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18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</p:spTree>
    <p:extLst>
      <p:ext uri="{BB962C8B-B14F-4D97-AF65-F5344CB8AC3E}">
        <p14:creationId xmlns:p14="http://schemas.microsoft.com/office/powerpoint/2010/main" val="269190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smtClean="0"/>
              <a:t>The ‘</a:t>
            </a:r>
            <a:r>
              <a:rPr lang="it-IT" sz="2800" b="1" dirty="0" err="1" smtClean="0"/>
              <a:t>Muons</a:t>
            </a:r>
            <a:r>
              <a:rPr lang="it-IT" sz="2800" b="1" dirty="0" smtClean="0"/>
              <a:t> for CTA’ </a:t>
            </a:r>
            <a:r>
              <a:rPr lang="it-IT" sz="2800" b="1" dirty="0" err="1" smtClean="0"/>
              <a:t>feasibility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study</a:t>
            </a:r>
            <a:endParaRPr lang="it-IT" sz="2800" b="1" dirty="0"/>
          </a:p>
        </p:txBody>
      </p:sp>
      <p:sp>
        <p:nvSpPr>
          <p:cNvPr id="19" name="Rettangolo 18"/>
          <p:cNvSpPr/>
          <p:nvPr/>
        </p:nvSpPr>
        <p:spPr>
          <a:xfrm>
            <a:off x="179512" y="908720"/>
            <a:ext cx="8886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Muon ring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  <a:r>
              <a:rPr lang="en-US" sz="2400" b="1" dirty="0" smtClean="0"/>
              <a:t>a </a:t>
            </a:r>
            <a:r>
              <a:rPr lang="en-US" sz="2400" b="1" dirty="0"/>
              <a:t>method to calibrate the total optical throughput of practically all </a:t>
            </a:r>
            <a:r>
              <a:rPr lang="en-US" sz="2400" b="1" dirty="0" smtClean="0"/>
              <a:t>previous IACTs.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2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grpSp>
        <p:nvGrpSpPr>
          <p:cNvPr id="5" name="Gruppo 4"/>
          <p:cNvGrpSpPr/>
          <p:nvPr/>
        </p:nvGrpSpPr>
        <p:grpSpPr>
          <a:xfrm>
            <a:off x="622012" y="1924587"/>
            <a:ext cx="7971646" cy="1323439"/>
            <a:chOff x="622012" y="1924587"/>
            <a:chExt cx="7971646" cy="1323439"/>
          </a:xfrm>
        </p:grpSpPr>
        <p:sp>
          <p:nvSpPr>
            <p:cNvPr id="3" name="Rettangolo 2"/>
            <p:cNvSpPr/>
            <p:nvPr/>
          </p:nvSpPr>
          <p:spPr>
            <a:xfrm>
              <a:off x="5148064" y="2078475"/>
              <a:ext cx="3445594" cy="1015663"/>
            </a:xfrm>
            <a:prstGeom prst="rect">
              <a:avLst/>
            </a:prstGeom>
            <a:ln>
              <a:solidFill>
                <a:srgbClr val="339933"/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C00000"/>
                  </a:solidFill>
                </a:rPr>
                <a:t>The answer:</a:t>
              </a:r>
            </a:p>
            <a:p>
              <a:pPr algn="ctr"/>
              <a:r>
                <a:rPr lang="en-US" sz="2000" b="1" i="1" dirty="0" smtClean="0">
                  <a:solidFill>
                    <a:schemeClr val="tx2">
                      <a:lumMod val="50000"/>
                    </a:schemeClr>
                  </a:solidFill>
                </a:rPr>
                <a:t>Yes, better if certain requirements are met.</a:t>
              </a:r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622012" y="1924587"/>
              <a:ext cx="3303290" cy="1323439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C00000"/>
                  </a:solidFill>
                </a:rPr>
                <a:t>The question:</a:t>
              </a:r>
            </a:p>
            <a:p>
              <a:pPr algn="ctr"/>
              <a:r>
                <a:rPr lang="en-US" sz="2000" b="1" i="1" dirty="0" smtClean="0">
                  <a:solidFill>
                    <a:schemeClr val="tx2">
                      <a:lumMod val="75000"/>
                    </a:schemeClr>
                  </a:solidFill>
                </a:rPr>
                <a:t>Can </a:t>
              </a:r>
              <a:r>
                <a:rPr lang="en-US" sz="2000" b="1" i="1" dirty="0">
                  <a:solidFill>
                    <a:schemeClr val="tx2">
                      <a:lumMod val="75000"/>
                    </a:schemeClr>
                  </a:solidFill>
                </a:rPr>
                <a:t>muons be successfully used as calibrators for the various CTA telescopes</a:t>
              </a:r>
              <a:r>
                <a:rPr lang="en-US" sz="2000" b="1" i="1" dirty="0" smtClean="0">
                  <a:solidFill>
                    <a:schemeClr val="tx2">
                      <a:lumMod val="75000"/>
                    </a:schemeClr>
                  </a:solidFill>
                </a:rPr>
                <a:t>?</a:t>
              </a:r>
              <a:endParaRPr lang="it-IT" sz="2000" b="1" i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" name="Freccia a destra 1"/>
            <p:cNvSpPr/>
            <p:nvPr/>
          </p:nvSpPr>
          <p:spPr>
            <a:xfrm>
              <a:off x="4211960" y="2452991"/>
              <a:ext cx="792088" cy="266630"/>
            </a:xfrm>
            <a:prstGeom prst="rightArrow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uppo 3"/>
          <p:cNvGrpSpPr/>
          <p:nvPr/>
        </p:nvGrpSpPr>
        <p:grpSpPr>
          <a:xfrm>
            <a:off x="211172" y="3513782"/>
            <a:ext cx="8753316" cy="2867546"/>
            <a:chOff x="211172" y="3513782"/>
            <a:chExt cx="8753316" cy="2867546"/>
          </a:xfrm>
        </p:grpSpPr>
        <p:sp>
          <p:nvSpPr>
            <p:cNvPr id="23" name="Rettangolo 22"/>
            <p:cNvSpPr/>
            <p:nvPr/>
          </p:nvSpPr>
          <p:spPr>
            <a:xfrm>
              <a:off x="5148064" y="4627002"/>
              <a:ext cx="3816424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The ‘</a:t>
              </a:r>
              <a:r>
                <a:rPr lang="en-US" b="1" dirty="0" smtClean="0"/>
                <a:t>Muons for CTA</a:t>
              </a:r>
              <a:r>
                <a:rPr lang="en-US" dirty="0" smtClean="0"/>
                <a:t>’ document is a </a:t>
              </a:r>
              <a:r>
                <a:rPr lang="en-US" b="1" dirty="0" smtClean="0"/>
                <a:t>feasibility study </a:t>
              </a:r>
              <a:r>
                <a:rPr lang="en-US" dirty="0" smtClean="0"/>
                <a:t>of the muon ring strategy for all the CTA telescopes. The study, started two years ago, is at a </a:t>
              </a:r>
              <a:r>
                <a:rPr lang="en-US" b="1" dirty="0" smtClean="0"/>
                <a:t>well advanced stage </a:t>
              </a:r>
              <a:r>
                <a:rPr lang="en-US" dirty="0" smtClean="0"/>
                <a:t>(ver.4.7) although </a:t>
              </a:r>
              <a:r>
                <a:rPr lang="en-US" b="1" dirty="0" smtClean="0"/>
                <a:t>not yet completed</a:t>
              </a:r>
              <a:r>
                <a:rPr lang="en-US" dirty="0" smtClean="0"/>
                <a:t>. </a:t>
              </a:r>
              <a:endParaRPr lang="it-IT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211172" y="3513782"/>
              <a:ext cx="874286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Details are the body of the ‘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Using Muon Rings for the Optical Throughput Calibration of the Cherenkov Telescope Array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’, also known as ‘</a:t>
              </a:r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</a:rPr>
                <a:t>Muons for CTA’ 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document, </a:t>
              </a:r>
              <a:r>
                <a:rPr lang="en-US" b="1" dirty="0" smtClean="0"/>
                <a:t>COM-CCF/150310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</a:rPr>
                <a:t>, result of the effort of the entire CCF-Muon group involving all the CTA telescopes teams.</a:t>
              </a:r>
              <a:endParaRPr lang="en-US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365" y="4631114"/>
              <a:ext cx="4723683" cy="1678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153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smtClean="0"/>
              <a:t>The ‘</a:t>
            </a:r>
            <a:r>
              <a:rPr lang="it-IT" sz="2800" b="1" dirty="0" err="1" smtClean="0"/>
              <a:t>Muons</a:t>
            </a:r>
            <a:r>
              <a:rPr lang="it-IT" sz="2800" b="1" dirty="0" smtClean="0"/>
              <a:t> for CTA’ </a:t>
            </a:r>
            <a:r>
              <a:rPr lang="it-IT" sz="2800" b="1" dirty="0" err="1" smtClean="0"/>
              <a:t>feasibility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study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3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3" name="Rettangolo 2"/>
          <p:cNvSpPr/>
          <p:nvPr/>
        </p:nvSpPr>
        <p:spPr>
          <a:xfrm>
            <a:off x="323528" y="1052736"/>
            <a:ext cx="3948094" cy="3554819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In the feasibility study</a:t>
            </a:r>
            <a:r>
              <a:rPr lang="en-US" dirty="0" smtClean="0"/>
              <a:t>, we</a:t>
            </a:r>
          </a:p>
          <a:p>
            <a:endParaRPr lang="en-US" sz="900" b="1" dirty="0" smtClean="0"/>
          </a:p>
          <a:p>
            <a:pPr marL="342900" indent="-342900">
              <a:buBlip>
                <a:blip r:embed="rId4"/>
              </a:buBlip>
            </a:pPr>
            <a:r>
              <a:rPr lang="en-US" dirty="0" smtClean="0"/>
              <a:t>investigate for </a:t>
            </a:r>
            <a:r>
              <a:rPr lang="en-US" dirty="0"/>
              <a:t>which telescopes the </a:t>
            </a:r>
            <a:r>
              <a:rPr lang="en-US" dirty="0" smtClean="0"/>
              <a:t>method will work, and derive </a:t>
            </a:r>
            <a:r>
              <a:rPr lang="en-US" dirty="0"/>
              <a:t>estimates of the statistical and systematic </a:t>
            </a:r>
            <a:r>
              <a:rPr lang="en-US" dirty="0" smtClean="0"/>
              <a:t>precision of the method,</a:t>
            </a:r>
          </a:p>
          <a:p>
            <a:pPr marL="342900" indent="-342900">
              <a:buBlip>
                <a:blip r:embed="rId4"/>
              </a:buBlip>
            </a:pPr>
            <a:endParaRPr lang="en-US" sz="900" dirty="0" smtClean="0"/>
          </a:p>
          <a:p>
            <a:pPr marL="342900" indent="-342900">
              <a:buBlip>
                <a:blip r:embed="rId4"/>
              </a:buBlip>
            </a:pPr>
            <a:r>
              <a:rPr lang="en-US" dirty="0" smtClean="0"/>
              <a:t>establish </a:t>
            </a:r>
            <a:r>
              <a:rPr lang="en-US" dirty="0"/>
              <a:t>telescope requirements for a successful muon </a:t>
            </a:r>
            <a:r>
              <a:rPr lang="en-US" dirty="0" smtClean="0"/>
              <a:t>calibration, and </a:t>
            </a:r>
            <a:r>
              <a:rPr lang="en-US" dirty="0"/>
              <a:t>derive expected event </a:t>
            </a:r>
            <a:r>
              <a:rPr lang="en-US" dirty="0" smtClean="0"/>
              <a:t>rates</a:t>
            </a:r>
            <a:r>
              <a:rPr lang="en-US" dirty="0"/>
              <a:t>;</a:t>
            </a:r>
            <a:endParaRPr lang="en-US" dirty="0" smtClean="0"/>
          </a:p>
          <a:p>
            <a:pPr marL="342900" indent="-342900">
              <a:buBlip>
                <a:blip r:embed="rId4"/>
              </a:buBlip>
            </a:pPr>
            <a:endParaRPr lang="en-US" sz="900" dirty="0"/>
          </a:p>
          <a:p>
            <a:pPr marL="342900" indent="-342900">
              <a:buBlip>
                <a:blip r:embed="rId4"/>
              </a:buBlip>
            </a:pPr>
            <a:r>
              <a:rPr lang="en-US" dirty="0" smtClean="0"/>
              <a:t>propose a strategy </a:t>
            </a:r>
            <a:r>
              <a:rPr lang="en-US" dirty="0"/>
              <a:t>to implement </a:t>
            </a:r>
            <a:r>
              <a:rPr lang="en-US" dirty="0" smtClean="0"/>
              <a:t>the muon calibration in </a:t>
            </a:r>
            <a:r>
              <a:rPr lang="en-US" dirty="0"/>
              <a:t>the CTA data </a:t>
            </a:r>
            <a:r>
              <a:rPr lang="en-US" dirty="0" smtClean="0"/>
              <a:t>pipeline.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5218540" y="1052736"/>
            <a:ext cx="3721841" cy="35548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assessing </a:t>
            </a:r>
            <a:r>
              <a:rPr lang="en-US" b="1" dirty="0"/>
              <a:t>the viability to use muon images </a:t>
            </a:r>
            <a:r>
              <a:rPr lang="en-US" dirty="0"/>
              <a:t>for </a:t>
            </a:r>
            <a:r>
              <a:rPr lang="en-US" dirty="0" smtClean="0"/>
              <a:t>the</a:t>
            </a:r>
          </a:p>
          <a:p>
            <a:endParaRPr lang="en-US" sz="900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calibration </a:t>
            </a:r>
            <a:r>
              <a:rPr lang="en-US" dirty="0"/>
              <a:t>of the optical throughput, 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900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monitoring </a:t>
            </a:r>
            <a:r>
              <a:rPr lang="en-US" dirty="0"/>
              <a:t>of the optical PSF, 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900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monitoring the </a:t>
            </a:r>
            <a:r>
              <a:rPr lang="en-US" dirty="0"/>
              <a:t>flat-fielding of the camera, and 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900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US" dirty="0"/>
              <a:t>m</a:t>
            </a:r>
            <a:r>
              <a:rPr lang="en-US" dirty="0" smtClean="0"/>
              <a:t>onitoring the uniformity </a:t>
            </a:r>
            <a:r>
              <a:rPr lang="en-US" dirty="0"/>
              <a:t>of the mirror reflectivity 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900" dirty="0" smtClean="0"/>
          </a:p>
          <a:p>
            <a:r>
              <a:rPr lang="en-US" dirty="0" smtClean="0"/>
              <a:t>for </a:t>
            </a:r>
            <a:r>
              <a:rPr lang="en-US" dirty="0"/>
              <a:t>all the different </a:t>
            </a:r>
            <a:r>
              <a:rPr lang="en-US" dirty="0" smtClean="0"/>
              <a:t>CTA telescopes.</a:t>
            </a:r>
            <a:endParaRPr lang="it-IT" dirty="0" smtClean="0"/>
          </a:p>
        </p:txBody>
      </p:sp>
      <p:sp>
        <p:nvSpPr>
          <p:cNvPr id="38" name="CasellaDiTesto 37"/>
          <p:cNvSpPr txBox="1"/>
          <p:nvPr/>
        </p:nvSpPr>
        <p:spPr>
          <a:xfrm>
            <a:off x="683568" y="4941168"/>
            <a:ext cx="7694404" cy="64633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final</a:t>
            </a:r>
            <a:r>
              <a:rPr lang="it-IT" dirty="0" smtClean="0"/>
              <a:t> </a:t>
            </a:r>
            <a:r>
              <a:rPr lang="it-IT" dirty="0" err="1" smtClean="0"/>
              <a:t>outcome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b="1" dirty="0" err="1" smtClean="0"/>
              <a:t>muon</a:t>
            </a:r>
            <a:r>
              <a:rPr lang="it-IT" b="1" dirty="0" smtClean="0"/>
              <a:t> ring </a:t>
            </a:r>
            <a:r>
              <a:rPr lang="it-IT" b="1" dirty="0" err="1" smtClean="0"/>
              <a:t>analysis</a:t>
            </a:r>
            <a:r>
              <a:rPr lang="it-IT" b="1" dirty="0" smtClean="0"/>
              <a:t> </a:t>
            </a:r>
            <a:r>
              <a:rPr lang="it-IT" dirty="0" smtClean="0"/>
              <a:t>can be </a:t>
            </a:r>
            <a:r>
              <a:rPr lang="it-IT" dirty="0" err="1" smtClean="0"/>
              <a:t>considered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b="1" dirty="0" err="1" smtClean="0"/>
              <a:t>principal</a:t>
            </a:r>
            <a:r>
              <a:rPr lang="it-IT" b="1" dirty="0" smtClean="0"/>
              <a:t> </a:t>
            </a:r>
            <a:r>
              <a:rPr lang="it-IT" b="1" dirty="0" err="1" smtClean="0"/>
              <a:t>calibration</a:t>
            </a:r>
            <a:r>
              <a:rPr lang="it-IT" b="1" dirty="0" smtClean="0"/>
              <a:t> </a:t>
            </a:r>
            <a:r>
              <a:rPr lang="it-IT" b="1" dirty="0" err="1" smtClean="0"/>
              <a:t>method</a:t>
            </a:r>
            <a:r>
              <a:rPr lang="it-IT" b="1" dirty="0" smtClean="0"/>
              <a:t> </a:t>
            </a:r>
            <a:r>
              <a:rPr lang="it-IT" b="1" dirty="0" err="1" smtClean="0"/>
              <a:t>using</a:t>
            </a:r>
            <a:r>
              <a:rPr lang="it-IT" b="1" dirty="0" smtClean="0"/>
              <a:t> CTA data</a:t>
            </a:r>
            <a:r>
              <a:rPr lang="it-IT" dirty="0" smtClean="0"/>
              <a:t>.</a:t>
            </a:r>
          </a:p>
        </p:txBody>
      </p:sp>
      <p:sp>
        <p:nvSpPr>
          <p:cNvPr id="4" name="Rettangolo 3"/>
          <p:cNvSpPr/>
          <p:nvPr/>
        </p:nvSpPr>
        <p:spPr>
          <a:xfrm>
            <a:off x="622012" y="5733256"/>
            <a:ext cx="8054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Moreover, to </a:t>
            </a:r>
            <a:r>
              <a:rPr lang="en-US" dirty="0"/>
              <a:t>ensure the required precision, </a:t>
            </a:r>
            <a:r>
              <a:rPr lang="en-US" b="1" dirty="0"/>
              <a:t>new level-B requirements </a:t>
            </a:r>
            <a:r>
              <a:rPr lang="en-US" dirty="0"/>
              <a:t>for all telescopes have been suggested. 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4499992" y="2668365"/>
            <a:ext cx="648072" cy="323561"/>
          </a:xfrm>
          <a:prstGeom prst="rightArrow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69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4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What we need? Trigger efficiency 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99018" y="1650861"/>
            <a:ext cx="82054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LST:</a:t>
            </a:r>
            <a:r>
              <a:rPr lang="it-IT" sz="2000" b="1" dirty="0" smtClean="0"/>
              <a:t>  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 smtClean="0"/>
              <a:t>Not </a:t>
            </a:r>
            <a:r>
              <a:rPr lang="en-US" sz="2000" b="1" dirty="0"/>
              <a:t>foreseen</a:t>
            </a:r>
            <a:r>
              <a:rPr lang="en-US" sz="2000" dirty="0"/>
              <a:t>, since </a:t>
            </a:r>
            <a:r>
              <a:rPr lang="en-US" sz="2000" dirty="0" smtClean="0"/>
              <a:t>no previously requested; stereo </a:t>
            </a:r>
            <a:r>
              <a:rPr lang="en-US" sz="2000" dirty="0"/>
              <a:t>muons </a:t>
            </a:r>
            <a:r>
              <a:rPr lang="en-US" sz="2000" dirty="0" smtClean="0"/>
              <a:t>will be used (however monitoring the </a:t>
            </a:r>
            <a:r>
              <a:rPr lang="en-US" sz="2000" b="1" dirty="0"/>
              <a:t>stereo</a:t>
            </a:r>
            <a:r>
              <a:rPr lang="en-US" sz="2000" dirty="0"/>
              <a:t> </a:t>
            </a:r>
            <a:r>
              <a:rPr lang="en-US" sz="2000" b="1" dirty="0"/>
              <a:t>bias </a:t>
            </a:r>
            <a:r>
              <a:rPr lang="en-US" sz="2000" dirty="0" smtClean="0"/>
              <a:t>with time)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9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Could also run the LST without requiring the LST-stereo trigger, worsen a bit the trigger threshold, but can still fulfill the required performance</a:t>
            </a:r>
            <a:r>
              <a:rPr lang="en-US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9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Can run </a:t>
            </a:r>
            <a:r>
              <a:rPr lang="en-US" sz="2000" b="1" dirty="0"/>
              <a:t>dedicated muon </a:t>
            </a:r>
            <a:r>
              <a:rPr lang="en-US" sz="2000" b="1" dirty="0" smtClean="0"/>
              <a:t>runs.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C00000"/>
                </a:solidFill>
              </a:rPr>
              <a:t>All Other Telescopes: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Yes</a:t>
            </a:r>
          </a:p>
          <a:p>
            <a:endParaRPr lang="en-US" sz="2000" dirty="0" smtClean="0"/>
          </a:p>
          <a:p>
            <a:r>
              <a:rPr lang="en-US" sz="2000" dirty="0" smtClean="0"/>
              <a:t>…but need to </a:t>
            </a:r>
            <a:r>
              <a:rPr lang="en-US" sz="2000" b="1" dirty="0" smtClean="0"/>
              <a:t>flag muons </a:t>
            </a:r>
            <a:r>
              <a:rPr lang="en-US" sz="2000" dirty="0" smtClean="0"/>
              <a:t>efficiently at level of the </a:t>
            </a:r>
            <a:r>
              <a:rPr lang="en-US" sz="2000" b="1" dirty="0" smtClean="0"/>
              <a:t>camera server </a:t>
            </a:r>
            <a:r>
              <a:rPr lang="en-US" sz="2000" dirty="0" smtClean="0"/>
              <a:t>even if they don’t come along with a stereo trigger </a:t>
            </a:r>
            <a:r>
              <a:rPr lang="en-US" sz="20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new requirement (next slides)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3528" y="1225994"/>
            <a:ext cx="493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u="sng" dirty="0">
                <a:solidFill>
                  <a:srgbClr val="0070C0"/>
                </a:solidFill>
                <a:cs typeface="Helvetica Neue"/>
              </a:rPr>
              <a:t>Can all telescopes trigger on (mono)-muons?</a:t>
            </a:r>
            <a:endParaRPr lang="it-IT" sz="2000" b="1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5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5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What we need? Trigger efficiency, Statistics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3" y="1124744"/>
            <a:ext cx="8640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The </a:t>
            </a:r>
            <a:r>
              <a:rPr lang="en-US" b="1" dirty="0" smtClean="0"/>
              <a:t>estimated </a:t>
            </a:r>
            <a:r>
              <a:rPr lang="en-US" b="1" dirty="0"/>
              <a:t>muon image rates </a:t>
            </a:r>
            <a:r>
              <a:rPr lang="en-US" b="1" dirty="0" smtClean="0"/>
              <a:t>have </a:t>
            </a:r>
            <a:r>
              <a:rPr lang="en-US" b="1" dirty="0"/>
              <a:t>been obtained assuming a dedicated mono </a:t>
            </a:r>
            <a:r>
              <a:rPr lang="en-US" b="1" dirty="0" smtClean="0"/>
              <a:t>trigger. </a:t>
            </a:r>
            <a:r>
              <a:rPr lang="en-US" b="1" dirty="0"/>
              <a:t>A stereo trigger would reduce the rates according to the distance between </a:t>
            </a:r>
            <a:r>
              <a:rPr lang="en-US" b="1" dirty="0" smtClean="0"/>
              <a:t>telescopes.</a:t>
            </a:r>
            <a:endParaRPr lang="it-IT" b="1" dirty="0"/>
          </a:p>
        </p:txBody>
      </p:sp>
      <p:grpSp>
        <p:nvGrpSpPr>
          <p:cNvPr id="13" name="Agrupar 3"/>
          <p:cNvGrpSpPr/>
          <p:nvPr/>
        </p:nvGrpSpPr>
        <p:grpSpPr>
          <a:xfrm>
            <a:off x="431782" y="1844824"/>
            <a:ext cx="8100657" cy="3675548"/>
            <a:chOff x="0" y="1092200"/>
            <a:chExt cx="9144000" cy="4673039"/>
          </a:xfrm>
        </p:grpSpPr>
        <p:pic>
          <p:nvPicPr>
            <p:cNvPr id="16" name="Imagen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1092200"/>
              <a:ext cx="9144000" cy="4673039"/>
            </a:xfrm>
            <a:prstGeom prst="rect">
              <a:avLst/>
            </a:prstGeom>
          </p:spPr>
        </p:pic>
        <p:sp>
          <p:nvSpPr>
            <p:cNvPr id="18" name="CuadroTexto 2"/>
            <p:cNvSpPr txBox="1"/>
            <p:nvPr/>
          </p:nvSpPr>
          <p:spPr>
            <a:xfrm>
              <a:off x="594508" y="2422758"/>
              <a:ext cx="825478" cy="391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(mono)</a:t>
              </a:r>
              <a:endParaRPr lang="en-GB" sz="1400" b="1" dirty="0"/>
            </a:p>
          </p:txBody>
        </p:sp>
      </p:grpSp>
      <p:sp>
        <p:nvSpPr>
          <p:cNvPr id="3" name="Rettangolo 2"/>
          <p:cNvSpPr/>
          <p:nvPr/>
        </p:nvSpPr>
        <p:spPr>
          <a:xfrm>
            <a:off x="410078" y="5733256"/>
            <a:ext cx="8388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rgbClr val="0033CC"/>
                </a:solidFill>
              </a:rPr>
              <a:t>Target</a:t>
            </a:r>
            <a:r>
              <a:rPr lang="en-US" b="1" dirty="0" smtClean="0"/>
              <a:t>: extract sufficient usable muon rings  from the regular data taken in less than one night (</a:t>
            </a:r>
            <a:r>
              <a:rPr lang="en-US" b="1" i="1" dirty="0" smtClean="0">
                <a:solidFill>
                  <a:srgbClr val="C00000"/>
                </a:solidFill>
              </a:rPr>
              <a:t>new requirements, next </a:t>
            </a:r>
            <a:r>
              <a:rPr lang="en-US" b="1" i="1" dirty="0" smtClean="0">
                <a:solidFill>
                  <a:srgbClr val="C00000"/>
                </a:solidFill>
              </a:rPr>
              <a:t>slide</a:t>
            </a:r>
            <a:r>
              <a:rPr lang="en-US" b="1" dirty="0" smtClean="0"/>
              <a:t>).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4264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6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439653" y="2639141"/>
            <a:ext cx="6264695" cy="461665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New requirement proposed for muon trigger</a:t>
            </a:r>
          </a:p>
        </p:txBody>
      </p:sp>
      <p:sp>
        <p:nvSpPr>
          <p:cNvPr id="2" name="Rettangolo 1"/>
          <p:cNvSpPr/>
          <p:nvPr/>
        </p:nvSpPr>
        <p:spPr>
          <a:xfrm>
            <a:off x="251521" y="1412776"/>
            <a:ext cx="8640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It’s</a:t>
            </a:r>
            <a:r>
              <a:rPr lang="it-IT" dirty="0" smtClean="0"/>
              <a:t> </a:t>
            </a:r>
            <a:r>
              <a:rPr lang="it-IT" dirty="0" err="1" smtClean="0"/>
              <a:t>necessary</a:t>
            </a:r>
            <a:r>
              <a:rPr lang="it-IT" dirty="0" smtClean="0"/>
              <a:t> to </a:t>
            </a:r>
            <a:r>
              <a:rPr lang="it-IT" b="1" dirty="0" err="1" smtClean="0"/>
              <a:t>flag</a:t>
            </a:r>
            <a:r>
              <a:rPr lang="it-IT" b="1" dirty="0" smtClean="0"/>
              <a:t> </a:t>
            </a:r>
            <a:r>
              <a:rPr lang="it-IT" b="1" dirty="0" err="1" smtClean="0"/>
              <a:t>muons</a:t>
            </a:r>
            <a:r>
              <a:rPr lang="it-IT" b="1" dirty="0" smtClean="0"/>
              <a:t> </a:t>
            </a:r>
            <a:r>
              <a:rPr lang="it-IT" dirty="0" err="1" smtClean="0"/>
              <a:t>efficiently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of the </a:t>
            </a:r>
            <a:r>
              <a:rPr lang="it-IT" b="1" dirty="0" smtClean="0"/>
              <a:t>camera server</a:t>
            </a:r>
            <a:r>
              <a:rPr lang="it-IT" dirty="0" smtClean="0"/>
              <a:t>, from un-</a:t>
            </a:r>
            <a:r>
              <a:rPr lang="it-IT" dirty="0" err="1" smtClean="0"/>
              <a:t>calibrated</a:t>
            </a:r>
            <a:r>
              <a:rPr lang="it-IT" dirty="0" smtClean="0"/>
              <a:t> images, so </a:t>
            </a:r>
            <a:r>
              <a:rPr lang="it-IT" dirty="0" err="1" smtClean="0"/>
              <a:t>ensuring</a:t>
            </a:r>
            <a:r>
              <a:rPr lang="it-IT" dirty="0" smtClean="0"/>
              <a:t> 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‘</a:t>
            </a:r>
            <a:r>
              <a:rPr lang="it-IT" dirty="0" err="1" smtClean="0"/>
              <a:t>usable</a:t>
            </a:r>
            <a:r>
              <a:rPr lang="it-IT" dirty="0" smtClean="0"/>
              <a:t>’ </a:t>
            </a:r>
            <a:r>
              <a:rPr lang="en-US" dirty="0" smtClean="0"/>
              <a:t>estimated </a:t>
            </a:r>
            <a:r>
              <a:rPr lang="en-US" dirty="0"/>
              <a:t>muon </a:t>
            </a:r>
            <a:r>
              <a:rPr lang="en-US" dirty="0" smtClean="0"/>
              <a:t>rings are written on disc even if they don’t come along with a stereo trigger and at an acceptable residual (mono) cosmic rate.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What we need? Trigger efficiency, Statistics</a:t>
            </a:r>
          </a:p>
        </p:txBody>
      </p:sp>
      <p:sp>
        <p:nvSpPr>
          <p:cNvPr id="23" name="CuadroTexto 5"/>
          <p:cNvSpPr txBox="1"/>
          <p:nvPr/>
        </p:nvSpPr>
        <p:spPr>
          <a:xfrm>
            <a:off x="894735" y="4654877"/>
            <a:ext cx="7354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requirement, currently under investigation by all camera teams, should </a:t>
            </a:r>
            <a:r>
              <a:rPr lang="en-GB" b="1" dirty="0" smtClean="0"/>
              <a:t>not cause a problem </a:t>
            </a:r>
            <a:r>
              <a:rPr lang="en-GB" dirty="0" smtClean="0"/>
              <a:t>to the currently designed telescopes and cameras.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544778" y="5723964"/>
            <a:ext cx="80544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Presentations and discussion this afternoon and tomorrow morning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899" y="3358682"/>
            <a:ext cx="8776202" cy="923330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b="1" dirty="0"/>
              <a:t>B-M/SST-1300 </a:t>
            </a:r>
            <a:r>
              <a:rPr lang="en-US" i="1" dirty="0"/>
              <a:t>The camera must be able to trigger on, and </a:t>
            </a:r>
            <a:r>
              <a:rPr lang="en-US" i="1" dirty="0" smtClean="0"/>
              <a:t>flag </a:t>
            </a:r>
            <a:r>
              <a:rPr lang="en-US" i="1" dirty="0"/>
              <a:t>from pre-calibration data, fully </a:t>
            </a:r>
            <a:r>
              <a:rPr lang="en-US" i="1" dirty="0" smtClean="0"/>
              <a:t>contained muon </a:t>
            </a:r>
            <a:r>
              <a:rPr lang="en-US" i="1" dirty="0"/>
              <a:t>rings impacting the mirror with an energy &gt;20 GeV with an </a:t>
            </a:r>
            <a:r>
              <a:rPr lang="en-US" i="1" dirty="0" smtClean="0"/>
              <a:t>efficiency </a:t>
            </a:r>
            <a:r>
              <a:rPr lang="en-US" i="1" dirty="0"/>
              <a:t>greater than 90%, even if </a:t>
            </a:r>
            <a:r>
              <a:rPr lang="en-US" i="1" dirty="0" smtClean="0"/>
              <a:t>visible in </a:t>
            </a:r>
            <a:r>
              <a:rPr lang="en-US" i="1" dirty="0"/>
              <a:t>only one telescope camera.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0909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7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002060"/>
                </a:solidFill>
              </a:rPr>
              <a:t>What we need? Spectral acceptance</a:t>
            </a:r>
            <a:endParaRPr lang="en-US" sz="2000" b="1" u="sng" dirty="0" smtClean="0">
              <a:solidFill>
                <a:srgbClr val="00206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87833" y="1052736"/>
            <a:ext cx="8667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PMT-based cameras </a:t>
            </a:r>
            <a:r>
              <a:rPr lang="en-US" b="1" dirty="0" smtClean="0"/>
              <a:t> </a:t>
            </a:r>
            <a:r>
              <a:rPr lang="en-US" dirty="0" smtClean="0"/>
              <a:t>need </a:t>
            </a:r>
            <a:r>
              <a:rPr lang="en-US" dirty="0"/>
              <a:t>to ensure that the camera becomes sufficiently opaque to light below 290 nm wavelength. This is the range where Cherenkov light from air showers is </a:t>
            </a:r>
            <a:r>
              <a:rPr lang="en-US" dirty="0" smtClean="0"/>
              <a:t>completely absorbed</a:t>
            </a:r>
            <a:r>
              <a:rPr lang="en-US" dirty="0"/>
              <a:t>, but the one from muons still gets through to the </a:t>
            </a:r>
            <a:r>
              <a:rPr lang="en-US" dirty="0" smtClean="0"/>
              <a:t>camera.</a:t>
            </a:r>
          </a:p>
        </p:txBody>
      </p:sp>
      <p:pic>
        <p:nvPicPr>
          <p:cNvPr id="24" name="Imagen 5" descr="BeforePM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031985"/>
            <a:ext cx="5752286" cy="3590353"/>
          </a:xfrm>
          <a:prstGeom prst="rect">
            <a:avLst/>
          </a:prstGeom>
        </p:spPr>
      </p:pic>
      <p:cxnSp>
        <p:nvCxnSpPr>
          <p:cNvPr id="8" name="Connettore 1 7"/>
          <p:cNvCxnSpPr/>
          <p:nvPr/>
        </p:nvCxnSpPr>
        <p:spPr>
          <a:xfrm flipV="1">
            <a:off x="1459515" y="2093946"/>
            <a:ext cx="0" cy="3456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103327" y="5550331"/>
            <a:ext cx="53327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Normalized Cherenkov spectra of muons arriving from 270 m distance (green line), </a:t>
            </a:r>
            <a:r>
              <a:rPr lang="en-US" sz="1200" dirty="0" smtClean="0"/>
              <a:t>representative for </a:t>
            </a:r>
            <a:r>
              <a:rPr lang="en-US" sz="1200" dirty="0"/>
              <a:t>the case of a SST, from 540 m distance (red line), representative for the case of an MST, and </a:t>
            </a:r>
            <a:r>
              <a:rPr lang="en-US" sz="1200" dirty="0" smtClean="0"/>
              <a:t>the Cherenkov </a:t>
            </a:r>
            <a:r>
              <a:rPr lang="en-US" sz="1200" dirty="0"/>
              <a:t>spectrum from a gamma-ray shower emitted at 8 km above ground (blue line).</a:t>
            </a:r>
            <a:endParaRPr lang="it-IT" sz="1200" dirty="0"/>
          </a:p>
        </p:txBody>
      </p:sp>
      <p:sp>
        <p:nvSpPr>
          <p:cNvPr id="11" name="Rettangolo 10"/>
          <p:cNvSpPr/>
          <p:nvPr/>
        </p:nvSpPr>
        <p:spPr>
          <a:xfrm>
            <a:off x="5719951" y="2348880"/>
            <a:ext cx="30285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Cameras equipped </a:t>
            </a:r>
            <a:r>
              <a:rPr lang="en-US" sz="1600" b="1" dirty="0"/>
              <a:t>with </a:t>
            </a:r>
            <a:r>
              <a:rPr lang="en-US" sz="1600" b="1" dirty="0" err="1" smtClean="0"/>
              <a:t>SiPMs</a:t>
            </a:r>
            <a:r>
              <a:rPr lang="en-US" sz="1600" b="1" dirty="0" smtClean="0"/>
              <a:t> </a:t>
            </a:r>
            <a:r>
              <a:rPr lang="en-US" sz="1600" dirty="0"/>
              <a:t>will observe very similar </a:t>
            </a:r>
            <a:r>
              <a:rPr lang="en-US" sz="1600" dirty="0" smtClean="0"/>
              <a:t>muon and </a:t>
            </a:r>
            <a:r>
              <a:rPr lang="en-US" sz="1600" dirty="0"/>
              <a:t>gamma-ray spectra, while </a:t>
            </a:r>
            <a:endParaRPr lang="en-US" sz="1600" dirty="0" smtClean="0"/>
          </a:p>
          <a:p>
            <a:r>
              <a:rPr lang="en-US" sz="1600" b="1" dirty="0" smtClean="0"/>
              <a:t>Cameras equipped with PMTs </a:t>
            </a:r>
            <a:r>
              <a:rPr lang="en-US" sz="1600" dirty="0" smtClean="0"/>
              <a:t>will </a:t>
            </a:r>
            <a:r>
              <a:rPr lang="en-US" sz="1600" dirty="0"/>
              <a:t>have </a:t>
            </a:r>
            <a:r>
              <a:rPr lang="en-US" sz="1600" dirty="0" smtClean="0"/>
              <a:t>efficiency </a:t>
            </a:r>
            <a:r>
              <a:rPr lang="en-US" sz="1600" dirty="0"/>
              <a:t>for muon </a:t>
            </a:r>
            <a:r>
              <a:rPr lang="en-US" sz="1600" dirty="0" smtClean="0"/>
              <a:t>light at </a:t>
            </a:r>
            <a:r>
              <a:rPr lang="en-US" sz="1600" dirty="0"/>
              <a:t>a wavelength range where gamma-ray showers do not emit light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</a:t>
            </a:r>
          </a:p>
          <a:p>
            <a:r>
              <a:rPr lang="en-US" sz="1600" b="1" dirty="0" smtClean="0"/>
              <a:t>A 10-30% </a:t>
            </a:r>
            <a:r>
              <a:rPr lang="en-US" sz="1600" b="1" dirty="0"/>
              <a:t>systematic </a:t>
            </a:r>
            <a:r>
              <a:rPr lang="en-US" sz="1600" b="1" dirty="0" smtClean="0"/>
              <a:t>effect </a:t>
            </a:r>
            <a:r>
              <a:rPr lang="en-US" sz="1600" dirty="0"/>
              <a:t>of the muon calibration may be </a:t>
            </a:r>
            <a:r>
              <a:rPr lang="en-US" sz="1600" dirty="0" smtClean="0"/>
              <a:t>expected </a:t>
            </a:r>
            <a:r>
              <a:rPr lang="en-US" sz="1600" b="1" dirty="0" smtClean="0"/>
              <a:t>unless</a:t>
            </a:r>
            <a:r>
              <a:rPr lang="en-US" sz="1600" dirty="0" smtClean="0"/>
              <a:t> </a:t>
            </a:r>
            <a:r>
              <a:rPr lang="en-US" sz="1600" dirty="0"/>
              <a:t>the degradation of the spectral acceptance in the middle UV is monitored, or this part is cut </a:t>
            </a:r>
            <a:r>
              <a:rPr lang="en-US" sz="1600" dirty="0" smtClean="0"/>
              <a:t>out in </a:t>
            </a:r>
            <a:r>
              <a:rPr lang="en-US" sz="1600" dirty="0"/>
              <a:t>its way through the optical chain.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99929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8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835696" y="1844824"/>
            <a:ext cx="5328593" cy="461665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New requirement proposed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002060"/>
                </a:solidFill>
              </a:rPr>
              <a:t>What we need? Spectral acceptance</a:t>
            </a:r>
            <a:endParaRPr lang="en-US" sz="2000" b="1" u="sng" dirty="0" smtClean="0">
              <a:solidFill>
                <a:srgbClr val="002060"/>
              </a:solidFill>
            </a:endParaRPr>
          </a:p>
        </p:txBody>
      </p:sp>
      <p:sp>
        <p:nvSpPr>
          <p:cNvPr id="23" name="CuadroTexto 5"/>
          <p:cNvSpPr txBox="1"/>
          <p:nvPr/>
        </p:nvSpPr>
        <p:spPr>
          <a:xfrm>
            <a:off x="804254" y="4543960"/>
            <a:ext cx="73914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requirement should </a:t>
            </a:r>
            <a:r>
              <a:rPr lang="en-GB" b="1" dirty="0" smtClean="0"/>
              <a:t>not cause a problem </a:t>
            </a:r>
            <a:r>
              <a:rPr lang="en-GB" dirty="0" smtClean="0"/>
              <a:t>to the currently designed telescopes and cameras.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Probably </a:t>
            </a:r>
            <a:r>
              <a:rPr lang="en-US" dirty="0"/>
              <a:t>the LST has found a </a:t>
            </a:r>
            <a:r>
              <a:rPr lang="en-US" dirty="0" smtClean="0"/>
              <a:t>technical solution</a:t>
            </a:r>
            <a:r>
              <a:rPr lang="en-US" dirty="0"/>
              <a:t>: </a:t>
            </a:r>
            <a:r>
              <a:rPr lang="en-US" dirty="0" err="1"/>
              <a:t>Acrylite</a:t>
            </a:r>
            <a:r>
              <a:rPr lang="en-US" dirty="0"/>
              <a:t> / </a:t>
            </a:r>
            <a:r>
              <a:rPr lang="en-US" dirty="0" err="1"/>
              <a:t>ShinkoLite</a:t>
            </a:r>
            <a:r>
              <a:rPr lang="en-US" dirty="0"/>
              <a:t>  protecting PMMA window in front of the camera cuts exactly below 290 </a:t>
            </a:r>
            <a:r>
              <a:rPr lang="en-US" dirty="0" smtClean="0"/>
              <a:t>nm.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2708920"/>
            <a:ext cx="7632848" cy="1477328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b="1" dirty="0"/>
              <a:t>B-xST-1500 </a:t>
            </a:r>
            <a:r>
              <a:rPr lang="en-US" i="1" dirty="0"/>
              <a:t>The optical elements of the telescope (mirrors and camera) must </a:t>
            </a:r>
            <a:r>
              <a:rPr lang="en-US" i="1" dirty="0" smtClean="0"/>
              <a:t>be chosen such that the part </a:t>
            </a:r>
            <a:r>
              <a:rPr lang="en-US" i="1" dirty="0"/>
              <a:t>of the Cherenkov light spectrum from local muons, which stems from wavelengths below 290 nm, </a:t>
            </a:r>
            <a:r>
              <a:rPr lang="en-US" i="1" dirty="0" smtClean="0"/>
              <a:t>must contribute </a:t>
            </a:r>
            <a:r>
              <a:rPr lang="en-US" i="1" dirty="0"/>
              <a:t>by less than 5% to the observed muon image size, where </a:t>
            </a:r>
            <a:r>
              <a:rPr lang="en-US" i="1" dirty="0" smtClean="0"/>
              <a:t>“size” </a:t>
            </a:r>
            <a:r>
              <a:rPr lang="en-US" i="1" dirty="0"/>
              <a:t>is understood as the sum of </a:t>
            </a:r>
            <a:r>
              <a:rPr lang="en-US" i="1" dirty="0" smtClean="0"/>
              <a:t>all photo-electrons </a:t>
            </a:r>
            <a:r>
              <a:rPr lang="en-US" i="1" dirty="0"/>
              <a:t>contained in the ring </a:t>
            </a:r>
            <a:r>
              <a:rPr lang="en-US" i="1" dirty="0" smtClean="0"/>
              <a:t>image.</a:t>
            </a:r>
            <a:endParaRPr lang="it-IT" i="1" dirty="0"/>
          </a:p>
        </p:txBody>
      </p:sp>
      <p:sp>
        <p:nvSpPr>
          <p:cNvPr id="16" name="Rettangolo 15"/>
          <p:cNvSpPr/>
          <p:nvPr/>
        </p:nvSpPr>
        <p:spPr>
          <a:xfrm>
            <a:off x="323529" y="1124744"/>
            <a:ext cx="83529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To reduce the systematic </a:t>
            </a:r>
            <a:r>
              <a:rPr lang="en-US" sz="2000" b="1" dirty="0"/>
              <a:t>effect </a:t>
            </a:r>
            <a:r>
              <a:rPr lang="en-US" sz="2000" b="1" dirty="0" smtClean="0"/>
              <a:t>due to the spectral acceptance …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19254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496" y="397966"/>
            <a:ext cx="5112568" cy="13397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 lIns="64295" tIns="32146" rIns="64295" bIns="32146"/>
          <a:lstStyle/>
          <a:p>
            <a:pPr defTabSz="31589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3000">
              <a:solidFill>
                <a:srgbClr val="FFFFFF"/>
              </a:solidFill>
              <a:latin typeface="Helvetica Neue Light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173032" cy="720080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sp>
        <p:nvSpPr>
          <p:cNvPr id="14" name="Rettangolo 13"/>
          <p:cNvSpPr/>
          <p:nvPr/>
        </p:nvSpPr>
        <p:spPr>
          <a:xfrm>
            <a:off x="1547664" y="188640"/>
            <a:ext cx="7545232" cy="432048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r"/>
            <a:r>
              <a:rPr lang="it-IT" sz="2800" b="1" dirty="0" err="1" smtClean="0"/>
              <a:t>Muon</a:t>
            </a:r>
            <a:r>
              <a:rPr lang="it-IT" sz="2800" b="1" dirty="0" smtClean="0"/>
              <a:t> ring </a:t>
            </a:r>
            <a:r>
              <a:rPr lang="it-IT" sz="2800" b="1" dirty="0" err="1" smtClean="0"/>
              <a:t>analysis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calibration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method</a:t>
            </a:r>
            <a:endParaRPr lang="it-IT" sz="2800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6520694"/>
            <a:ext cx="9144000" cy="337306"/>
          </a:xfrm>
          <a:prstGeom prst="rect">
            <a:avLst/>
          </a:prstGeom>
          <a:gradFill flip="none" rotWithShape="1">
            <a:gsLst>
              <a:gs pos="0">
                <a:srgbClr val="969696">
                  <a:alpha val="88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8826822" y="6574490"/>
            <a:ext cx="239018" cy="22971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43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Helvetica Neue Light" charset="0"/>
            </a:endParaRPr>
          </a:p>
        </p:txBody>
      </p:sp>
      <p:sp>
        <p:nvSpPr>
          <p:cNvPr id="25" name="Segnaposto numero diapositiva 2"/>
          <p:cNvSpPr txBox="1">
            <a:spLocks/>
          </p:cNvSpPr>
          <p:nvPr/>
        </p:nvSpPr>
        <p:spPr>
          <a:xfrm>
            <a:off x="8820472" y="6559023"/>
            <a:ext cx="251718" cy="260648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5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0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7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4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1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1E375-1491-4770-B4ED-E699B7903ED8}" type="slidenum">
              <a:rPr lang="it-IT" sz="1000" b="1" smtClean="0">
                <a:solidFill>
                  <a:schemeClr val="accent6">
                    <a:lumMod val="50000"/>
                  </a:schemeClr>
                </a:solidFill>
              </a:rPr>
              <a:pPr/>
              <a:t>9</a:t>
            </a:fld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 Box 481"/>
          <p:cNvSpPr txBox="1">
            <a:spLocks noChangeArrowheads="1"/>
          </p:cNvSpPr>
          <p:nvPr/>
        </p:nvSpPr>
        <p:spPr bwMode="auto">
          <a:xfrm>
            <a:off x="35496" y="6598175"/>
            <a:ext cx="6420676" cy="18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0" bIns="36000"/>
          <a:lstStyle/>
          <a:p>
            <a:r>
              <a:rPr lang="en-GB" sz="1050" b="1" i="1" dirty="0"/>
              <a:t>M.C. </a:t>
            </a:r>
            <a:r>
              <a:rPr lang="en-GB" sz="1050" b="1" i="1" dirty="0" err="1" smtClean="0"/>
              <a:t>Maccarone</a:t>
            </a:r>
            <a:r>
              <a:rPr lang="en-GB" sz="1050" b="1" i="1" dirty="0" smtClean="0"/>
              <a:t>, Central Calibration Facilities / CTA Calibration Meeting, Barcelona, 26-28 October 2015 </a:t>
            </a:r>
            <a:endParaRPr lang="en-GB" sz="1050" b="1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619672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002060"/>
                </a:solidFill>
              </a:rPr>
              <a:t>What we need? Chromaticity monitoring </a:t>
            </a:r>
            <a:endParaRPr lang="en-US" sz="2000" b="1" u="sng" dirty="0" smtClean="0">
              <a:solidFill>
                <a:srgbClr val="00206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9511" y="1155072"/>
            <a:ext cx="88926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Given the </a:t>
            </a:r>
            <a:r>
              <a:rPr lang="en-US" sz="1600" dirty="0" smtClean="0"/>
              <a:t>different </a:t>
            </a:r>
            <a:r>
              <a:rPr lang="en-US" sz="1600" dirty="0"/>
              <a:t>spectra of Cherenkov light from muons and </a:t>
            </a:r>
            <a:r>
              <a:rPr lang="en-US" sz="1600" dirty="0" smtClean="0"/>
              <a:t>gammas, </a:t>
            </a:r>
            <a:r>
              <a:rPr lang="en-US" sz="1600" b="1" dirty="0"/>
              <a:t>un-recognized chromatic</a:t>
            </a:r>
            <a:r>
              <a:rPr lang="en-US" sz="1600" dirty="0"/>
              <a:t> changes in the telescope elements may lead to </a:t>
            </a:r>
            <a:r>
              <a:rPr lang="en-US" sz="1600" b="1" dirty="0"/>
              <a:t>un-recognized changes </a:t>
            </a:r>
            <a:r>
              <a:rPr lang="en-US" sz="1600" dirty="0"/>
              <a:t>in the conversion from muon to gamma efficiency: the muon efficiency  degrades, but differently to the corresponding gamma efficiency, and</a:t>
            </a:r>
            <a:r>
              <a:rPr lang="en-US" sz="1600" b="1" dirty="0"/>
              <a:t> corrections only based on the muon efficiency may over-estimate the telescope’ optical throughput for Cherenkov photons from </a:t>
            </a:r>
            <a:r>
              <a:rPr lang="en-US" sz="1600" b="1" dirty="0" smtClean="0"/>
              <a:t>gamma </a:t>
            </a:r>
            <a:r>
              <a:rPr lang="en-US" sz="1600" b="1" dirty="0"/>
              <a:t>showers. </a:t>
            </a:r>
            <a:endParaRPr lang="en-US" sz="1600" dirty="0"/>
          </a:p>
        </p:txBody>
      </p:sp>
      <p:sp>
        <p:nvSpPr>
          <p:cNvPr id="15" name="Rettangolo 14"/>
          <p:cNvSpPr/>
          <p:nvPr/>
        </p:nvSpPr>
        <p:spPr>
          <a:xfrm>
            <a:off x="277895" y="5662989"/>
            <a:ext cx="8719318" cy="646331"/>
          </a:xfrm>
          <a:prstGeom prst="rect">
            <a:avLst/>
          </a:prstGeom>
          <a:solidFill>
            <a:srgbClr val="CCFFFF"/>
          </a:solidFill>
          <a:ln>
            <a:solidFill>
              <a:srgbClr val="0033C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With an additional assessment of the wavelength dependency of the degradation, </a:t>
            </a:r>
          </a:p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the precision can be improved to 3%.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421557"/>
            <a:ext cx="4974745" cy="3097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po 1"/>
          <p:cNvGrpSpPr/>
          <p:nvPr/>
        </p:nvGrpSpPr>
        <p:grpSpPr>
          <a:xfrm>
            <a:off x="179511" y="2537740"/>
            <a:ext cx="4248473" cy="2837217"/>
            <a:chOff x="179511" y="2537740"/>
            <a:chExt cx="4248473" cy="2837217"/>
          </a:xfrm>
        </p:grpSpPr>
        <p:sp>
          <p:nvSpPr>
            <p:cNvPr id="18" name="Rettangolo 17"/>
            <p:cNvSpPr/>
            <p:nvPr/>
          </p:nvSpPr>
          <p:spPr>
            <a:xfrm>
              <a:off x="179511" y="2537740"/>
              <a:ext cx="4248473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The incorrect estimates can reach values of the </a:t>
              </a:r>
              <a:r>
                <a:rPr lang="en-US" sz="1600" b="1" dirty="0"/>
                <a:t>order of 13%</a:t>
              </a:r>
              <a:r>
                <a:rPr lang="en-US" sz="1600" dirty="0"/>
                <a:t>,</a:t>
              </a:r>
              <a:r>
                <a:rPr lang="en-US" sz="1600" b="1" dirty="0"/>
                <a:t> </a:t>
              </a:r>
              <a:r>
                <a:rPr lang="en-US" sz="1600" dirty="0"/>
                <a:t>depending on: </a:t>
              </a:r>
              <a:endParaRPr lang="en-US" sz="1600" dirty="0" smtClean="0"/>
            </a:p>
            <a:p>
              <a:pPr marL="271463" indent="-1841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material of the protecting window</a:t>
              </a:r>
            </a:p>
            <a:p>
              <a:pPr marL="271463" indent="-184150">
                <a:buFont typeface="Arial" panose="020B0604020202020204" pitchFamily="34" charset="0"/>
                <a:buChar char="•"/>
              </a:pPr>
              <a:r>
                <a:rPr lang="en-US" sz="1600" dirty="0"/>
                <a:t>p</a:t>
              </a:r>
              <a:r>
                <a:rPr lang="en-US" sz="1600" dirty="0" smtClean="0"/>
                <a:t>hoto multiplier quantum efficiency</a:t>
              </a:r>
            </a:p>
            <a:p>
              <a:pPr marL="271463" indent="-184150">
                <a:buFont typeface="Arial" panose="020B0604020202020204" pitchFamily="34" charset="0"/>
                <a:buChar char="•"/>
              </a:pPr>
              <a:r>
                <a:rPr lang="en-US" sz="1600" dirty="0"/>
                <a:t>f</a:t>
              </a:r>
              <a:r>
                <a:rPr lang="en-US" sz="1600" dirty="0" smtClean="0"/>
                <a:t>ocused mirror reflectivity</a:t>
              </a:r>
            </a:p>
            <a:p>
              <a:pPr marL="271463" indent="-1841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…</a:t>
              </a:r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179511" y="4051518"/>
              <a:ext cx="407186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/>
                <a:t>and the muon calibration </a:t>
              </a:r>
              <a:r>
                <a:rPr lang="en-US" sz="1600" b="1" dirty="0" smtClean="0"/>
                <a:t>without wavelength-dependent direct measurements </a:t>
              </a:r>
              <a:r>
                <a:rPr lang="en-US" sz="1600" dirty="0" smtClean="0"/>
                <a:t>could result (depending on the degradation time) in about 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6% systematic error for the LSTs/MSTs, and 4% for SSTs</a:t>
              </a:r>
              <a:r>
                <a:rPr lang="en-US" sz="1600" dirty="0" smtClean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00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2316</Words>
  <Application>Microsoft Office PowerPoint</Application>
  <PresentationFormat>Presentazione su schermo (4:3)</PresentationFormat>
  <Paragraphs>227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cettina</dc:creator>
  <cp:lastModifiedBy>M.C.Maccarone</cp:lastModifiedBy>
  <cp:revision>147</cp:revision>
  <dcterms:created xsi:type="dcterms:W3CDTF">2015-04-29T14:41:32Z</dcterms:created>
  <dcterms:modified xsi:type="dcterms:W3CDTF">2015-10-23T22:02:41Z</dcterms:modified>
</cp:coreProperties>
</file>