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16" r:id="rId1"/>
  </p:sldMasterIdLst>
  <p:notesMasterIdLst>
    <p:notesMasterId r:id="rId17"/>
  </p:notesMasterIdLst>
  <p:handoutMasterIdLst>
    <p:handoutMasterId r:id="rId18"/>
  </p:handoutMasterIdLst>
  <p:sldIdLst>
    <p:sldId id="295" r:id="rId2"/>
    <p:sldId id="438" r:id="rId3"/>
    <p:sldId id="445" r:id="rId4"/>
    <p:sldId id="439" r:id="rId5"/>
    <p:sldId id="443" r:id="rId6"/>
    <p:sldId id="449" r:id="rId7"/>
    <p:sldId id="450" r:id="rId8"/>
    <p:sldId id="446" r:id="rId9"/>
    <p:sldId id="452" r:id="rId10"/>
    <p:sldId id="448" r:id="rId11"/>
    <p:sldId id="451" r:id="rId12"/>
    <p:sldId id="440" r:id="rId13"/>
    <p:sldId id="441" r:id="rId14"/>
    <p:sldId id="444" r:id="rId15"/>
    <p:sldId id="447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C0000"/>
    <a:srgbClr val="02410F"/>
    <a:srgbClr val="023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3" autoAdjust="0"/>
    <p:restoredTop sz="99299" autoAdjust="0"/>
  </p:normalViewPr>
  <p:slideViewPr>
    <p:cSldViewPr snapToGrid="0" snapToObjects="1">
      <p:cViewPr>
        <p:scale>
          <a:sx n="90" d="100"/>
          <a:sy n="90" d="100"/>
        </p:scale>
        <p:origin x="-113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D70A7BB-AF24-5541-A38F-094E975C7984}" type="datetime1">
              <a:rPr lang="en-US"/>
              <a:pPr>
                <a:defRPr/>
              </a:pPr>
              <a:t>10/25/15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6CE763C-F937-364E-BEC6-ABBF242E99E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218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FAB2E13-5146-FA48-8B19-433AC78B01ED}" type="datetime1">
              <a:rPr lang="en-US"/>
              <a:pPr>
                <a:defRPr/>
              </a:pPr>
              <a:t>10/25/15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674B91C-85B4-1541-ABA5-F8FF274B541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191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pitchFamily="-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A6CF1-1EAE-504F-8E78-60EAE588268E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23645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A6CF1-1EAE-504F-8E78-60EAE588268E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941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A6CF1-1EAE-504F-8E78-60EAE588268E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92892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0566"/>
            <a:ext cx="9142413" cy="615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382BD-AF72-C942-A565-1D1F3A5A9DC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95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0566"/>
            <a:ext cx="9142413" cy="615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D70F9-9D8E-124A-8BDA-D8501237E35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49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A6CF1-1EAE-504F-8E78-60EAE588268E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80271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8617AB-562F-514C-AB52-421A1D2915CB}" type="datetimeFigureOut">
              <a:rPr lang="es-ES" smtClean="0"/>
              <a:t>10/25/15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A6CF1-1EAE-504F-8E78-60EAE588268E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50777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A6CF1-1EAE-504F-8E78-60EAE588268E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73449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8617AB-562F-514C-AB52-421A1D2915CB}" type="datetimeFigureOut">
              <a:rPr lang="es-ES" smtClean="0"/>
              <a:t>10/25/15</a:t>
            </a:fld>
            <a:endParaRPr lang="en-GB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A6CF1-1EAE-504F-8E78-60EAE588268E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95032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8617AB-562F-514C-AB52-421A1D2915CB}" type="datetimeFigureOut">
              <a:rPr lang="es-ES" smtClean="0"/>
              <a:t>10/25/15</a:t>
            </a:fld>
            <a:endParaRPr lang="en-GB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A6CF1-1EAE-504F-8E78-60EAE588268E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74370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8617AB-562F-514C-AB52-421A1D2915CB}" type="datetimeFigureOut">
              <a:rPr lang="es-ES" smtClean="0"/>
              <a:t>10/25/15</a:t>
            </a:fld>
            <a:endParaRPr lang="en-GB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A6CF1-1EAE-504F-8E78-60EAE588268E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59433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A6CF1-1EAE-504F-8E78-60EAE588268E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4242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A6CF1-1EAE-504F-8E78-60EAE588268E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13901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n-GB" dirty="0"/>
          </a:p>
        </p:txBody>
      </p:sp>
      <p:sp>
        <p:nvSpPr>
          <p:cNvPr id="7" name="TextBox 20"/>
          <p:cNvSpPr txBox="1"/>
          <p:nvPr userDrawn="1"/>
        </p:nvSpPr>
        <p:spPr>
          <a:xfrm>
            <a:off x="1635063" y="6580643"/>
            <a:ext cx="7054265" cy="276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_tradnl" sz="1200" dirty="0" smtClean="0">
                <a:solidFill>
                  <a:srgbClr val="000000"/>
                </a:solidFill>
                <a:latin typeface="Georgia" charset="0"/>
              </a:rPr>
              <a:t>Markus Gaug,</a:t>
            </a:r>
            <a:r>
              <a:rPr lang="es-ES_tradnl" sz="1200" baseline="0" dirty="0" smtClean="0">
                <a:solidFill>
                  <a:srgbClr val="000000"/>
                </a:solidFill>
                <a:latin typeface="Georgia" charset="0"/>
              </a:rPr>
              <a:t> CCF</a:t>
            </a:r>
            <a:r>
              <a:rPr lang="es-ES_tradnl" sz="1200" baseline="0" dirty="0" smtClean="0">
                <a:solidFill>
                  <a:srgbClr val="000000"/>
                </a:solidFill>
                <a:latin typeface="Georgia" charset="0"/>
              </a:rPr>
              <a:t>-Meeting, Barcelona 26-28 Oct. 2015</a:t>
            </a:r>
            <a:endParaRPr lang="es-ES_tradnl" sz="1200" baseline="0" dirty="0" smtClean="0">
              <a:solidFill>
                <a:srgbClr val="000000"/>
              </a:solidFill>
              <a:latin typeface="Georgia" charset="0"/>
            </a:endParaRPr>
          </a:p>
        </p:txBody>
      </p:sp>
      <p:pic>
        <p:nvPicPr>
          <p:cNvPr id="8" name="Picture 19" descr="Cta_logo_blue_rgb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6561138"/>
            <a:ext cx="461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1"/>
          <p:cNvSpPr txBox="1"/>
          <p:nvPr userDrawn="1"/>
        </p:nvSpPr>
        <p:spPr>
          <a:xfrm>
            <a:off x="7256" y="6580643"/>
            <a:ext cx="1627460" cy="2769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Oct.</a:t>
            </a:r>
            <a:r>
              <a:rPr lang="en-US" sz="1200" baseline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26</a:t>
            </a:r>
            <a:r>
              <a:rPr lang="en-US" sz="1200" baseline="300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th</a:t>
            </a:r>
            <a:r>
              <a:rPr lang="en-US" sz="12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, </a:t>
            </a:r>
            <a:r>
              <a:rPr lang="en-US" sz="12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2015</a:t>
            </a:r>
            <a:endParaRPr lang="en-US" sz="12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6375" y="65008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CA6CF1-1EAE-504F-8E78-60EAE588268E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5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7" r:id="rId1"/>
    <p:sldLayoutId id="2147484518" r:id="rId2"/>
    <p:sldLayoutId id="2147484519" r:id="rId3"/>
    <p:sldLayoutId id="2147484520" r:id="rId4"/>
    <p:sldLayoutId id="2147484521" r:id="rId5"/>
    <p:sldLayoutId id="2147484522" r:id="rId6"/>
    <p:sldLayoutId id="2147484523" r:id="rId7"/>
    <p:sldLayoutId id="2147484524" r:id="rId8"/>
    <p:sldLayoutId id="2147484525" r:id="rId9"/>
    <p:sldLayoutId id="2147484526" r:id="rId10"/>
    <p:sldLayoutId id="2147484527" r:id="rId11"/>
    <p:sldLayoutId id="2147484447" r:id="rId12"/>
    <p:sldLayoutId id="2147484448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kus.gaug@uab.cat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3026E8C-7A42-794A-9AA2-CADA4237BD54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3" name="CuadroTexto 2"/>
          <p:cNvSpPr txBox="1"/>
          <p:nvPr/>
        </p:nvSpPr>
        <p:spPr>
          <a:xfrm>
            <a:off x="878428" y="600284"/>
            <a:ext cx="70482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/>
              <a:t>Status of </a:t>
            </a:r>
            <a:r>
              <a:rPr lang="es-ES" sz="4800" dirty="0" err="1" smtClean="0"/>
              <a:t>the</a:t>
            </a:r>
            <a:r>
              <a:rPr lang="es-ES" sz="4800" dirty="0" smtClean="0"/>
              <a:t> IFAE/UAB </a:t>
            </a:r>
            <a:r>
              <a:rPr lang="es-ES" sz="4800" dirty="0" err="1" smtClean="0"/>
              <a:t>Raman</a:t>
            </a:r>
            <a:r>
              <a:rPr lang="es-ES" sz="4800" dirty="0" smtClean="0"/>
              <a:t> LIDAR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386" y="6145551"/>
            <a:ext cx="707614" cy="38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878428" y="2836965"/>
            <a:ext cx="432233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Markus Gaug</a:t>
            </a:r>
          </a:p>
          <a:p>
            <a:pPr algn="ctr"/>
            <a:r>
              <a:rPr lang="es-ES" sz="2000" dirty="0" smtClean="0"/>
              <a:t>Universitat Autònoma de Barcelona </a:t>
            </a:r>
          </a:p>
          <a:p>
            <a:pPr algn="ctr"/>
            <a:r>
              <a:rPr lang="es-ES" i="1" dirty="0" smtClean="0">
                <a:hlinkClick r:id="rId3"/>
              </a:rPr>
              <a:t>markus.gaug@uab.cat</a:t>
            </a:r>
            <a:endParaRPr lang="es-ES" i="1" dirty="0" smtClean="0"/>
          </a:p>
          <a:p>
            <a:pPr algn="ctr"/>
            <a:endParaRPr lang="es-ES" i="1" dirty="0"/>
          </a:p>
          <a:p>
            <a:pPr algn="ctr"/>
            <a:endParaRPr lang="es-ES" i="1" dirty="0" smtClean="0"/>
          </a:p>
        </p:txBody>
      </p:sp>
      <p:pic>
        <p:nvPicPr>
          <p:cNvPr id="8" name="Imagen 7" descr="Screen Shot 2013-09-26 at 7.05.2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627" y="2169944"/>
            <a:ext cx="2056190" cy="231927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53745" y="4406668"/>
            <a:ext cx="334689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+ Oscar Abril (IFAE)</a:t>
            </a:r>
          </a:p>
          <a:p>
            <a:r>
              <a:rPr lang="es-ES" dirty="0"/>
              <a:t>+ Oscar Blanch </a:t>
            </a:r>
            <a:r>
              <a:rPr lang="es-ES" dirty="0" smtClean="0"/>
              <a:t>(IFAE)</a:t>
            </a:r>
          </a:p>
          <a:p>
            <a:r>
              <a:rPr lang="es-ES" dirty="0"/>
              <a:t>+ Oriol Calpe (UAB</a:t>
            </a:r>
            <a:r>
              <a:rPr lang="es-ES" dirty="0" smtClean="0"/>
              <a:t>)</a:t>
            </a:r>
            <a:endParaRPr lang="es-ES" dirty="0"/>
          </a:p>
          <a:p>
            <a:r>
              <a:rPr lang="es-ES" dirty="0" smtClean="0"/>
              <a:t>+ </a:t>
            </a:r>
            <a:r>
              <a:rPr lang="es-ES" dirty="0" err="1"/>
              <a:t>Michele</a:t>
            </a:r>
            <a:r>
              <a:rPr lang="es-ES" dirty="0"/>
              <a:t> </a:t>
            </a:r>
            <a:r>
              <a:rPr lang="es-ES" dirty="0" smtClean="0"/>
              <a:t>Doro (INFN </a:t>
            </a:r>
            <a:r>
              <a:rPr lang="es-ES" dirty="0" err="1" smtClean="0"/>
              <a:t>Padova</a:t>
            </a:r>
            <a:r>
              <a:rPr lang="es-ES" dirty="0" smtClean="0"/>
              <a:t>)</a:t>
            </a:r>
          </a:p>
          <a:p>
            <a:r>
              <a:rPr lang="es-ES" dirty="0" smtClean="0"/>
              <a:t>+ Lluís Font (UAB)</a:t>
            </a:r>
          </a:p>
          <a:p>
            <a:r>
              <a:rPr lang="es-ES" dirty="0" smtClean="0"/>
              <a:t>+ Daniel </a:t>
            </a:r>
            <a:r>
              <a:rPr lang="es-ES" dirty="0" err="1" smtClean="0"/>
              <a:t>Guberman</a:t>
            </a:r>
            <a:r>
              <a:rPr lang="es-ES" dirty="0" smtClean="0"/>
              <a:t> (IFAE)</a:t>
            </a:r>
          </a:p>
          <a:p>
            <a:r>
              <a:rPr lang="es-ES" dirty="0" smtClean="0"/>
              <a:t>+ </a:t>
            </a:r>
            <a:r>
              <a:rPr lang="es-ES" dirty="0" err="1" smtClean="0"/>
              <a:t>Manel</a:t>
            </a:r>
            <a:r>
              <a:rPr lang="es-ES" dirty="0" smtClean="0"/>
              <a:t> Martínez (IFAE)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0903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LIDAR Alignmen</a:t>
            </a:r>
            <a:r>
              <a:rPr lang="en-GB" dirty="0" smtClean="0"/>
              <a:t>t </a:t>
            </a:r>
            <a:r>
              <a:rPr lang="en-GB" dirty="0" err="1" smtClean="0"/>
              <a:t>prel</a:t>
            </a:r>
            <a:r>
              <a:rPr lang="en-GB" dirty="0" smtClean="0"/>
              <a:t>. results</a:t>
            </a:r>
            <a:endParaRPr lang="en-GB" dirty="0"/>
          </a:p>
        </p:txBody>
      </p:sp>
      <p:pic>
        <p:nvPicPr>
          <p:cNvPr id="4" name="Imagen 3" descr="Sca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8640"/>
            <a:ext cx="4968552" cy="7782235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83223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LIDAR Alignmen</a:t>
            </a:r>
            <a:r>
              <a:rPr lang="en-GB" dirty="0" smtClean="0"/>
              <a:t>t </a:t>
            </a:r>
            <a:r>
              <a:rPr lang="en-GB" dirty="0" err="1" smtClean="0"/>
              <a:t>prel</a:t>
            </a:r>
            <a:r>
              <a:rPr lang="en-GB" dirty="0" smtClean="0"/>
              <a:t>. results</a:t>
            </a:r>
            <a:endParaRPr lang="en-GB" dirty="0"/>
          </a:p>
        </p:txBody>
      </p:sp>
      <p:pic>
        <p:nvPicPr>
          <p:cNvPr id="5" name="Imagen 4" descr="Sca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464" y="-171400"/>
            <a:ext cx="5427832" cy="8501605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66196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2" y="5034038"/>
            <a:ext cx="4106333" cy="15398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150" y="3802396"/>
            <a:ext cx="4674739" cy="12590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119" y="1417638"/>
            <a:ext cx="4874770" cy="232064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b="26961"/>
          <a:stretch/>
        </p:blipFill>
        <p:spPr>
          <a:xfrm>
            <a:off x="28222" y="3971728"/>
            <a:ext cx="4634698" cy="254574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Documentation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A6CF1-1EAE-504F-8E78-60EAE588268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222" y="1237199"/>
            <a:ext cx="4459110" cy="26780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2797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idx="1"/>
          </p:nvPr>
        </p:nvSpPr>
        <p:spPr>
          <a:xfrm>
            <a:off x="118534" y="1536347"/>
            <a:ext cx="7600243" cy="4263319"/>
          </a:xfrm>
        </p:spPr>
        <p:txBody>
          <a:bodyPr>
            <a:normAutofit fontScale="37500" lnSpcReduction="20000"/>
          </a:bodyPr>
          <a:lstStyle/>
          <a:p>
            <a:r>
              <a:rPr lang="es-ES" sz="4300" b="1" dirty="0"/>
              <a:t>FC/PC-</a:t>
            </a:r>
            <a:r>
              <a:rPr lang="es-ES" sz="4300" b="1" dirty="0" err="1"/>
              <a:t>Connectorized</a:t>
            </a:r>
            <a:r>
              <a:rPr lang="es-ES" sz="4300" b="1" dirty="0"/>
              <a:t> UV-</a:t>
            </a:r>
            <a:r>
              <a:rPr lang="es-ES" sz="4300" b="1" dirty="0" err="1"/>
              <a:t>Enhanced</a:t>
            </a:r>
            <a:r>
              <a:rPr lang="es-ES" sz="4300" b="1" dirty="0"/>
              <a:t> </a:t>
            </a:r>
            <a:r>
              <a:rPr lang="es-ES" sz="4300" b="1" dirty="0" err="1"/>
              <a:t>Aluminum</a:t>
            </a:r>
            <a:r>
              <a:rPr lang="es-ES" sz="4300" b="1" dirty="0"/>
              <a:t> </a:t>
            </a:r>
            <a:r>
              <a:rPr lang="es-ES" sz="4300" b="1" dirty="0" err="1"/>
              <a:t>Reflective</a:t>
            </a:r>
            <a:r>
              <a:rPr lang="es-ES" sz="4300" b="1" dirty="0"/>
              <a:t> </a:t>
            </a:r>
            <a:r>
              <a:rPr lang="es-ES" sz="4300" b="1" dirty="0" err="1" smtClean="0"/>
              <a:t>Collimators</a:t>
            </a:r>
            <a:r>
              <a:rPr lang="es-ES" sz="4300" b="1" dirty="0" smtClean="0"/>
              <a:t> (</a:t>
            </a:r>
            <a:r>
              <a:rPr lang="es-ES" sz="4300" u="sng" dirty="0" smtClean="0"/>
              <a:t>RC12SMA-F01 </a:t>
            </a:r>
            <a:r>
              <a:rPr lang="es-ES" sz="4300" u="sng" dirty="0" err="1" smtClean="0"/>
              <a:t>by</a:t>
            </a:r>
            <a:r>
              <a:rPr lang="es-ES" sz="4300" u="sng" dirty="0" smtClean="0"/>
              <a:t> </a:t>
            </a:r>
            <a:r>
              <a:rPr lang="es-ES" sz="4300" u="sng" dirty="0" err="1" smtClean="0"/>
              <a:t>Thorlabs</a:t>
            </a:r>
            <a:r>
              <a:rPr lang="es-ES" sz="4300" u="sng" dirty="0" smtClean="0"/>
              <a:t>)</a:t>
            </a:r>
          </a:p>
          <a:p>
            <a:endParaRPr lang="es-ES" sz="4300" u="sng" dirty="0" smtClean="0"/>
          </a:p>
          <a:p>
            <a:r>
              <a:rPr lang="es-ES" sz="4300" dirty="0"/>
              <a:t>Colimador reflector</a:t>
            </a:r>
          </a:p>
          <a:p>
            <a:r>
              <a:rPr lang="es-ES" sz="4300" dirty="0"/>
              <a:t>250 – 450 </a:t>
            </a:r>
            <a:r>
              <a:rPr lang="es-ES" sz="4300" dirty="0" err="1"/>
              <a:t>nm</a:t>
            </a:r>
            <a:r>
              <a:rPr lang="es-ES" sz="4300" dirty="0"/>
              <a:t> </a:t>
            </a:r>
          </a:p>
          <a:p>
            <a:r>
              <a:rPr lang="es-ES" sz="4300" dirty="0"/>
              <a:t>12 mm </a:t>
            </a:r>
            <a:r>
              <a:rPr lang="es-ES" sz="4300" dirty="0" err="1"/>
              <a:t>dia</a:t>
            </a:r>
            <a:r>
              <a:rPr lang="es-ES" sz="4300" dirty="0"/>
              <a:t>. </a:t>
            </a:r>
            <a:r>
              <a:rPr lang="es-ES" sz="4300" dirty="0" err="1"/>
              <a:t>beam</a:t>
            </a:r>
            <a:endParaRPr lang="es-ES" sz="4300" dirty="0"/>
          </a:p>
          <a:p>
            <a:r>
              <a:rPr lang="es-ES" sz="4300" dirty="0"/>
              <a:t>Conector </a:t>
            </a:r>
            <a:r>
              <a:rPr lang="es-ES" sz="4300" dirty="0" smtClean="0"/>
              <a:t>SMA</a:t>
            </a:r>
          </a:p>
          <a:p>
            <a:endParaRPr lang="es-ES" sz="4300" dirty="0"/>
          </a:p>
          <a:p>
            <a:r>
              <a:rPr lang="es-ES" sz="4300" b="1" dirty="0"/>
              <a:t>0.39 NA TECS-</a:t>
            </a:r>
            <a:r>
              <a:rPr lang="es-ES" sz="4300" b="1" dirty="0" err="1"/>
              <a:t>Clad</a:t>
            </a:r>
            <a:r>
              <a:rPr lang="es-ES" sz="4300" b="1" dirty="0"/>
              <a:t> </a:t>
            </a:r>
            <a:r>
              <a:rPr lang="es-ES" sz="4300" b="1" dirty="0" err="1"/>
              <a:t>Multimode</a:t>
            </a:r>
            <a:r>
              <a:rPr lang="es-ES" sz="4300" b="1" dirty="0"/>
              <a:t> </a:t>
            </a:r>
            <a:r>
              <a:rPr lang="es-ES" sz="4300" b="1" dirty="0" err="1"/>
              <a:t>Optical</a:t>
            </a:r>
            <a:r>
              <a:rPr lang="es-ES" sz="4300" b="1" dirty="0"/>
              <a:t> </a:t>
            </a:r>
            <a:r>
              <a:rPr lang="es-ES" sz="4300" b="1" dirty="0" err="1"/>
              <a:t>Fiber</a:t>
            </a:r>
            <a:endParaRPr lang="es-ES" sz="4300" b="1" dirty="0"/>
          </a:p>
          <a:p>
            <a:endParaRPr lang="es-ES" sz="4300" dirty="0" smtClean="0"/>
          </a:p>
          <a:p>
            <a:r>
              <a:rPr lang="es-ES" sz="4300" dirty="0"/>
              <a:t>1,5 mm </a:t>
            </a:r>
            <a:r>
              <a:rPr lang="es-ES" sz="4300" dirty="0" err="1" smtClean="0"/>
              <a:t>diàmetre</a:t>
            </a:r>
            <a:r>
              <a:rPr lang="es-ES" sz="4300" dirty="0" smtClean="0"/>
              <a:t> (!!)</a:t>
            </a:r>
            <a:endParaRPr lang="es-ES" sz="4300" dirty="0"/>
          </a:p>
          <a:p>
            <a:r>
              <a:rPr lang="es-ES" sz="4300" dirty="0" smtClean="0"/>
              <a:t>SMA </a:t>
            </a:r>
            <a:r>
              <a:rPr lang="es-ES" sz="4300" dirty="0" err="1" smtClean="0"/>
              <a:t>Conectors</a:t>
            </a:r>
            <a:r>
              <a:rPr lang="es-ES" sz="4300" dirty="0" smtClean="0"/>
              <a:t> </a:t>
            </a:r>
            <a:r>
              <a:rPr lang="es-ES" sz="4300" dirty="0"/>
              <a:t>SMA </a:t>
            </a:r>
            <a:r>
              <a:rPr lang="es-ES" sz="4300" dirty="0" err="1" smtClean="0"/>
              <a:t>entrance</a:t>
            </a:r>
            <a:r>
              <a:rPr lang="es-ES" sz="4300" dirty="0" smtClean="0"/>
              <a:t> and </a:t>
            </a:r>
            <a:r>
              <a:rPr lang="es-ES" sz="4300" dirty="0" err="1" smtClean="0"/>
              <a:t>exit</a:t>
            </a:r>
            <a:endParaRPr lang="es-ES" sz="4300" dirty="0" smtClean="0"/>
          </a:p>
          <a:p>
            <a:r>
              <a:rPr lang="es-ES" sz="4300" dirty="0" err="1" smtClean="0"/>
              <a:t>Negligible</a:t>
            </a:r>
            <a:r>
              <a:rPr lang="es-ES" sz="4300" dirty="0" smtClean="0"/>
              <a:t> </a:t>
            </a:r>
            <a:r>
              <a:rPr lang="es-ES" sz="4300" dirty="0" err="1" smtClean="0"/>
              <a:t>attenuation</a:t>
            </a:r>
            <a:r>
              <a:rPr lang="es-ES" sz="4300" dirty="0" smtClean="0"/>
              <a:t> at 355 and 532 </a:t>
            </a:r>
            <a:r>
              <a:rPr lang="es-ES" sz="4300" dirty="0" err="1" smtClean="0"/>
              <a:t>nm</a:t>
            </a:r>
            <a:endParaRPr lang="es-ES" sz="4300" dirty="0" smtClean="0"/>
          </a:p>
          <a:p>
            <a:endParaRPr lang="es-ES" sz="4300" dirty="0"/>
          </a:p>
          <a:p>
            <a:r>
              <a:rPr lang="es-ES" sz="4300" b="1" dirty="0" smtClean="0"/>
              <a:t>Total </a:t>
            </a:r>
            <a:r>
              <a:rPr lang="es-ES" sz="4300" b="1" dirty="0" err="1" smtClean="0"/>
              <a:t>cost</a:t>
            </a:r>
            <a:r>
              <a:rPr lang="es-ES" sz="4300" b="1" dirty="0" smtClean="0"/>
              <a:t> up </a:t>
            </a:r>
            <a:r>
              <a:rPr lang="es-ES" sz="4300" b="1" dirty="0" err="1" smtClean="0"/>
              <a:t>to</a:t>
            </a:r>
            <a:r>
              <a:rPr lang="es-ES" sz="4300" b="1" dirty="0" smtClean="0"/>
              <a:t> </a:t>
            </a:r>
            <a:r>
              <a:rPr lang="es-ES" sz="4300" b="1" dirty="0" err="1" smtClean="0"/>
              <a:t>here</a:t>
            </a:r>
            <a:r>
              <a:rPr lang="es-ES" sz="4300" b="1" dirty="0" smtClean="0"/>
              <a:t>: 1400 </a:t>
            </a:r>
            <a:r>
              <a:rPr lang="es-ES" sz="4300" b="1" dirty="0" err="1" smtClean="0"/>
              <a:t>eur</a:t>
            </a:r>
            <a:r>
              <a:rPr lang="es-ES" sz="4300" b="1" dirty="0" smtClean="0"/>
              <a:t>.</a:t>
            </a:r>
            <a:endParaRPr lang="es-ES" sz="4300" dirty="0" smtClean="0"/>
          </a:p>
          <a:p>
            <a:endParaRPr lang="es-ES" sz="4300" dirty="0"/>
          </a:p>
          <a:p>
            <a:r>
              <a:rPr lang="es-ES" sz="4300" b="1" dirty="0" err="1" smtClean="0"/>
              <a:t>Additional</a:t>
            </a:r>
            <a:r>
              <a:rPr lang="es-ES" sz="4300" b="1" dirty="0" smtClean="0"/>
              <a:t> (simple) 2-line </a:t>
            </a:r>
            <a:r>
              <a:rPr lang="es-ES" sz="4300" b="1" dirty="0" err="1" smtClean="0"/>
              <a:t>polychromator</a:t>
            </a:r>
            <a:r>
              <a:rPr lang="es-ES" sz="4300" b="1" dirty="0" smtClean="0"/>
              <a:t> </a:t>
            </a:r>
            <a:r>
              <a:rPr lang="es-ES" sz="4300" b="1" dirty="0" err="1" smtClean="0"/>
              <a:t>unit</a:t>
            </a:r>
            <a:r>
              <a:rPr lang="es-ES" sz="4300" b="1" dirty="0" smtClean="0"/>
              <a:t> </a:t>
            </a:r>
            <a:endParaRPr lang="es-ES" sz="4300" b="1" dirty="0"/>
          </a:p>
          <a:p>
            <a:endParaRPr lang="es-ES" sz="1800" dirty="0"/>
          </a:p>
          <a:p>
            <a:pPr marL="0" indent="0">
              <a:buNone/>
            </a:pPr>
            <a:endParaRPr lang="es-ES" sz="1800" u="sng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Near-range solution(s)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A6CF1-1EAE-504F-8E78-60EAE588268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3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448" y="1907647"/>
            <a:ext cx="1518710" cy="151871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556" y="1907647"/>
            <a:ext cx="1644815" cy="157417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320" y="1907647"/>
            <a:ext cx="2705655" cy="170274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7444" y="3965222"/>
            <a:ext cx="1240518" cy="105474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4320" y="3711222"/>
            <a:ext cx="2868634" cy="161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Near range solution(s)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A6CF1-1EAE-504F-8E78-60EAE588268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" name="Imagen 5" descr="Biavati_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2" y="1417638"/>
            <a:ext cx="7635823" cy="517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86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Outlook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531578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Have applied for new funds from 2016-2018</a:t>
            </a:r>
          </a:p>
          <a:p>
            <a:endParaRPr lang="en-GB" dirty="0"/>
          </a:p>
          <a:p>
            <a:r>
              <a:rPr lang="en-GB" dirty="0" smtClean="0"/>
              <a:t>Once </a:t>
            </a:r>
            <a:r>
              <a:rPr lang="en-GB" dirty="0" err="1" smtClean="0"/>
              <a:t>polychromator</a:t>
            </a:r>
            <a:r>
              <a:rPr lang="en-GB" dirty="0" smtClean="0"/>
              <a:t> is assembled, LIDAR can start long-term tests (e.g. in La Palma)</a:t>
            </a:r>
          </a:p>
          <a:p>
            <a:endParaRPr lang="en-GB" dirty="0"/>
          </a:p>
          <a:p>
            <a:r>
              <a:rPr lang="en-GB" dirty="0" smtClean="0"/>
              <a:t>After long-term test and evaluation, move to unified design with LUPM for final LIDAR for CTA-N. </a:t>
            </a:r>
          </a:p>
          <a:p>
            <a:endParaRPr lang="en-GB" dirty="0"/>
          </a:p>
          <a:p>
            <a:r>
              <a:rPr lang="en-GB" dirty="0" smtClean="0"/>
              <a:t>Final LIDAR planned to be ready in 2019.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A6CF1-1EAE-504F-8E78-60EAE588268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345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35804"/>
            <a:ext cx="8229600" cy="1143000"/>
          </a:xfrm>
        </p:spPr>
        <p:txBody>
          <a:bodyPr/>
          <a:lstStyle/>
          <a:p>
            <a:r>
              <a:rPr lang="en-GB" dirty="0" smtClean="0"/>
              <a:t>Situation in 2015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A6CF1-1EAE-504F-8E78-60EAE588268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350307" y="1050752"/>
            <a:ext cx="8339668" cy="4339650"/>
          </a:xfrm>
          <a:prstGeom prst="rect">
            <a:avLst/>
          </a:prstGeom>
          <a:noFill/>
        </p:spPr>
        <p:txBody>
          <a:bodyPr wrap="square" spcCol="36000" rtlCol="0">
            <a:spAutoFit/>
          </a:bodyPr>
          <a:lstStyle/>
          <a:p>
            <a:pPr marL="800100" lvl="1" indent="-342900">
              <a:buClr>
                <a:schemeClr val="accent3"/>
              </a:buClr>
              <a:buFont typeface="Wingdings" charset="2"/>
              <a:buChar char=""/>
            </a:pPr>
            <a:endParaRPr lang="en-GB" sz="2000" dirty="0" smtClean="0"/>
          </a:p>
          <a:p>
            <a:pPr marL="800100" lvl="1" indent="-342900">
              <a:buClr>
                <a:schemeClr val="accent3"/>
              </a:buClr>
              <a:buFont typeface="Wingdings" charset="2"/>
              <a:buChar char=""/>
            </a:pPr>
            <a:endParaRPr lang="en-GB" sz="2000" dirty="0"/>
          </a:p>
          <a:p>
            <a:pPr marL="800100" lvl="1" indent="-342900">
              <a:buClr>
                <a:schemeClr val="accent3"/>
              </a:buClr>
              <a:buFont typeface="Wingdings" charset="2"/>
              <a:buChar char=""/>
            </a:pPr>
            <a:r>
              <a:rPr lang="en-GB" sz="2800" dirty="0" smtClean="0"/>
              <a:t>Funding </a:t>
            </a:r>
            <a:r>
              <a:rPr lang="en-GB" sz="2800" dirty="0" smtClean="0"/>
              <a:t>for LIDAR has failed unexpectedly this </a:t>
            </a:r>
            <a:r>
              <a:rPr lang="en-GB" sz="2800" dirty="0" smtClean="0"/>
              <a:t>year  </a:t>
            </a:r>
            <a:r>
              <a:rPr lang="en-GB" sz="2400" dirty="0" smtClean="0"/>
              <a:t>(as most Spanish funding proposals in 2015)</a:t>
            </a:r>
          </a:p>
          <a:p>
            <a:pPr marL="800100" lvl="1" indent="-342900">
              <a:buClr>
                <a:schemeClr val="accent3"/>
              </a:buClr>
              <a:buFont typeface="Wingdings" charset="2"/>
              <a:buChar char=""/>
            </a:pPr>
            <a:endParaRPr lang="en-GB" sz="2400" dirty="0" smtClean="0"/>
          </a:p>
          <a:p>
            <a:pPr marL="800100" lvl="1" indent="-342900">
              <a:buClr>
                <a:schemeClr val="accent3"/>
              </a:buClr>
              <a:buFont typeface="Wingdings" charset="2"/>
              <a:buChar char=""/>
            </a:pPr>
            <a:r>
              <a:rPr lang="en-GB" sz="2800" dirty="0" smtClean="0"/>
              <a:t>Workshop at IFAE has become heavily involved in bogies for LST, LIDAR has dropped to lowest priority</a:t>
            </a:r>
          </a:p>
          <a:p>
            <a:pPr marL="800100" lvl="1" indent="-342900">
              <a:buFont typeface="Arial"/>
              <a:buChar char="•"/>
            </a:pPr>
            <a:endParaRPr lang="en-GB" sz="2400" dirty="0" smtClean="0"/>
          </a:p>
          <a:p>
            <a:pPr marL="285750" indent="-285750">
              <a:buFont typeface="Arial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63647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5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Achievements </a:t>
            </a:r>
            <a:r>
              <a:rPr lang="en-GB" dirty="0" smtClean="0"/>
              <a:t>in 2015 </a:t>
            </a:r>
            <a:br>
              <a:rPr lang="en-GB" dirty="0" smtClean="0"/>
            </a:br>
            <a:r>
              <a:rPr lang="en-GB" dirty="0" smtClean="0"/>
              <a:t>(practically w/o funds...)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A6CF1-1EAE-504F-8E78-60EAE588268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265641" y="1290639"/>
            <a:ext cx="8652582" cy="5386090"/>
          </a:xfrm>
          <a:prstGeom prst="rect">
            <a:avLst/>
          </a:prstGeom>
          <a:noFill/>
        </p:spPr>
        <p:txBody>
          <a:bodyPr wrap="square" spcCol="36000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200" b="1" dirty="0" smtClean="0"/>
              <a:t>Hardware</a:t>
            </a:r>
            <a:r>
              <a:rPr lang="en-GB" sz="2200" dirty="0" smtClean="0"/>
              <a:t>: </a:t>
            </a:r>
          </a:p>
          <a:p>
            <a:pPr marL="800100" lvl="1" indent="-342900">
              <a:buClr>
                <a:schemeClr val="accent3"/>
              </a:buClr>
              <a:buFont typeface="Wingdings" charset="2"/>
              <a:buChar char=""/>
            </a:pPr>
            <a:r>
              <a:rPr lang="en-GB" dirty="0" err="1"/>
              <a:t>P</a:t>
            </a:r>
            <a:r>
              <a:rPr lang="en-GB" dirty="0" err="1" smtClean="0"/>
              <a:t>olychromator</a:t>
            </a:r>
            <a:r>
              <a:rPr lang="en-GB" dirty="0" smtClean="0"/>
              <a:t> </a:t>
            </a:r>
            <a:r>
              <a:rPr lang="en-GB" dirty="0" smtClean="0"/>
              <a:t>has started production and assembling (but worksho</a:t>
            </a:r>
            <a:r>
              <a:rPr lang="en-GB" dirty="0" smtClean="0"/>
              <a:t>p not yet fully dedicated).</a:t>
            </a:r>
            <a:r>
              <a:rPr lang="en-GB" dirty="0" smtClean="0"/>
              <a:t> </a:t>
            </a:r>
            <a:endParaRPr lang="en-GB" dirty="0" smtClean="0"/>
          </a:p>
          <a:p>
            <a:pPr marL="800100" lvl="1" indent="-342900">
              <a:buClr>
                <a:schemeClr val="accent3"/>
              </a:buClr>
              <a:buFont typeface="Wingdings" charset="2"/>
              <a:buChar char=""/>
            </a:pPr>
            <a:r>
              <a:rPr lang="en-GB" dirty="0"/>
              <a:t>I</a:t>
            </a:r>
            <a:r>
              <a:rPr lang="en-GB" dirty="0" smtClean="0"/>
              <a:t>nstalled new dichroic guiding mirrors,  </a:t>
            </a:r>
            <a:endParaRPr lang="en-GB" dirty="0"/>
          </a:p>
          <a:p>
            <a:pPr marL="800100" lvl="1" indent="-342900">
              <a:buClr>
                <a:schemeClr val="accent3"/>
              </a:buClr>
              <a:buFont typeface="Wingdings" charset="2"/>
              <a:buChar char=""/>
            </a:pPr>
            <a:r>
              <a:rPr lang="en-GB" dirty="0"/>
              <a:t>R</a:t>
            </a:r>
            <a:r>
              <a:rPr lang="en-GB" dirty="0" smtClean="0"/>
              <a:t>eceived permission to operate LIDAR (from 1-3 am</a:t>
            </a:r>
            <a:r>
              <a:rPr lang="en-GB" dirty="0" smtClean="0"/>
              <a:t>)</a:t>
            </a:r>
          </a:p>
          <a:p>
            <a:pPr marL="800100" lvl="1" indent="-342900">
              <a:buClr>
                <a:schemeClr val="accent3"/>
              </a:buClr>
              <a:buFont typeface="Wingdings" charset="2"/>
              <a:buChar char=""/>
            </a:pPr>
            <a:r>
              <a:rPr lang="en-GB" dirty="0" smtClean="0"/>
              <a:t>Aligned the LIDAR in zenith position (fine-alignment still </a:t>
            </a:r>
            <a:r>
              <a:rPr lang="en-GB" dirty="0" err="1" smtClean="0"/>
              <a:t>ongoing</a:t>
            </a:r>
            <a:r>
              <a:rPr lang="en-GB" dirty="0" smtClean="0"/>
              <a:t>)</a:t>
            </a:r>
            <a:endParaRPr lang="en-GB" dirty="0" smtClean="0"/>
          </a:p>
          <a:p>
            <a:pPr marL="800100" lvl="1" indent="-342900">
              <a:buClr>
                <a:schemeClr val="accent3"/>
              </a:buClr>
              <a:buFont typeface="Wingdings" charset="2"/>
              <a:buChar char=""/>
            </a:pPr>
            <a:r>
              <a:rPr lang="en-GB" dirty="0"/>
              <a:t>U</a:t>
            </a:r>
            <a:r>
              <a:rPr lang="en-GB" dirty="0" smtClean="0"/>
              <a:t>nfortunately, laser needs some additional </a:t>
            </a:r>
            <a:r>
              <a:rPr lang="en-GB" dirty="0" smtClean="0"/>
              <a:t>maintenance</a:t>
            </a:r>
            <a:endParaRPr lang="en-GB" b="1" dirty="0" smtClean="0"/>
          </a:p>
          <a:p>
            <a:pPr marL="285750" indent="-285750">
              <a:buFont typeface="Arial"/>
              <a:buChar char="•"/>
            </a:pPr>
            <a:r>
              <a:rPr lang="en-GB" sz="2200" b="1" dirty="0" smtClean="0"/>
              <a:t>Software:</a:t>
            </a:r>
          </a:p>
          <a:p>
            <a:pPr marL="800100" lvl="1" indent="-342900">
              <a:buClr>
                <a:schemeClr val="accent3"/>
              </a:buClr>
              <a:buFont typeface="Wingdings" charset="2"/>
              <a:buChar char=""/>
            </a:pPr>
            <a:r>
              <a:rPr lang="en-GB" sz="2000" b="1" dirty="0"/>
              <a:t> </a:t>
            </a:r>
            <a:r>
              <a:rPr lang="en-GB" dirty="0" smtClean="0"/>
              <a:t>Library to read </a:t>
            </a:r>
            <a:r>
              <a:rPr lang="en-GB" dirty="0" err="1" smtClean="0"/>
              <a:t>Licel</a:t>
            </a:r>
            <a:r>
              <a:rPr lang="en-GB" dirty="0" smtClean="0"/>
              <a:t> files ready</a:t>
            </a:r>
          </a:p>
          <a:p>
            <a:pPr marL="800100" lvl="1" indent="-342900">
              <a:buClr>
                <a:schemeClr val="accent3"/>
              </a:buClr>
              <a:buFont typeface="Wingdings" charset="2"/>
              <a:buChar char=""/>
            </a:pPr>
            <a:r>
              <a:rPr lang="en-GB" b="1" dirty="0"/>
              <a:t> </a:t>
            </a:r>
            <a:r>
              <a:rPr lang="en-GB" dirty="0" smtClean="0"/>
              <a:t>Internal communication translated from </a:t>
            </a:r>
            <a:r>
              <a:rPr lang="en-GB" dirty="0" err="1" smtClean="0"/>
              <a:t>Labview</a:t>
            </a:r>
            <a:r>
              <a:rPr lang="en-GB" dirty="0" smtClean="0"/>
              <a:t> to C (in process)</a:t>
            </a:r>
          </a:p>
          <a:p>
            <a:pPr marL="285750" indent="-285750">
              <a:buFont typeface="Arial"/>
              <a:buChar char="•"/>
            </a:pPr>
            <a:r>
              <a:rPr lang="en-GB" sz="2200" b="1" dirty="0" smtClean="0"/>
              <a:t>Documentation</a:t>
            </a:r>
            <a:r>
              <a:rPr lang="en-GB" sz="2200" dirty="0" smtClean="0"/>
              <a:t>:</a:t>
            </a:r>
          </a:p>
          <a:p>
            <a:pPr marL="800100" lvl="1" indent="-342900">
              <a:buClr>
                <a:schemeClr val="accent3"/>
              </a:buClr>
              <a:buFont typeface="Wingdings" charset="2"/>
              <a:buChar char=""/>
            </a:pPr>
            <a:r>
              <a:rPr lang="en-GB" dirty="0" smtClean="0"/>
              <a:t>Finished one bachelor thesis on pre-alignment (</a:t>
            </a:r>
            <a:r>
              <a:rPr lang="en-GB" dirty="0" err="1" smtClean="0"/>
              <a:t>Eudald</a:t>
            </a:r>
            <a:r>
              <a:rPr lang="en-GB" dirty="0" smtClean="0"/>
              <a:t> Font)</a:t>
            </a:r>
          </a:p>
          <a:p>
            <a:pPr marL="800100" lvl="1" indent="-342900">
              <a:buClr>
                <a:schemeClr val="accent3"/>
              </a:buClr>
              <a:buSzPct val="100000"/>
              <a:buFont typeface="Wingdings" charset="2"/>
              <a:buChar char=""/>
            </a:pPr>
            <a:r>
              <a:rPr lang="en-GB" dirty="0" smtClean="0"/>
              <a:t>Another bachelor thesis on alignment and near-range solutions is on-going (</a:t>
            </a:r>
            <a:r>
              <a:rPr lang="en-GB" dirty="0" err="1" smtClean="0"/>
              <a:t>Oriol</a:t>
            </a:r>
            <a:r>
              <a:rPr lang="en-GB" dirty="0" smtClean="0"/>
              <a:t> Calpe)</a:t>
            </a:r>
          </a:p>
          <a:p>
            <a:pPr marL="800100" lvl="1" indent="-342900">
              <a:buClr>
                <a:schemeClr val="accent3"/>
              </a:buClr>
              <a:buSzPct val="100000"/>
              <a:buFont typeface="Wingdings" charset="2"/>
              <a:buChar char=""/>
            </a:pPr>
            <a:r>
              <a:rPr lang="en-GB" dirty="0"/>
              <a:t>C</a:t>
            </a:r>
            <a:r>
              <a:rPr lang="en-GB" dirty="0" smtClean="0"/>
              <a:t>onstantly update a LIDAR TDR</a:t>
            </a:r>
          </a:p>
          <a:p>
            <a:pPr marL="800100" lvl="1" indent="-342900">
              <a:buClr>
                <a:schemeClr val="accent3"/>
              </a:buClr>
              <a:buSzPct val="100000"/>
              <a:buFont typeface="Wingdings" charset="2"/>
              <a:buChar char=""/>
            </a:pPr>
            <a:r>
              <a:rPr lang="en-GB" dirty="0" smtClean="0"/>
              <a:t>ICDs </a:t>
            </a:r>
            <a:r>
              <a:rPr lang="en-GB" dirty="0" smtClean="0"/>
              <a:t>created (except for the </a:t>
            </a:r>
            <a:r>
              <a:rPr lang="en-GB" dirty="0" smtClean="0"/>
              <a:t>one with ACTL)</a:t>
            </a:r>
            <a:endParaRPr lang="en-GB" dirty="0" smtClean="0"/>
          </a:p>
          <a:p>
            <a:pPr marL="285750" indent="-285750">
              <a:buFont typeface="Arial"/>
              <a:buChar char="•"/>
            </a:pPr>
            <a:r>
              <a:rPr lang="en-GB" sz="2200" b="1" dirty="0" smtClean="0"/>
              <a:t>New ideas:</a:t>
            </a:r>
            <a:endParaRPr lang="en-GB" sz="2200" b="1" dirty="0" smtClean="0"/>
          </a:p>
          <a:p>
            <a:pPr marL="800100" lvl="1" indent="-342900">
              <a:buClr>
                <a:schemeClr val="accent3"/>
              </a:buClr>
              <a:buFont typeface="Wingdings" charset="2"/>
              <a:buChar char=""/>
            </a:pPr>
            <a:r>
              <a:rPr lang="en-GB" dirty="0"/>
              <a:t>N</a:t>
            </a:r>
            <a:r>
              <a:rPr lang="en-GB" dirty="0" smtClean="0"/>
              <a:t>ear-range </a:t>
            </a:r>
            <a:r>
              <a:rPr lang="en-GB" dirty="0" smtClean="0"/>
              <a:t>solution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24326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LY_DETA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911" y="2727635"/>
            <a:ext cx="5560927" cy="329820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Polychromator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A6CF1-1EAE-504F-8E78-60EAE588268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7638"/>
            <a:ext cx="4507261" cy="276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14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OL-001-000-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0" r="47847"/>
          <a:stretch/>
        </p:blipFill>
        <p:spPr>
          <a:xfrm>
            <a:off x="6718012" y="4366861"/>
            <a:ext cx="1362053" cy="2652888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dichroic guiding mirrors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A6CF1-1EAE-504F-8E78-60EAE588268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Imagen 4" descr="Laser Components - Curva di trasmission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3" b="27984"/>
          <a:stretch/>
        </p:blipFill>
        <p:spPr>
          <a:xfrm>
            <a:off x="3738161" y="1417638"/>
            <a:ext cx="4846211" cy="331611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64445" y="5693305"/>
            <a:ext cx="5497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</a:t>
            </a:r>
            <a:r>
              <a:rPr lang="en-GB" dirty="0" smtClean="0"/>
              <a:t>ailored by “</a:t>
            </a:r>
            <a:r>
              <a:rPr lang="en-GB" dirty="0" err="1" smtClean="0"/>
              <a:t>OptoPrim</a:t>
            </a:r>
            <a:r>
              <a:rPr lang="en-GB" dirty="0" smtClean="0"/>
              <a:t>”, Italy.</a:t>
            </a:r>
          </a:p>
          <a:p>
            <a:r>
              <a:rPr lang="en-GB" dirty="0" smtClean="0"/>
              <a:t>Reflect &gt;97% at 355 and 532 nm, but &lt;10% at 1064</a:t>
            </a:r>
          </a:p>
          <a:p>
            <a:r>
              <a:rPr lang="en-GB" dirty="0"/>
              <a:t> </a:t>
            </a:r>
            <a:r>
              <a:rPr lang="en-GB" dirty="0" smtClean="0"/>
              <a:t>   (at correct incidence angle of 61 </a:t>
            </a:r>
            <a:r>
              <a:rPr lang="en-GB" dirty="0" err="1" smtClean="0"/>
              <a:t>deg</a:t>
            </a:r>
            <a:r>
              <a:rPr lang="en-GB" dirty="0" smtClean="0"/>
              <a:t>,) </a:t>
            </a:r>
            <a:endParaRPr lang="en-GB" dirty="0"/>
          </a:p>
        </p:txBody>
      </p:sp>
      <p:pic>
        <p:nvPicPr>
          <p:cNvPr id="3" name="Imagen 2" descr="CAM00121_n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0" t="37654" r="11296"/>
          <a:stretch/>
        </p:blipFill>
        <p:spPr>
          <a:xfrm>
            <a:off x="0" y="1417638"/>
            <a:ext cx="3748264" cy="427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76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LIDAR alignm</a:t>
            </a:r>
            <a:r>
              <a:rPr lang="en-GB" dirty="0" smtClean="0"/>
              <a:t>ent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A6CF1-1EAE-504F-8E78-60EAE588268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Imagen 4" descr="Alignment_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814" y="-416801"/>
            <a:ext cx="5569629" cy="8723702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6" name="Anillo 5"/>
          <p:cNvSpPr/>
          <p:nvPr/>
        </p:nvSpPr>
        <p:spPr>
          <a:xfrm>
            <a:off x="323528" y="3441246"/>
            <a:ext cx="3909805" cy="1709310"/>
          </a:xfrm>
          <a:prstGeom prst="donut">
            <a:avLst>
              <a:gd name="adj" fmla="val 2563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9" name="Conector recto de flecha 8"/>
          <p:cNvCxnSpPr/>
          <p:nvPr/>
        </p:nvCxnSpPr>
        <p:spPr>
          <a:xfrm flipV="1">
            <a:off x="3491880" y="2385404"/>
            <a:ext cx="1728192" cy="13681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3979333" y="1946112"/>
            <a:ext cx="326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position where we started</a:t>
            </a:r>
          </a:p>
          <a:p>
            <a:r>
              <a:rPr lang="en-GB" dirty="0" smtClean="0"/>
              <a:t>aligning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3466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LIDAR alignm</a:t>
            </a:r>
            <a:r>
              <a:rPr lang="en-GB" dirty="0" smtClean="0"/>
              <a:t>ent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A6CF1-1EAE-504F-8E78-60EAE588268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Imagen 4" descr="Alignment_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814" y="-416801"/>
            <a:ext cx="5569629" cy="8723702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6" name="Anillo 5"/>
          <p:cNvSpPr/>
          <p:nvPr/>
        </p:nvSpPr>
        <p:spPr>
          <a:xfrm>
            <a:off x="4233333" y="2921000"/>
            <a:ext cx="3245555" cy="1114778"/>
          </a:xfrm>
          <a:prstGeom prst="donut">
            <a:avLst>
              <a:gd name="adj" fmla="val 2563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9" name="Conector recto de flecha 8"/>
          <p:cNvCxnSpPr/>
          <p:nvPr/>
        </p:nvCxnSpPr>
        <p:spPr>
          <a:xfrm flipH="1" flipV="1">
            <a:off x="5220072" y="2385404"/>
            <a:ext cx="607817" cy="63437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3937000" y="1734447"/>
            <a:ext cx="3546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position where we stopped</a:t>
            </a:r>
          </a:p>
          <a:p>
            <a:r>
              <a:rPr lang="en-GB" dirty="0" smtClean="0"/>
              <a:t>gross alignment and started fine-</a:t>
            </a:r>
          </a:p>
          <a:p>
            <a:r>
              <a:rPr lang="en-GB" dirty="0" smtClean="0"/>
              <a:t>tuning.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858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LIDAR alignm</a:t>
            </a:r>
            <a:r>
              <a:rPr lang="en-GB" dirty="0" smtClean="0"/>
              <a:t>ent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A6CF1-1EAE-504F-8E78-60EAE588268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" name="Imagen 7" descr="Alignment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845" y="-282222"/>
            <a:ext cx="5633531" cy="882379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515648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Alignment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32" y="-442286"/>
            <a:ext cx="5472089" cy="8570924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LIDAR alignm</a:t>
            </a:r>
            <a:r>
              <a:rPr lang="en-GB" dirty="0" smtClean="0"/>
              <a:t>ent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A6CF1-1EAE-504F-8E78-60EAE588268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2747935" y="2129537"/>
            <a:ext cx="3248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23/</a:t>
            </a:r>
            <a:r>
              <a:rPr lang="en-GB" sz="3600" dirty="0" smtClean="0"/>
              <a:t>07: “</a:t>
            </a:r>
            <a:r>
              <a:rPr lang="en-GB" sz="3600" dirty="0" err="1" smtClean="0"/>
              <a:t>calima</a:t>
            </a:r>
            <a:r>
              <a:rPr lang="en-GB" sz="3600" dirty="0" smtClean="0"/>
              <a:t>”</a:t>
            </a:r>
            <a:endParaRPr lang="en-GB" sz="3600" dirty="0"/>
          </a:p>
        </p:txBody>
      </p:sp>
      <p:cxnSp>
        <p:nvCxnSpPr>
          <p:cNvPr id="7" name="Conector recto de flecha 6"/>
          <p:cNvCxnSpPr/>
          <p:nvPr/>
        </p:nvCxnSpPr>
        <p:spPr>
          <a:xfrm flipH="1">
            <a:off x="1523799" y="2489577"/>
            <a:ext cx="648072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241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19817</TotalTime>
  <Words>480</Words>
  <Application>Microsoft Macintosh PowerPoint</Application>
  <PresentationFormat>Presentación en pantalla (4:3)</PresentationFormat>
  <Paragraphs>91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Situation in 2015</vt:lpstr>
      <vt:lpstr>Achievements in 2015  (practically w/o funds...)</vt:lpstr>
      <vt:lpstr>Polychromator</vt:lpstr>
      <vt:lpstr>New dichroic guiding mirrors</vt:lpstr>
      <vt:lpstr>LIDAR alignment</vt:lpstr>
      <vt:lpstr>LIDAR alignment</vt:lpstr>
      <vt:lpstr>LIDAR alignment</vt:lpstr>
      <vt:lpstr>LIDAR alignment</vt:lpstr>
      <vt:lpstr>LIDAR Alignment prel. results</vt:lpstr>
      <vt:lpstr>LIDAR Alignment prel. results</vt:lpstr>
      <vt:lpstr>Documentation</vt:lpstr>
      <vt:lpstr> Near-range solution(s)</vt:lpstr>
      <vt:lpstr>Near range solution(s)</vt:lpstr>
      <vt:lpstr>Outlook</vt:lpstr>
    </vt:vector>
  </TitlesOfParts>
  <Company>IEEC-CSIC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 mtg. Phys-WP // Dec/Jan 10-11</dc:title>
  <dc:creator>Diego Torres</dc:creator>
  <cp:lastModifiedBy>Markus Gaug</cp:lastModifiedBy>
  <cp:revision>1059</cp:revision>
  <cp:lastPrinted>2011-11-17T08:54:24Z</cp:lastPrinted>
  <dcterms:created xsi:type="dcterms:W3CDTF">2011-11-25T10:16:20Z</dcterms:created>
  <dcterms:modified xsi:type="dcterms:W3CDTF">2015-10-25T13:20:34Z</dcterms:modified>
</cp:coreProperties>
</file>