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57" r:id="rId3"/>
    <p:sldId id="262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6A6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75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45C19-3B29-457B-9AA0-4E4000557059}" type="datetimeFigureOut">
              <a:rPr lang="it-IT" smtClean="0"/>
              <a:t>26/10/2015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E214D1-3B45-4BC6-97C4-03CCACFA02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4575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07/29/11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2D39142-650C-4824-8311-9F7C7CA89870}" type="slidenum">
              <a:rPr lang="en-US">
                <a:solidFill>
                  <a:prstClr val="white"/>
                </a:solidFill>
              </a:rPr>
              <a:pPr/>
              <a:t>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638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638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E87B-707B-4C6A-8437-87D8A1DC99A0}" type="datetimeFigureOut">
              <a:rPr lang="it-IT" smtClean="0"/>
              <a:t>26/10/2015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6A5C-6CD0-4CD5-8E1E-DB04359A1D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8772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E87B-707B-4C6A-8437-87D8A1DC99A0}" type="datetimeFigureOut">
              <a:rPr lang="it-IT" smtClean="0"/>
              <a:t>26/10/2015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6A5C-6CD0-4CD5-8E1E-DB04359A1D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9123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E87B-707B-4C6A-8437-87D8A1DC99A0}" type="datetimeFigureOut">
              <a:rPr lang="it-IT" smtClean="0"/>
              <a:t>26/10/2015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6A5C-6CD0-4CD5-8E1E-DB04359A1D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2988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E87B-707B-4C6A-8437-87D8A1DC99A0}" type="datetimeFigureOut">
              <a:rPr lang="it-IT" smtClean="0"/>
              <a:t>26/10/2015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6A5C-6CD0-4CD5-8E1E-DB04359A1D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837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E87B-707B-4C6A-8437-87D8A1DC99A0}" type="datetimeFigureOut">
              <a:rPr lang="it-IT" smtClean="0"/>
              <a:t>26/10/2015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6A5C-6CD0-4CD5-8E1E-DB04359A1D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039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E87B-707B-4C6A-8437-87D8A1DC99A0}" type="datetimeFigureOut">
              <a:rPr lang="it-IT" smtClean="0"/>
              <a:t>26/10/2015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6A5C-6CD0-4CD5-8E1E-DB04359A1D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7938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E87B-707B-4C6A-8437-87D8A1DC99A0}" type="datetimeFigureOut">
              <a:rPr lang="it-IT" smtClean="0"/>
              <a:t>26/10/2015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6A5C-6CD0-4CD5-8E1E-DB04359A1D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309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E87B-707B-4C6A-8437-87D8A1DC99A0}" type="datetimeFigureOut">
              <a:rPr lang="it-IT" smtClean="0"/>
              <a:t>26/10/2015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6A5C-6CD0-4CD5-8E1E-DB04359A1D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42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E87B-707B-4C6A-8437-87D8A1DC99A0}" type="datetimeFigureOut">
              <a:rPr lang="it-IT" smtClean="0"/>
              <a:t>26/10/2015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6A5C-6CD0-4CD5-8E1E-DB04359A1D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920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E87B-707B-4C6A-8437-87D8A1DC99A0}" type="datetimeFigureOut">
              <a:rPr lang="it-IT" smtClean="0"/>
              <a:t>26/10/2015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6A5C-6CD0-4CD5-8E1E-DB04359A1D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1178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E87B-707B-4C6A-8437-87D8A1DC99A0}" type="datetimeFigureOut">
              <a:rPr lang="it-IT" smtClean="0"/>
              <a:t>26/10/2015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6A5C-6CD0-4CD5-8E1E-DB04359A1D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495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0E87B-707B-4C6A-8437-87D8A1DC99A0}" type="datetimeFigureOut">
              <a:rPr lang="it-IT" smtClean="0"/>
              <a:t>26/10/2015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06A5C-6CD0-4CD5-8E1E-DB04359A1D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8131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63082" y="0"/>
            <a:ext cx="5280918" cy="34670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251520" y="3469763"/>
            <a:ext cx="8710235" cy="9673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35690" tIns="35690" rIns="35690" bIns="35690" anchor="ctr"/>
          <a:lstStyle/>
          <a:p>
            <a:pPr defTabSz="315890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642942" algn="l"/>
                <a:tab pos="1285884" algn="l"/>
                <a:tab pos="1928828" algn="l"/>
                <a:tab pos="2571768" algn="l"/>
                <a:tab pos="3214712" algn="l"/>
                <a:tab pos="3857654" algn="l"/>
                <a:tab pos="4500597" algn="l"/>
                <a:tab pos="5143539" algn="l"/>
                <a:tab pos="5786481" algn="l"/>
                <a:tab pos="6429423" algn="l"/>
                <a:tab pos="7072365" algn="l"/>
                <a:tab pos="7125945" algn="l"/>
                <a:tab pos="7634939" algn="l"/>
              </a:tabLst>
            </a:pPr>
            <a:r>
              <a:rPr lang="fr-FR" sz="3200" b="1" dirty="0" smtClean="0">
                <a:solidFill>
                  <a:srgbClr val="C00000"/>
                </a:solidFill>
              </a:rPr>
              <a:t>CCF </a:t>
            </a:r>
            <a:r>
              <a:rPr lang="fr-FR" sz="3200" b="1" dirty="0" err="1" smtClean="0">
                <a:solidFill>
                  <a:srgbClr val="C00000"/>
                </a:solidFill>
              </a:rPr>
              <a:t>Array</a:t>
            </a:r>
            <a:r>
              <a:rPr lang="fr-FR" sz="3200" b="1" dirty="0" smtClean="0">
                <a:solidFill>
                  <a:srgbClr val="C00000"/>
                </a:solidFill>
              </a:rPr>
              <a:t> Calibration – Instrumentation</a:t>
            </a:r>
          </a:p>
          <a:p>
            <a:pPr defTabSz="315890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642942" algn="l"/>
                <a:tab pos="1285884" algn="l"/>
                <a:tab pos="1928828" algn="l"/>
                <a:tab pos="2571768" algn="l"/>
                <a:tab pos="3214712" algn="l"/>
                <a:tab pos="3857654" algn="l"/>
                <a:tab pos="4500597" algn="l"/>
                <a:tab pos="5143539" algn="l"/>
                <a:tab pos="5786481" algn="l"/>
                <a:tab pos="6429423" algn="l"/>
                <a:tab pos="7072365" algn="l"/>
                <a:tab pos="7125945" algn="l"/>
                <a:tab pos="7634939" algn="l"/>
              </a:tabLst>
            </a:pPr>
            <a:r>
              <a:rPr lang="fr-FR" sz="3200" b="1" dirty="0" smtClean="0">
                <a:solidFill>
                  <a:srgbClr val="C00000"/>
                </a:solidFill>
              </a:rPr>
              <a:t>Schedule and interfaces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1592570" y="4809753"/>
            <a:ext cx="3771518" cy="11521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35690" tIns="35690" rIns="35690" bIns="35690" anchor="ctr"/>
          <a:lstStyle/>
          <a:p>
            <a:pPr defTabSz="315890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642942" algn="l"/>
                <a:tab pos="1285884" algn="l"/>
                <a:tab pos="1928828" algn="l"/>
                <a:tab pos="2571768" algn="l"/>
                <a:tab pos="3214712" algn="l"/>
                <a:tab pos="3857654" algn="l"/>
                <a:tab pos="4500597" algn="l"/>
                <a:tab pos="5143539" algn="l"/>
                <a:tab pos="5786481" algn="l"/>
                <a:tab pos="6429423" algn="l"/>
                <a:tab pos="7072365" algn="l"/>
              </a:tabLst>
            </a:pPr>
            <a:r>
              <a:rPr lang="en-US" sz="2400" dirty="0" smtClean="0">
                <a:solidFill>
                  <a:srgbClr val="606060"/>
                </a:solidFill>
              </a:rPr>
              <a:t>Maria </a:t>
            </a:r>
            <a:r>
              <a:rPr lang="en-US" sz="2400" dirty="0" err="1" smtClean="0">
                <a:solidFill>
                  <a:srgbClr val="606060"/>
                </a:solidFill>
              </a:rPr>
              <a:t>Concetta</a:t>
            </a:r>
            <a:r>
              <a:rPr lang="en-US" sz="2400" dirty="0" smtClean="0">
                <a:solidFill>
                  <a:srgbClr val="606060"/>
                </a:solidFill>
              </a:rPr>
              <a:t> </a:t>
            </a:r>
            <a:r>
              <a:rPr lang="en-US" sz="2400" dirty="0" err="1" smtClean="0">
                <a:solidFill>
                  <a:srgbClr val="606060"/>
                </a:solidFill>
              </a:rPr>
              <a:t>Maccarone</a:t>
            </a:r>
            <a:endParaRPr lang="en-US" sz="2400" dirty="0">
              <a:solidFill>
                <a:srgbClr val="606060"/>
              </a:solidFill>
            </a:endParaRPr>
          </a:p>
          <a:p>
            <a:pPr defTabSz="315890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642942" algn="l"/>
                <a:tab pos="1285884" algn="l"/>
                <a:tab pos="1928828" algn="l"/>
                <a:tab pos="2571768" algn="l"/>
                <a:tab pos="3214712" algn="l"/>
                <a:tab pos="3857654" algn="l"/>
                <a:tab pos="4500597" algn="l"/>
                <a:tab pos="5143539" algn="l"/>
                <a:tab pos="5786481" algn="l"/>
                <a:tab pos="6429423" algn="l"/>
                <a:tab pos="7072365" algn="l"/>
              </a:tabLst>
            </a:pPr>
            <a:r>
              <a:rPr lang="en-US" sz="2400" dirty="0" smtClean="0">
                <a:solidFill>
                  <a:srgbClr val="606060"/>
                </a:solidFill>
              </a:rPr>
              <a:t>INAF IASF/Palermo</a:t>
            </a:r>
            <a:endParaRPr lang="en-US" sz="2400" dirty="0">
              <a:solidFill>
                <a:srgbClr val="606060"/>
              </a:solidFill>
            </a:endParaRPr>
          </a:p>
          <a:p>
            <a:pPr defTabSz="315890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642942" algn="l"/>
                <a:tab pos="1285884" algn="l"/>
                <a:tab pos="1928828" algn="l"/>
                <a:tab pos="2571768" algn="l"/>
                <a:tab pos="3214712" algn="l"/>
                <a:tab pos="3857654" algn="l"/>
                <a:tab pos="4500597" algn="l"/>
                <a:tab pos="5143539" algn="l"/>
                <a:tab pos="5786481" algn="l"/>
                <a:tab pos="6429423" algn="l"/>
                <a:tab pos="7072365" algn="l"/>
              </a:tabLst>
            </a:pPr>
            <a:r>
              <a:rPr lang="en-US" sz="2400" dirty="0" smtClean="0">
                <a:solidFill>
                  <a:srgbClr val="606060"/>
                </a:solidFill>
              </a:rPr>
              <a:t>Italy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0" y="6525344"/>
            <a:ext cx="9144000" cy="332656"/>
          </a:xfrm>
          <a:prstGeom prst="rect">
            <a:avLst/>
          </a:prstGeom>
          <a:gradFill flip="none" rotWithShape="1">
            <a:gsLst>
              <a:gs pos="0">
                <a:srgbClr val="969696">
                  <a:alpha val="88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877808"/>
            <a:ext cx="1125026" cy="1104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481"/>
          <p:cNvSpPr txBox="1">
            <a:spLocks noChangeArrowheads="1"/>
          </p:cNvSpPr>
          <p:nvPr/>
        </p:nvSpPr>
        <p:spPr bwMode="auto">
          <a:xfrm>
            <a:off x="35496" y="6598175"/>
            <a:ext cx="6420676" cy="182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6000" bIns="36000"/>
          <a:lstStyle/>
          <a:p>
            <a:r>
              <a:rPr lang="en-GB" sz="1050" b="1" i="1" dirty="0"/>
              <a:t>M.C. </a:t>
            </a:r>
            <a:r>
              <a:rPr lang="en-GB" sz="1050" b="1" i="1" dirty="0" err="1" smtClean="0"/>
              <a:t>Maccarone</a:t>
            </a:r>
            <a:r>
              <a:rPr lang="en-GB" sz="1050" b="1" i="1" dirty="0" smtClean="0"/>
              <a:t>, Central Calibration Facilities / CTA Calibration Meeting, Barcelona, 26-28 October 2015 </a:t>
            </a:r>
            <a:endParaRPr lang="en-GB" sz="1050" b="1" i="1" dirty="0"/>
          </a:p>
        </p:txBody>
      </p:sp>
    </p:spTree>
    <p:extLst>
      <p:ext uri="{BB962C8B-B14F-4D97-AF65-F5344CB8AC3E}">
        <p14:creationId xmlns:p14="http://schemas.microsoft.com/office/powerpoint/2010/main" val="70964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33" y="22021"/>
            <a:ext cx="1561767" cy="958708"/>
          </a:xfrm>
          <a:prstGeom prst="rect">
            <a:avLst/>
          </a:prstGeom>
        </p:spPr>
      </p:pic>
      <p:cxnSp>
        <p:nvCxnSpPr>
          <p:cNvPr id="6" name="Connettore 1 5"/>
          <p:cNvCxnSpPr/>
          <p:nvPr/>
        </p:nvCxnSpPr>
        <p:spPr>
          <a:xfrm>
            <a:off x="251520" y="1052736"/>
            <a:ext cx="8712968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/>
          <p:cNvSpPr txBox="1"/>
          <p:nvPr/>
        </p:nvSpPr>
        <p:spPr>
          <a:xfrm>
            <a:off x="251520" y="208988"/>
            <a:ext cx="39945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>
                <a:solidFill>
                  <a:schemeClr val="tx2"/>
                </a:solidFill>
              </a:rPr>
              <a:t>CCF - Array </a:t>
            </a:r>
            <a:r>
              <a:rPr lang="it-IT" sz="3200" b="1" dirty="0" err="1" smtClean="0">
                <a:solidFill>
                  <a:schemeClr val="tx2"/>
                </a:solidFill>
              </a:rPr>
              <a:t>Calibration</a:t>
            </a:r>
            <a:endParaRPr lang="it-IT" sz="3200" b="1" dirty="0">
              <a:solidFill>
                <a:schemeClr val="tx2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51607" y="1196752"/>
            <a:ext cx="3720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chemeClr val="accent1"/>
                </a:solidFill>
              </a:rPr>
              <a:t>Major </a:t>
            </a:r>
            <a:r>
              <a:rPr lang="it-IT" sz="2400" b="1" dirty="0" err="1" smtClean="0">
                <a:solidFill>
                  <a:schemeClr val="accent1"/>
                </a:solidFill>
              </a:rPr>
              <a:t>interfaces</a:t>
            </a:r>
            <a:r>
              <a:rPr lang="it-IT" sz="2400" b="1" dirty="0" smtClean="0">
                <a:solidFill>
                  <a:schemeClr val="accent1"/>
                </a:solidFill>
              </a:rPr>
              <a:t> </a:t>
            </a:r>
            <a:r>
              <a:rPr lang="it-IT" sz="2400" b="1" dirty="0" err="1" smtClean="0">
                <a:solidFill>
                  <a:schemeClr val="accent1"/>
                </a:solidFill>
              </a:rPr>
              <a:t>within</a:t>
            </a:r>
            <a:r>
              <a:rPr lang="it-IT" sz="2400" b="1" dirty="0" smtClean="0">
                <a:solidFill>
                  <a:schemeClr val="accent1"/>
                </a:solidFill>
              </a:rPr>
              <a:t> CTA</a:t>
            </a:r>
            <a:endParaRPr lang="it-IT" sz="2400" b="1" dirty="0">
              <a:solidFill>
                <a:schemeClr val="accent1"/>
              </a:solidFill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798891"/>
              </p:ext>
            </p:extLst>
          </p:nvPr>
        </p:nvGraphicFramePr>
        <p:xfrm>
          <a:off x="323530" y="1628800"/>
          <a:ext cx="8703362" cy="388843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528390"/>
                <a:gridCol w="1110534"/>
                <a:gridCol w="1096115"/>
                <a:gridCol w="864096"/>
                <a:gridCol w="952183"/>
                <a:gridCol w="1152044"/>
              </a:tblGrid>
              <a:tr h="550872"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Instrument</a:t>
                      </a:r>
                      <a:r>
                        <a:rPr lang="it-IT" sz="1600" dirty="0" smtClean="0"/>
                        <a:t> or Method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ACTL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DATA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INFRA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MC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/>
                        <a:t>xST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Illuminator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/>
                        <a:t>indirect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Octocopter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/>
                        <a:t>indirect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?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Muon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rings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 (1)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---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 (1)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Cosmic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rays</a:t>
                      </a:r>
                      <a:r>
                        <a:rPr lang="it-IT" sz="1600" baseline="0" dirty="0" smtClean="0"/>
                        <a:t> a</a:t>
                      </a:r>
                      <a:r>
                        <a:rPr lang="it-IT" sz="1600" dirty="0" smtClean="0"/>
                        <a:t>ir </a:t>
                      </a:r>
                      <a:r>
                        <a:rPr lang="it-IT" sz="1600" dirty="0" err="1" smtClean="0"/>
                        <a:t>shower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---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---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---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Cherenkov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Transparency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Coeff</a:t>
                      </a:r>
                      <a:r>
                        <a:rPr lang="it-IT" sz="1600" dirty="0" smtClean="0"/>
                        <a:t>, CTC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/>
                        <a:t>indirect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---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 (2)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Cosmic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rays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electrons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spectrum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---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---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---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---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Cross-</a:t>
                      </a:r>
                      <a:r>
                        <a:rPr lang="it-IT" sz="1600" dirty="0" err="1" smtClean="0"/>
                        <a:t>calib</a:t>
                      </a:r>
                      <a:r>
                        <a:rPr lang="it-IT" sz="1600" dirty="0" smtClean="0"/>
                        <a:t> CTA-N</a:t>
                      </a:r>
                      <a:r>
                        <a:rPr lang="it-IT" sz="1600" baseline="0" dirty="0" smtClean="0"/>
                        <a:t> vs CTA-S</a:t>
                      </a:r>
                      <a:endParaRPr lang="it-IT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 (3)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---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---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---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Cross-</a:t>
                      </a:r>
                      <a:r>
                        <a:rPr lang="it-IT" sz="1600" dirty="0" err="1" smtClean="0"/>
                        <a:t>calib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satellites</a:t>
                      </a:r>
                      <a:r>
                        <a:rPr lang="it-IT" sz="1600" dirty="0" smtClean="0"/>
                        <a:t> in </a:t>
                      </a:r>
                      <a:r>
                        <a:rPr lang="it-IT" sz="1600" dirty="0" err="1" smtClean="0"/>
                        <a:t>operation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---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---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---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Cross-</a:t>
                      </a:r>
                      <a:r>
                        <a:rPr lang="it-IT" sz="1600" dirty="0" err="1" smtClean="0"/>
                        <a:t>calib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archive</a:t>
                      </a:r>
                      <a:r>
                        <a:rPr lang="it-IT" sz="1600" baseline="0" dirty="0" smtClean="0"/>
                        <a:t> data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---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---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---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274849" y="5733256"/>
            <a:ext cx="8545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(1) </a:t>
            </a:r>
            <a:r>
              <a:rPr lang="it-IT" sz="1200" dirty="0" err="1" smtClean="0"/>
              <a:t>specific</a:t>
            </a:r>
            <a:r>
              <a:rPr lang="it-IT" sz="1200" dirty="0" smtClean="0"/>
              <a:t> </a:t>
            </a:r>
            <a:r>
              <a:rPr lang="it-IT" sz="1200" dirty="0" err="1" smtClean="0"/>
              <a:t>muon</a:t>
            </a:r>
            <a:r>
              <a:rPr lang="it-IT" sz="1200" dirty="0" smtClean="0"/>
              <a:t> </a:t>
            </a:r>
            <a:r>
              <a:rPr lang="it-IT" sz="1200" dirty="0" err="1" smtClean="0"/>
              <a:t>runs</a:t>
            </a:r>
            <a:r>
              <a:rPr lang="it-IT" sz="1200" dirty="0" smtClean="0"/>
              <a:t> and </a:t>
            </a:r>
            <a:r>
              <a:rPr lang="it-IT" sz="1200" dirty="0" err="1" smtClean="0"/>
              <a:t>triggers</a:t>
            </a:r>
            <a:r>
              <a:rPr lang="it-IT" sz="1200" dirty="0" smtClean="0"/>
              <a:t> </a:t>
            </a:r>
            <a:r>
              <a:rPr lang="it-IT" sz="1200" dirty="0" err="1" smtClean="0"/>
              <a:t>could</a:t>
            </a:r>
            <a:r>
              <a:rPr lang="it-IT" sz="1200" dirty="0" smtClean="0"/>
              <a:t> be </a:t>
            </a:r>
            <a:r>
              <a:rPr lang="it-IT" sz="1200" dirty="0" err="1" smtClean="0"/>
              <a:t>required</a:t>
            </a:r>
            <a:r>
              <a:rPr lang="it-IT" sz="1200" dirty="0" smtClean="0"/>
              <a:t> for some </a:t>
            </a:r>
            <a:r>
              <a:rPr lang="it-IT" sz="1200" dirty="0" err="1" smtClean="0"/>
              <a:t>telescopes</a:t>
            </a:r>
            <a:endParaRPr lang="it-IT" sz="1200" dirty="0" smtClean="0"/>
          </a:p>
          <a:p>
            <a:r>
              <a:rPr lang="it-IT" sz="1200" dirty="0" smtClean="0"/>
              <a:t>(2) </a:t>
            </a:r>
            <a:r>
              <a:rPr lang="it-IT" sz="1200" dirty="0" err="1" smtClean="0"/>
              <a:t>different</a:t>
            </a:r>
            <a:r>
              <a:rPr lang="it-IT" sz="1200" dirty="0" smtClean="0"/>
              <a:t> camera </a:t>
            </a:r>
            <a:r>
              <a:rPr lang="it-IT" sz="1200" dirty="0" err="1" smtClean="0"/>
              <a:t>calibration</a:t>
            </a:r>
            <a:r>
              <a:rPr lang="it-IT" sz="1200" dirty="0" smtClean="0"/>
              <a:t> </a:t>
            </a:r>
            <a:r>
              <a:rPr lang="it-IT" sz="1200" dirty="0" err="1" smtClean="0"/>
              <a:t>algorithms</a:t>
            </a:r>
            <a:r>
              <a:rPr lang="it-IT" sz="1200" dirty="0" smtClean="0"/>
              <a:t> are </a:t>
            </a:r>
            <a:r>
              <a:rPr lang="it-IT" sz="1200" dirty="0" err="1" smtClean="0"/>
              <a:t>required</a:t>
            </a:r>
            <a:endParaRPr lang="it-IT" sz="1200" dirty="0" smtClean="0"/>
          </a:p>
          <a:p>
            <a:r>
              <a:rPr lang="en-US" sz="1200" dirty="0" smtClean="0"/>
              <a:t>(3) an </a:t>
            </a:r>
            <a:r>
              <a:rPr lang="en-US" sz="1200" dirty="0"/>
              <a:t>adequate selection of suitable sources observable at the same time, under different zenith (and azimuth) angles, is </a:t>
            </a:r>
            <a:r>
              <a:rPr lang="en-US" sz="1200" dirty="0" smtClean="0"/>
              <a:t>required</a:t>
            </a:r>
            <a:endParaRPr lang="it-IT" sz="1200" dirty="0"/>
          </a:p>
        </p:txBody>
      </p:sp>
      <p:sp>
        <p:nvSpPr>
          <p:cNvPr id="5" name="Rettangolo 4"/>
          <p:cNvSpPr/>
          <p:nvPr/>
        </p:nvSpPr>
        <p:spPr>
          <a:xfrm>
            <a:off x="0" y="2933401"/>
            <a:ext cx="9144000" cy="3446186"/>
          </a:xfrm>
          <a:prstGeom prst="rect">
            <a:avLst/>
          </a:prstGeom>
          <a:solidFill>
            <a:srgbClr val="A6A6A6">
              <a:alpha val="3411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6525344"/>
            <a:ext cx="9144000" cy="332656"/>
          </a:xfrm>
          <a:prstGeom prst="rect">
            <a:avLst/>
          </a:prstGeom>
          <a:gradFill flip="none" rotWithShape="1">
            <a:gsLst>
              <a:gs pos="0">
                <a:srgbClr val="969696">
                  <a:alpha val="88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ext Box 481"/>
          <p:cNvSpPr txBox="1">
            <a:spLocks noChangeArrowheads="1"/>
          </p:cNvSpPr>
          <p:nvPr/>
        </p:nvSpPr>
        <p:spPr bwMode="auto">
          <a:xfrm>
            <a:off x="35496" y="6598175"/>
            <a:ext cx="6420676" cy="182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6000" bIns="36000"/>
          <a:lstStyle/>
          <a:p>
            <a:r>
              <a:rPr lang="en-GB" sz="1050" b="1" i="1" dirty="0"/>
              <a:t>M.C. </a:t>
            </a:r>
            <a:r>
              <a:rPr lang="en-GB" sz="1050" b="1" i="1" dirty="0" err="1" smtClean="0"/>
              <a:t>Maccarone</a:t>
            </a:r>
            <a:r>
              <a:rPr lang="en-GB" sz="1050" b="1" i="1" dirty="0" smtClean="0"/>
              <a:t>, Central Calibration Facilities / CTA Calibration Meeting, Barcelona, 26-28 October 2015 </a:t>
            </a:r>
            <a:endParaRPr lang="en-GB" sz="1050" b="1" i="1" dirty="0"/>
          </a:p>
        </p:txBody>
      </p:sp>
    </p:spTree>
    <p:extLst>
      <p:ext uri="{BB962C8B-B14F-4D97-AF65-F5344CB8AC3E}">
        <p14:creationId xmlns:p14="http://schemas.microsoft.com/office/powerpoint/2010/main" val="3835354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33" y="22021"/>
            <a:ext cx="1561767" cy="958708"/>
          </a:xfrm>
          <a:prstGeom prst="rect">
            <a:avLst/>
          </a:prstGeom>
        </p:spPr>
      </p:pic>
      <p:cxnSp>
        <p:nvCxnSpPr>
          <p:cNvPr id="6" name="Connettore 1 5"/>
          <p:cNvCxnSpPr/>
          <p:nvPr/>
        </p:nvCxnSpPr>
        <p:spPr>
          <a:xfrm>
            <a:off x="251520" y="1052736"/>
            <a:ext cx="8712968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/>
          <p:cNvSpPr txBox="1"/>
          <p:nvPr/>
        </p:nvSpPr>
        <p:spPr>
          <a:xfrm>
            <a:off x="251520" y="208988"/>
            <a:ext cx="70785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>
                <a:solidFill>
                  <a:schemeClr val="tx2"/>
                </a:solidFill>
              </a:rPr>
              <a:t>CCF - Array </a:t>
            </a:r>
            <a:r>
              <a:rPr lang="it-IT" sz="3200" b="1" dirty="0" err="1" smtClean="0">
                <a:solidFill>
                  <a:schemeClr val="tx2"/>
                </a:solidFill>
              </a:rPr>
              <a:t>Calibration</a:t>
            </a:r>
            <a:r>
              <a:rPr lang="it-IT" sz="3200" b="1" dirty="0" smtClean="0">
                <a:solidFill>
                  <a:schemeClr val="tx2"/>
                </a:solidFill>
              </a:rPr>
              <a:t> - </a:t>
            </a:r>
            <a:r>
              <a:rPr lang="it-IT" sz="3200" b="1" dirty="0" err="1" smtClean="0">
                <a:solidFill>
                  <a:schemeClr val="tx2"/>
                </a:solidFill>
              </a:rPr>
              <a:t>Instrumentation</a:t>
            </a:r>
            <a:endParaRPr lang="it-IT" sz="3200" b="1" dirty="0">
              <a:solidFill>
                <a:schemeClr val="tx2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51607" y="1196752"/>
            <a:ext cx="3097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chemeClr val="accent1"/>
                </a:solidFill>
              </a:rPr>
              <a:t>To Be </a:t>
            </a:r>
            <a:r>
              <a:rPr lang="it-IT" sz="2400" b="1" dirty="0" err="1" smtClean="0">
                <a:solidFill>
                  <a:schemeClr val="accent1"/>
                </a:solidFill>
              </a:rPr>
              <a:t>Discussed</a:t>
            </a:r>
            <a:r>
              <a:rPr lang="it-IT" sz="2400" b="1" dirty="0" smtClean="0">
                <a:solidFill>
                  <a:schemeClr val="accent1"/>
                </a:solidFill>
              </a:rPr>
              <a:t> </a:t>
            </a:r>
            <a:r>
              <a:rPr lang="it-IT" sz="2400" b="1" dirty="0" err="1" smtClean="0">
                <a:solidFill>
                  <a:schemeClr val="accent1"/>
                </a:solidFill>
              </a:rPr>
              <a:t>Today</a:t>
            </a:r>
            <a:r>
              <a:rPr lang="it-IT" sz="2400" b="1" dirty="0" smtClean="0">
                <a:solidFill>
                  <a:schemeClr val="accent1"/>
                </a:solidFill>
              </a:rPr>
              <a:t>:</a:t>
            </a:r>
            <a:endParaRPr lang="it-IT" sz="2400" b="1" dirty="0">
              <a:solidFill>
                <a:schemeClr val="accent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41206" y="3702511"/>
            <a:ext cx="690381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000" b="1" dirty="0" smtClean="0"/>
              <a:t>For </a:t>
            </a:r>
            <a:r>
              <a:rPr lang="it-IT" sz="2000" b="1" dirty="0" err="1" smtClean="0"/>
              <a:t>each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instrument</a:t>
            </a:r>
            <a:r>
              <a:rPr lang="it-IT" sz="2000" b="1" dirty="0" smtClean="0"/>
              <a:t> I/F (ACTL, DATA, INFRA) and relative code: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000" b="1" dirty="0"/>
              <a:t>s</a:t>
            </a:r>
            <a:r>
              <a:rPr lang="it-IT" sz="2000" b="1" dirty="0" smtClean="0"/>
              <a:t>tatus,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000" b="1" dirty="0" err="1" smtClean="0"/>
              <a:t>assistance</a:t>
            </a:r>
            <a:r>
              <a:rPr lang="it-IT" sz="2000" b="1" dirty="0" smtClean="0"/>
              <a:t> by,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000" b="1" dirty="0"/>
              <a:t>s</a:t>
            </a:r>
            <a:r>
              <a:rPr lang="it-IT" sz="2000" b="1" dirty="0" smtClean="0"/>
              <a:t>chedule,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000" b="1" dirty="0" smtClean="0"/>
              <a:t>and </a:t>
            </a:r>
            <a:r>
              <a:rPr lang="it-IT" sz="2000" b="1" dirty="0" err="1" smtClean="0"/>
              <a:t>explanatory</a:t>
            </a:r>
            <a:r>
              <a:rPr lang="it-IT" sz="2000" b="1" dirty="0" smtClean="0"/>
              <a:t> notes/</a:t>
            </a:r>
            <a:r>
              <a:rPr lang="it-IT" sz="2000" b="1" dirty="0" err="1" smtClean="0"/>
              <a:t>comments</a:t>
            </a:r>
            <a:r>
              <a:rPr lang="it-IT" sz="2000" b="1" dirty="0" smtClean="0"/>
              <a:t>, in </a:t>
            </a:r>
            <a:r>
              <a:rPr lang="it-IT" sz="2000" b="1" dirty="0" err="1" smtClean="0"/>
              <a:t>breif</a:t>
            </a:r>
            <a:endParaRPr lang="it-IT" sz="2000" b="1" dirty="0" smtClean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6525344"/>
            <a:ext cx="9144000" cy="332656"/>
          </a:xfrm>
          <a:prstGeom prst="rect">
            <a:avLst/>
          </a:prstGeom>
          <a:gradFill flip="none" rotWithShape="1">
            <a:gsLst>
              <a:gs pos="0">
                <a:srgbClr val="969696">
                  <a:alpha val="88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Text Box 481"/>
          <p:cNvSpPr txBox="1">
            <a:spLocks noChangeArrowheads="1"/>
          </p:cNvSpPr>
          <p:nvPr/>
        </p:nvSpPr>
        <p:spPr bwMode="auto">
          <a:xfrm>
            <a:off x="35496" y="6598175"/>
            <a:ext cx="6420676" cy="182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6000" bIns="36000"/>
          <a:lstStyle/>
          <a:p>
            <a:r>
              <a:rPr lang="en-GB" sz="1050" b="1" i="1" dirty="0"/>
              <a:t>M.C. </a:t>
            </a:r>
            <a:r>
              <a:rPr lang="en-GB" sz="1050" b="1" i="1" dirty="0" err="1" smtClean="0"/>
              <a:t>Maccarone</a:t>
            </a:r>
            <a:r>
              <a:rPr lang="en-GB" sz="1050" b="1" i="1" dirty="0" smtClean="0"/>
              <a:t>, Central Calibration Facilities / CTA Calibration Meeting, Barcelona, 26-28 October 2015 </a:t>
            </a:r>
            <a:endParaRPr lang="en-GB" sz="1050" b="1" i="1" dirty="0"/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182489"/>
              </p:ext>
            </p:extLst>
          </p:nvPr>
        </p:nvGraphicFramePr>
        <p:xfrm>
          <a:off x="335068" y="1772816"/>
          <a:ext cx="8703362" cy="129255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516852"/>
                <a:gridCol w="1122072"/>
                <a:gridCol w="1096115"/>
                <a:gridCol w="864096"/>
                <a:gridCol w="952183"/>
                <a:gridCol w="1152044"/>
              </a:tblGrid>
              <a:tr h="550872"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Instrument</a:t>
                      </a:r>
                      <a:r>
                        <a:rPr lang="it-IT" sz="1600" dirty="0" smtClean="0"/>
                        <a:t> or Method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ACTL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DATA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INFRA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MC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/>
                        <a:t>xST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Illuminator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/>
                        <a:t>indirect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Octocopter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/>
                        <a:t>indirect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?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ttangolo 6"/>
          <p:cNvSpPr/>
          <p:nvPr/>
        </p:nvSpPr>
        <p:spPr>
          <a:xfrm>
            <a:off x="7884368" y="1484784"/>
            <a:ext cx="1224136" cy="194421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243781" y="1196752"/>
            <a:ext cx="3097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chemeClr val="accent1"/>
                </a:solidFill>
              </a:rPr>
              <a:t>To Be </a:t>
            </a:r>
            <a:r>
              <a:rPr lang="it-IT" sz="2400" b="1" dirty="0" err="1" smtClean="0">
                <a:solidFill>
                  <a:schemeClr val="accent1"/>
                </a:solidFill>
              </a:rPr>
              <a:t>Discussed</a:t>
            </a:r>
            <a:r>
              <a:rPr lang="it-IT" sz="2400" b="1" dirty="0" smtClean="0">
                <a:solidFill>
                  <a:schemeClr val="accent1"/>
                </a:solidFill>
              </a:rPr>
              <a:t> </a:t>
            </a:r>
            <a:r>
              <a:rPr lang="it-IT" sz="2400" b="1" dirty="0" err="1" smtClean="0">
                <a:solidFill>
                  <a:schemeClr val="accent1"/>
                </a:solidFill>
              </a:rPr>
              <a:t>Today</a:t>
            </a:r>
            <a:r>
              <a:rPr lang="it-IT" sz="2400" b="1" dirty="0" smtClean="0">
                <a:solidFill>
                  <a:schemeClr val="accent1"/>
                </a:solidFill>
              </a:rPr>
              <a:t>:</a:t>
            </a:r>
            <a:endParaRPr lang="it-IT" sz="2400" b="1" dirty="0">
              <a:solidFill>
                <a:schemeClr val="accent1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7605913" y="3356992"/>
            <a:ext cx="15025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rgbClr val="00B050"/>
                </a:solidFill>
              </a:rPr>
              <a:t>… </a:t>
            </a:r>
            <a:r>
              <a:rPr lang="it-IT" sz="2000" b="1" dirty="0" err="1" smtClean="0">
                <a:solidFill>
                  <a:srgbClr val="00B050"/>
                </a:solidFill>
              </a:rPr>
              <a:t>tomorrow</a:t>
            </a:r>
            <a:endParaRPr lang="it-IT" sz="2000" b="1" dirty="0">
              <a:solidFill>
                <a:srgbClr val="00B05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3851920" y="1484784"/>
            <a:ext cx="3096344" cy="1944216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796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33" y="22021"/>
            <a:ext cx="1561767" cy="958708"/>
          </a:xfrm>
          <a:prstGeom prst="rect">
            <a:avLst/>
          </a:prstGeom>
        </p:spPr>
      </p:pic>
      <p:cxnSp>
        <p:nvCxnSpPr>
          <p:cNvPr id="6" name="Connettore 1 5"/>
          <p:cNvCxnSpPr/>
          <p:nvPr/>
        </p:nvCxnSpPr>
        <p:spPr>
          <a:xfrm>
            <a:off x="251520" y="1052736"/>
            <a:ext cx="8712968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/>
          <p:cNvSpPr txBox="1"/>
          <p:nvPr/>
        </p:nvSpPr>
        <p:spPr>
          <a:xfrm>
            <a:off x="251520" y="208988"/>
            <a:ext cx="68156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>
                <a:solidFill>
                  <a:schemeClr val="tx2"/>
                </a:solidFill>
              </a:rPr>
              <a:t>CCF - Array </a:t>
            </a:r>
            <a:r>
              <a:rPr lang="it-IT" sz="3200" b="1" dirty="0" err="1" smtClean="0">
                <a:solidFill>
                  <a:schemeClr val="tx2"/>
                </a:solidFill>
              </a:rPr>
              <a:t>Calib</a:t>
            </a:r>
            <a:r>
              <a:rPr lang="it-IT" sz="3200" b="1" dirty="0" smtClean="0">
                <a:solidFill>
                  <a:schemeClr val="tx2"/>
                </a:solidFill>
              </a:rPr>
              <a:t>. – </a:t>
            </a:r>
            <a:r>
              <a:rPr lang="it-IT" sz="3200" b="1" dirty="0" err="1" smtClean="0">
                <a:solidFill>
                  <a:schemeClr val="tx2"/>
                </a:solidFill>
              </a:rPr>
              <a:t>Instrumentation</a:t>
            </a:r>
            <a:r>
              <a:rPr lang="it-IT" sz="3200" b="1" dirty="0" smtClean="0">
                <a:solidFill>
                  <a:schemeClr val="tx2"/>
                </a:solidFill>
              </a:rPr>
              <a:t> I/F</a:t>
            </a:r>
            <a:endParaRPr lang="it-IT" sz="3200" b="1" dirty="0">
              <a:solidFill>
                <a:schemeClr val="tx2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51607" y="1196752"/>
            <a:ext cx="7413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chemeClr val="accent1"/>
                </a:solidFill>
              </a:rPr>
              <a:t>Illuminator (</a:t>
            </a:r>
            <a:r>
              <a:rPr lang="it-IT" sz="2400" b="1" dirty="0">
                <a:solidFill>
                  <a:schemeClr val="accent1"/>
                </a:solidFill>
              </a:rPr>
              <a:t>from </a:t>
            </a:r>
            <a:r>
              <a:rPr lang="it-IT" sz="2400" b="1" dirty="0" smtClean="0">
                <a:solidFill>
                  <a:schemeClr val="accent1"/>
                </a:solidFill>
              </a:rPr>
              <a:t>COM-TDR/140721,v.5.1, 13 </a:t>
            </a:r>
            <a:r>
              <a:rPr lang="it-IT" sz="2400" b="1" dirty="0" err="1">
                <a:solidFill>
                  <a:schemeClr val="accent1"/>
                </a:solidFill>
              </a:rPr>
              <a:t>May</a:t>
            </a:r>
            <a:r>
              <a:rPr lang="it-IT" sz="2400" b="1" dirty="0">
                <a:solidFill>
                  <a:schemeClr val="accent1"/>
                </a:solidFill>
              </a:rPr>
              <a:t> </a:t>
            </a:r>
            <a:r>
              <a:rPr lang="it-IT" sz="2400" b="1" dirty="0" smtClean="0">
                <a:solidFill>
                  <a:schemeClr val="accent1"/>
                </a:solidFill>
              </a:rPr>
              <a:t>2015):</a:t>
            </a:r>
            <a:endParaRPr lang="it-IT" sz="2400" b="1" dirty="0">
              <a:solidFill>
                <a:schemeClr val="accent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6525344"/>
            <a:ext cx="9144000" cy="332656"/>
          </a:xfrm>
          <a:prstGeom prst="rect">
            <a:avLst/>
          </a:prstGeom>
          <a:gradFill flip="none" rotWithShape="1">
            <a:gsLst>
              <a:gs pos="0">
                <a:srgbClr val="969696">
                  <a:alpha val="88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Text Box 481"/>
          <p:cNvSpPr txBox="1">
            <a:spLocks noChangeArrowheads="1"/>
          </p:cNvSpPr>
          <p:nvPr/>
        </p:nvSpPr>
        <p:spPr bwMode="auto">
          <a:xfrm>
            <a:off x="35496" y="6598175"/>
            <a:ext cx="6420676" cy="182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6000" bIns="36000"/>
          <a:lstStyle/>
          <a:p>
            <a:r>
              <a:rPr lang="en-GB" sz="1050" b="1" i="1" dirty="0"/>
              <a:t>M.C. </a:t>
            </a:r>
            <a:r>
              <a:rPr lang="en-GB" sz="1050" b="1" i="1" dirty="0" err="1" smtClean="0"/>
              <a:t>Maccarone</a:t>
            </a:r>
            <a:r>
              <a:rPr lang="en-GB" sz="1050" b="1" i="1" dirty="0" smtClean="0"/>
              <a:t>, Central Calibration Facilities / CTA Calibration Meeting, Barcelona, 26-28 October 2015 </a:t>
            </a:r>
            <a:endParaRPr lang="en-GB" sz="1050" b="1" i="1" dirty="0"/>
          </a:p>
        </p:txBody>
      </p:sp>
      <p:sp>
        <p:nvSpPr>
          <p:cNvPr id="7" name="Rettangolo 6"/>
          <p:cNvSpPr/>
          <p:nvPr/>
        </p:nvSpPr>
        <p:spPr>
          <a:xfrm>
            <a:off x="321980" y="1628800"/>
            <a:ext cx="8568952" cy="369331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b="1" dirty="0"/>
              <a:t>Interface with INFRA: </a:t>
            </a:r>
            <a:r>
              <a:rPr lang="en-US" dirty="0"/>
              <a:t>The Illuminator can be moved on board </a:t>
            </a:r>
            <a:r>
              <a:rPr lang="en-US" dirty="0" smtClean="0"/>
              <a:t>a pick-up </a:t>
            </a:r>
            <a:r>
              <a:rPr lang="en-US" dirty="0"/>
              <a:t>and then placed in a </a:t>
            </a:r>
            <a:r>
              <a:rPr lang="en-US" dirty="0" smtClean="0"/>
              <a:t>proper location</a:t>
            </a:r>
            <a:r>
              <a:rPr lang="en-US" dirty="0"/>
              <a:t>. The main requirements w.r.t. INFRA are then a pick-up (with driver!) and practicable road. A storage room should be considered where to deposit </a:t>
            </a:r>
            <a:r>
              <a:rPr lang="en-US" dirty="0" smtClean="0"/>
              <a:t>the Illuminator </a:t>
            </a:r>
            <a:r>
              <a:rPr lang="en-US" dirty="0"/>
              <a:t>when not used, as well </a:t>
            </a:r>
            <a:r>
              <a:rPr lang="en-US" dirty="0" smtClean="0"/>
              <a:t>as some </a:t>
            </a:r>
            <a:r>
              <a:rPr lang="en-US" dirty="0"/>
              <a:t>its spare parts. The Illuminator is basically a stand-alone system equipped with </a:t>
            </a:r>
            <a:r>
              <a:rPr lang="en-US" dirty="0" smtClean="0"/>
              <a:t>battery; power </a:t>
            </a:r>
            <a:r>
              <a:rPr lang="en-US" dirty="0"/>
              <a:t>facilities could be then required in the observatory to periodically recharge the battery pack</a:t>
            </a:r>
            <a:r>
              <a:rPr lang="en-US" dirty="0" smtClean="0"/>
              <a:t>.</a:t>
            </a:r>
          </a:p>
          <a:p>
            <a:endParaRPr lang="en-US" sz="900" dirty="0"/>
          </a:p>
          <a:p>
            <a:r>
              <a:rPr lang="en-US" b="1" dirty="0"/>
              <a:t>Interface with ACTL</a:t>
            </a:r>
            <a:r>
              <a:rPr lang="en-US" dirty="0"/>
              <a:t>: Telescope(s) to be calibrated must know the location of </a:t>
            </a:r>
            <a:r>
              <a:rPr lang="en-US" dirty="0" smtClean="0"/>
              <a:t>the Illuminator</a:t>
            </a:r>
            <a:r>
              <a:rPr lang="en-US" dirty="0"/>
              <a:t>, so </a:t>
            </a:r>
            <a:r>
              <a:rPr lang="en-US" dirty="0" smtClean="0"/>
              <a:t>that it(they</a:t>
            </a:r>
            <a:r>
              <a:rPr lang="en-US" dirty="0"/>
              <a:t>) can be properly pointed toward it, and the start-end time of this calibration phase</a:t>
            </a:r>
            <a:r>
              <a:rPr lang="en-US" dirty="0" smtClean="0"/>
              <a:t>.</a:t>
            </a:r>
          </a:p>
          <a:p>
            <a:endParaRPr lang="en-US" sz="900" dirty="0"/>
          </a:p>
          <a:p>
            <a:r>
              <a:rPr lang="en-US" b="1" dirty="0"/>
              <a:t>Interface with DATA</a:t>
            </a:r>
            <a:r>
              <a:rPr lang="en-US" dirty="0"/>
              <a:t>: No data are acquired by the Illuminator. Only the input </a:t>
            </a:r>
            <a:r>
              <a:rPr lang="en-US" dirty="0" smtClean="0"/>
              <a:t>light parameters defined for </a:t>
            </a:r>
            <a:r>
              <a:rPr lang="en-US" dirty="0"/>
              <a:t>the Illuminator must be known to be used during the off-line calibration pipeline. Such data </a:t>
            </a:r>
            <a:r>
              <a:rPr lang="en-US" dirty="0" smtClean="0"/>
              <a:t>are in </a:t>
            </a:r>
            <a:r>
              <a:rPr lang="en-US" dirty="0"/>
              <a:t>any case stored in the local computer of the system. </a:t>
            </a:r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321980" y="5445224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Moreover:</a:t>
            </a:r>
          </a:p>
          <a:p>
            <a:r>
              <a:rPr lang="en-US" b="1" dirty="0" smtClean="0"/>
              <a:t>Interface </a:t>
            </a:r>
            <a:r>
              <a:rPr lang="en-US" b="1" dirty="0"/>
              <a:t>with </a:t>
            </a:r>
            <a:r>
              <a:rPr lang="en-US" b="1" dirty="0" smtClean="0"/>
              <a:t>MC: </a:t>
            </a:r>
            <a:r>
              <a:rPr lang="en-US" dirty="0" smtClean="0"/>
              <a:t>… see presentation this morning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560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33" y="22021"/>
            <a:ext cx="1561767" cy="958708"/>
          </a:xfrm>
          <a:prstGeom prst="rect">
            <a:avLst/>
          </a:prstGeom>
        </p:spPr>
      </p:pic>
      <p:cxnSp>
        <p:nvCxnSpPr>
          <p:cNvPr id="6" name="Connettore 1 5"/>
          <p:cNvCxnSpPr/>
          <p:nvPr/>
        </p:nvCxnSpPr>
        <p:spPr>
          <a:xfrm>
            <a:off x="251520" y="1052736"/>
            <a:ext cx="8712968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/>
          <p:cNvSpPr txBox="1"/>
          <p:nvPr/>
        </p:nvSpPr>
        <p:spPr>
          <a:xfrm>
            <a:off x="251520" y="208988"/>
            <a:ext cx="68156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>
                <a:solidFill>
                  <a:schemeClr val="tx2"/>
                </a:solidFill>
              </a:rPr>
              <a:t>CCF - Array </a:t>
            </a:r>
            <a:r>
              <a:rPr lang="it-IT" sz="3200" b="1" dirty="0" err="1" smtClean="0">
                <a:solidFill>
                  <a:schemeClr val="tx2"/>
                </a:solidFill>
              </a:rPr>
              <a:t>Calib</a:t>
            </a:r>
            <a:r>
              <a:rPr lang="it-IT" sz="3200" b="1" dirty="0" smtClean="0">
                <a:solidFill>
                  <a:schemeClr val="tx2"/>
                </a:solidFill>
              </a:rPr>
              <a:t>. – </a:t>
            </a:r>
            <a:r>
              <a:rPr lang="it-IT" sz="3200" b="1" dirty="0" err="1" smtClean="0">
                <a:solidFill>
                  <a:schemeClr val="tx2"/>
                </a:solidFill>
              </a:rPr>
              <a:t>Instrumentation</a:t>
            </a:r>
            <a:r>
              <a:rPr lang="it-IT" sz="3200" b="1" dirty="0" smtClean="0">
                <a:solidFill>
                  <a:schemeClr val="tx2"/>
                </a:solidFill>
              </a:rPr>
              <a:t> I/F</a:t>
            </a:r>
            <a:endParaRPr lang="it-IT" sz="3200" b="1" dirty="0">
              <a:solidFill>
                <a:schemeClr val="tx2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51607" y="1196752"/>
            <a:ext cx="7972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chemeClr val="accent1"/>
                </a:solidFill>
              </a:rPr>
              <a:t>UAV </a:t>
            </a:r>
            <a:r>
              <a:rPr lang="it-IT" sz="2400" b="1" dirty="0" err="1" smtClean="0">
                <a:solidFill>
                  <a:schemeClr val="accent1"/>
                </a:solidFill>
              </a:rPr>
              <a:t>Octocopter</a:t>
            </a:r>
            <a:r>
              <a:rPr lang="it-IT" sz="2400" b="1" dirty="0" smtClean="0">
                <a:solidFill>
                  <a:schemeClr val="accent1"/>
                </a:solidFill>
              </a:rPr>
              <a:t> (from COM-TDR/140721,v.5.1, 13 </a:t>
            </a:r>
            <a:r>
              <a:rPr lang="it-IT" sz="2400" b="1" dirty="0" err="1">
                <a:solidFill>
                  <a:schemeClr val="accent1"/>
                </a:solidFill>
              </a:rPr>
              <a:t>May</a:t>
            </a:r>
            <a:r>
              <a:rPr lang="it-IT" sz="2400" b="1" dirty="0">
                <a:solidFill>
                  <a:schemeClr val="accent1"/>
                </a:solidFill>
              </a:rPr>
              <a:t> </a:t>
            </a:r>
            <a:r>
              <a:rPr lang="it-IT" sz="2400" b="1" dirty="0" smtClean="0">
                <a:solidFill>
                  <a:schemeClr val="accent1"/>
                </a:solidFill>
              </a:rPr>
              <a:t>2015):</a:t>
            </a:r>
            <a:endParaRPr lang="it-IT" sz="2400" b="1" dirty="0">
              <a:solidFill>
                <a:schemeClr val="accent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6525344"/>
            <a:ext cx="9144000" cy="332656"/>
          </a:xfrm>
          <a:prstGeom prst="rect">
            <a:avLst/>
          </a:prstGeom>
          <a:gradFill flip="none" rotWithShape="1">
            <a:gsLst>
              <a:gs pos="0">
                <a:srgbClr val="969696">
                  <a:alpha val="88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Text Box 481"/>
          <p:cNvSpPr txBox="1">
            <a:spLocks noChangeArrowheads="1"/>
          </p:cNvSpPr>
          <p:nvPr/>
        </p:nvSpPr>
        <p:spPr bwMode="auto">
          <a:xfrm>
            <a:off x="35496" y="6598175"/>
            <a:ext cx="6420676" cy="182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6000" bIns="36000"/>
          <a:lstStyle/>
          <a:p>
            <a:r>
              <a:rPr lang="en-GB" sz="1050" b="1" i="1" dirty="0"/>
              <a:t>M.C. </a:t>
            </a:r>
            <a:r>
              <a:rPr lang="en-GB" sz="1050" b="1" i="1" dirty="0" err="1" smtClean="0"/>
              <a:t>Maccarone</a:t>
            </a:r>
            <a:r>
              <a:rPr lang="en-GB" sz="1050" b="1" i="1" dirty="0" smtClean="0"/>
              <a:t>, Central Calibration Facilities / CTA Calibration Meeting, Barcelona, 26-28 October 2015 </a:t>
            </a:r>
            <a:endParaRPr lang="en-GB" sz="1050" b="1" i="1" dirty="0"/>
          </a:p>
        </p:txBody>
      </p:sp>
      <p:sp>
        <p:nvSpPr>
          <p:cNvPr id="7" name="Rettangolo 6"/>
          <p:cNvSpPr/>
          <p:nvPr/>
        </p:nvSpPr>
        <p:spPr>
          <a:xfrm>
            <a:off x="321980" y="1772816"/>
            <a:ext cx="8568952" cy="28623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b="1" dirty="0"/>
              <a:t>Interface with INFRA</a:t>
            </a:r>
            <a:r>
              <a:rPr lang="en-US" b="1" dirty="0" smtClean="0"/>
              <a:t>: </a:t>
            </a:r>
            <a:r>
              <a:rPr lang="en-US" dirty="0"/>
              <a:t>The Octocopter has a small interface with INFRA, mainly for the place </a:t>
            </a:r>
            <a:r>
              <a:rPr lang="en-US" dirty="0" smtClean="0"/>
              <a:t>where the </a:t>
            </a:r>
            <a:r>
              <a:rPr lang="en-US" dirty="0"/>
              <a:t>control computer is housed, and for storage room for the spare </a:t>
            </a:r>
            <a:r>
              <a:rPr lang="en-US" dirty="0" smtClean="0"/>
              <a:t>parts.</a:t>
            </a:r>
          </a:p>
          <a:p>
            <a:endParaRPr lang="en-US" dirty="0" smtClean="0"/>
          </a:p>
          <a:p>
            <a:r>
              <a:rPr lang="en-US" b="1" dirty="0" smtClean="0"/>
              <a:t>Interface </a:t>
            </a:r>
            <a:r>
              <a:rPr lang="en-US" b="1" dirty="0"/>
              <a:t>with ACTL</a:t>
            </a:r>
            <a:r>
              <a:rPr lang="en-US" dirty="0"/>
              <a:t>: No interface with ACTL is required since the data are directly triggered and </a:t>
            </a:r>
            <a:r>
              <a:rPr lang="en-US" dirty="0" smtClean="0"/>
              <a:t>taken by </a:t>
            </a:r>
            <a:r>
              <a:rPr lang="en-US" dirty="0"/>
              <a:t>the telescopes.</a:t>
            </a:r>
            <a:endParaRPr lang="en-US" dirty="0" smtClean="0"/>
          </a:p>
          <a:p>
            <a:endParaRPr lang="en-US" dirty="0"/>
          </a:p>
          <a:p>
            <a:r>
              <a:rPr lang="en-US" b="1" dirty="0"/>
              <a:t>Interface with DATA</a:t>
            </a:r>
            <a:r>
              <a:rPr lang="en-US" dirty="0"/>
              <a:t>: A small interface DATA is necessary, to define how the data taken from the </a:t>
            </a:r>
            <a:r>
              <a:rPr lang="en-US" dirty="0" smtClean="0"/>
              <a:t>octocopter flashes </a:t>
            </a:r>
            <a:r>
              <a:rPr lang="en-US" dirty="0"/>
              <a:t>are correctly tagged. Furthermore, CCF will provide the algorithm to extract </a:t>
            </a:r>
            <a:r>
              <a:rPr lang="en-US" dirty="0" smtClean="0"/>
              <a:t>common array </a:t>
            </a:r>
            <a:r>
              <a:rPr lang="en-US" dirty="0"/>
              <a:t>calibration correction factors for each telescope from these data</a:t>
            </a:r>
            <a:r>
              <a:rPr lang="en-US" dirty="0" smtClean="0"/>
              <a:t>.</a:t>
            </a: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321980" y="5445224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Moreover:</a:t>
            </a:r>
          </a:p>
          <a:p>
            <a:r>
              <a:rPr lang="en-US" b="1" dirty="0" smtClean="0"/>
              <a:t>Interface </a:t>
            </a:r>
            <a:r>
              <a:rPr lang="en-US" b="1" dirty="0"/>
              <a:t>with </a:t>
            </a:r>
            <a:r>
              <a:rPr lang="en-US" b="1" dirty="0" smtClean="0"/>
              <a:t>MC: </a:t>
            </a:r>
            <a:r>
              <a:rPr lang="en-US" dirty="0" smtClean="0"/>
              <a:t>???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94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33" y="22021"/>
            <a:ext cx="1561767" cy="958708"/>
          </a:xfrm>
          <a:prstGeom prst="rect">
            <a:avLst/>
          </a:prstGeom>
        </p:spPr>
      </p:pic>
      <p:cxnSp>
        <p:nvCxnSpPr>
          <p:cNvPr id="6" name="Connettore 1 5"/>
          <p:cNvCxnSpPr/>
          <p:nvPr/>
        </p:nvCxnSpPr>
        <p:spPr>
          <a:xfrm>
            <a:off x="251520" y="1052736"/>
            <a:ext cx="8712968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/>
          <p:cNvSpPr txBox="1"/>
          <p:nvPr/>
        </p:nvSpPr>
        <p:spPr>
          <a:xfrm>
            <a:off x="251520" y="208988"/>
            <a:ext cx="70785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>
                <a:solidFill>
                  <a:schemeClr val="tx2"/>
                </a:solidFill>
              </a:rPr>
              <a:t>CCF - Array </a:t>
            </a:r>
            <a:r>
              <a:rPr lang="it-IT" sz="3200" b="1" dirty="0" err="1" smtClean="0">
                <a:solidFill>
                  <a:schemeClr val="tx2"/>
                </a:solidFill>
              </a:rPr>
              <a:t>Calibration</a:t>
            </a:r>
            <a:r>
              <a:rPr lang="it-IT" sz="3200" b="1" dirty="0" smtClean="0">
                <a:solidFill>
                  <a:schemeClr val="tx2"/>
                </a:solidFill>
              </a:rPr>
              <a:t> - </a:t>
            </a:r>
            <a:r>
              <a:rPr lang="it-IT" sz="3200" b="1" dirty="0" err="1" smtClean="0">
                <a:solidFill>
                  <a:schemeClr val="tx2"/>
                </a:solidFill>
              </a:rPr>
              <a:t>Instrumentation</a:t>
            </a:r>
            <a:endParaRPr lang="it-IT" sz="3200" b="1" dirty="0">
              <a:solidFill>
                <a:schemeClr val="tx2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51607" y="1196752"/>
            <a:ext cx="3097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chemeClr val="accent1"/>
                </a:solidFill>
              </a:rPr>
              <a:t>To Be </a:t>
            </a:r>
            <a:r>
              <a:rPr lang="it-IT" sz="2400" b="1" dirty="0" err="1" smtClean="0">
                <a:solidFill>
                  <a:schemeClr val="accent1"/>
                </a:solidFill>
              </a:rPr>
              <a:t>Discussed</a:t>
            </a:r>
            <a:r>
              <a:rPr lang="it-IT" sz="2400" b="1" dirty="0" smtClean="0">
                <a:solidFill>
                  <a:schemeClr val="accent1"/>
                </a:solidFill>
              </a:rPr>
              <a:t> </a:t>
            </a:r>
            <a:r>
              <a:rPr lang="it-IT" sz="2400" b="1" dirty="0" err="1" smtClean="0">
                <a:solidFill>
                  <a:schemeClr val="accent1"/>
                </a:solidFill>
              </a:rPr>
              <a:t>Today</a:t>
            </a:r>
            <a:r>
              <a:rPr lang="it-IT" sz="2400" b="1" dirty="0" smtClean="0">
                <a:solidFill>
                  <a:schemeClr val="accent1"/>
                </a:solidFill>
              </a:rPr>
              <a:t>:</a:t>
            </a:r>
            <a:endParaRPr lang="it-IT" sz="2400" b="1" dirty="0">
              <a:solidFill>
                <a:schemeClr val="accent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41206" y="3702511"/>
            <a:ext cx="690381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000" b="1" dirty="0" smtClean="0"/>
              <a:t>For </a:t>
            </a:r>
            <a:r>
              <a:rPr lang="it-IT" sz="2000" b="1" dirty="0" err="1" smtClean="0"/>
              <a:t>each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instrument</a:t>
            </a:r>
            <a:r>
              <a:rPr lang="it-IT" sz="2000" b="1" dirty="0" smtClean="0"/>
              <a:t> I/F (ACTL, DATA, INFRA) and relative code: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000" b="1" dirty="0"/>
              <a:t>s</a:t>
            </a:r>
            <a:r>
              <a:rPr lang="it-IT" sz="2000" b="1" dirty="0" smtClean="0"/>
              <a:t>tatus,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000" b="1" dirty="0" err="1" smtClean="0"/>
              <a:t>assistance</a:t>
            </a:r>
            <a:r>
              <a:rPr lang="it-IT" sz="2000" b="1" dirty="0" smtClean="0"/>
              <a:t> by,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000" b="1" dirty="0"/>
              <a:t>s</a:t>
            </a:r>
            <a:r>
              <a:rPr lang="it-IT" sz="2000" b="1" dirty="0" smtClean="0"/>
              <a:t>chedule,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000" b="1" dirty="0" smtClean="0"/>
              <a:t>and </a:t>
            </a:r>
            <a:r>
              <a:rPr lang="it-IT" sz="2000" b="1" dirty="0" err="1" smtClean="0"/>
              <a:t>explanatory</a:t>
            </a:r>
            <a:r>
              <a:rPr lang="it-IT" sz="2000" b="1" dirty="0" smtClean="0"/>
              <a:t> notes/</a:t>
            </a:r>
            <a:r>
              <a:rPr lang="it-IT" sz="2000" b="1" dirty="0" err="1" smtClean="0"/>
              <a:t>comments</a:t>
            </a:r>
            <a:r>
              <a:rPr lang="it-IT" sz="2000" b="1" dirty="0" smtClean="0"/>
              <a:t>, in </a:t>
            </a:r>
            <a:r>
              <a:rPr lang="it-IT" sz="2000" b="1" dirty="0" err="1" smtClean="0"/>
              <a:t>breif</a:t>
            </a:r>
            <a:endParaRPr lang="it-IT" sz="2000" b="1" dirty="0" smtClean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6525344"/>
            <a:ext cx="9144000" cy="332656"/>
          </a:xfrm>
          <a:prstGeom prst="rect">
            <a:avLst/>
          </a:prstGeom>
          <a:gradFill flip="none" rotWithShape="1">
            <a:gsLst>
              <a:gs pos="0">
                <a:srgbClr val="969696">
                  <a:alpha val="88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Text Box 481"/>
          <p:cNvSpPr txBox="1">
            <a:spLocks noChangeArrowheads="1"/>
          </p:cNvSpPr>
          <p:nvPr/>
        </p:nvSpPr>
        <p:spPr bwMode="auto">
          <a:xfrm>
            <a:off x="35496" y="6598175"/>
            <a:ext cx="6420676" cy="182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6000" bIns="36000"/>
          <a:lstStyle/>
          <a:p>
            <a:r>
              <a:rPr lang="en-GB" sz="1050" b="1" i="1" dirty="0"/>
              <a:t>M.C. </a:t>
            </a:r>
            <a:r>
              <a:rPr lang="en-GB" sz="1050" b="1" i="1" dirty="0" err="1" smtClean="0"/>
              <a:t>Maccarone</a:t>
            </a:r>
            <a:r>
              <a:rPr lang="en-GB" sz="1050" b="1" i="1" dirty="0" smtClean="0"/>
              <a:t>, Central Calibration Facilities / CTA Calibration Meeting, Barcelona, 26-28 October 2015 </a:t>
            </a:r>
            <a:endParaRPr lang="en-GB" sz="1050" b="1" i="1" dirty="0"/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224111"/>
              </p:ext>
            </p:extLst>
          </p:nvPr>
        </p:nvGraphicFramePr>
        <p:xfrm>
          <a:off x="335068" y="1772816"/>
          <a:ext cx="8703362" cy="129255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516852"/>
                <a:gridCol w="1122072"/>
                <a:gridCol w="1096115"/>
                <a:gridCol w="864096"/>
                <a:gridCol w="952183"/>
                <a:gridCol w="1152044"/>
              </a:tblGrid>
              <a:tr h="550872"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Instrument</a:t>
                      </a:r>
                      <a:r>
                        <a:rPr lang="it-IT" sz="1600" dirty="0" smtClean="0"/>
                        <a:t> or Method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ACTL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DATA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INFRA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MC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/>
                        <a:t>xST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Illuminator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/>
                        <a:t>indirect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Octocopter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/>
                        <a:t>indirect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?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yes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ttangolo 6"/>
          <p:cNvSpPr/>
          <p:nvPr/>
        </p:nvSpPr>
        <p:spPr>
          <a:xfrm>
            <a:off x="7884368" y="1484784"/>
            <a:ext cx="1224136" cy="194421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243781" y="1196752"/>
            <a:ext cx="3097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chemeClr val="accent1"/>
                </a:solidFill>
              </a:rPr>
              <a:t>To Be </a:t>
            </a:r>
            <a:r>
              <a:rPr lang="it-IT" sz="2400" b="1" dirty="0" err="1" smtClean="0">
                <a:solidFill>
                  <a:schemeClr val="accent1"/>
                </a:solidFill>
              </a:rPr>
              <a:t>Discussed</a:t>
            </a:r>
            <a:r>
              <a:rPr lang="it-IT" sz="2400" b="1" dirty="0" smtClean="0">
                <a:solidFill>
                  <a:schemeClr val="accent1"/>
                </a:solidFill>
              </a:rPr>
              <a:t> </a:t>
            </a:r>
            <a:r>
              <a:rPr lang="it-IT" sz="2400" b="1" dirty="0" err="1" smtClean="0">
                <a:solidFill>
                  <a:schemeClr val="accent1"/>
                </a:solidFill>
              </a:rPr>
              <a:t>Today</a:t>
            </a:r>
            <a:r>
              <a:rPr lang="it-IT" sz="2400" b="1" dirty="0" smtClean="0">
                <a:solidFill>
                  <a:schemeClr val="accent1"/>
                </a:solidFill>
              </a:rPr>
              <a:t>:</a:t>
            </a:r>
            <a:endParaRPr lang="it-IT" sz="2400" b="1" dirty="0">
              <a:solidFill>
                <a:schemeClr val="accent1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7605913" y="3356992"/>
            <a:ext cx="15025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rgbClr val="00B050"/>
                </a:solidFill>
              </a:rPr>
              <a:t>… </a:t>
            </a:r>
            <a:r>
              <a:rPr lang="it-IT" sz="2000" b="1" dirty="0" err="1" smtClean="0">
                <a:solidFill>
                  <a:srgbClr val="00B050"/>
                </a:solidFill>
              </a:rPr>
              <a:t>tomorrow</a:t>
            </a:r>
            <a:endParaRPr lang="it-IT" sz="2000" b="1" dirty="0">
              <a:solidFill>
                <a:srgbClr val="00B05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3851920" y="1484784"/>
            <a:ext cx="3096344" cy="1944216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688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728</Words>
  <Application>Microsoft Office PowerPoint</Application>
  <PresentationFormat>Presentazione su schermo (4:3)</PresentationFormat>
  <Paragraphs>150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M.C.Maccarone</dc:creator>
  <cp:lastModifiedBy>cettina</cp:lastModifiedBy>
  <cp:revision>10</cp:revision>
  <dcterms:created xsi:type="dcterms:W3CDTF">2015-10-23T07:48:27Z</dcterms:created>
  <dcterms:modified xsi:type="dcterms:W3CDTF">2015-10-26T21:41:18Z</dcterms:modified>
</cp:coreProperties>
</file>