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3" r:id="rId2"/>
    <p:sldId id="313" r:id="rId3"/>
    <p:sldId id="296" r:id="rId4"/>
    <p:sldId id="317" r:id="rId5"/>
    <p:sldId id="316" r:id="rId6"/>
    <p:sldId id="312" r:id="rId7"/>
    <p:sldId id="319" r:id="rId8"/>
    <p:sldId id="311" r:id="rId9"/>
    <p:sldId id="310" r:id="rId10"/>
    <p:sldId id="269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05"/>
    <a:srgbClr val="9C9E9F"/>
    <a:srgbClr val="FFFFFF"/>
    <a:srgbClr val="DDDDDD"/>
    <a:srgbClr val="00A5EB"/>
    <a:srgbClr val="FFCC00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764" autoAdjust="0"/>
  </p:normalViewPr>
  <p:slideViewPr>
    <p:cSldViewPr snapToGrid="0">
      <p:cViewPr varScale="1">
        <p:scale>
          <a:sx n="109" d="100"/>
          <a:sy n="109" d="100"/>
        </p:scale>
        <p:origin x="-234" y="-7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208" y="-90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pPr>
              <a:defRPr/>
            </a:pPr>
            <a:fld id="{A1FECCE4-2758-4687-AACA-B4FD64BEBFAA}" type="datetimeFigureOut">
              <a:rPr lang="de-DE"/>
              <a:pPr>
                <a:defRPr/>
              </a:pPr>
              <a:t>12.02.2015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de-DE"/>
              <a:t>bn,jhkcvhk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pPr>
              <a:defRPr/>
            </a:pPr>
            <a:fld id="{7007DB2A-222D-42D8-9A8F-76635F5D736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549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Textmasterformate durch Klicken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GB"/>
              <a:t>bn,jhkcvhk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DE6327-4B57-44D5-9BB0-216A5F12BD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1206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  <p:sp>
        <p:nvSpPr>
          <p:cNvPr id="17412" name="Fußzeilenplatzhalt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</a:rPr>
              <a:t>bn,jhkcvhk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  <p:sp>
        <p:nvSpPr>
          <p:cNvPr id="17412" name="Fußzeilenplatzhalt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</a:rPr>
              <a:t>bn,jhkcvhk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en-US" smtClean="0"/>
          </a:p>
        </p:txBody>
      </p:sp>
      <p:sp>
        <p:nvSpPr>
          <p:cNvPr id="17412" name="Fußzeilenplatzhalter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en-US" sz="1200" smtClean="0">
                <a:solidFill>
                  <a:srgbClr val="000000"/>
                </a:solidFill>
              </a:rPr>
              <a:t>bn,jhkcvhk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altLang="en-US" smtClean="0"/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r>
              <a:rPr lang="en-GB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TITELMASTER</a:t>
            </a:r>
            <a:br>
              <a:rPr lang="en-GB"/>
            </a:br>
            <a:r>
              <a:rPr lang="en-GB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179139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10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28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81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65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82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92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55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3536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7254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err="1" smtClean="0"/>
              <a:t>Textmasterformate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durch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Klicken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bearbeiten</a:t>
            </a:r>
            <a:endParaRPr lang="en-GB" altLang="en-US" dirty="0" smtClean="0"/>
          </a:p>
          <a:p>
            <a:pPr lvl="1"/>
            <a:r>
              <a:rPr lang="en-GB" altLang="en-US" dirty="0" err="1" smtClean="0"/>
              <a:t>Zweite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Ebene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 anchor="ctr"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sz="900" b="1" dirty="0" smtClean="0">
                <a:solidFill>
                  <a:schemeClr val="bg2"/>
                </a:solidFill>
              </a:rPr>
              <a:t>Rico </a:t>
            </a:r>
            <a:r>
              <a:rPr lang="en-GB" altLang="en-US" sz="900" b="1" dirty="0" err="1" smtClean="0">
                <a:solidFill>
                  <a:schemeClr val="bg2"/>
                </a:solidFill>
              </a:rPr>
              <a:t>Lindemann</a:t>
            </a:r>
            <a:r>
              <a:rPr lang="en-GB" altLang="en-US" sz="900" b="1" dirty="0" smtClean="0">
                <a:solidFill>
                  <a:schemeClr val="bg2"/>
                </a:solidFill>
              </a:rPr>
              <a:t> </a:t>
            </a:r>
            <a:r>
              <a:rPr lang="de-DE" altLang="en-US" sz="900" dirty="0" smtClean="0">
                <a:solidFill>
                  <a:srgbClr val="7F7F7F"/>
                </a:solidFill>
              </a:rPr>
              <a:t>CTA ACTL </a:t>
            </a:r>
            <a:r>
              <a:rPr lang="de-DE" altLang="en-US" sz="900" dirty="0" err="1" smtClean="0">
                <a:solidFill>
                  <a:srgbClr val="7F7F7F"/>
                </a:solidFill>
              </a:rPr>
              <a:t>Onsite</a:t>
            </a:r>
            <a:r>
              <a:rPr lang="de-DE" altLang="en-US" sz="900" dirty="0" smtClean="0">
                <a:solidFill>
                  <a:srgbClr val="7F7F7F"/>
                </a:solidFill>
              </a:rPr>
              <a:t> Layout Meeting | Heidelberg</a:t>
            </a:r>
            <a:r>
              <a:rPr lang="en-GB" altLang="en-US" sz="900" dirty="0" smtClean="0">
                <a:solidFill>
                  <a:schemeClr val="bg2"/>
                </a:solidFill>
              </a:rPr>
              <a:t>  |  11.02.2013  |  </a:t>
            </a:r>
            <a:r>
              <a:rPr lang="en-GB" altLang="en-US" sz="900" b="1" dirty="0" smtClean="0">
                <a:solidFill>
                  <a:schemeClr val="bg2"/>
                </a:solidFill>
              </a:rPr>
              <a:t>Page </a:t>
            </a:r>
            <a:fld id="{22B153AD-3D33-4A80-8E12-57A878B8FD6E}" type="slidenum">
              <a:rPr lang="en-GB" altLang="en-US" sz="900" b="1" smtClean="0">
                <a:solidFill>
                  <a:schemeClr val="bg2"/>
                </a:solidFill>
              </a:rPr>
              <a:pPr algn="r" eaLnBrk="1" hangingPunct="1">
                <a:defRPr/>
              </a:pPr>
              <a:t>‹#›</a:t>
            </a:fld>
            <a:endParaRPr lang="en-GB" altLang="en-US" sz="900" b="1" dirty="0" smtClean="0">
              <a:solidFill>
                <a:schemeClr val="bg2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9938"/>
            <a:ext cx="10144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1" r:id="rId1"/>
    <p:sldLayoutId id="2147484261" r:id="rId2"/>
    <p:sldLayoutId id="2147484262" r:id="rId3"/>
    <p:sldLayoutId id="2147484263" r:id="rId4"/>
    <p:sldLayoutId id="2147484264" r:id="rId5"/>
    <p:sldLayoutId id="2147484265" r:id="rId6"/>
    <p:sldLayoutId id="2147484266" r:id="rId7"/>
    <p:sldLayoutId id="2147484267" r:id="rId8"/>
    <p:sldLayoutId id="2147484268" r:id="rId9"/>
    <p:sldLayoutId id="2147484269" r:id="rId10"/>
    <p:sldLayoutId id="214748427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66825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Network-Topology</a:t>
            </a:r>
            <a:r>
              <a:rPr lang="de-DE" altLang="en-US" sz="6600" b="0" smtClean="0">
                <a:solidFill>
                  <a:srgbClr val="FF9900"/>
                </a:solidFill>
              </a:rPr>
              <a:t>.</a:t>
            </a:r>
            <a:endParaRPr lang="de-DE" altLang="en-US" smtClean="0"/>
          </a:p>
        </p:txBody>
      </p:sp>
      <p:sp>
        <p:nvSpPr>
          <p:cNvPr id="3075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en-US" dirty="0">
                <a:solidFill>
                  <a:srgbClr val="00A5EB"/>
                </a:solidFill>
              </a:rPr>
              <a:t>Rico Lindemann</a:t>
            </a:r>
          </a:p>
          <a:p>
            <a:pPr eaLnBrk="1" hangingPunct="1"/>
            <a:r>
              <a:rPr lang="de-DE" altLang="en-US" dirty="0" err="1"/>
              <a:t>Onsite</a:t>
            </a:r>
            <a:r>
              <a:rPr lang="de-DE" altLang="en-US" dirty="0"/>
              <a:t> ICT Infrastructure</a:t>
            </a:r>
          </a:p>
          <a:p>
            <a:r>
              <a:rPr lang="de-DE" altLang="en-US" dirty="0" smtClean="0"/>
              <a:t>11.02.2014</a:t>
            </a:r>
            <a:endParaRPr lang="en-GB" altLang="en-US" dirty="0"/>
          </a:p>
        </p:txBody>
      </p:sp>
      <p:sp>
        <p:nvSpPr>
          <p:cNvPr id="3076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335213" y="1489075"/>
            <a:ext cx="5802312" cy="485775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Network </a:t>
            </a:r>
            <a:r>
              <a:rPr lang="de-DE" altLang="en-US" dirty="0" err="1" smtClean="0"/>
              <a:t>Topology</a:t>
            </a:r>
            <a:r>
              <a:rPr lang="de-DE" altLang="en-US" dirty="0" smtClean="0"/>
              <a:t> – </a:t>
            </a:r>
            <a:r>
              <a:rPr lang="de-DE" altLang="en-US" dirty="0" err="1" smtClean="0"/>
              <a:t>Onsite</a:t>
            </a:r>
            <a:r>
              <a:rPr lang="de-DE" altLang="en-US" dirty="0" smtClean="0"/>
              <a:t> ICT Infrastructure</a:t>
            </a:r>
          </a:p>
        </p:txBody>
      </p:sp>
      <p:pic>
        <p:nvPicPr>
          <p:cNvPr id="307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1588"/>
            <a:ext cx="13160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3" y="2686050"/>
            <a:ext cx="4288000" cy="24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Questions?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6" y="863985"/>
            <a:ext cx="7948246" cy="53532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Array Network</a:t>
            </a:r>
            <a:endParaRPr lang="en-U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60438" y="977900"/>
            <a:ext cx="7815262" cy="5386388"/>
          </a:xfrm>
        </p:spPr>
        <p:txBody>
          <a:bodyPr/>
          <a:lstStyle/>
          <a:p>
            <a:r>
              <a:rPr lang="de-DE" altLang="en-US" dirty="0" smtClean="0"/>
              <a:t>Which data connections we will have?</a:t>
            </a:r>
          </a:p>
          <a:p>
            <a:endParaRPr lang="de-DE" altLang="en-US" dirty="0" smtClean="0"/>
          </a:p>
          <a:p>
            <a:pPr lvl="1"/>
            <a:r>
              <a:rPr lang="de-DE" altLang="en-US" dirty="0" smtClean="0"/>
              <a:t>2 to 4 x Data (10 Gbit/s)</a:t>
            </a:r>
          </a:p>
          <a:p>
            <a:pPr lvl="2"/>
            <a:endParaRPr lang="de-DE" altLang="en-US" dirty="0" smtClean="0"/>
          </a:p>
          <a:p>
            <a:pPr lvl="1"/>
            <a:r>
              <a:rPr lang="de-DE" altLang="en-US" dirty="0" smtClean="0"/>
              <a:t>1 x Drive system (1 Gbit/s ?)</a:t>
            </a:r>
          </a:p>
          <a:p>
            <a:pPr lvl="2"/>
            <a:endParaRPr lang="de-DE" altLang="en-US" dirty="0" smtClean="0"/>
          </a:p>
          <a:p>
            <a:pPr lvl="1"/>
            <a:r>
              <a:rPr lang="de-DE" altLang="en-US" dirty="0" smtClean="0"/>
              <a:t>1 x Trigger (1 Gbit/s)</a:t>
            </a:r>
          </a:p>
          <a:p>
            <a:pPr lvl="2"/>
            <a:endParaRPr lang="de-DE" altLang="en-US" dirty="0" smtClean="0"/>
          </a:p>
          <a:p>
            <a:pPr lvl="1"/>
            <a:r>
              <a:rPr lang="de-DE" altLang="en-US" dirty="0" smtClean="0"/>
              <a:t>1 x AUX Devices / Network (10 Gbit/s)</a:t>
            </a:r>
          </a:p>
          <a:p>
            <a:pPr lvl="2"/>
            <a:endParaRPr lang="de-DE" altLang="en-US" dirty="0" smtClean="0"/>
          </a:p>
          <a:p>
            <a:pPr lvl="1"/>
            <a:r>
              <a:rPr lang="de-DE" altLang="en-US" dirty="0" smtClean="0"/>
              <a:t>1 x Management network (1 Gbit/s)</a:t>
            </a:r>
          </a:p>
          <a:p>
            <a:pPr lvl="1"/>
            <a:endParaRPr lang="de-DE" altLang="en-US" sz="800" dirty="0" smtClean="0"/>
          </a:p>
          <a:p>
            <a:pPr lvl="1"/>
            <a:r>
              <a:rPr lang="de-DE" altLang="en-US" dirty="0" smtClean="0"/>
              <a:t>1 x Slow control (1 Gbit/s)</a:t>
            </a:r>
          </a:p>
          <a:p>
            <a:pPr lvl="2"/>
            <a:endParaRPr lang="de-DE" altLang="en-US" dirty="0" smtClean="0"/>
          </a:p>
          <a:p>
            <a:pPr lvl="1"/>
            <a:r>
              <a:rPr lang="de-DE" altLang="en-US" dirty="0" smtClean="0"/>
              <a:t>3 to 5 x reserve (10 Gbit/s)</a:t>
            </a:r>
          </a:p>
          <a:p>
            <a:pPr lvl="1"/>
            <a:endParaRPr lang="de-DE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Array Network „Old one“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55675" y="747713"/>
            <a:ext cx="7888288" cy="5999162"/>
          </a:xfrm>
        </p:spPr>
        <p:txBody>
          <a:bodyPr/>
          <a:lstStyle/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4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dirty="0" smtClean="0">
              <a:sym typeface="Wingdings" pitchFamily="2" charset="2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89" y="1008000"/>
            <a:ext cx="6665417" cy="53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4"/>
          <p:cNvSpPr txBox="1">
            <a:spLocks noChangeArrowheads="1"/>
          </p:cNvSpPr>
          <p:nvPr/>
        </p:nvSpPr>
        <p:spPr bwMode="auto">
          <a:xfrm>
            <a:off x="207963" y="4679950"/>
            <a:ext cx="87852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0963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None/>
            </a:pPr>
            <a:endParaRPr lang="de-DE" altLang="en-US" sz="14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Array Network „New one“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55675" y="747713"/>
            <a:ext cx="7888288" cy="5999162"/>
          </a:xfrm>
        </p:spPr>
        <p:txBody>
          <a:bodyPr/>
          <a:lstStyle/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4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dirty="0" smtClean="0">
              <a:sym typeface="Wingdings" pitchFamily="2" charset="2"/>
            </a:endParaRPr>
          </a:p>
        </p:txBody>
      </p:sp>
      <p:sp>
        <p:nvSpPr>
          <p:cNvPr id="4103" name="Rectangle 4"/>
          <p:cNvSpPr txBox="1">
            <a:spLocks noChangeArrowheads="1"/>
          </p:cNvSpPr>
          <p:nvPr/>
        </p:nvSpPr>
        <p:spPr bwMode="auto">
          <a:xfrm>
            <a:off x="207963" y="4679950"/>
            <a:ext cx="87852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0963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None/>
            </a:pPr>
            <a:endParaRPr lang="de-DE" altLang="en-US" sz="1400" dirty="0">
              <a:sym typeface="Wingdings" pitchFamily="2" charset="2"/>
            </a:endParaRPr>
          </a:p>
        </p:txBody>
      </p:sp>
      <p:pic>
        <p:nvPicPr>
          <p:cNvPr id="2050" name="Picture 2" descr="D:\Unterlagen\CTA\Colaboration\Layout-meeting-february11-Heidelberg\6020-Bil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008000"/>
            <a:ext cx="7416109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46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dirty="0" smtClean="0"/>
              <a:t>Array Network „New one“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55675" y="747713"/>
            <a:ext cx="7888288" cy="5999162"/>
          </a:xfrm>
        </p:spPr>
        <p:txBody>
          <a:bodyPr/>
          <a:lstStyle/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 smtClean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marL="0" indent="0">
              <a:buFont typeface="Arial Black" pitchFamily="34" charset="0"/>
              <a:buNone/>
              <a:defRPr/>
            </a:pPr>
            <a:endParaRPr lang="de-DE" sz="1400" dirty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400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dirty="0" smtClean="0">
              <a:sym typeface="Wingdings" pitchFamily="2" charset="2"/>
            </a:endParaRPr>
          </a:p>
        </p:txBody>
      </p:sp>
      <p:sp>
        <p:nvSpPr>
          <p:cNvPr id="4103" name="Rectangle 4"/>
          <p:cNvSpPr txBox="1">
            <a:spLocks noChangeArrowheads="1"/>
          </p:cNvSpPr>
          <p:nvPr/>
        </p:nvSpPr>
        <p:spPr bwMode="auto">
          <a:xfrm>
            <a:off x="207963" y="4679950"/>
            <a:ext cx="87852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0963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None/>
            </a:pPr>
            <a:endParaRPr lang="de-DE" altLang="en-US" sz="1400" dirty="0">
              <a:sym typeface="Wingdings" pitchFamily="2" charset="2"/>
            </a:endParaRPr>
          </a:p>
        </p:txBody>
      </p:sp>
      <p:pic>
        <p:nvPicPr>
          <p:cNvPr id="1026" name="Picture 2" descr="D:\Unterlagen\CTA\Colaboration\Layout-meeting-february11-Heidelberg\bearbeit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008000"/>
            <a:ext cx="7416105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20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Array Network comparison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60438" y="977900"/>
            <a:ext cx="7815262" cy="5386388"/>
          </a:xfrm>
        </p:spPr>
        <p:txBody>
          <a:bodyPr/>
          <a:lstStyle/>
          <a:p>
            <a:pPr lvl="1"/>
            <a:endParaRPr lang="de-DE" altLang="en-US" dirty="0" smtClean="0"/>
          </a:p>
          <a:p>
            <a:r>
              <a:rPr lang="de-DE" altLang="en-US" dirty="0" smtClean="0">
                <a:sym typeface="Wingdings" pitchFamily="2" charset="2"/>
              </a:rPr>
              <a:t>„Old“ Layout:</a:t>
            </a:r>
            <a:endParaRPr lang="de-DE" altLang="en-US" dirty="0">
              <a:sym typeface="Wingdings" pitchFamily="2" charset="2"/>
            </a:endParaRPr>
          </a:p>
          <a:p>
            <a:pPr lvl="1"/>
            <a:r>
              <a:rPr lang="de-DE" altLang="en-US" dirty="0" smtClean="0">
                <a:sym typeface="Wingdings" pitchFamily="2" charset="2"/>
              </a:rPr>
              <a:t>13 Patch Points</a:t>
            </a:r>
          </a:p>
          <a:p>
            <a:pPr lvl="1"/>
            <a:r>
              <a:rPr lang="de-DE" altLang="en-US" dirty="0">
                <a:sym typeface="Wingdings" pitchFamily="2" charset="2"/>
              </a:rPr>
              <a:t>C</a:t>
            </a:r>
            <a:r>
              <a:rPr lang="de-DE" altLang="en-US" dirty="0" smtClean="0">
                <a:sym typeface="Wingdings" pitchFamily="2" charset="2"/>
              </a:rPr>
              <a:t>able </a:t>
            </a:r>
            <a:r>
              <a:rPr lang="de-DE" altLang="en-US" dirty="0" err="1" smtClean="0">
                <a:sym typeface="Wingdings" pitchFamily="2" charset="2"/>
              </a:rPr>
              <a:t>length</a:t>
            </a:r>
            <a:r>
              <a:rPr lang="de-DE" altLang="en-US" dirty="0" smtClean="0">
                <a:sym typeface="Wingdings" pitchFamily="2" charset="2"/>
              </a:rPr>
              <a:t> (</a:t>
            </a:r>
            <a:r>
              <a:rPr lang="de-DE" altLang="en-US" dirty="0" err="1" smtClean="0">
                <a:sym typeface="Wingdings" pitchFamily="2" charset="2"/>
              </a:rPr>
              <a:t>without</a:t>
            </a:r>
            <a:r>
              <a:rPr lang="de-DE" altLang="en-US" dirty="0" smtClean="0">
                <a:sym typeface="Wingdings" pitchFamily="2" charset="2"/>
              </a:rPr>
              <a:t> SCT)</a:t>
            </a:r>
            <a:endParaRPr lang="de-DE" altLang="en-US" dirty="0">
              <a:sym typeface="Wingdings" pitchFamily="2" charset="2"/>
            </a:endParaRPr>
          </a:p>
          <a:p>
            <a:pPr lvl="2"/>
            <a:r>
              <a:rPr lang="de-DE" altLang="en-US" dirty="0" smtClean="0">
                <a:sym typeface="Wingdings" pitchFamily="2" charset="2"/>
              </a:rPr>
              <a:t>24 </a:t>
            </a:r>
            <a:r>
              <a:rPr lang="de-DE" altLang="en-US" dirty="0" err="1" smtClean="0">
                <a:sym typeface="Wingdings" pitchFamily="2" charset="2"/>
              </a:rPr>
              <a:t>fiber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cable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about</a:t>
            </a:r>
            <a:r>
              <a:rPr lang="de-DE" altLang="en-US" dirty="0" smtClean="0">
                <a:sym typeface="Wingdings" pitchFamily="2" charset="2"/>
              </a:rPr>
              <a:t> 26 km</a:t>
            </a:r>
          </a:p>
          <a:p>
            <a:pPr lvl="2"/>
            <a:r>
              <a:rPr lang="de-DE" altLang="en-US" dirty="0" smtClean="0">
                <a:sym typeface="Wingdings" pitchFamily="2" charset="2"/>
              </a:rPr>
              <a:t>216 </a:t>
            </a:r>
            <a:r>
              <a:rPr lang="de-DE" altLang="en-US" dirty="0" err="1" smtClean="0">
                <a:sym typeface="Wingdings" pitchFamily="2" charset="2"/>
              </a:rPr>
              <a:t>fiber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cable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about</a:t>
            </a:r>
            <a:r>
              <a:rPr lang="de-DE" altLang="en-US" dirty="0" smtClean="0">
                <a:sym typeface="Wingdings" pitchFamily="2" charset="2"/>
              </a:rPr>
              <a:t> 18.5 km</a:t>
            </a:r>
          </a:p>
          <a:p>
            <a:pPr lvl="1"/>
            <a:r>
              <a:rPr lang="de-DE" altLang="en-US" dirty="0" smtClean="0">
                <a:sym typeface="Wingdings" pitchFamily="2" charset="2"/>
              </a:rPr>
              <a:t> </a:t>
            </a:r>
            <a:r>
              <a:rPr lang="de-DE" altLang="en-US" dirty="0" err="1" smtClean="0">
                <a:sym typeface="Wingdings" pitchFamily="2" charset="2"/>
              </a:rPr>
              <a:t>average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lenght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data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center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to</a:t>
            </a:r>
            <a:r>
              <a:rPr lang="de-DE" altLang="en-US" dirty="0" smtClean="0">
                <a:sym typeface="Wingdings" pitchFamily="2" charset="2"/>
              </a:rPr>
              <a:t> </a:t>
            </a:r>
            <a:r>
              <a:rPr lang="de-DE" altLang="en-US" dirty="0" err="1" smtClean="0">
                <a:sym typeface="Wingdings" pitchFamily="2" charset="2"/>
              </a:rPr>
              <a:t>telescope</a:t>
            </a:r>
            <a:r>
              <a:rPr lang="de-DE" altLang="en-US" dirty="0" smtClean="0">
                <a:sym typeface="Wingdings" pitchFamily="2" charset="2"/>
              </a:rPr>
              <a:t> ~1,9 km</a:t>
            </a:r>
          </a:p>
          <a:p>
            <a:pPr lvl="2"/>
            <a:endParaRPr lang="de-DE" altLang="en-US" dirty="0">
              <a:sym typeface="Wingdings" pitchFamily="2" charset="2"/>
            </a:endParaRPr>
          </a:p>
          <a:p>
            <a:r>
              <a:rPr lang="de-DE" altLang="en-US" dirty="0" smtClean="0"/>
              <a:t>„New“ Layout:</a:t>
            </a:r>
          </a:p>
          <a:p>
            <a:pPr lvl="1"/>
            <a:r>
              <a:rPr lang="de-DE" altLang="en-US" dirty="0" smtClean="0"/>
              <a:t>17 Patch Points</a:t>
            </a:r>
          </a:p>
          <a:p>
            <a:pPr lvl="1"/>
            <a:r>
              <a:rPr lang="de-DE" altLang="en-US" dirty="0" smtClean="0"/>
              <a:t>Cable </a:t>
            </a:r>
            <a:r>
              <a:rPr lang="de-DE" altLang="en-US" dirty="0" err="1" smtClean="0"/>
              <a:t>lenght</a:t>
            </a:r>
            <a:r>
              <a:rPr lang="de-DE" altLang="en-US" dirty="0" smtClean="0"/>
              <a:t> (</a:t>
            </a:r>
            <a:r>
              <a:rPr lang="de-DE" altLang="en-US" dirty="0" err="1" smtClean="0"/>
              <a:t>without</a:t>
            </a:r>
            <a:r>
              <a:rPr lang="de-DE" altLang="en-US" dirty="0" smtClean="0"/>
              <a:t> SCT)</a:t>
            </a:r>
          </a:p>
          <a:p>
            <a:pPr lvl="2"/>
            <a:r>
              <a:rPr lang="de-DE" altLang="en-US" dirty="0" smtClean="0">
                <a:sym typeface="Wingdings" pitchFamily="2" charset="2"/>
              </a:rPr>
              <a:t>24 </a:t>
            </a:r>
            <a:r>
              <a:rPr lang="de-DE" altLang="en-US" dirty="0" err="1">
                <a:sym typeface="Wingdings" pitchFamily="2" charset="2"/>
              </a:rPr>
              <a:t>fiber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err="1">
                <a:sym typeface="Wingdings" pitchFamily="2" charset="2"/>
              </a:rPr>
              <a:t>cable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err="1">
                <a:sym typeface="Wingdings" pitchFamily="2" charset="2"/>
              </a:rPr>
              <a:t>about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smtClean="0">
                <a:sym typeface="Wingdings" pitchFamily="2" charset="2"/>
              </a:rPr>
              <a:t>47 </a:t>
            </a:r>
            <a:r>
              <a:rPr lang="de-DE" altLang="en-US" dirty="0">
                <a:sym typeface="Wingdings" pitchFamily="2" charset="2"/>
              </a:rPr>
              <a:t>km</a:t>
            </a:r>
          </a:p>
          <a:p>
            <a:pPr lvl="2"/>
            <a:r>
              <a:rPr lang="de-DE" altLang="en-US" dirty="0">
                <a:sym typeface="Wingdings" pitchFamily="2" charset="2"/>
              </a:rPr>
              <a:t>216 </a:t>
            </a:r>
            <a:r>
              <a:rPr lang="de-DE" altLang="en-US" dirty="0" err="1">
                <a:sym typeface="Wingdings" pitchFamily="2" charset="2"/>
              </a:rPr>
              <a:t>fiber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err="1">
                <a:sym typeface="Wingdings" pitchFamily="2" charset="2"/>
              </a:rPr>
              <a:t>cable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err="1">
                <a:sym typeface="Wingdings" pitchFamily="2" charset="2"/>
              </a:rPr>
              <a:t>about</a:t>
            </a:r>
            <a:r>
              <a:rPr lang="de-DE" altLang="en-US" dirty="0">
                <a:sym typeface="Wingdings" pitchFamily="2" charset="2"/>
              </a:rPr>
              <a:t> </a:t>
            </a:r>
            <a:r>
              <a:rPr lang="de-DE" altLang="en-US" dirty="0" smtClean="0">
                <a:sym typeface="Wingdings" pitchFamily="2" charset="2"/>
              </a:rPr>
              <a:t>28 km</a:t>
            </a:r>
          </a:p>
          <a:p>
            <a:pPr lvl="1"/>
            <a:r>
              <a:rPr lang="de-DE" altLang="en-US" dirty="0" smtClean="0">
                <a:sym typeface="Wingdings" pitchFamily="2" charset="2"/>
              </a:rPr>
              <a:t> average lenght data center to telescope ~ 3 km</a:t>
            </a:r>
          </a:p>
          <a:p>
            <a:pPr lvl="1"/>
            <a:r>
              <a:rPr lang="de-DE" altLang="en-US" dirty="0" smtClean="0">
                <a:sym typeface="Wingdings" pitchFamily="2" charset="2"/>
              </a:rPr>
              <a:t> latency little bit higher </a:t>
            </a:r>
            <a:endParaRPr lang="de-DE" altLang="en-US" dirty="0">
              <a:sym typeface="Wingdings" pitchFamily="2" charset="2"/>
            </a:endParaRPr>
          </a:p>
          <a:p>
            <a:pPr lvl="2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Array Network Cable ways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60438" y="977900"/>
            <a:ext cx="7815262" cy="5386388"/>
          </a:xfrm>
        </p:spPr>
        <p:txBody>
          <a:bodyPr/>
          <a:lstStyle/>
          <a:p>
            <a:r>
              <a:rPr lang="de-DE" altLang="en-US" dirty="0" smtClean="0"/>
              <a:t>Cable way and interfaces (datacenter to telescope)</a:t>
            </a:r>
          </a:p>
          <a:p>
            <a:pPr lvl="1"/>
            <a:r>
              <a:rPr lang="de-DE" altLang="en-US" dirty="0" smtClean="0"/>
              <a:t>In the datacenter is located a patch panel for each telescope</a:t>
            </a:r>
          </a:p>
          <a:p>
            <a:pPr lvl="2">
              <a:buFont typeface="Arial" charset="0"/>
              <a:buChar char="•"/>
            </a:pPr>
            <a:r>
              <a:rPr lang="de-DE" altLang="en-US" dirty="0" smtClean="0"/>
              <a:t>100 x 12 Port SC (with light protective caps), e.g.:</a:t>
            </a:r>
          </a:p>
          <a:p>
            <a:pPr lvl="1"/>
            <a:endParaRPr lang="de-DE" altLang="en-US" dirty="0" smtClean="0"/>
          </a:p>
          <a:p>
            <a:pPr lvl="1"/>
            <a:endParaRPr lang="de-DE" altLang="en-US" dirty="0" smtClean="0"/>
          </a:p>
          <a:p>
            <a:pPr lvl="1"/>
            <a:r>
              <a:rPr lang="de-DE" altLang="en-US" dirty="0" smtClean="0"/>
              <a:t>8 patch panels form a group and are connected with one 216 fiber cable </a:t>
            </a:r>
          </a:p>
          <a:p>
            <a:pPr lvl="1"/>
            <a:r>
              <a:rPr lang="de-DE" altLang="en-US" dirty="0" smtClean="0"/>
              <a:t>This 216 fiber cable goes though the tranches to one of the power transformers and ends to a splice sleeve / wall rack</a:t>
            </a:r>
          </a:p>
          <a:p>
            <a:pPr lvl="1"/>
            <a:r>
              <a:rPr lang="de-DE" altLang="en-US" dirty="0" smtClean="0"/>
              <a:t>Each power transformer is connected to 8 telescopes via 24 fiber cables </a:t>
            </a:r>
          </a:p>
          <a:p>
            <a:pPr lvl="1"/>
            <a:r>
              <a:rPr lang="de-DE" altLang="en-US" dirty="0" smtClean="0"/>
              <a:t>In the telescope we will have a 12 Port SC or LC patch panel</a:t>
            </a:r>
          </a:p>
          <a:p>
            <a:pPr lvl="1"/>
            <a:r>
              <a:rPr lang="de-DE" altLang="en-US" dirty="0" smtClean="0"/>
              <a:t>For network (not data taking network!) and auxiliary devices there will be a 24 port Switch in each telescope</a:t>
            </a:r>
          </a:p>
          <a:p>
            <a:endParaRPr lang="de-DE" altLang="en-US" dirty="0" smtClean="0"/>
          </a:p>
          <a:p>
            <a:pPr marL="0" indent="0">
              <a:buNone/>
            </a:pPr>
            <a:endParaRPr lang="de-DE" altLang="en-US" dirty="0" smtClean="0"/>
          </a:p>
          <a:p>
            <a:pPr lvl="1"/>
            <a:endParaRPr lang="de-DE" altLang="en-US" dirty="0" smtClean="0"/>
          </a:p>
          <a:p>
            <a:endParaRPr lang="en-US" altLang="en-US" dirty="0" smtClean="0"/>
          </a:p>
        </p:txBody>
      </p:sp>
      <p:pic>
        <p:nvPicPr>
          <p:cNvPr id="717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1017588"/>
            <a:ext cx="181451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517" y="5150336"/>
            <a:ext cx="2189163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7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Array Network cables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0438" y="977900"/>
            <a:ext cx="7842250" cy="5386388"/>
          </a:xfrm>
        </p:spPr>
        <p:txBody>
          <a:bodyPr/>
          <a:lstStyle/>
          <a:p>
            <a:r>
              <a:rPr lang="de-DE" altLang="en-US" dirty="0" smtClean="0"/>
              <a:t>Cable choice</a:t>
            </a:r>
          </a:p>
          <a:p>
            <a:endParaRPr lang="de-DE" altLang="en-US" dirty="0" smtClean="0"/>
          </a:p>
          <a:p>
            <a:endParaRPr lang="de-DE" altLang="en-US" dirty="0" smtClean="0"/>
          </a:p>
          <a:p>
            <a:endParaRPr lang="de-DE" altLang="en-US" dirty="0" smtClean="0"/>
          </a:p>
          <a:p>
            <a:pPr lvl="1"/>
            <a:r>
              <a:rPr lang="de-DE" altLang="en-US" dirty="0" smtClean="0"/>
              <a:t>Outdoor cable single mode cables (</a:t>
            </a:r>
            <a:r>
              <a:rPr lang="en-US" altLang="en-US" dirty="0" smtClean="0"/>
              <a:t>non metallic, dry interstices, water resistant, rodent protection</a:t>
            </a:r>
            <a:r>
              <a:rPr lang="de-DE" altLang="en-US" dirty="0" smtClean="0"/>
              <a:t>, </a:t>
            </a:r>
            <a:r>
              <a:rPr lang="en-US" altLang="en-US" dirty="0" smtClean="0"/>
              <a:t>high crush resistance</a:t>
            </a:r>
            <a:r>
              <a:rPr lang="de-DE" altLang="en-US" dirty="0" smtClean="0"/>
              <a:t>)</a:t>
            </a:r>
          </a:p>
          <a:p>
            <a:pPr lvl="1"/>
            <a:r>
              <a:rPr lang="en-US" altLang="en-US" dirty="0" smtClean="0"/>
              <a:t>Robust, non metallic, with stranded loose tubes in one layer</a:t>
            </a:r>
            <a:endParaRPr lang="de-DE" altLang="en-US" dirty="0" smtClean="0"/>
          </a:p>
          <a:p>
            <a:pPr lvl="1"/>
            <a:r>
              <a:rPr lang="de-DE" altLang="en-US" dirty="0" smtClean="0"/>
              <a:t>The 24 fiber cable (12 connections) A-DQ(ZN)B2Y 2x12E 9/125</a:t>
            </a:r>
          </a:p>
          <a:p>
            <a:pPr lvl="2">
              <a:buFont typeface="Arial" charset="0"/>
              <a:buChar char="•"/>
            </a:pPr>
            <a:r>
              <a:rPr lang="de-DE" altLang="en-US" dirty="0" smtClean="0"/>
              <a:t>Sheath diameter 12mm</a:t>
            </a:r>
          </a:p>
          <a:p>
            <a:pPr lvl="2">
              <a:buFont typeface="Arial" charset="0"/>
              <a:buChar char="•"/>
            </a:pPr>
            <a:r>
              <a:rPr lang="de-DE" altLang="en-US" dirty="0" smtClean="0"/>
              <a:t>128 kg / km</a:t>
            </a:r>
          </a:p>
          <a:p>
            <a:pPr lvl="2">
              <a:buFont typeface="Arial" charset="0"/>
              <a:buChar char="•"/>
            </a:pPr>
            <a:endParaRPr lang="de-DE" altLang="en-US" dirty="0" smtClean="0"/>
          </a:p>
          <a:p>
            <a:pPr lvl="1"/>
            <a:r>
              <a:rPr lang="de-DE" altLang="en-US" dirty="0" smtClean="0"/>
              <a:t>The 216 fiber cable (96 connections + 12 connections redundant because of possible bad splices) A-DQ(ZN)B2Y 9x24E 9/125</a:t>
            </a:r>
          </a:p>
          <a:p>
            <a:pPr lvl="2">
              <a:buFont typeface="Arial" charset="0"/>
              <a:buChar char="•"/>
            </a:pPr>
            <a:r>
              <a:rPr lang="de-DE" altLang="en-US" dirty="0" smtClean="0"/>
              <a:t>Sheath diameter 17mm</a:t>
            </a:r>
          </a:p>
          <a:p>
            <a:pPr lvl="2">
              <a:buFont typeface="Arial" charset="0"/>
              <a:buChar char="•"/>
            </a:pPr>
            <a:r>
              <a:rPr lang="de-DE" altLang="en-US" dirty="0" smtClean="0"/>
              <a:t>250 kg / km</a:t>
            </a:r>
          </a:p>
          <a:p>
            <a:pPr lvl="2">
              <a:buFont typeface="Arial" charset="0"/>
              <a:buChar char="•"/>
            </a:pPr>
            <a:endParaRPr lang="de-DE" altLang="en-US" dirty="0" smtClean="0"/>
          </a:p>
          <a:p>
            <a:pPr lvl="1"/>
            <a:r>
              <a:rPr lang="de-DE" altLang="en-US" dirty="0" smtClean="0"/>
              <a:t>Diameter maybe a little higher because of termite protection (additional layer)</a:t>
            </a:r>
          </a:p>
          <a:p>
            <a:pPr lvl="2">
              <a:buFont typeface="Arial" charset="0"/>
              <a:buChar char="•"/>
            </a:pPr>
            <a:endParaRPr lang="en-US" altLang="en-US" dirty="0" smtClean="0"/>
          </a:p>
        </p:txBody>
      </p:sp>
      <p:pic>
        <p:nvPicPr>
          <p:cNvPr id="614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13" y="1498600"/>
            <a:ext cx="3278187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Summary</a:t>
            </a:r>
            <a:endParaRPr lang="en-US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60438" y="977900"/>
            <a:ext cx="7842250" cy="5386388"/>
          </a:xfrm>
        </p:spPr>
        <p:txBody>
          <a:bodyPr/>
          <a:lstStyle/>
          <a:p>
            <a:r>
              <a:rPr lang="de-DE" altLang="en-US" dirty="0" smtClean="0"/>
              <a:t>From network point of view, the new layout is not a problem</a:t>
            </a:r>
          </a:p>
          <a:p>
            <a:endParaRPr lang="de-DE" altLang="en-US" dirty="0"/>
          </a:p>
          <a:p>
            <a:r>
              <a:rPr lang="de-DE" altLang="en-US" dirty="0" smtClean="0"/>
              <a:t>No improvement of performance</a:t>
            </a:r>
          </a:p>
          <a:p>
            <a:endParaRPr lang="de-DE" altLang="en-US" dirty="0"/>
          </a:p>
          <a:p>
            <a:r>
              <a:rPr lang="de-DE" altLang="en-US" dirty="0" smtClean="0"/>
              <a:t>But higher costs (Estimation: about 100k€)</a:t>
            </a:r>
          </a:p>
          <a:p>
            <a:endParaRPr lang="de-DE" altLang="en-US" dirty="0"/>
          </a:p>
          <a:p>
            <a:r>
              <a:rPr lang="de-DE" altLang="en-US" dirty="0" smtClean="0"/>
              <a:t>Aim of this meeting: Find a final solution and set a milestone for array layout</a:t>
            </a:r>
          </a:p>
          <a:p>
            <a:endParaRPr lang="de-DE" altLang="en-US" dirty="0" smtClean="0"/>
          </a:p>
          <a:p>
            <a:endParaRPr lang="de-DE" altLang="en-US" dirty="0" smtClean="0">
              <a:sym typeface="Wingdings" pitchFamily="2" charset="2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447</Words>
  <Application>Microsoft Office PowerPoint</Application>
  <PresentationFormat>On-screen Show (4:3)</PresentationFormat>
  <Paragraphs>112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2_DESY_Vortrag_3-1</vt:lpstr>
      <vt:lpstr>Network-Topology.</vt:lpstr>
      <vt:lpstr>Array Network</vt:lpstr>
      <vt:lpstr>Array Network „Old one“</vt:lpstr>
      <vt:lpstr>Array Network „New one“</vt:lpstr>
      <vt:lpstr>Array Network „New one“</vt:lpstr>
      <vt:lpstr>Array Network comparison</vt:lpstr>
      <vt:lpstr>Array Network Cable ways</vt:lpstr>
      <vt:lpstr>Array Network cables</vt:lpstr>
      <vt:lpstr>Summary</vt:lpstr>
      <vt:lpstr>Questions?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Rico Lindemann</dc:creator>
  <cp:lastModifiedBy>Lindemann, Rico</cp:lastModifiedBy>
  <cp:revision>599</cp:revision>
  <cp:lastPrinted>2013-09-19T08:38:52Z</cp:lastPrinted>
  <dcterms:created xsi:type="dcterms:W3CDTF">2008-04-14T12:45:38Z</dcterms:created>
  <dcterms:modified xsi:type="dcterms:W3CDTF">2015-02-12T10:11:20Z</dcterms:modified>
</cp:coreProperties>
</file>