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2" r:id="rId1"/>
  </p:sldMasterIdLst>
  <p:notesMasterIdLst>
    <p:notesMasterId r:id="rId33"/>
  </p:notesMasterIdLst>
  <p:handoutMasterIdLst>
    <p:handoutMasterId r:id="rId34"/>
  </p:handoutMasterIdLst>
  <p:sldIdLst>
    <p:sldId id="256" r:id="rId2"/>
    <p:sldId id="2233" r:id="rId3"/>
    <p:sldId id="278" r:id="rId4"/>
    <p:sldId id="3454" r:id="rId5"/>
    <p:sldId id="262" r:id="rId6"/>
    <p:sldId id="3464" r:id="rId7"/>
    <p:sldId id="3470" r:id="rId8"/>
    <p:sldId id="257" r:id="rId9"/>
    <p:sldId id="3460" r:id="rId10"/>
    <p:sldId id="261" r:id="rId11"/>
    <p:sldId id="602" r:id="rId12"/>
    <p:sldId id="3455" r:id="rId13"/>
    <p:sldId id="601" r:id="rId14"/>
    <p:sldId id="3449" r:id="rId15"/>
    <p:sldId id="3471" r:id="rId16"/>
    <p:sldId id="3468" r:id="rId17"/>
    <p:sldId id="3466" r:id="rId18"/>
    <p:sldId id="3472" r:id="rId19"/>
    <p:sldId id="3473" r:id="rId20"/>
    <p:sldId id="3467" r:id="rId21"/>
    <p:sldId id="281" r:id="rId22"/>
    <p:sldId id="282" r:id="rId23"/>
    <p:sldId id="280" r:id="rId24"/>
    <p:sldId id="2243" r:id="rId25"/>
    <p:sldId id="3474" r:id="rId26"/>
    <p:sldId id="3461" r:id="rId27"/>
    <p:sldId id="260" r:id="rId28"/>
    <p:sldId id="2105" r:id="rId29"/>
    <p:sldId id="2106" r:id="rId30"/>
    <p:sldId id="1804" r:id="rId31"/>
    <p:sldId id="263" r:id="rId32"/>
  </p:sldIdLst>
  <p:sldSz cx="12192000" cy="6858000"/>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7A217"/>
    <a:srgbClr val="8FE9FF"/>
    <a:srgbClr val="616161"/>
    <a:srgbClr val="BF57AF"/>
    <a:srgbClr val="00D802"/>
    <a:srgbClr val="4D4D4D"/>
    <a:srgbClr val="FFD623"/>
    <a:srgbClr val="FF2E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60" autoAdjust="0"/>
    <p:restoredTop sz="94658"/>
  </p:normalViewPr>
  <p:slideViewPr>
    <p:cSldViewPr snapToGrid="0" snapToObjects="1">
      <p:cViewPr varScale="1">
        <p:scale>
          <a:sx n="120" d="100"/>
          <a:sy n="120" d="100"/>
        </p:scale>
        <p:origin x="1080" y="184"/>
      </p:cViewPr>
      <p:guideLst>
        <p:guide orient="horz" pos="2160"/>
        <p:guide pos="3840"/>
      </p:guideLst>
    </p:cSldViewPr>
  </p:slideViewPr>
  <p:notesTextViewPr>
    <p:cViewPr>
      <p:scale>
        <a:sx n="100" d="100"/>
        <a:sy n="100" d="100"/>
      </p:scale>
      <p:origin x="0" y="0"/>
    </p:cViewPr>
  </p:notesTextViewPr>
  <p:sorterViewPr>
    <p:cViewPr>
      <p:scale>
        <a:sx n="106" d="100"/>
        <a:sy n="106" d="100"/>
      </p:scale>
      <p:origin x="0" y="206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F4CB384-21D6-BF4B-8DEC-86149512A266}" type="datetimeFigureOut">
              <a:rPr lang="es-ES" smtClean="0"/>
              <a:t>16/10/26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7EED673-5613-8A49-B1D4-533905BF13DC}" type="slidenum">
              <a:rPr lang="es-ES" smtClean="0"/>
              <a:t>‹#›</a:t>
            </a:fld>
            <a:endParaRPr lang="es-ES"/>
          </a:p>
        </p:txBody>
      </p:sp>
    </p:spTree>
    <p:extLst>
      <p:ext uri="{BB962C8B-B14F-4D97-AF65-F5344CB8AC3E}">
        <p14:creationId xmlns:p14="http://schemas.microsoft.com/office/powerpoint/2010/main" val="24767904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ABF4C2-76B0-F64F-9187-CF972865EFAB}" type="datetimeFigureOut">
              <a:rPr lang="es-ES" smtClean="0"/>
              <a:t>16/10/26</a:t>
            </a:fld>
            <a:endParaRPr lang="es-ES"/>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ACA7F1-D1A8-844C-AB11-19E517D19618}" type="slidenum">
              <a:rPr lang="es-ES" smtClean="0"/>
              <a:t>‹#›</a:t>
            </a:fld>
            <a:endParaRPr lang="es-ES"/>
          </a:p>
        </p:txBody>
      </p:sp>
    </p:spTree>
    <p:extLst>
      <p:ext uri="{BB962C8B-B14F-4D97-AF65-F5344CB8AC3E}">
        <p14:creationId xmlns:p14="http://schemas.microsoft.com/office/powerpoint/2010/main" val="423161111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80132e4d19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280132e4d19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EE34B72-0BE2-5C25-FE63-153FAB356B51}"/>
              </a:ext>
            </a:extLst>
          </p:cNvPr>
          <p:cNvSpPr txBox="1">
            <a:spLocks noGrp="1"/>
          </p:cNvSpPr>
          <p:nvPr>
            <p:ph type="sldNum" sz="quarter" idx="5"/>
          </p:nvPr>
        </p:nvSpPr>
        <p:spPr>
          <a:ln/>
        </p:spPr>
        <p:txBody>
          <a:bodyPr lIns="0" tIns="0" rIns="0" bIns="0" anchor="b">
            <a:noAutofit/>
          </a:bodyPr>
          <a:lstStyle/>
          <a:p>
            <a:pPr lvl="0"/>
            <a:fld id="{424CB779-E01D-8B46-8319-73AB5311FB6A}" type="slidenum">
              <a:t>3</a:t>
            </a:fld>
            <a:endParaRPr lang="fr-FR"/>
          </a:p>
        </p:txBody>
      </p:sp>
      <p:sp>
        <p:nvSpPr>
          <p:cNvPr id="2" name="Espace réservé de l'image des diapositives 1">
            <a:extLst>
              <a:ext uri="{FF2B5EF4-FFF2-40B4-BE49-F238E27FC236}">
                <a16:creationId xmlns:a16="http://schemas.microsoft.com/office/drawing/2014/main" id="{FF1212F3-65A6-1992-8117-76BA5B09E48D}"/>
              </a:ext>
            </a:extLst>
          </p:cNvPr>
          <p:cNvSpPr>
            <a:spLocks noGrp="1" noRot="1" noChangeAspect="1" noResize="1"/>
          </p:cNvSpPr>
          <p:nvPr>
            <p:ph type="sldImg"/>
          </p:nvPr>
        </p:nvSpPr>
        <p:spPr>
          <a:xfrm>
            <a:off x="396875" y="685800"/>
            <a:ext cx="6024563" cy="33893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5DCBC307-A0FC-CBD6-821B-BDB03975FFE1}"/>
              </a:ext>
            </a:extLst>
          </p:cNvPr>
          <p:cNvSpPr txBox="1">
            <a:spLocks noGrp="1"/>
          </p:cNvSpPr>
          <p:nvPr>
            <p:ph type="body" sz="quarter" idx="1"/>
          </p:nvPr>
        </p:nvSpPr>
        <p:spPr>
          <a:xfrm>
            <a:off x="685800" y="4343400"/>
            <a:ext cx="5446800" cy="4075560"/>
          </a:xfrm>
        </p:spPr>
        <p:txBody>
          <a:bodyPr vert="horz" compatLnSpc="1"/>
          <a:lstStyle/>
          <a:p>
            <a:pPr marL="0" indent="0" algn="l">
              <a:spcBef>
                <a:spcPts val="448"/>
              </a:spcBef>
              <a:tabLst>
                <a:tab pos="0" algn="l"/>
                <a:tab pos="448920" algn="l"/>
                <a:tab pos="898200" algn="l"/>
                <a:tab pos="1347480" algn="l"/>
                <a:tab pos="1796759" algn="l"/>
                <a:tab pos="2246040" algn="l"/>
                <a:tab pos="2695320" algn="l"/>
                <a:tab pos="3144600" algn="l"/>
                <a:tab pos="3593880" algn="l"/>
                <a:tab pos="4043160" algn="l"/>
                <a:tab pos="4492440" algn="l"/>
                <a:tab pos="4941720" algn="l"/>
                <a:tab pos="5391000" algn="l"/>
                <a:tab pos="5840280" algn="l"/>
                <a:tab pos="6289560" algn="l"/>
                <a:tab pos="6738840" algn="l"/>
                <a:tab pos="7188120" algn="l"/>
                <a:tab pos="7637400" algn="l"/>
                <a:tab pos="8086680" algn="l"/>
                <a:tab pos="8535960" algn="l"/>
                <a:tab pos="8985240" algn="l"/>
              </a:tabLst>
            </a:pPr>
            <a:endParaRPr lang="fr-FR" sz="2380">
              <a:solidFill>
                <a:srgbClr val="000000"/>
              </a:solidFill>
              <a:latin typeface="Times New Roman" pitchFamily="18"/>
              <a:ea typeface="Arial Unicode MS" pitchFamily="2"/>
              <a:cs typeface="Arial Unicode MS" pitchFamily="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8ACB92B5-E875-1700-3727-75DBC5A5A199}"/>
              </a:ext>
            </a:extLst>
          </p:cNvPr>
          <p:cNvSpPr txBox="1">
            <a:spLocks noGrp="1"/>
          </p:cNvSpPr>
          <p:nvPr>
            <p:ph type="sldNum" sz="quarter" idx="5"/>
          </p:nvPr>
        </p:nvSpPr>
        <p:spPr>
          <a:ln/>
        </p:spPr>
        <p:txBody>
          <a:bodyPr lIns="0" tIns="0" rIns="0" bIns="0" anchor="b">
            <a:noAutofit/>
          </a:bodyPr>
          <a:lstStyle/>
          <a:p>
            <a:pPr lvl="0"/>
            <a:fld id="{05BA73FC-7D43-E54D-9822-2F0163CD9FAC}" type="slidenum">
              <a:t>10</a:t>
            </a:fld>
            <a:endParaRPr lang="fr-FR"/>
          </a:p>
        </p:txBody>
      </p:sp>
      <p:sp>
        <p:nvSpPr>
          <p:cNvPr id="2" name="Espace réservé de l'image des diapositives 1">
            <a:extLst>
              <a:ext uri="{FF2B5EF4-FFF2-40B4-BE49-F238E27FC236}">
                <a16:creationId xmlns:a16="http://schemas.microsoft.com/office/drawing/2014/main" id="{DB8629AB-93BD-4282-B795-863195C5E57C}"/>
              </a:ext>
            </a:extLst>
          </p:cNvPr>
          <p:cNvSpPr>
            <a:spLocks noGrp="1" noRot="1" noChangeAspect="1" noResize="1"/>
          </p:cNvSpPr>
          <p:nvPr>
            <p:ph type="sldImg"/>
          </p:nvPr>
        </p:nvSpPr>
        <p:spPr>
          <a:xfrm>
            <a:off x="396875" y="685800"/>
            <a:ext cx="6024563" cy="33893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680BECD2-CFE3-2E13-26B3-589A562005B0}"/>
              </a:ext>
            </a:extLst>
          </p:cNvPr>
          <p:cNvSpPr txBox="1">
            <a:spLocks noGrp="1"/>
          </p:cNvSpPr>
          <p:nvPr>
            <p:ph type="body" sz="quarter" idx="1"/>
          </p:nvPr>
        </p:nvSpPr>
        <p:spPr>
          <a:xfrm>
            <a:off x="685800" y="4343400"/>
            <a:ext cx="5446800" cy="4075560"/>
          </a:xfrm>
        </p:spPr>
        <p:txBody>
          <a:bodyPr vert="horz" compatLnSpc="1"/>
          <a:lstStyle/>
          <a:p>
            <a:pPr marL="0" indent="0" algn="l">
              <a:spcBef>
                <a:spcPts val="448"/>
              </a:spcBef>
              <a:tabLst>
                <a:tab pos="0" algn="l"/>
                <a:tab pos="448920" algn="l"/>
                <a:tab pos="898200" algn="l"/>
                <a:tab pos="1347480" algn="l"/>
                <a:tab pos="1796759" algn="l"/>
                <a:tab pos="2246040" algn="l"/>
                <a:tab pos="2695320" algn="l"/>
                <a:tab pos="3144600" algn="l"/>
                <a:tab pos="3593880" algn="l"/>
                <a:tab pos="4043160" algn="l"/>
                <a:tab pos="4492440" algn="l"/>
                <a:tab pos="4941720" algn="l"/>
                <a:tab pos="5391000" algn="l"/>
                <a:tab pos="5840280" algn="l"/>
                <a:tab pos="6289560" algn="l"/>
                <a:tab pos="6738840" algn="l"/>
                <a:tab pos="7188120" algn="l"/>
                <a:tab pos="7637400" algn="l"/>
                <a:tab pos="8086680" algn="l"/>
                <a:tab pos="8535960" algn="l"/>
                <a:tab pos="8985240" algn="l"/>
              </a:tabLst>
            </a:pPr>
            <a:endParaRPr lang="fr-FR" sz="2380">
              <a:solidFill>
                <a:srgbClr val="000000"/>
              </a:solidFill>
              <a:latin typeface="Times New Roman" pitchFamily="18"/>
              <a:ea typeface="Arial Unicode MS" pitchFamily="2"/>
              <a:cs typeface="Arial Unicode MS" pitchFamily="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2857545E-B600-3B90-CE85-355CA6BC4349}"/>
              </a:ext>
            </a:extLst>
          </p:cNvPr>
          <p:cNvSpPr txBox="1">
            <a:spLocks noGrp="1"/>
          </p:cNvSpPr>
          <p:nvPr>
            <p:ph type="sldNum" sz="quarter" idx="5"/>
          </p:nvPr>
        </p:nvSpPr>
        <p:spPr>
          <a:ln/>
        </p:spPr>
        <p:txBody>
          <a:bodyPr lIns="0" tIns="0" rIns="0" bIns="0" anchor="b">
            <a:noAutofit/>
          </a:bodyPr>
          <a:lstStyle/>
          <a:p>
            <a:pPr lvl="0"/>
            <a:fld id="{0E4DD547-0F46-444C-BB36-00ACB74CAB43}" type="slidenum">
              <a:t>17</a:t>
            </a:fld>
            <a:endParaRPr lang="fr-FR"/>
          </a:p>
        </p:txBody>
      </p:sp>
      <p:sp>
        <p:nvSpPr>
          <p:cNvPr id="2" name="Espace réservé de l'image des diapositives 1">
            <a:extLst>
              <a:ext uri="{FF2B5EF4-FFF2-40B4-BE49-F238E27FC236}">
                <a16:creationId xmlns:a16="http://schemas.microsoft.com/office/drawing/2014/main" id="{303071D9-96D8-CA36-72D5-F236CD65111E}"/>
              </a:ext>
            </a:extLst>
          </p:cNvPr>
          <p:cNvSpPr>
            <a:spLocks noGrp="1" noRot="1" noChangeAspect="1" noResize="1"/>
          </p:cNvSpPr>
          <p:nvPr>
            <p:ph type="sldImg"/>
          </p:nvPr>
        </p:nvSpPr>
        <p:spPr>
          <a:xfrm>
            <a:off x="396875" y="685800"/>
            <a:ext cx="6024563" cy="33893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95F0732A-2700-DC93-9E99-7927F34FEFB7}"/>
              </a:ext>
            </a:extLst>
          </p:cNvPr>
          <p:cNvSpPr txBox="1">
            <a:spLocks noGrp="1"/>
          </p:cNvSpPr>
          <p:nvPr>
            <p:ph type="body" sz="quarter" idx="1"/>
          </p:nvPr>
        </p:nvSpPr>
        <p:spPr>
          <a:xfrm>
            <a:off x="685800" y="4343400"/>
            <a:ext cx="5446800" cy="4075560"/>
          </a:xfrm>
        </p:spPr>
        <p:txBody>
          <a:bodyPr vert="horz" compatLnSpc="1"/>
          <a:lstStyle/>
          <a:p>
            <a:pPr marL="0" indent="0" algn="l">
              <a:spcBef>
                <a:spcPts val="448"/>
              </a:spcBef>
              <a:tabLst>
                <a:tab pos="0" algn="l"/>
                <a:tab pos="448920" algn="l"/>
                <a:tab pos="898200" algn="l"/>
                <a:tab pos="1347480" algn="l"/>
                <a:tab pos="1796759" algn="l"/>
                <a:tab pos="2246040" algn="l"/>
                <a:tab pos="2695320" algn="l"/>
                <a:tab pos="3144600" algn="l"/>
                <a:tab pos="3593880" algn="l"/>
                <a:tab pos="4043160" algn="l"/>
                <a:tab pos="4492440" algn="l"/>
                <a:tab pos="4941720" algn="l"/>
                <a:tab pos="5391000" algn="l"/>
                <a:tab pos="5840280" algn="l"/>
                <a:tab pos="6289560" algn="l"/>
                <a:tab pos="6738840" algn="l"/>
                <a:tab pos="7188120" algn="l"/>
                <a:tab pos="7637400" algn="l"/>
                <a:tab pos="8086680" algn="l"/>
                <a:tab pos="8535960" algn="l"/>
                <a:tab pos="8985240" algn="l"/>
              </a:tabLst>
            </a:pPr>
            <a:endParaRPr lang="fr-FR" sz="2380" dirty="0">
              <a:solidFill>
                <a:srgbClr val="000000"/>
              </a:solidFill>
              <a:latin typeface="Times New Roman" pitchFamily="18"/>
              <a:ea typeface="Arial Unicode MS" pitchFamily="2"/>
              <a:cs typeface="Arial Unicode MS" pitchFamily="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F5B17F09-CB5D-13B3-0AB7-ACF4F143EA7C}"/>
              </a:ext>
            </a:extLst>
          </p:cNvPr>
          <p:cNvSpPr txBox="1">
            <a:spLocks noGrp="1"/>
          </p:cNvSpPr>
          <p:nvPr>
            <p:ph type="sldNum" sz="quarter" idx="5"/>
          </p:nvPr>
        </p:nvSpPr>
        <p:spPr>
          <a:ln/>
        </p:spPr>
        <p:txBody>
          <a:bodyPr lIns="0" tIns="0" rIns="0" bIns="0" anchor="b">
            <a:noAutofit/>
          </a:bodyPr>
          <a:lstStyle/>
          <a:p>
            <a:pPr lvl="0"/>
            <a:fld id="{E59E9B8E-7DD6-4A4B-A057-46B77D9AF8F4}" type="slidenum">
              <a:t>21</a:t>
            </a:fld>
            <a:endParaRPr lang="fr-FR"/>
          </a:p>
        </p:txBody>
      </p:sp>
      <p:sp>
        <p:nvSpPr>
          <p:cNvPr id="2" name="Espace réservé de l'image des diapositives 1">
            <a:extLst>
              <a:ext uri="{FF2B5EF4-FFF2-40B4-BE49-F238E27FC236}">
                <a16:creationId xmlns:a16="http://schemas.microsoft.com/office/drawing/2014/main" id="{C4DD34BC-1C4C-F0E9-F79F-B64E125851F5}"/>
              </a:ext>
            </a:extLst>
          </p:cNvPr>
          <p:cNvSpPr>
            <a:spLocks noGrp="1" noRot="1" noChangeAspect="1" noResize="1"/>
          </p:cNvSpPr>
          <p:nvPr>
            <p:ph type="sldImg"/>
          </p:nvPr>
        </p:nvSpPr>
        <p:spPr>
          <a:xfrm>
            <a:off x="219075" y="801688"/>
            <a:ext cx="7115175" cy="4003675"/>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F574B48F-1BF0-1233-4112-92FC69A470AC}"/>
              </a:ext>
            </a:extLst>
          </p:cNvPr>
          <p:cNvSpPr txBox="1">
            <a:spLocks noGrp="1"/>
          </p:cNvSpPr>
          <p:nvPr>
            <p:ph type="body" sz="quarter" idx="1"/>
          </p:nvPr>
        </p:nvSpPr>
        <p:spPr>
          <a:xfrm>
            <a:off x="755280" y="5078160"/>
            <a:ext cx="6042960" cy="4806000"/>
          </a:xfrm>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DDF18863-CBEE-42BF-B197-B95F64008DC1}"/>
              </a:ext>
            </a:extLst>
          </p:cNvPr>
          <p:cNvSpPr txBox="1">
            <a:spLocks noGrp="1"/>
          </p:cNvSpPr>
          <p:nvPr>
            <p:ph type="sldNum" sz="quarter" idx="5"/>
          </p:nvPr>
        </p:nvSpPr>
        <p:spPr>
          <a:ln/>
        </p:spPr>
        <p:txBody>
          <a:bodyPr lIns="0" tIns="0" rIns="0" bIns="0" anchor="b">
            <a:noAutofit/>
          </a:bodyPr>
          <a:lstStyle/>
          <a:p>
            <a:pPr lvl="0"/>
            <a:fld id="{EC591E1F-D036-4F4B-873E-0918CAE871E1}" type="slidenum">
              <a:t>22</a:t>
            </a:fld>
            <a:endParaRPr lang="fr-FR"/>
          </a:p>
        </p:txBody>
      </p:sp>
      <p:sp>
        <p:nvSpPr>
          <p:cNvPr id="2" name="Espace réservé de l'image des diapositives 1">
            <a:extLst>
              <a:ext uri="{FF2B5EF4-FFF2-40B4-BE49-F238E27FC236}">
                <a16:creationId xmlns:a16="http://schemas.microsoft.com/office/drawing/2014/main" id="{E761C2AB-133F-3090-8BA3-DE14FA474D4C}"/>
              </a:ext>
            </a:extLst>
          </p:cNvPr>
          <p:cNvSpPr>
            <a:spLocks noGrp="1" noRot="1" noChangeAspect="1" noResize="1"/>
          </p:cNvSpPr>
          <p:nvPr>
            <p:ph type="sldImg"/>
          </p:nvPr>
        </p:nvSpPr>
        <p:spPr>
          <a:xfrm>
            <a:off x="396875" y="685800"/>
            <a:ext cx="6024563" cy="33893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26A594AF-65D6-34CD-1DD5-E3223FEF9ECF}"/>
              </a:ext>
            </a:extLst>
          </p:cNvPr>
          <p:cNvSpPr txBox="1">
            <a:spLocks noGrp="1"/>
          </p:cNvSpPr>
          <p:nvPr>
            <p:ph type="body" sz="quarter" idx="1"/>
          </p:nvPr>
        </p:nvSpPr>
        <p:spPr>
          <a:xfrm>
            <a:off x="685800" y="4343400"/>
            <a:ext cx="5446800" cy="4075560"/>
          </a:xfrm>
        </p:spPr>
        <p:txBody>
          <a:bodyPr vert="horz" compatLnSpc="1"/>
          <a:lstStyle/>
          <a:p>
            <a:pPr marL="0" indent="0" algn="l">
              <a:spcBef>
                <a:spcPts val="448"/>
              </a:spcBef>
              <a:tabLst>
                <a:tab pos="0" algn="l"/>
                <a:tab pos="448920" algn="l"/>
                <a:tab pos="898200" algn="l"/>
                <a:tab pos="1347480" algn="l"/>
                <a:tab pos="1796759" algn="l"/>
                <a:tab pos="2246040" algn="l"/>
                <a:tab pos="2695320" algn="l"/>
                <a:tab pos="3144600" algn="l"/>
                <a:tab pos="3593880" algn="l"/>
                <a:tab pos="4043160" algn="l"/>
                <a:tab pos="4492440" algn="l"/>
                <a:tab pos="4941720" algn="l"/>
                <a:tab pos="5391000" algn="l"/>
                <a:tab pos="5840280" algn="l"/>
                <a:tab pos="6289560" algn="l"/>
                <a:tab pos="6738840" algn="l"/>
                <a:tab pos="7188120" algn="l"/>
                <a:tab pos="7637400" algn="l"/>
                <a:tab pos="8086680" algn="l"/>
                <a:tab pos="8535960" algn="l"/>
                <a:tab pos="8985240" algn="l"/>
              </a:tabLst>
            </a:pPr>
            <a:endParaRPr lang="fr-FR" sz="2380">
              <a:solidFill>
                <a:srgbClr val="000000"/>
              </a:solidFill>
              <a:latin typeface="Times New Roman" pitchFamily="18"/>
              <a:ea typeface="Arial Unicode MS" pitchFamily="2"/>
              <a:cs typeface="Arial Unicode MS" pitchFamily="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a:extLst>
              <a:ext uri="{FF2B5EF4-FFF2-40B4-BE49-F238E27FC236}">
                <a16:creationId xmlns:a16="http://schemas.microsoft.com/office/drawing/2014/main" id="{E3EF55A1-BDBB-15C4-0B16-2F424E6FC8D7}"/>
              </a:ext>
            </a:extLst>
          </p:cNvPr>
          <p:cNvSpPr txBox="1">
            <a:spLocks noGrp="1"/>
          </p:cNvSpPr>
          <p:nvPr>
            <p:ph type="sldNum" sz="quarter" idx="5"/>
          </p:nvPr>
        </p:nvSpPr>
        <p:spPr>
          <a:ln/>
        </p:spPr>
        <p:txBody>
          <a:bodyPr lIns="0" tIns="0" rIns="0" bIns="0" anchor="b">
            <a:noAutofit/>
          </a:bodyPr>
          <a:lstStyle/>
          <a:p>
            <a:pPr lvl="0"/>
            <a:fld id="{971A5064-C5A5-624F-84E6-8D3990021FE1}" type="slidenum">
              <a:t>23</a:t>
            </a:fld>
            <a:endParaRPr lang="fr-FR"/>
          </a:p>
        </p:txBody>
      </p:sp>
      <p:sp>
        <p:nvSpPr>
          <p:cNvPr id="2" name="Espace réservé de l'image des diapositives 1">
            <a:extLst>
              <a:ext uri="{FF2B5EF4-FFF2-40B4-BE49-F238E27FC236}">
                <a16:creationId xmlns:a16="http://schemas.microsoft.com/office/drawing/2014/main" id="{0BA97537-D575-731E-DF4E-9E2B23B15AD2}"/>
              </a:ext>
            </a:extLst>
          </p:cNvPr>
          <p:cNvSpPr>
            <a:spLocks noGrp="1" noRot="1" noChangeAspect="1" noResize="1"/>
          </p:cNvSpPr>
          <p:nvPr>
            <p:ph type="sldImg"/>
          </p:nvPr>
        </p:nvSpPr>
        <p:spPr>
          <a:xfrm>
            <a:off x="396875" y="685800"/>
            <a:ext cx="6024563" cy="3389313"/>
          </a:xfrm>
          <a:solidFill>
            <a:schemeClr val="accent1"/>
          </a:solidFill>
          <a:ln w="25400">
            <a:solidFill>
              <a:schemeClr val="accent1">
                <a:shade val="50000"/>
              </a:schemeClr>
            </a:solidFill>
            <a:prstDash val="solid"/>
          </a:ln>
        </p:spPr>
      </p:sp>
      <p:sp>
        <p:nvSpPr>
          <p:cNvPr id="3" name="Espace réservé des notes 2">
            <a:extLst>
              <a:ext uri="{FF2B5EF4-FFF2-40B4-BE49-F238E27FC236}">
                <a16:creationId xmlns:a16="http://schemas.microsoft.com/office/drawing/2014/main" id="{0ADF1BD3-7EEF-999D-2A9C-DFF2F1D32D26}"/>
              </a:ext>
            </a:extLst>
          </p:cNvPr>
          <p:cNvSpPr txBox="1">
            <a:spLocks noGrp="1"/>
          </p:cNvSpPr>
          <p:nvPr>
            <p:ph type="body" sz="quarter" idx="1"/>
          </p:nvPr>
        </p:nvSpPr>
        <p:spPr>
          <a:xfrm>
            <a:off x="685800" y="4343400"/>
            <a:ext cx="5446800" cy="4075560"/>
          </a:xfrm>
        </p:spPr>
        <p:txBody>
          <a:bodyPr vert="horz" compatLnSpc="1"/>
          <a:lstStyle/>
          <a:p>
            <a:pPr marL="0" indent="0" algn="l">
              <a:spcBef>
                <a:spcPts val="448"/>
              </a:spcBef>
              <a:tabLst>
                <a:tab pos="0" algn="l"/>
                <a:tab pos="448920" algn="l"/>
                <a:tab pos="898200" algn="l"/>
                <a:tab pos="1347480" algn="l"/>
                <a:tab pos="1796759" algn="l"/>
                <a:tab pos="2246040" algn="l"/>
                <a:tab pos="2695320" algn="l"/>
                <a:tab pos="3144600" algn="l"/>
                <a:tab pos="3593880" algn="l"/>
                <a:tab pos="4043160" algn="l"/>
                <a:tab pos="4492440" algn="l"/>
                <a:tab pos="4941720" algn="l"/>
                <a:tab pos="5391000" algn="l"/>
                <a:tab pos="5840280" algn="l"/>
                <a:tab pos="6289560" algn="l"/>
                <a:tab pos="6738840" algn="l"/>
                <a:tab pos="7188120" algn="l"/>
                <a:tab pos="7637400" algn="l"/>
                <a:tab pos="8086680" algn="l"/>
                <a:tab pos="8535960" algn="l"/>
                <a:tab pos="8985240" algn="l"/>
              </a:tabLst>
            </a:pPr>
            <a:endParaRPr lang="fr-FR" sz="2380" dirty="0">
              <a:solidFill>
                <a:srgbClr val="000000"/>
              </a:solidFill>
              <a:latin typeface="Times New Roman" pitchFamily="18"/>
              <a:ea typeface="Arial Unicode MS" pitchFamily="2"/>
              <a:cs typeface="Arial Unicode MS" pitchFamily="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E2811-B839-5EDA-EDB8-9A6A1F8CE79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1E4C261-2A59-1CB8-F67B-7ADC5A4CCAB2}"/>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47E7AD5F-B2B1-141F-32F3-9E64ABD21D0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89307BBE-37D8-363A-04C9-293790150B0F}"/>
              </a:ext>
            </a:extLst>
          </p:cNvPr>
          <p:cNvSpPr>
            <a:spLocks noGrp="1"/>
          </p:cNvSpPr>
          <p:nvPr>
            <p:ph type="sldNum" sz="quarter" idx="10"/>
          </p:nvPr>
        </p:nvSpPr>
        <p:spPr/>
        <p:txBody>
          <a:bodyPr/>
          <a:lstStyle/>
          <a:p>
            <a:fld id="{15ACA7F1-D1A8-844C-AB11-19E517D19618}" type="slidenum">
              <a:rPr lang="es-ES" smtClean="0"/>
              <a:t>24</a:t>
            </a:fld>
            <a:endParaRPr lang="es-ES"/>
          </a:p>
        </p:txBody>
      </p:sp>
    </p:spTree>
    <p:extLst>
      <p:ext uri="{BB962C8B-B14F-4D97-AF65-F5344CB8AC3E}">
        <p14:creationId xmlns:p14="http://schemas.microsoft.com/office/powerpoint/2010/main" val="2821047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chor="b"/>
          <a:lstStyle>
            <a:lvl1pPr>
              <a:defRPr sz="5400"/>
            </a:lvl1pPr>
          </a:lstStyle>
          <a:p>
            <a:r>
              <a:rPr lang="es-ES_tradnl"/>
              <a:t>Clic para editar título</a:t>
            </a:r>
            <a:endParaRPr lang="en-US" dirty="0"/>
          </a:p>
        </p:txBody>
      </p:sp>
      <p:sp>
        <p:nvSpPr>
          <p:cNvPr id="3" name="Subtitle 2"/>
          <p:cNvSpPr>
            <a:spLocks noGrp="1"/>
          </p:cNvSpPr>
          <p:nvPr>
            <p:ph type="subTitle" idx="1"/>
          </p:nvPr>
        </p:nvSpPr>
        <p:spPr>
          <a:xfrm>
            <a:off x="1828800" y="3886200"/>
            <a:ext cx="85344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n-US" dirty="0"/>
          </a:p>
        </p:txBody>
      </p:sp>
      <p:sp>
        <p:nvSpPr>
          <p:cNvPr id="4" name="Date Placeholder 3"/>
          <p:cNvSpPr>
            <a:spLocks noGrp="1"/>
          </p:cNvSpPr>
          <p:nvPr>
            <p:ph type="dt" sz="half" idx="10"/>
          </p:nvPr>
        </p:nvSpPr>
        <p:spPr/>
        <p:txBody>
          <a:bodyPr/>
          <a:lstStyle/>
          <a:p>
            <a:fld id="{0EC1DA01-B3DB-8A46-955B-0DBAD40572BA}" type="datetime1">
              <a:rPr lang="es-ES" smtClean="0"/>
              <a:t>16/10/26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dirty="0"/>
          </a:p>
        </p:txBody>
      </p:sp>
      <p:sp>
        <p:nvSpPr>
          <p:cNvPr id="3" name="Content Placeholder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r>
              <a:rPr lang="es-ES" dirty="0"/>
              <a:t>16/10/2026</a:t>
            </a:r>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s-ES_tradnl"/>
              <a:t>Clic para editar título</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F253680A-8735-1A4E-B16E-515A2781257E}" type="datetime1">
              <a:rPr lang="es-ES" smtClean="0"/>
              <a:t>16/10/26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5" name="Date Placeholder 4"/>
          <p:cNvSpPr>
            <a:spLocks noGrp="1"/>
          </p:cNvSpPr>
          <p:nvPr>
            <p:ph type="dt" sz="half" idx="10"/>
          </p:nvPr>
        </p:nvSpPr>
        <p:spPr/>
        <p:txBody>
          <a:bodyPr/>
          <a:lstStyle/>
          <a:p>
            <a:fld id="{028B05A6-2F03-E54B-AF30-8039C7BC7285}" type="datetime1">
              <a:rPr lang="es-ES" smtClean="0"/>
              <a:t>16/10/26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lang="en-US" dirty="0"/>
          </a:p>
        </p:txBody>
      </p:sp>
      <p:sp>
        <p:nvSpPr>
          <p:cNvPr id="3" name="Text Placeholder 2"/>
          <p:cNvSpPr>
            <a:spLocks noGrp="1"/>
          </p:cNvSpPr>
          <p:nvPr>
            <p:ph type="body" idx="1"/>
          </p:nvPr>
        </p:nvSpPr>
        <p:spPr>
          <a:xfrm>
            <a:off x="609600" y="1535113"/>
            <a:ext cx="5386917"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5" name="Text Placeholder 4"/>
          <p:cNvSpPr>
            <a:spLocks noGrp="1"/>
          </p:cNvSpPr>
          <p:nvPr>
            <p:ph type="body" sz="quarter" idx="3"/>
          </p:nvPr>
        </p:nvSpPr>
        <p:spPr>
          <a:xfrm>
            <a:off x="6193368" y="1535113"/>
            <a:ext cx="5389033"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7" name="Date Placeholder 6"/>
          <p:cNvSpPr>
            <a:spLocks noGrp="1"/>
          </p:cNvSpPr>
          <p:nvPr>
            <p:ph type="dt" sz="half" idx="10"/>
          </p:nvPr>
        </p:nvSpPr>
        <p:spPr/>
        <p:txBody>
          <a:bodyPr/>
          <a:lstStyle/>
          <a:p>
            <a:fld id="{2DCD58D7-B705-BA43-B43C-54FC49521FE9}" type="datetime1">
              <a:rPr lang="es-ES" smtClean="0"/>
              <a:t>16/10/26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a:p>
        </p:txBody>
      </p:sp>
      <p:sp>
        <p:nvSpPr>
          <p:cNvPr id="3" name="Date Placeholder 2"/>
          <p:cNvSpPr>
            <a:spLocks noGrp="1"/>
          </p:cNvSpPr>
          <p:nvPr>
            <p:ph type="dt" sz="half" idx="10"/>
          </p:nvPr>
        </p:nvSpPr>
        <p:spPr/>
        <p:txBody>
          <a:bodyPr/>
          <a:lstStyle/>
          <a:p>
            <a:fld id="{B868CC00-FFA1-0044-A8A7-20E18DF8A095}" type="datetime1">
              <a:rPr lang="es-ES" smtClean="0"/>
              <a:t>16/10/26</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297DAF-CF50-4141-B03E-483C743D93BB}" type="datetime1">
              <a:rPr lang="es-ES" smtClean="0"/>
              <a:t>16/10/26</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s-ES_tradnl"/>
              <a:t>Clic para editar título</a:t>
            </a:r>
            <a:endParaRPr lang="en-US" dirty="0"/>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FAB6A289-10BB-FA43-9ED2-8C0E2A87D611}" type="datetime1">
              <a:rPr lang="es-ES" smtClean="0"/>
              <a:t>16/10/26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s-ES_tradnl"/>
              <a:t>Clic para editar título</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a:t>Arrastre la imagen al marcador de posición o haga clic en el icono para agregar</a:t>
            </a:r>
            <a:endParaRPr lang="en-US"/>
          </a:p>
        </p:txBody>
      </p:sp>
      <p:sp>
        <p:nvSpPr>
          <p:cNvPr id="4" name="Text Placeholder 3"/>
          <p:cNvSpPr>
            <a:spLocks noGrp="1"/>
          </p:cNvSpPr>
          <p:nvPr>
            <p:ph type="body" sz="half" idx="2"/>
          </p:nvPr>
        </p:nvSpPr>
        <p:spPr>
          <a:xfrm>
            <a:off x="2389717" y="5367338"/>
            <a:ext cx="73152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65F0363E-1563-E342-8D12-2418B1CEAB64}" type="datetime1">
              <a:rPr lang="es-ES" smtClean="0"/>
              <a:t>16/10/26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lang="en-US"/>
          </a:p>
        </p:txBody>
      </p:sp>
      <p:sp>
        <p:nvSpPr>
          <p:cNvPr id="3" name="Vertical Text Placeholder 2"/>
          <p:cNvSpPr>
            <a:spLocks noGrp="1"/>
          </p:cNvSpPr>
          <p:nvPr>
            <p:ph type="body" orient="vert" idx="1"/>
          </p:nvPr>
        </p:nvSpPr>
        <p:spPr/>
        <p:txBody>
          <a:bodyPr vert="eaVert" ancho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a:p>
        </p:txBody>
      </p:sp>
      <p:sp>
        <p:nvSpPr>
          <p:cNvPr id="4" name="Date Placeholder 3"/>
          <p:cNvSpPr>
            <a:spLocks noGrp="1"/>
          </p:cNvSpPr>
          <p:nvPr>
            <p:ph type="dt" sz="half" idx="10"/>
          </p:nvPr>
        </p:nvSpPr>
        <p:spPr/>
        <p:txBody>
          <a:bodyPr/>
          <a:lstStyle/>
          <a:p>
            <a:fld id="{1A161D1F-B68B-9040-9B76-C829A8959182}" type="datetime1">
              <a:rPr lang="es-ES" smtClean="0"/>
              <a:t>16/10/26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s-ES_tradnl"/>
              <a:t>Clic para editar título</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ncho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10"/>
          </p:nvPr>
        </p:nvSpPr>
        <p:spPr/>
        <p:txBody>
          <a:bodyPr/>
          <a:lstStyle/>
          <a:p>
            <a:fld id="{B519ED64-66A7-F449-86EA-011AE6AEC994}" type="datetime1">
              <a:rPr lang="es-ES" smtClean="0"/>
              <a:t>16/10/26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DFC95BCA-6418-2341-80B3-2965CB58C1C8}" type="slidenum">
              <a:rPr lang="es-ES" smtClean="0"/>
              <a:t>‹#›</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57200"/>
            <a:ext cx="10972800" cy="1143000"/>
          </a:xfrm>
          <a:prstGeom prst="rect">
            <a:avLst/>
          </a:prstGeom>
        </p:spPr>
        <p:txBody>
          <a:bodyPr vert="horz" lIns="91440" tIns="45720" rIns="91440" bIns="45720" rtlCol="0" anchor="t">
            <a:normAutofit/>
          </a:bodyPr>
          <a:lstStyle/>
          <a:p>
            <a:r>
              <a:rPr lang="es-ES_tradnl"/>
              <a:t>Clic para editar título</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chor="ctr">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BCDE4-9D4E-5D43-9BB5-F483F7448ABE}" type="datetime1">
              <a:rPr lang="es-ES" smtClean="0"/>
              <a:t>16/10/26</a:t>
            </a:fld>
            <a:endParaRPr lang="es-E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95BCA-6418-2341-80B3-2965CB58C1C8}" type="slidenum">
              <a:rPr lang="es-ES" smtClean="0"/>
              <a:t>‹#›</a:t>
            </a:fld>
            <a:endParaRPr lang="es-ES"/>
          </a:p>
        </p:txBody>
      </p:sp>
    </p:spTree>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ftr="0" dt="0"/>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fermi.gsfc.nasa.gov/ssc/data/access/lat/14yr_catalo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t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iopscience.iop.org/article/10.3847/1538-4365/ada272" TargetMode="Externa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arxiv.org/abs/2606.19445"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3" name="Image 5">
            <a:extLst>
              <a:ext uri="{FF2B5EF4-FFF2-40B4-BE49-F238E27FC236}">
                <a16:creationId xmlns:a16="http://schemas.microsoft.com/office/drawing/2014/main" id="{38F664DA-B3CF-3A4E-EE36-DD91AD83051B}"/>
              </a:ext>
            </a:extLst>
          </p:cNvPr>
          <p:cNvPicPr>
            <a:picLocks noChangeAspect="1"/>
          </p:cNvPicPr>
          <p:nvPr/>
        </p:nvPicPr>
        <p:blipFill>
          <a:blip r:embed="rId3">
            <a:lum/>
            <a:alphaModFix/>
          </a:blip>
          <a:srcRect/>
          <a:stretch>
            <a:fillRect/>
          </a:stretch>
        </p:blipFill>
        <p:spPr>
          <a:xfrm>
            <a:off x="-108768" y="2347589"/>
            <a:ext cx="8028000" cy="3483000"/>
          </a:xfrm>
          <a:prstGeom prst="rect">
            <a:avLst/>
          </a:prstGeom>
          <a:noFill/>
          <a:ln>
            <a:noFill/>
          </a:ln>
        </p:spPr>
      </p:pic>
      <p:pic>
        <p:nvPicPr>
          <p:cNvPr id="2" name="Picture 1">
            <a:extLst>
              <a:ext uri="{FF2B5EF4-FFF2-40B4-BE49-F238E27FC236}">
                <a16:creationId xmlns:a16="http://schemas.microsoft.com/office/drawing/2014/main" id="{3DD8894B-A7FC-284E-10BC-A00E4AE8CD5D}"/>
              </a:ext>
            </a:extLst>
          </p:cNvPr>
          <p:cNvPicPr>
            <a:picLocks noChangeAspect="1"/>
          </p:cNvPicPr>
          <p:nvPr/>
        </p:nvPicPr>
        <p:blipFill>
          <a:blip r:embed="rId4"/>
          <a:stretch>
            <a:fillRect/>
          </a:stretch>
        </p:blipFill>
        <p:spPr>
          <a:xfrm>
            <a:off x="7740377" y="0"/>
            <a:ext cx="4433978" cy="6851884"/>
          </a:xfrm>
          <a:prstGeom prst="rect">
            <a:avLst/>
          </a:prstGeom>
        </p:spPr>
      </p:pic>
      <p:sp>
        <p:nvSpPr>
          <p:cNvPr id="214" name="Google Shape;214;p38"/>
          <p:cNvSpPr txBox="1">
            <a:spLocks noGrp="1"/>
          </p:cNvSpPr>
          <p:nvPr>
            <p:ph type="ctrTitle"/>
          </p:nvPr>
        </p:nvSpPr>
        <p:spPr>
          <a:xfrm>
            <a:off x="803002" y="655586"/>
            <a:ext cx="6156959" cy="1767078"/>
          </a:xfrm>
          <a:prstGeom prst="rect">
            <a:avLst/>
          </a:prstGeom>
          <a:noFill/>
          <a:ln>
            <a:noFill/>
          </a:ln>
        </p:spPr>
        <p:txBody>
          <a:bodyPr spcFirstLastPara="1" vert="horz" wrap="square" lIns="68575" tIns="34275" rIns="68575" bIns="34275" rtlCol="0" anchor="b" anchorCtr="0">
            <a:normAutofit/>
          </a:bodyPr>
          <a:lstStyle/>
          <a:p>
            <a:pPr>
              <a:lnSpc>
                <a:spcPct val="90000"/>
              </a:lnSpc>
              <a:spcBef>
                <a:spcPts val="0"/>
              </a:spcBef>
              <a:buClr>
                <a:schemeClr val="dk1"/>
              </a:buClr>
              <a:buSzPts val="4500"/>
            </a:pPr>
            <a:r>
              <a:rPr lang="fr-FR" sz="3300" b="1" dirty="0">
                <a:solidFill>
                  <a:srgbClr val="00B0F0"/>
                </a:solidFill>
              </a:rPr>
              <a:t>Bridging the </a:t>
            </a:r>
            <a:r>
              <a:rPr lang="fr-FR" sz="3300" b="1" dirty="0" err="1">
                <a:solidFill>
                  <a:srgbClr val="00B0F0"/>
                </a:solidFill>
              </a:rPr>
              <a:t>GeV</a:t>
            </a:r>
            <a:r>
              <a:rPr lang="fr-FR" sz="3300" b="1" dirty="0">
                <a:solidFill>
                  <a:srgbClr val="00B0F0"/>
                </a:solidFill>
              </a:rPr>
              <a:t> and </a:t>
            </a:r>
            <a:r>
              <a:rPr lang="fr-FR" sz="3300" b="1" dirty="0" err="1">
                <a:solidFill>
                  <a:srgbClr val="00B0F0"/>
                </a:solidFill>
              </a:rPr>
              <a:t>TeV</a:t>
            </a:r>
            <a:r>
              <a:rPr lang="fr-FR" sz="3300" b="1" dirty="0">
                <a:solidFill>
                  <a:srgbClr val="00B0F0"/>
                </a:solidFill>
              </a:rPr>
              <a:t> skies </a:t>
            </a:r>
            <a:r>
              <a:rPr lang="fr-FR" sz="3300" b="1" dirty="0" err="1">
                <a:solidFill>
                  <a:srgbClr val="00B0F0"/>
                </a:solidFill>
              </a:rPr>
              <a:t>with</a:t>
            </a:r>
            <a:r>
              <a:rPr lang="fr-FR" sz="3300" b="1" dirty="0">
                <a:solidFill>
                  <a:srgbClr val="00B0F0"/>
                </a:solidFill>
              </a:rPr>
              <a:t> Fermi-LAT</a:t>
            </a:r>
          </a:p>
        </p:txBody>
      </p:sp>
      <p:sp>
        <p:nvSpPr>
          <p:cNvPr id="215" name="Google Shape;215;p38"/>
          <p:cNvSpPr txBox="1">
            <a:spLocks noGrp="1"/>
          </p:cNvSpPr>
          <p:nvPr>
            <p:ph type="subTitle" idx="1"/>
          </p:nvPr>
        </p:nvSpPr>
        <p:spPr>
          <a:xfrm>
            <a:off x="1804986" y="5965768"/>
            <a:ext cx="4152993" cy="528310"/>
          </a:xfrm>
          <a:prstGeom prst="rect">
            <a:avLst/>
          </a:prstGeom>
          <a:noFill/>
          <a:ln>
            <a:noFill/>
          </a:ln>
        </p:spPr>
        <p:txBody>
          <a:bodyPr spcFirstLastPara="1" vert="horz" wrap="square" lIns="68575" tIns="34275" rIns="68575" bIns="34275" rtlCol="0" anchor="t" anchorCtr="0">
            <a:normAutofit/>
          </a:bodyPr>
          <a:lstStyle/>
          <a:p>
            <a:pPr>
              <a:lnSpc>
                <a:spcPct val="90000"/>
              </a:lnSpc>
              <a:spcBef>
                <a:spcPts val="0"/>
              </a:spcBef>
              <a:buClr>
                <a:schemeClr val="dk1"/>
              </a:buClr>
              <a:buSzPts val="1800"/>
            </a:pPr>
            <a:r>
              <a:rPr lang="es" sz="1600" b="1" dirty="0"/>
              <a:t>Inauguration LST Sub-Array</a:t>
            </a:r>
          </a:p>
          <a:p>
            <a:pPr>
              <a:lnSpc>
                <a:spcPct val="90000"/>
              </a:lnSpc>
              <a:spcBef>
                <a:spcPts val="0"/>
              </a:spcBef>
              <a:buClr>
                <a:schemeClr val="dk1"/>
              </a:buClr>
              <a:buSzPts val="1800"/>
            </a:pPr>
            <a:r>
              <a:rPr lang="es" sz="1600" dirty="0"/>
              <a:t>La Palma, October 16th 2026</a:t>
            </a:r>
            <a:endParaRPr sz="1600" dirty="0"/>
          </a:p>
        </p:txBody>
      </p:sp>
      <p:sp>
        <p:nvSpPr>
          <p:cNvPr id="5" name="TextBox 4">
            <a:extLst>
              <a:ext uri="{FF2B5EF4-FFF2-40B4-BE49-F238E27FC236}">
                <a16:creationId xmlns:a16="http://schemas.microsoft.com/office/drawing/2014/main" id="{0B9A6875-F1A2-151D-7151-5D24354B0386}"/>
              </a:ext>
            </a:extLst>
          </p:cNvPr>
          <p:cNvSpPr txBox="1"/>
          <p:nvPr/>
        </p:nvSpPr>
        <p:spPr>
          <a:xfrm>
            <a:off x="1543524" y="2557843"/>
            <a:ext cx="5018349" cy="1107996"/>
          </a:xfrm>
          <a:prstGeom prst="rect">
            <a:avLst/>
          </a:prstGeom>
          <a:noFill/>
        </p:spPr>
        <p:txBody>
          <a:bodyPr wrap="square" rtlCol="0">
            <a:spAutoFit/>
          </a:bodyPr>
          <a:lstStyle/>
          <a:p>
            <a:pPr algn="ctr"/>
            <a:r>
              <a:rPr lang="en-GB" sz="2000" b="1" dirty="0">
                <a:latin typeface="Arial" panose="020B0604020202020204" pitchFamily="34" charset="0"/>
              </a:rPr>
              <a:t>Marianne Lemoine-</a:t>
            </a:r>
            <a:r>
              <a:rPr lang="en-GB" sz="2000" b="1" dirty="0" err="1">
                <a:latin typeface="Arial" panose="020B0604020202020204" pitchFamily="34" charset="0"/>
              </a:rPr>
              <a:t>Goumard</a:t>
            </a:r>
            <a:endParaRPr lang="en-GB" sz="1400" dirty="0">
              <a:latin typeface="Arial" panose="020B0604020202020204" pitchFamily="34" charset="0"/>
            </a:endParaRPr>
          </a:p>
          <a:p>
            <a:pPr algn="ctr"/>
            <a:r>
              <a:rPr lang="en-GB" sz="1400" dirty="0">
                <a:latin typeface="Arial" panose="020B0604020202020204" pitchFamily="34" charset="0"/>
              </a:rPr>
              <a:t>(LP2i Bordeaux, CNRS)</a:t>
            </a:r>
          </a:p>
          <a:p>
            <a:pPr algn="ctr"/>
            <a:endParaRPr lang="en-GB" sz="1600" dirty="0">
              <a:latin typeface="Arial" panose="020B0604020202020204" pitchFamily="34" charset="0"/>
            </a:endParaRPr>
          </a:p>
          <a:p>
            <a:pPr algn="ctr"/>
            <a:r>
              <a:rPr lang="en-GB" sz="1600" dirty="0">
                <a:latin typeface="Arial" panose="020B0604020202020204" pitchFamily="34" charset="0"/>
              </a:rPr>
              <a:t>On behalf of the Fermi-LAT Collaboration</a:t>
            </a:r>
            <a:endParaRPr lang="en-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DFC95BCA-6418-2341-80B3-2965CB58C1C8}" type="slidenum">
              <a:rPr lang="es-ES" smtClean="0"/>
              <a:t>2</a:t>
            </a:fld>
            <a:endParaRPr lang="es-ES"/>
          </a:p>
        </p:txBody>
      </p:sp>
      <p:pic>
        <p:nvPicPr>
          <p:cNvPr id="6" name="CraftOrbit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9091" y="2817351"/>
            <a:ext cx="6376000" cy="3586500"/>
          </a:xfrm>
          <a:prstGeom prst="rect">
            <a:avLst/>
          </a:prstGeom>
        </p:spPr>
      </p:pic>
      <p:sp>
        <p:nvSpPr>
          <p:cNvPr id="7" name="Título 1"/>
          <p:cNvSpPr>
            <a:spLocks noGrp="1"/>
          </p:cNvSpPr>
          <p:nvPr>
            <p:ph type="title"/>
          </p:nvPr>
        </p:nvSpPr>
        <p:spPr>
          <a:xfrm>
            <a:off x="2093138" y="136526"/>
            <a:ext cx="8229600" cy="727645"/>
          </a:xfrm>
        </p:spPr>
        <p:txBody>
          <a:bodyPr>
            <a:noAutofit/>
          </a:bodyPr>
          <a:lstStyle/>
          <a:p>
            <a:r>
              <a:rPr lang="es-ES" sz="4800" b="1" dirty="0" err="1">
                <a:solidFill>
                  <a:srgbClr val="FFFF00"/>
                </a:solidFill>
              </a:rPr>
              <a:t>The</a:t>
            </a:r>
            <a:r>
              <a:rPr lang="es-ES" sz="4800" b="1" dirty="0">
                <a:solidFill>
                  <a:srgbClr val="FFFF00"/>
                </a:solidFill>
              </a:rPr>
              <a:t> NASA Fermi </a:t>
            </a:r>
            <a:r>
              <a:rPr lang="es-ES" sz="4800" b="1" dirty="0" err="1">
                <a:solidFill>
                  <a:srgbClr val="FFFF00"/>
                </a:solidFill>
              </a:rPr>
              <a:t>satellite</a:t>
            </a:r>
            <a:endParaRPr lang="es-ES" sz="4800" b="1" dirty="0">
              <a:solidFill>
                <a:srgbClr val="FFFF00"/>
              </a:solidFill>
            </a:endParaRPr>
          </a:p>
        </p:txBody>
      </p:sp>
      <p:pic>
        <p:nvPicPr>
          <p:cNvPr id="10" name="Picture 16" descr="se.png"/>
          <p:cNvPicPr>
            <a:picLocks noChangeAspect="1"/>
          </p:cNvPicPr>
          <p:nvPr/>
        </p:nvPicPr>
        <p:blipFill>
          <a:blip r:embed="rId5"/>
          <a:stretch>
            <a:fillRect/>
          </a:stretch>
        </p:blipFill>
        <p:spPr>
          <a:xfrm>
            <a:off x="3093316" y="6415087"/>
            <a:ext cx="304800" cy="209550"/>
          </a:xfrm>
          <a:prstGeom prst="rect">
            <a:avLst/>
          </a:prstGeom>
        </p:spPr>
      </p:pic>
      <p:pic>
        <p:nvPicPr>
          <p:cNvPr id="11" name="Picture 17" descr="us.png"/>
          <p:cNvPicPr>
            <a:picLocks noChangeAspect="1"/>
          </p:cNvPicPr>
          <p:nvPr/>
        </p:nvPicPr>
        <p:blipFill>
          <a:blip r:embed="rId6"/>
          <a:stretch>
            <a:fillRect/>
          </a:stretch>
        </p:blipFill>
        <p:spPr>
          <a:xfrm>
            <a:off x="5531716" y="6434137"/>
            <a:ext cx="304800" cy="209550"/>
          </a:xfrm>
          <a:prstGeom prst="rect">
            <a:avLst/>
          </a:prstGeom>
        </p:spPr>
      </p:pic>
      <p:pic>
        <p:nvPicPr>
          <p:cNvPr id="12" name="Picture 18" descr="it.png"/>
          <p:cNvPicPr>
            <a:picLocks noChangeAspect="1"/>
          </p:cNvPicPr>
          <p:nvPr/>
        </p:nvPicPr>
        <p:blipFill>
          <a:blip r:embed="rId7"/>
          <a:stretch>
            <a:fillRect/>
          </a:stretch>
        </p:blipFill>
        <p:spPr>
          <a:xfrm>
            <a:off x="3702916" y="6415087"/>
            <a:ext cx="304800" cy="209550"/>
          </a:xfrm>
          <a:prstGeom prst="rect">
            <a:avLst/>
          </a:prstGeom>
        </p:spPr>
      </p:pic>
      <p:pic>
        <p:nvPicPr>
          <p:cNvPr id="13" name="Picture 19" descr="fr.png"/>
          <p:cNvPicPr>
            <a:picLocks noChangeAspect="1"/>
          </p:cNvPicPr>
          <p:nvPr/>
        </p:nvPicPr>
        <p:blipFill>
          <a:blip r:embed="rId8"/>
          <a:stretch>
            <a:fillRect/>
          </a:stretch>
        </p:blipFill>
        <p:spPr>
          <a:xfrm>
            <a:off x="4312516" y="6415087"/>
            <a:ext cx="304800" cy="209550"/>
          </a:xfrm>
          <a:prstGeom prst="rect">
            <a:avLst/>
          </a:prstGeom>
        </p:spPr>
      </p:pic>
      <p:pic>
        <p:nvPicPr>
          <p:cNvPr id="14" name="Picture 20" descr="jp.png"/>
          <p:cNvPicPr>
            <a:picLocks noChangeAspect="1"/>
          </p:cNvPicPr>
          <p:nvPr/>
        </p:nvPicPr>
        <p:blipFill>
          <a:blip r:embed="rId9"/>
          <a:stretch>
            <a:fillRect/>
          </a:stretch>
        </p:blipFill>
        <p:spPr>
          <a:xfrm>
            <a:off x="4922116" y="6415087"/>
            <a:ext cx="304800" cy="209550"/>
          </a:xfrm>
          <a:prstGeom prst="rect">
            <a:avLst/>
          </a:prstGeom>
        </p:spPr>
      </p:pic>
      <p:pic>
        <p:nvPicPr>
          <p:cNvPr id="8196" name="Picture 4" descr="Fermi Gamma-ray Space Telescope – Wikipedia">
            <a:extLst>
              <a:ext uri="{FF2B5EF4-FFF2-40B4-BE49-F238E27FC236}">
                <a16:creationId xmlns:a16="http://schemas.microsoft.com/office/drawing/2014/main" id="{F01DF351-AC9F-8956-F829-5639762D39F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062589" y="3575936"/>
            <a:ext cx="1921478" cy="2861353"/>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90D11B3F-5CB4-133D-0876-C7B004281A5F}"/>
              </a:ext>
            </a:extLst>
          </p:cNvPr>
          <p:cNvSpPr txBox="1"/>
          <p:nvPr/>
        </p:nvSpPr>
        <p:spPr>
          <a:xfrm>
            <a:off x="905268" y="909001"/>
            <a:ext cx="5768668" cy="1338828"/>
          </a:xfrm>
          <a:prstGeom prst="rect">
            <a:avLst/>
          </a:prstGeom>
          <a:solidFill>
            <a:srgbClr val="008000">
              <a:alpha val="27000"/>
            </a:srgbClr>
          </a:solidFill>
          <a:ln>
            <a:solidFill>
              <a:srgbClr val="0000FF"/>
            </a:solidFill>
          </a:ln>
        </p:spPr>
        <p:txBody>
          <a:bodyPr wrap="square" rtlCol="0">
            <a:spAutoFit/>
          </a:bodyPr>
          <a:lstStyle/>
          <a:p>
            <a:pPr marL="285750" indent="-285750">
              <a:lnSpc>
                <a:spcPct val="90000"/>
              </a:lnSpc>
              <a:buFont typeface="Arial" panose="020B0604020202020204" pitchFamily="34" charset="0"/>
              <a:buChar char="•"/>
            </a:pPr>
            <a:r>
              <a:rPr lang="es-ES" dirty="0" err="1"/>
              <a:t>Lauched</a:t>
            </a:r>
            <a:r>
              <a:rPr lang="es-ES" dirty="0"/>
              <a:t> </a:t>
            </a:r>
            <a:r>
              <a:rPr lang="es-ES" dirty="0" err="1"/>
              <a:t>on</a:t>
            </a:r>
            <a:r>
              <a:rPr lang="es-ES" dirty="0"/>
              <a:t> June 11 </a:t>
            </a:r>
            <a:r>
              <a:rPr lang="es-ES" dirty="0">
                <a:solidFill>
                  <a:srgbClr val="FFFF00"/>
                </a:solidFill>
              </a:rPr>
              <a:t>2008 </a:t>
            </a:r>
            <a:r>
              <a:rPr lang="es-ES" dirty="0" err="1"/>
              <a:t>from</a:t>
            </a:r>
            <a:r>
              <a:rPr lang="es-ES" dirty="0"/>
              <a:t> </a:t>
            </a:r>
            <a:r>
              <a:rPr lang="es-ES" dirty="0" err="1"/>
              <a:t>Cap</a:t>
            </a:r>
            <a:r>
              <a:rPr lang="es-ES" dirty="0"/>
              <a:t> </a:t>
            </a:r>
            <a:r>
              <a:rPr lang="es-ES" dirty="0" err="1"/>
              <a:t>Canaveral</a:t>
            </a:r>
            <a:r>
              <a:rPr lang="es-ES" dirty="0"/>
              <a:t>.</a:t>
            </a:r>
          </a:p>
          <a:p>
            <a:pPr marL="285750" indent="-285750">
              <a:lnSpc>
                <a:spcPct val="90000"/>
              </a:lnSpc>
              <a:buFont typeface="Arial" panose="020B0604020202020204" pitchFamily="34" charset="0"/>
              <a:buChar char="•"/>
            </a:pPr>
            <a:r>
              <a:rPr lang="es-ES" dirty="0"/>
              <a:t>$800M </a:t>
            </a:r>
            <a:r>
              <a:rPr lang="es-ES" dirty="0" err="1"/>
              <a:t>mission</a:t>
            </a:r>
            <a:r>
              <a:rPr lang="es-ES" dirty="0"/>
              <a:t> led </a:t>
            </a:r>
            <a:r>
              <a:rPr lang="es-ES" dirty="0" err="1"/>
              <a:t>by</a:t>
            </a:r>
            <a:r>
              <a:rPr lang="es-ES" dirty="0"/>
              <a:t> NASA/DOE</a:t>
            </a:r>
          </a:p>
          <a:p>
            <a:pPr marL="285750" indent="-285750">
              <a:lnSpc>
                <a:spcPct val="90000"/>
              </a:lnSpc>
              <a:buFont typeface="Arial" panose="020B0604020202020204" pitchFamily="34" charset="0"/>
              <a:buChar char="•"/>
            </a:pPr>
            <a:r>
              <a:rPr lang="es-ES" dirty="0" err="1"/>
              <a:t>Two</a:t>
            </a:r>
            <a:r>
              <a:rPr lang="es-ES" dirty="0"/>
              <a:t> </a:t>
            </a:r>
            <a:r>
              <a:rPr lang="es-ES" dirty="0" err="1"/>
              <a:t>instruments</a:t>
            </a:r>
            <a:r>
              <a:rPr lang="es-ES" dirty="0"/>
              <a:t> </a:t>
            </a:r>
            <a:r>
              <a:rPr lang="es-ES" dirty="0" err="1"/>
              <a:t>aboard</a:t>
            </a:r>
            <a:r>
              <a:rPr lang="es-ES" dirty="0"/>
              <a:t>:</a:t>
            </a:r>
          </a:p>
          <a:p>
            <a:pPr marL="742950" lvl="1" indent="-285750">
              <a:lnSpc>
                <a:spcPct val="90000"/>
              </a:lnSpc>
              <a:buFont typeface="Arial" panose="020B0604020202020204" pitchFamily="34" charset="0"/>
              <a:buChar char="•"/>
            </a:pPr>
            <a:r>
              <a:rPr lang="es-ES" dirty="0">
                <a:solidFill>
                  <a:srgbClr val="FFFF00"/>
                </a:solidFill>
              </a:rPr>
              <a:t>Gamma-</a:t>
            </a:r>
            <a:r>
              <a:rPr lang="es-ES" dirty="0" err="1">
                <a:solidFill>
                  <a:srgbClr val="FFFF00"/>
                </a:solidFill>
              </a:rPr>
              <a:t>ray</a:t>
            </a:r>
            <a:r>
              <a:rPr lang="es-ES" dirty="0">
                <a:solidFill>
                  <a:srgbClr val="FFFF00"/>
                </a:solidFill>
              </a:rPr>
              <a:t> </a:t>
            </a:r>
            <a:r>
              <a:rPr lang="es-ES" dirty="0" err="1">
                <a:solidFill>
                  <a:srgbClr val="FFFF00"/>
                </a:solidFill>
              </a:rPr>
              <a:t>Burst</a:t>
            </a:r>
            <a:r>
              <a:rPr lang="es-ES" dirty="0">
                <a:solidFill>
                  <a:srgbClr val="FFFF00"/>
                </a:solidFill>
              </a:rPr>
              <a:t> Monitor </a:t>
            </a:r>
            <a:r>
              <a:rPr lang="es-ES" dirty="0"/>
              <a:t>(GBM; 8 </a:t>
            </a:r>
            <a:r>
              <a:rPr lang="es-ES" dirty="0" err="1"/>
              <a:t>keV</a:t>
            </a:r>
            <a:r>
              <a:rPr lang="es-ES" dirty="0"/>
              <a:t> – 40 </a:t>
            </a:r>
            <a:r>
              <a:rPr lang="es-ES" dirty="0" err="1"/>
              <a:t>MeV</a:t>
            </a:r>
            <a:r>
              <a:rPr lang="es-ES" dirty="0"/>
              <a:t>)</a:t>
            </a:r>
          </a:p>
          <a:p>
            <a:pPr marL="742950" lvl="1" indent="-285750">
              <a:lnSpc>
                <a:spcPct val="90000"/>
              </a:lnSpc>
              <a:buFont typeface="Arial" panose="020B0604020202020204" pitchFamily="34" charset="0"/>
              <a:buChar char="•"/>
            </a:pPr>
            <a:r>
              <a:rPr lang="es-ES" b="1" dirty="0" err="1">
                <a:solidFill>
                  <a:srgbClr val="FFFF00"/>
                </a:solidFill>
              </a:rPr>
              <a:t>Large</a:t>
            </a:r>
            <a:r>
              <a:rPr lang="es-ES" b="1" dirty="0">
                <a:solidFill>
                  <a:srgbClr val="FFFF00"/>
                </a:solidFill>
              </a:rPr>
              <a:t> </a:t>
            </a:r>
            <a:r>
              <a:rPr lang="es-ES" b="1" dirty="0" err="1">
                <a:solidFill>
                  <a:srgbClr val="FFFF00"/>
                </a:solidFill>
              </a:rPr>
              <a:t>Area</a:t>
            </a:r>
            <a:r>
              <a:rPr lang="es-ES" b="1" dirty="0">
                <a:solidFill>
                  <a:srgbClr val="FFFF00"/>
                </a:solidFill>
              </a:rPr>
              <a:t> </a:t>
            </a:r>
            <a:r>
              <a:rPr lang="es-ES" b="1" dirty="0" err="1">
                <a:solidFill>
                  <a:srgbClr val="FFFF00"/>
                </a:solidFill>
              </a:rPr>
              <a:t>Telescope</a:t>
            </a:r>
            <a:r>
              <a:rPr lang="es-ES" b="1" dirty="0">
                <a:solidFill>
                  <a:srgbClr val="FFFF00"/>
                </a:solidFill>
              </a:rPr>
              <a:t> </a:t>
            </a:r>
            <a:r>
              <a:rPr lang="es-ES" dirty="0"/>
              <a:t>(</a:t>
            </a:r>
            <a:r>
              <a:rPr lang="es-ES" b="1" dirty="0">
                <a:solidFill>
                  <a:srgbClr val="FFFF00"/>
                </a:solidFill>
              </a:rPr>
              <a:t>LAT</a:t>
            </a:r>
            <a:r>
              <a:rPr lang="es-ES" dirty="0"/>
              <a:t>; 20 </a:t>
            </a:r>
            <a:r>
              <a:rPr lang="es-ES" dirty="0" err="1"/>
              <a:t>MeV</a:t>
            </a:r>
            <a:r>
              <a:rPr lang="es-ES" dirty="0"/>
              <a:t> – &gt;1 </a:t>
            </a:r>
            <a:r>
              <a:rPr lang="es-ES" dirty="0" err="1"/>
              <a:t>TeV</a:t>
            </a:r>
            <a:r>
              <a:rPr lang="es-ES" dirty="0"/>
              <a:t>)</a:t>
            </a:r>
          </a:p>
        </p:txBody>
      </p:sp>
      <p:pic>
        <p:nvPicPr>
          <p:cNvPr id="3074" name="Picture 2" descr="Fermi Gamma-ray Space Telescope sees first light – CERN Courier">
            <a:extLst>
              <a:ext uri="{FF2B5EF4-FFF2-40B4-BE49-F238E27FC236}">
                <a16:creationId xmlns:a16="http://schemas.microsoft.com/office/drawing/2014/main" id="{1823D775-F73D-99B1-F8A5-0078964D3E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463938" y="959274"/>
            <a:ext cx="2520129" cy="199090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9F4D889-D333-E6DF-CB7D-D283A17307F0}"/>
              </a:ext>
            </a:extLst>
          </p:cNvPr>
          <p:cNvSpPr/>
          <p:nvPr/>
        </p:nvSpPr>
        <p:spPr>
          <a:xfrm>
            <a:off x="6762998" y="1850784"/>
            <a:ext cx="2611877" cy="881595"/>
          </a:xfrm>
          <a:prstGeom prst="rect">
            <a:avLst/>
          </a:prstGeom>
          <a:solidFill>
            <a:srgbClr val="CCFFCC"/>
          </a:solidFill>
          <a:ln w="285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1600" b="1" dirty="0">
                <a:solidFill>
                  <a:schemeClr val="accent2">
                    <a:lumMod val="50000"/>
                  </a:schemeClr>
                </a:solidFill>
              </a:rPr>
              <a:t>Public Data Release:</a:t>
            </a:r>
          </a:p>
          <a:p>
            <a:r>
              <a:rPr lang="en-US" sz="1600" dirty="0">
                <a:solidFill>
                  <a:schemeClr val="accent2">
                    <a:lumMod val="50000"/>
                  </a:schemeClr>
                </a:solidFill>
              </a:rPr>
              <a:t>All </a:t>
            </a:r>
            <a:r>
              <a:rPr lang="en-US" sz="1600" dirty="0" err="1">
                <a:solidFill>
                  <a:schemeClr val="accent2">
                    <a:lumMod val="50000"/>
                  </a:schemeClr>
                </a:solidFill>
                <a:latin typeface="Symbol" charset="2"/>
                <a:cs typeface="Symbol" charset="2"/>
              </a:rPr>
              <a:t>g</a:t>
            </a:r>
            <a:r>
              <a:rPr lang="en-US" sz="1600" dirty="0">
                <a:solidFill>
                  <a:schemeClr val="accent2">
                    <a:lumMod val="50000"/>
                  </a:schemeClr>
                </a:solidFill>
              </a:rPr>
              <a:t>-ray data made public within 24 hours (usually less)</a:t>
            </a:r>
          </a:p>
        </p:txBody>
      </p:sp>
      <p:pic>
        <p:nvPicPr>
          <p:cNvPr id="5" name="Picture 3" descr="lat_cutaway.png">
            <a:extLst>
              <a:ext uri="{FF2B5EF4-FFF2-40B4-BE49-F238E27FC236}">
                <a16:creationId xmlns:a16="http://schemas.microsoft.com/office/drawing/2014/main" id="{20F117E3-9594-96EB-14DE-2A648B0F9B1D}"/>
              </a:ext>
            </a:extLst>
          </p:cNvPr>
          <p:cNvPicPr>
            <a:picLocks noChangeAspect="1"/>
          </p:cNvPicPr>
          <p:nvPr/>
        </p:nvPicPr>
        <p:blipFill>
          <a:blip r:embed="rId12"/>
          <a:stretch>
            <a:fillRect/>
          </a:stretch>
        </p:blipFill>
        <p:spPr>
          <a:xfrm>
            <a:off x="7235370" y="4196871"/>
            <a:ext cx="2609439" cy="2237266"/>
          </a:xfrm>
          <a:prstGeom prst="rect">
            <a:avLst/>
          </a:prstGeom>
        </p:spPr>
      </p:pic>
      <p:pic>
        <p:nvPicPr>
          <p:cNvPr id="9" name="Image 8">
            <a:extLst>
              <a:ext uri="{FF2B5EF4-FFF2-40B4-BE49-F238E27FC236}">
                <a16:creationId xmlns:a16="http://schemas.microsoft.com/office/drawing/2014/main" id="{71752D40-3D1F-822F-525B-356A40A77C71}"/>
              </a:ext>
            </a:extLst>
          </p:cNvPr>
          <p:cNvPicPr>
            <a:picLocks noChangeAspect="1"/>
          </p:cNvPicPr>
          <p:nvPr/>
        </p:nvPicPr>
        <p:blipFill>
          <a:blip r:embed="rId13"/>
          <a:stretch>
            <a:fillRect/>
          </a:stretch>
        </p:blipFill>
        <p:spPr>
          <a:xfrm>
            <a:off x="7235371" y="2971503"/>
            <a:ext cx="3087368" cy="1175525"/>
          </a:xfrm>
          <a:prstGeom prst="rect">
            <a:avLst/>
          </a:prstGeom>
        </p:spPr>
      </p:pic>
      <p:sp>
        <p:nvSpPr>
          <p:cNvPr id="15" name="Rectangle 14">
            <a:extLst>
              <a:ext uri="{FF2B5EF4-FFF2-40B4-BE49-F238E27FC236}">
                <a16:creationId xmlns:a16="http://schemas.microsoft.com/office/drawing/2014/main" id="{1A79C56B-9789-4E3F-7207-D6200FA4C8F1}"/>
              </a:ext>
            </a:extLst>
          </p:cNvPr>
          <p:cNvSpPr/>
          <p:nvPr/>
        </p:nvSpPr>
        <p:spPr>
          <a:xfrm>
            <a:off x="6952093" y="925033"/>
            <a:ext cx="2181815" cy="860078"/>
          </a:xfrm>
          <a:prstGeom prst="rect">
            <a:avLst/>
          </a:prstGeom>
          <a:solidFill>
            <a:schemeClr val="tx1"/>
          </a:solidFill>
          <a:ln w="28575" cmpd="sng">
            <a:solidFill>
              <a:srgbClr val="7030A0"/>
            </a:solidFill>
          </a:ln>
        </p:spPr>
        <p:style>
          <a:lnRef idx="1">
            <a:schemeClr val="accent1"/>
          </a:lnRef>
          <a:fillRef idx="3">
            <a:schemeClr val="accent1"/>
          </a:fillRef>
          <a:effectRef idx="2">
            <a:schemeClr val="accent1"/>
          </a:effectRef>
          <a:fontRef idx="minor">
            <a:schemeClr val="lt1"/>
          </a:fontRef>
        </p:style>
        <p:txBody>
          <a:bodyPr rtlCol="0" anchor="t" anchorCtr="0"/>
          <a:lstStyle/>
          <a:p>
            <a:r>
              <a:rPr lang="en-US" sz="1600" b="1" dirty="0">
                <a:solidFill>
                  <a:srgbClr val="0000FF"/>
                </a:solidFill>
              </a:rPr>
              <a:t>Sky Survey:</a:t>
            </a:r>
          </a:p>
          <a:p>
            <a:r>
              <a:rPr lang="en-US" sz="1600" dirty="0">
                <a:solidFill>
                  <a:schemeClr val="accent2">
                    <a:lumMod val="50000"/>
                  </a:schemeClr>
                </a:solidFill>
              </a:rPr>
              <a:t>2.5 </a:t>
            </a:r>
            <a:r>
              <a:rPr lang="en-US" sz="1600" dirty="0" err="1">
                <a:solidFill>
                  <a:schemeClr val="accent2">
                    <a:lumMod val="50000"/>
                  </a:schemeClr>
                </a:solidFill>
              </a:rPr>
              <a:t>sr</a:t>
            </a:r>
            <a:r>
              <a:rPr lang="en-US" sz="1600" dirty="0">
                <a:solidFill>
                  <a:schemeClr val="accent2">
                    <a:lumMod val="50000"/>
                  </a:schemeClr>
                </a:solidFill>
              </a:rPr>
              <a:t> field-of-view</a:t>
            </a:r>
          </a:p>
          <a:p>
            <a:r>
              <a:rPr lang="en-US" sz="1600" dirty="0">
                <a:solidFill>
                  <a:schemeClr val="accent2">
                    <a:lumMod val="50000"/>
                  </a:schemeClr>
                </a:solidFill>
              </a:rPr>
              <a:t>whole sky every 3 hours</a:t>
            </a:r>
          </a:p>
        </p:txBody>
      </p:sp>
    </p:spTree>
    <p:extLst>
      <p:ext uri="{BB962C8B-B14F-4D97-AF65-F5344CB8AC3E}">
        <p14:creationId xmlns:p14="http://schemas.microsoft.com/office/powerpoint/2010/main" val="1186406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3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A92B52C-3AE1-0842-33F1-0EEE80057E4A}"/>
              </a:ext>
            </a:extLst>
          </p:cNvPr>
          <p:cNvPicPr>
            <a:picLocks noChangeAspect="1"/>
          </p:cNvPicPr>
          <p:nvPr/>
        </p:nvPicPr>
        <p:blipFill>
          <a:blip r:embed="rId3">
            <a:lum/>
            <a:alphaModFix/>
          </a:blip>
          <a:srcRect/>
          <a:stretch>
            <a:fillRect/>
          </a:stretch>
        </p:blipFill>
        <p:spPr>
          <a:xfrm>
            <a:off x="1349777" y="1451689"/>
            <a:ext cx="10330107" cy="5213570"/>
          </a:xfrm>
          <a:prstGeom prst="rect">
            <a:avLst/>
          </a:prstGeom>
          <a:noFill/>
          <a:ln>
            <a:noFill/>
          </a:ln>
        </p:spPr>
      </p:pic>
      <p:sp>
        <p:nvSpPr>
          <p:cNvPr id="3" name="ZoneTexte 2">
            <a:extLst>
              <a:ext uri="{FF2B5EF4-FFF2-40B4-BE49-F238E27FC236}">
                <a16:creationId xmlns:a16="http://schemas.microsoft.com/office/drawing/2014/main" id="{9BA94FF4-84F9-5251-8F2E-5CAE38AAEA80}"/>
              </a:ext>
            </a:extLst>
          </p:cNvPr>
          <p:cNvSpPr txBox="1"/>
          <p:nvPr/>
        </p:nvSpPr>
        <p:spPr>
          <a:xfrm>
            <a:off x="2689788" y="192741"/>
            <a:ext cx="6844186" cy="764783"/>
          </a:xfrm>
          <a:prstGeom prst="rect">
            <a:avLst/>
          </a:prstGeom>
          <a:noFill/>
          <a:ln>
            <a:noFill/>
          </a:ln>
        </p:spPr>
        <p:txBody>
          <a:bodyPr vert="horz" wrap="none" lIns="81638" tIns="40819" rIns="81638" bIns="40819" compatLnSpc="0"/>
          <a:lstStyle/>
          <a:p>
            <a:pPr algn="ctr"/>
            <a:r>
              <a:rPr lang="fr-FR" sz="3600" b="1" dirty="0">
                <a:solidFill>
                  <a:srgbClr val="FFFF00"/>
                </a:solidFill>
                <a:latin typeface="Corbel" panose="020B0503020204020204" pitchFamily="34" charset="0"/>
                <a:ea typeface="DejaVu Sans" pitchFamily="2"/>
                <a:cs typeface="DejaVu Sans" pitchFamily="2"/>
              </a:rPr>
              <a:t>Fermi-LAT </a:t>
            </a:r>
            <a:r>
              <a:rPr lang="fr-FR" sz="3600" b="1" dirty="0" err="1">
                <a:solidFill>
                  <a:srgbClr val="FFFF00"/>
                </a:solidFill>
                <a:latin typeface="Corbel" panose="020B0503020204020204" pitchFamily="34" charset="0"/>
                <a:ea typeface="DejaVu Sans" pitchFamily="2"/>
                <a:cs typeface="DejaVu Sans" pitchFamily="2"/>
              </a:rPr>
              <a:t>catalogs</a:t>
            </a:r>
            <a:r>
              <a:rPr lang="fr-FR" sz="3600" b="1" dirty="0">
                <a:solidFill>
                  <a:srgbClr val="FFFF00"/>
                </a:solidFill>
                <a:latin typeface="Corbel" panose="020B0503020204020204" pitchFamily="34" charset="0"/>
                <a:ea typeface="DejaVu Sans" pitchFamily="2"/>
                <a:cs typeface="DejaVu Sans" pitchFamily="2"/>
              </a:rPr>
              <a:t>: </a:t>
            </a:r>
            <a:r>
              <a:rPr lang="fr-FR" sz="3600" b="1" dirty="0" err="1">
                <a:solidFill>
                  <a:srgbClr val="FFFF00"/>
                </a:solidFill>
                <a:latin typeface="Corbel" panose="020B0503020204020204" pitchFamily="34" charset="0"/>
                <a:ea typeface="DejaVu Sans" pitchFamily="2"/>
                <a:cs typeface="DejaVu Sans" pitchFamily="2"/>
              </a:rPr>
              <a:t>unveiling</a:t>
            </a:r>
            <a:r>
              <a:rPr lang="fr-FR" sz="3600" b="1" dirty="0">
                <a:solidFill>
                  <a:srgbClr val="FFFF00"/>
                </a:solidFill>
                <a:latin typeface="Corbel" panose="020B0503020204020204" pitchFamily="34" charset="0"/>
                <a:ea typeface="DejaVu Sans" pitchFamily="2"/>
                <a:cs typeface="DejaVu Sans" pitchFamily="2"/>
              </a:rPr>
              <a:t> the sky at </a:t>
            </a:r>
            <a:r>
              <a:rPr lang="fr-FR" sz="3600" b="1" dirty="0" err="1">
                <a:solidFill>
                  <a:srgbClr val="FFFF00"/>
                </a:solidFill>
                <a:latin typeface="Corbel" panose="020B0503020204020204" pitchFamily="34" charset="0"/>
                <a:ea typeface="DejaVu Sans" pitchFamily="2"/>
                <a:cs typeface="DejaVu Sans" pitchFamily="2"/>
              </a:rPr>
              <a:t>GeV</a:t>
            </a:r>
            <a:r>
              <a:rPr lang="fr-FR" sz="3600" b="1" dirty="0">
                <a:solidFill>
                  <a:srgbClr val="FFFF00"/>
                </a:solidFill>
                <a:latin typeface="Corbel" panose="020B0503020204020204" pitchFamily="34" charset="0"/>
                <a:ea typeface="DejaVu Sans" pitchFamily="2"/>
                <a:cs typeface="DejaVu Sans" pitchFamily="2"/>
              </a:rPr>
              <a:t> </a:t>
            </a:r>
            <a:r>
              <a:rPr lang="fr-FR" sz="3600" b="1" dirty="0" err="1">
                <a:solidFill>
                  <a:srgbClr val="FFFF00"/>
                </a:solidFill>
                <a:latin typeface="Corbel" panose="020B0503020204020204" pitchFamily="34" charset="0"/>
                <a:ea typeface="DejaVu Sans" pitchFamily="2"/>
                <a:cs typeface="DejaVu Sans" pitchFamily="2"/>
              </a:rPr>
              <a:t>energies</a:t>
            </a:r>
            <a:endParaRPr lang="fr-FR" sz="3600" b="1" dirty="0">
              <a:solidFill>
                <a:srgbClr val="FFFF00"/>
              </a:solidFill>
              <a:latin typeface="Corbel" panose="020B0503020204020204" pitchFamily="34" charset="0"/>
              <a:ea typeface="DejaVu Sans" pitchFamily="2"/>
              <a:cs typeface="DejaVu Sans" pitchFamily="2"/>
            </a:endParaRPr>
          </a:p>
        </p:txBody>
      </p:sp>
      <p:sp>
        <p:nvSpPr>
          <p:cNvPr id="5" name="ZoneTexte 4">
            <a:extLst>
              <a:ext uri="{FF2B5EF4-FFF2-40B4-BE49-F238E27FC236}">
                <a16:creationId xmlns:a16="http://schemas.microsoft.com/office/drawing/2014/main" id="{6655B9A9-0B0F-404A-0758-74D3EFEDB156}"/>
              </a:ext>
            </a:extLst>
          </p:cNvPr>
          <p:cNvSpPr txBox="1"/>
          <p:nvPr/>
        </p:nvSpPr>
        <p:spPr>
          <a:xfrm>
            <a:off x="2835966" y="812388"/>
            <a:ext cx="7142922" cy="369332"/>
          </a:xfrm>
          <a:prstGeom prst="rect">
            <a:avLst/>
          </a:prstGeom>
          <a:noFill/>
        </p:spPr>
        <p:txBody>
          <a:bodyPr wrap="square">
            <a:spAutoFit/>
          </a:bodyPr>
          <a:lstStyle/>
          <a:p>
            <a:r>
              <a:rPr lang="en-ES">
                <a:solidFill>
                  <a:srgbClr val="FFC000"/>
                </a:solidFill>
              </a:rPr>
              <a:t>[Ballet et al. (2023), arXiv: 2307.12546; LAT Collab. ApJS 260, 53 (2022)</a:t>
            </a:r>
            <a:endParaRPr lang="en-ES" dirty="0">
              <a:solidFill>
                <a:srgbClr val="FFC000"/>
              </a:solidFill>
            </a:endParaRPr>
          </a:p>
        </p:txBody>
      </p:sp>
      <p:sp>
        <p:nvSpPr>
          <p:cNvPr id="7" name="ZoneTexte 6">
            <a:extLst>
              <a:ext uri="{FF2B5EF4-FFF2-40B4-BE49-F238E27FC236}">
                <a16:creationId xmlns:a16="http://schemas.microsoft.com/office/drawing/2014/main" id="{45081396-7642-32F9-54AD-12A299F093F7}"/>
              </a:ext>
            </a:extLst>
          </p:cNvPr>
          <p:cNvSpPr txBox="1"/>
          <p:nvPr/>
        </p:nvSpPr>
        <p:spPr>
          <a:xfrm>
            <a:off x="978512" y="1258351"/>
            <a:ext cx="7268815" cy="646331"/>
          </a:xfrm>
          <a:prstGeom prst="rect">
            <a:avLst/>
          </a:prstGeom>
          <a:noFill/>
        </p:spPr>
        <p:txBody>
          <a:bodyPr wrap="square">
            <a:spAutoFit/>
          </a:bodyPr>
          <a:lstStyle/>
          <a:p>
            <a:r>
              <a:rPr lang="en-ES"/>
              <a:t>All of the data available at the FSSC: </a:t>
            </a:r>
            <a:r>
              <a:rPr lang="en-GB" dirty="0">
                <a:hlinkClick r:id="rId4"/>
              </a:rPr>
              <a:t>https://fermi.gsfc.nasa.gov/ssc/data/access/lat/14yr_catalog/</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00070-245A-73EF-B2EC-FEA5813C6CBA}"/>
              </a:ext>
            </a:extLst>
          </p:cNvPr>
          <p:cNvSpPr>
            <a:spLocks noGrp="1"/>
          </p:cNvSpPr>
          <p:nvPr>
            <p:ph type="title"/>
          </p:nvPr>
        </p:nvSpPr>
        <p:spPr>
          <a:xfrm>
            <a:off x="1981200" y="136524"/>
            <a:ext cx="8229600" cy="806559"/>
          </a:xfrm>
        </p:spPr>
        <p:txBody>
          <a:bodyPr>
            <a:normAutofit fontScale="90000"/>
          </a:bodyPr>
          <a:lstStyle/>
          <a:p>
            <a:r>
              <a:rPr lang="fr-FR" sz="4400" b="1" dirty="0">
                <a:solidFill>
                  <a:srgbClr val="FFFF00"/>
                </a:solidFill>
              </a:rPr>
              <a:t>FHL </a:t>
            </a:r>
            <a:r>
              <a:rPr lang="fr-FR" sz="4400" b="1" dirty="0" err="1">
                <a:solidFill>
                  <a:srgbClr val="FFFF00"/>
                </a:solidFill>
              </a:rPr>
              <a:t>catalogs</a:t>
            </a:r>
            <a:r>
              <a:rPr lang="fr-FR" sz="4400" b="1" dirty="0">
                <a:solidFill>
                  <a:srgbClr val="FFFF00"/>
                </a:solidFill>
              </a:rPr>
              <a:t>: bridging the gap </a:t>
            </a:r>
            <a:br>
              <a:rPr lang="fr-FR" sz="4400" b="1" dirty="0">
                <a:solidFill>
                  <a:srgbClr val="FFFF00"/>
                </a:solidFill>
              </a:rPr>
            </a:br>
            <a:r>
              <a:rPr lang="fr-FR" sz="4400" b="1" dirty="0" err="1">
                <a:solidFill>
                  <a:srgbClr val="FFFF00"/>
                </a:solidFill>
              </a:rPr>
              <a:t>with</a:t>
            </a:r>
            <a:r>
              <a:rPr lang="fr-FR" sz="4400" b="1" dirty="0">
                <a:solidFill>
                  <a:srgbClr val="FFFF00"/>
                </a:solidFill>
              </a:rPr>
              <a:t> </a:t>
            </a:r>
            <a:r>
              <a:rPr lang="fr-FR" sz="4400" b="1" dirty="0" err="1">
                <a:solidFill>
                  <a:srgbClr val="FFFF00"/>
                </a:solidFill>
              </a:rPr>
              <a:t>TeV</a:t>
            </a:r>
            <a:r>
              <a:rPr lang="fr-FR" sz="4400" b="1" dirty="0">
                <a:solidFill>
                  <a:srgbClr val="FFFF00"/>
                </a:solidFill>
              </a:rPr>
              <a:t> instruments</a:t>
            </a:r>
            <a:endParaRPr lang="en-ES" sz="4400" b="1" dirty="0">
              <a:solidFill>
                <a:srgbClr val="FFFF00"/>
              </a:solidFill>
            </a:endParaRPr>
          </a:p>
        </p:txBody>
      </p:sp>
      <p:sp>
        <p:nvSpPr>
          <p:cNvPr id="4" name="Slide Number Placeholder 3">
            <a:extLst>
              <a:ext uri="{FF2B5EF4-FFF2-40B4-BE49-F238E27FC236}">
                <a16:creationId xmlns:a16="http://schemas.microsoft.com/office/drawing/2014/main" id="{12DA7E21-A4ED-FD26-085F-26C0E28F9064}"/>
              </a:ext>
            </a:extLst>
          </p:cNvPr>
          <p:cNvSpPr>
            <a:spLocks noGrp="1"/>
          </p:cNvSpPr>
          <p:nvPr>
            <p:ph type="sldNum" sz="quarter" idx="12"/>
          </p:nvPr>
        </p:nvSpPr>
        <p:spPr/>
        <p:txBody>
          <a:bodyPr/>
          <a:lstStyle/>
          <a:p>
            <a:fld id="{DFC95BCA-6418-2341-80B3-2965CB58C1C8}" type="slidenum">
              <a:rPr lang="es-ES" smtClean="0"/>
              <a:t>4</a:t>
            </a:fld>
            <a:endParaRPr lang="es-ES" dirty="0"/>
          </a:p>
        </p:txBody>
      </p:sp>
      <p:pic>
        <p:nvPicPr>
          <p:cNvPr id="7" name="Image 6">
            <a:extLst>
              <a:ext uri="{FF2B5EF4-FFF2-40B4-BE49-F238E27FC236}">
                <a16:creationId xmlns:a16="http://schemas.microsoft.com/office/drawing/2014/main" id="{417664E6-534B-EB95-D9B5-6CD92E9B9B0F}"/>
              </a:ext>
            </a:extLst>
          </p:cNvPr>
          <p:cNvPicPr>
            <a:picLocks noChangeAspect="1"/>
          </p:cNvPicPr>
          <p:nvPr/>
        </p:nvPicPr>
        <p:blipFill>
          <a:blip r:embed="rId2"/>
          <a:stretch>
            <a:fillRect/>
          </a:stretch>
        </p:blipFill>
        <p:spPr>
          <a:xfrm>
            <a:off x="7519635" y="3047955"/>
            <a:ext cx="4518078" cy="3408259"/>
          </a:xfrm>
          <a:prstGeom prst="rect">
            <a:avLst/>
          </a:prstGeom>
        </p:spPr>
      </p:pic>
      <p:pic>
        <p:nvPicPr>
          <p:cNvPr id="5" name="Image 4">
            <a:extLst>
              <a:ext uri="{FF2B5EF4-FFF2-40B4-BE49-F238E27FC236}">
                <a16:creationId xmlns:a16="http://schemas.microsoft.com/office/drawing/2014/main" id="{83EDDC9B-18E5-7F9A-C98B-2F9FF7286E8D}"/>
              </a:ext>
            </a:extLst>
          </p:cNvPr>
          <p:cNvPicPr>
            <a:picLocks noChangeAspect="1"/>
          </p:cNvPicPr>
          <p:nvPr/>
        </p:nvPicPr>
        <p:blipFill>
          <a:blip r:embed="rId3">
            <a:lum/>
            <a:alphaModFix/>
          </a:blip>
          <a:srcRect/>
          <a:stretch>
            <a:fillRect/>
          </a:stretch>
        </p:blipFill>
        <p:spPr>
          <a:xfrm>
            <a:off x="1331242" y="2943065"/>
            <a:ext cx="6188392" cy="3094196"/>
          </a:xfrm>
          <a:prstGeom prst="rect">
            <a:avLst/>
          </a:prstGeom>
          <a:noFill/>
          <a:ln>
            <a:noFill/>
          </a:ln>
        </p:spPr>
      </p:pic>
      <p:sp>
        <p:nvSpPr>
          <p:cNvPr id="6" name="ZoneTexte 5">
            <a:extLst>
              <a:ext uri="{FF2B5EF4-FFF2-40B4-BE49-F238E27FC236}">
                <a16:creationId xmlns:a16="http://schemas.microsoft.com/office/drawing/2014/main" id="{B65A9886-45FD-4502-0F84-8FCAFEC5F700}"/>
              </a:ext>
            </a:extLst>
          </p:cNvPr>
          <p:cNvSpPr txBox="1"/>
          <p:nvPr/>
        </p:nvSpPr>
        <p:spPr>
          <a:xfrm>
            <a:off x="3294712" y="3047955"/>
            <a:ext cx="2261453" cy="369332"/>
          </a:xfrm>
          <a:prstGeom prst="rect">
            <a:avLst/>
          </a:prstGeom>
          <a:noFill/>
        </p:spPr>
        <p:txBody>
          <a:bodyPr wrap="none" rtlCol="0">
            <a:spAutoFit/>
          </a:bodyPr>
          <a:lstStyle/>
          <a:p>
            <a:r>
              <a:rPr lang="fr-FR" dirty="0">
                <a:solidFill>
                  <a:srgbClr val="FFC000"/>
                </a:solidFill>
              </a:rPr>
              <a:t>The sky </a:t>
            </a:r>
            <a:r>
              <a:rPr lang="fr-FR" dirty="0" err="1">
                <a:solidFill>
                  <a:srgbClr val="FFC000"/>
                </a:solidFill>
              </a:rPr>
              <a:t>above</a:t>
            </a:r>
            <a:r>
              <a:rPr lang="fr-FR" dirty="0">
                <a:solidFill>
                  <a:srgbClr val="FFC000"/>
                </a:solidFill>
              </a:rPr>
              <a:t> 50 </a:t>
            </a:r>
            <a:r>
              <a:rPr lang="fr-FR" dirty="0" err="1">
                <a:solidFill>
                  <a:srgbClr val="FFC000"/>
                </a:solidFill>
              </a:rPr>
              <a:t>GeV</a:t>
            </a:r>
            <a:endParaRPr lang="fr-FR" dirty="0">
              <a:solidFill>
                <a:srgbClr val="FFC000"/>
              </a:solidFill>
            </a:endParaRPr>
          </a:p>
        </p:txBody>
      </p:sp>
      <p:pic>
        <p:nvPicPr>
          <p:cNvPr id="9" name="Image 8">
            <a:extLst>
              <a:ext uri="{FF2B5EF4-FFF2-40B4-BE49-F238E27FC236}">
                <a16:creationId xmlns:a16="http://schemas.microsoft.com/office/drawing/2014/main" id="{B0C20681-D8C4-DC92-6246-2E40E39C9840}"/>
              </a:ext>
            </a:extLst>
          </p:cNvPr>
          <p:cNvPicPr>
            <a:picLocks noChangeAspect="1"/>
          </p:cNvPicPr>
          <p:nvPr/>
        </p:nvPicPr>
        <p:blipFill>
          <a:blip r:embed="rId4">
            <a:lum/>
            <a:alphaModFix/>
          </a:blip>
          <a:srcRect/>
          <a:stretch>
            <a:fillRect/>
          </a:stretch>
        </p:blipFill>
        <p:spPr>
          <a:xfrm>
            <a:off x="68407" y="5010248"/>
            <a:ext cx="1923895" cy="1711228"/>
          </a:xfrm>
          <a:prstGeom prst="rect">
            <a:avLst/>
          </a:prstGeom>
          <a:noFill/>
          <a:ln>
            <a:noFill/>
          </a:ln>
        </p:spPr>
      </p:pic>
      <p:sp>
        <p:nvSpPr>
          <p:cNvPr id="15" name="ZoneTexte 14">
            <a:extLst>
              <a:ext uri="{FF2B5EF4-FFF2-40B4-BE49-F238E27FC236}">
                <a16:creationId xmlns:a16="http://schemas.microsoft.com/office/drawing/2014/main" id="{6A9F0F56-5FD0-7239-19DC-D3DB101B304B}"/>
              </a:ext>
            </a:extLst>
          </p:cNvPr>
          <p:cNvSpPr txBox="1"/>
          <p:nvPr/>
        </p:nvSpPr>
        <p:spPr>
          <a:xfrm>
            <a:off x="245723" y="1558688"/>
            <a:ext cx="6097978" cy="1477328"/>
          </a:xfrm>
          <a:prstGeom prst="rect">
            <a:avLst/>
          </a:prstGeom>
          <a:noFill/>
        </p:spPr>
        <p:txBody>
          <a:bodyPr wrap="square">
            <a:spAutoFit/>
          </a:bodyPr>
          <a:lstStyle/>
          <a:p>
            <a:pPr marL="0" marR="0" lvl="0" indent="0" rtl="0" hangingPunct="0">
              <a:lnSpc>
                <a:spcPct val="100000"/>
              </a:lnSpc>
              <a:spcBef>
                <a:spcPts val="0"/>
              </a:spcBef>
              <a:spcAft>
                <a:spcPts val="0"/>
              </a:spcAft>
              <a:buNone/>
              <a:tabLst/>
              <a:defRPr sz="1000">
                <a:latin typeface="" pitchFamily="16"/>
                <a:ea typeface="" pitchFamily="16"/>
                <a:cs typeface="" pitchFamily="16"/>
              </a:defRPr>
            </a:pPr>
            <a:r>
              <a:rPr lang="fr-FR" sz="1800" b="0" i="0" u="none" strike="noStrike" kern="1200" dirty="0">
                <a:ln>
                  <a:noFill/>
                </a:ln>
                <a:solidFill>
                  <a:srgbClr val="00B0F0"/>
                </a:solidFill>
                <a:latin typeface="Times New Roman" pitchFamily="18"/>
                <a:ea typeface="DejaVu Sans" pitchFamily="18"/>
                <a:cs typeface="DejaVu Sans" pitchFamily="18"/>
              </a:rPr>
              <a:t>4FHL </a:t>
            </a:r>
            <a:r>
              <a:rPr lang="fr-FR" sz="1800" b="0" i="0" u="none" strike="noStrike" kern="1200" dirty="0" err="1">
                <a:ln>
                  <a:noFill/>
                </a:ln>
                <a:solidFill>
                  <a:srgbClr val="00B0F0"/>
                </a:solidFill>
                <a:latin typeface="Times New Roman" pitchFamily="18"/>
                <a:ea typeface="DejaVu Sans" pitchFamily="18"/>
                <a:cs typeface="DejaVu Sans" pitchFamily="18"/>
              </a:rPr>
              <a:t>catalog</a:t>
            </a:r>
            <a:r>
              <a:rPr lang="fr-FR" sz="1800" b="0" i="0" u="none" strike="noStrike" kern="1200" dirty="0">
                <a:ln>
                  <a:noFill/>
                </a:ln>
                <a:solidFill>
                  <a:srgbClr val="00B0F0"/>
                </a:solidFill>
                <a:latin typeface="Times New Roman" pitchFamily="18"/>
                <a:ea typeface="DejaVu Sans" pitchFamily="18"/>
                <a:cs typeface="DejaVu Sans" pitchFamily="18"/>
              </a:rPr>
              <a:t> (arXiv:2609.31457): </a:t>
            </a:r>
          </a:p>
          <a:p>
            <a:pPr marL="0" marR="0" lvl="0" indent="0" rtl="0" hangingPunct="0">
              <a:lnSpc>
                <a:spcPct val="100000"/>
              </a:lnSpc>
              <a:spcBef>
                <a:spcPts val="0"/>
              </a:spcBef>
              <a:spcAft>
                <a:spcPts val="0"/>
              </a:spcAft>
              <a:buNone/>
              <a:tabLst/>
              <a:defRPr sz="1000">
                <a:latin typeface="" pitchFamily="16"/>
                <a:ea typeface="" pitchFamily="16"/>
                <a:cs typeface="" pitchFamily="16"/>
              </a:defRPr>
            </a:pPr>
            <a:r>
              <a:rPr lang="fr-FR" sz="1800" b="0" i="0" u="none" strike="noStrike" kern="1200" dirty="0">
                <a:ln>
                  <a:noFill/>
                </a:ln>
                <a:solidFill>
                  <a:srgbClr val="00B0F0"/>
                </a:solidFill>
                <a:latin typeface="Times New Roman" pitchFamily="18"/>
                <a:ea typeface="DejaVu Sans" pitchFamily="18"/>
                <a:cs typeface="DejaVu Sans" pitchFamily="18"/>
              </a:rPr>
              <a:t>Over 700 sources (TS ≥ 25 and </a:t>
            </a:r>
            <a:r>
              <a:rPr lang="fr-FR" sz="1800" b="0" i="0" u="none" strike="noStrike" kern="1200" dirty="0" err="1">
                <a:ln>
                  <a:noFill/>
                </a:ln>
                <a:solidFill>
                  <a:srgbClr val="00B0F0"/>
                </a:solidFill>
                <a:latin typeface="Times New Roman" pitchFamily="18"/>
                <a:ea typeface="DejaVu Sans" pitchFamily="18"/>
                <a:cs typeface="DejaVu Sans" pitchFamily="18"/>
              </a:rPr>
              <a:t>Npred</a:t>
            </a:r>
            <a:r>
              <a:rPr lang="fr-FR" sz="1800" b="0" i="0" u="none" strike="noStrike" kern="1200" dirty="0">
                <a:ln>
                  <a:noFill/>
                </a:ln>
                <a:solidFill>
                  <a:srgbClr val="00B0F0"/>
                </a:solidFill>
                <a:latin typeface="Times New Roman" pitchFamily="18"/>
                <a:ea typeface="DejaVu Sans" pitchFamily="18"/>
                <a:cs typeface="DejaVu Sans" pitchFamily="18"/>
              </a:rPr>
              <a:t> ≥ 3)</a:t>
            </a:r>
          </a:p>
          <a:p>
            <a:pPr marL="0" marR="0" lvl="0" indent="0" rtl="0" hangingPunct="0">
              <a:lnSpc>
                <a:spcPct val="100000"/>
              </a:lnSpc>
              <a:spcBef>
                <a:spcPts val="0"/>
              </a:spcBef>
              <a:spcAft>
                <a:spcPts val="0"/>
              </a:spcAft>
              <a:buNone/>
              <a:tabLst/>
              <a:defRPr sz="2200" i="1">
                <a:latin typeface="" pitchFamily="16"/>
                <a:ea typeface="" pitchFamily="16"/>
                <a:cs typeface="" pitchFamily="16"/>
              </a:defRPr>
            </a:pPr>
            <a:r>
              <a:rPr lang="fr-FR" sz="1800" b="0" i="0" u="none" strike="noStrike" kern="1200" dirty="0">
                <a:ln>
                  <a:noFill/>
                </a:ln>
                <a:solidFill>
                  <a:srgbClr val="FFFFFF"/>
                </a:solidFill>
                <a:latin typeface="Times New Roman" pitchFamily="18"/>
                <a:ea typeface="DejaVu Sans" pitchFamily="18"/>
                <a:cs typeface="DejaVu Sans" pitchFamily="18"/>
              </a:rPr>
              <a:t>• 78% Blazars, 12% </a:t>
            </a:r>
            <a:r>
              <a:rPr lang="fr-FR" sz="1800" b="0" i="0" u="none" strike="noStrike" kern="1200" dirty="0" err="1">
                <a:ln>
                  <a:noFill/>
                </a:ln>
                <a:solidFill>
                  <a:srgbClr val="FFFFFF"/>
                </a:solidFill>
                <a:latin typeface="Times New Roman" pitchFamily="18"/>
                <a:ea typeface="DejaVu Sans" pitchFamily="18"/>
                <a:cs typeface="DejaVu Sans" pitchFamily="18"/>
              </a:rPr>
              <a:t>Galactic</a:t>
            </a:r>
            <a:r>
              <a:rPr lang="fr-FR" sz="1800" b="0" i="0" u="none" strike="noStrike" kern="1200" dirty="0">
                <a:ln>
                  <a:noFill/>
                </a:ln>
                <a:solidFill>
                  <a:srgbClr val="FFFFFF"/>
                </a:solidFill>
                <a:latin typeface="Times New Roman" pitchFamily="18"/>
                <a:ea typeface="DejaVu Sans" pitchFamily="18"/>
                <a:cs typeface="DejaVu Sans" pitchFamily="18"/>
              </a:rPr>
              <a:t> Sources, 10% </a:t>
            </a:r>
            <a:r>
              <a:rPr lang="fr-FR" sz="1800" b="0" i="0" u="none" strike="noStrike" kern="1200" dirty="0" err="1">
                <a:ln>
                  <a:noFill/>
                </a:ln>
                <a:solidFill>
                  <a:srgbClr val="FFFFFF"/>
                </a:solidFill>
                <a:latin typeface="Times New Roman" pitchFamily="18"/>
                <a:ea typeface="DejaVu Sans" pitchFamily="18"/>
                <a:cs typeface="DejaVu Sans" pitchFamily="18"/>
              </a:rPr>
              <a:t>Unassociated</a:t>
            </a:r>
            <a:endParaRPr lang="fr-FR" sz="1800" b="0" i="0" u="none" strike="noStrike" kern="1200" dirty="0">
              <a:ln>
                <a:noFill/>
              </a:ln>
              <a:solidFill>
                <a:srgbClr val="FFFFFF"/>
              </a:solidFill>
              <a:latin typeface="Times New Roman" pitchFamily="18"/>
              <a:ea typeface="DejaVu Sans" pitchFamily="18"/>
              <a:cs typeface="DejaVu Sans" pitchFamily="18"/>
            </a:endParaRPr>
          </a:p>
          <a:p>
            <a:pPr marL="0" marR="0" lvl="0" indent="0" rtl="0" hangingPunct="0">
              <a:lnSpc>
                <a:spcPct val="100000"/>
              </a:lnSpc>
              <a:spcBef>
                <a:spcPts val="0"/>
              </a:spcBef>
              <a:spcAft>
                <a:spcPts val="0"/>
              </a:spcAft>
              <a:buNone/>
              <a:tabLst/>
              <a:defRPr sz="2200" i="1">
                <a:latin typeface="" pitchFamily="16"/>
                <a:ea typeface="" pitchFamily="16"/>
                <a:cs typeface="" pitchFamily="16"/>
              </a:defRPr>
            </a:pPr>
            <a:r>
              <a:rPr lang="fr-FR" sz="1800" b="0" i="0" u="none" strike="noStrike" kern="1200" dirty="0">
                <a:ln>
                  <a:noFill/>
                </a:ln>
                <a:solidFill>
                  <a:srgbClr val="FFFFFF"/>
                </a:solidFill>
                <a:latin typeface="Times New Roman" pitchFamily="18"/>
                <a:ea typeface="DejaVu Sans" pitchFamily="18"/>
                <a:cs typeface="DejaVu Sans" pitchFamily="18"/>
              </a:rPr>
              <a:t>• 346 </a:t>
            </a:r>
            <a:r>
              <a:rPr lang="fr-FR" sz="1800" b="0" i="0" u="none" strike="noStrike" kern="1200" dirty="0" err="1">
                <a:ln>
                  <a:noFill/>
                </a:ln>
                <a:solidFill>
                  <a:srgbClr val="FFFFFF"/>
                </a:solidFill>
                <a:latin typeface="Times New Roman" pitchFamily="18"/>
                <a:ea typeface="DejaVu Sans" pitchFamily="18"/>
                <a:cs typeface="DejaVu Sans" pitchFamily="18"/>
              </a:rPr>
              <a:t>detected</a:t>
            </a:r>
            <a:r>
              <a:rPr lang="fr-FR" sz="1800" b="0" i="0" u="none" strike="noStrike" kern="1200" dirty="0">
                <a:ln>
                  <a:noFill/>
                </a:ln>
                <a:solidFill>
                  <a:srgbClr val="FFFFFF"/>
                </a:solidFill>
                <a:latin typeface="Times New Roman" pitchFamily="18"/>
                <a:ea typeface="DejaVu Sans" pitchFamily="18"/>
                <a:cs typeface="DejaVu Sans" pitchFamily="18"/>
              </a:rPr>
              <a:t> in 2FHL</a:t>
            </a:r>
          </a:p>
          <a:p>
            <a:pPr marL="0" marR="0" lvl="0" indent="0" rtl="0" hangingPunct="0">
              <a:lnSpc>
                <a:spcPct val="100000"/>
              </a:lnSpc>
              <a:spcBef>
                <a:spcPts val="0"/>
              </a:spcBef>
              <a:spcAft>
                <a:spcPts val="0"/>
              </a:spcAft>
              <a:buNone/>
              <a:tabLst/>
              <a:defRPr sz="2200" i="1">
                <a:latin typeface="" pitchFamily="16"/>
                <a:ea typeface="" pitchFamily="16"/>
                <a:cs typeface="" pitchFamily="16"/>
              </a:defRPr>
            </a:pPr>
            <a:r>
              <a:rPr lang="fr-FR" sz="1800" b="0" i="0" u="none" strike="noStrike" kern="1200" dirty="0">
                <a:ln>
                  <a:noFill/>
                </a:ln>
                <a:solidFill>
                  <a:srgbClr val="FFFFFF"/>
                </a:solidFill>
                <a:latin typeface="Times New Roman" pitchFamily="18"/>
                <a:ea typeface="DejaVu Sans" pitchFamily="18"/>
                <a:cs typeface="DejaVu Sans" pitchFamily="18"/>
              </a:rPr>
              <a:t>• 566 </a:t>
            </a:r>
            <a:r>
              <a:rPr lang="fr-FR" sz="1800" b="0" i="0" u="none" strike="noStrike" kern="1200" dirty="0" err="1">
                <a:ln>
                  <a:noFill/>
                </a:ln>
                <a:solidFill>
                  <a:srgbClr val="FFFFFF"/>
                </a:solidFill>
                <a:latin typeface="Times New Roman" pitchFamily="18"/>
                <a:ea typeface="DejaVu Sans" pitchFamily="18"/>
                <a:cs typeface="DejaVu Sans" pitchFamily="18"/>
              </a:rPr>
              <a:t>detected</a:t>
            </a:r>
            <a:r>
              <a:rPr lang="fr-FR" sz="1800" b="0" i="0" u="none" strike="noStrike" kern="1200" dirty="0">
                <a:ln>
                  <a:noFill/>
                </a:ln>
                <a:solidFill>
                  <a:srgbClr val="FFFFFF"/>
                </a:solidFill>
                <a:latin typeface="Times New Roman" pitchFamily="18"/>
                <a:ea typeface="DejaVu Sans" pitchFamily="18"/>
                <a:cs typeface="DejaVu Sans" pitchFamily="18"/>
              </a:rPr>
              <a:t> in 4FGL-DR4</a:t>
            </a:r>
            <a:endParaRPr lang="fr-FR" dirty="0"/>
          </a:p>
        </p:txBody>
      </p:sp>
      <p:sp>
        <p:nvSpPr>
          <p:cNvPr id="17" name="ZoneTexte 16">
            <a:extLst>
              <a:ext uri="{FF2B5EF4-FFF2-40B4-BE49-F238E27FC236}">
                <a16:creationId xmlns:a16="http://schemas.microsoft.com/office/drawing/2014/main" id="{A32F1306-E862-B14E-4644-865CCD727A4F}"/>
              </a:ext>
            </a:extLst>
          </p:cNvPr>
          <p:cNvSpPr txBox="1"/>
          <p:nvPr/>
        </p:nvSpPr>
        <p:spPr>
          <a:xfrm>
            <a:off x="6900438" y="1835686"/>
            <a:ext cx="5137275" cy="646331"/>
          </a:xfrm>
          <a:prstGeom prst="rect">
            <a:avLst/>
          </a:prstGeom>
          <a:solidFill>
            <a:schemeClr val="accent1"/>
          </a:solidFill>
        </p:spPr>
        <p:txBody>
          <a:bodyPr wrap="square">
            <a:spAutoFit/>
          </a:bodyPr>
          <a:lstStyle/>
          <a:p>
            <a:pPr marL="0" marR="0" lvl="0" indent="0" rtl="0" hangingPunct="0">
              <a:lnSpc>
                <a:spcPct val="100000"/>
              </a:lnSpc>
              <a:spcBef>
                <a:spcPts val="0"/>
              </a:spcBef>
              <a:spcAft>
                <a:spcPts val="0"/>
              </a:spcAft>
              <a:buNone/>
              <a:tabLst/>
              <a:defRPr sz="1800" i="0">
                <a:solidFill>
                  <a:srgbClr val="3399FF"/>
                </a:solidFill>
                <a:latin typeface="Times New Roman" pitchFamily="18"/>
                <a:ea typeface="" pitchFamily="16"/>
                <a:cs typeface="" pitchFamily="16"/>
              </a:defRPr>
            </a:pPr>
            <a:r>
              <a:rPr lang="fr-FR" sz="1800" b="0" i="0" u="none" strike="noStrike" kern="1200" dirty="0">
                <a:ln>
                  <a:noFill/>
                </a:ln>
                <a:solidFill>
                  <a:srgbClr val="3399FF"/>
                </a:solidFill>
                <a:latin typeface="Times New Roman" pitchFamily="18"/>
                <a:ea typeface="DejaVu Sans" pitchFamily="18"/>
                <a:cs typeface="DejaVu Sans" pitchFamily="18"/>
              </a:rPr>
              <a:t>~ 100 Sources &gt; 500 </a:t>
            </a:r>
            <a:r>
              <a:rPr lang="fr-FR" sz="1800" b="0" i="0" u="none" strike="noStrike" kern="1200" dirty="0" err="1">
                <a:ln>
                  <a:noFill/>
                </a:ln>
                <a:solidFill>
                  <a:srgbClr val="3399FF"/>
                </a:solidFill>
                <a:latin typeface="Times New Roman" pitchFamily="18"/>
                <a:ea typeface="DejaVu Sans" pitchFamily="18"/>
                <a:cs typeface="DejaVu Sans" pitchFamily="18"/>
              </a:rPr>
              <a:t>GeV</a:t>
            </a:r>
            <a:r>
              <a:rPr lang="fr-FR" sz="1800" b="0" i="0" u="none" strike="noStrike" kern="1200" dirty="0">
                <a:ln>
                  <a:noFill/>
                </a:ln>
                <a:solidFill>
                  <a:srgbClr val="3399FF"/>
                </a:solidFill>
                <a:latin typeface="Times New Roman" pitchFamily="18"/>
                <a:ea typeface="DejaVu Sans" pitchFamily="18"/>
                <a:cs typeface="DejaVu Sans" pitchFamily="18"/>
              </a:rPr>
              <a:t> (TS ≥ 25 and </a:t>
            </a:r>
            <a:r>
              <a:rPr lang="fr-FR" sz="1800" b="0" i="0" u="none" strike="noStrike" kern="1200" dirty="0" err="1">
                <a:ln>
                  <a:noFill/>
                </a:ln>
                <a:solidFill>
                  <a:srgbClr val="3399FF"/>
                </a:solidFill>
                <a:latin typeface="Times New Roman" pitchFamily="18"/>
                <a:ea typeface="DejaVu Sans" pitchFamily="18"/>
                <a:cs typeface="DejaVu Sans" pitchFamily="18"/>
              </a:rPr>
              <a:t>Npred</a:t>
            </a:r>
            <a:r>
              <a:rPr lang="fr-FR" sz="1800" b="0" i="0" u="none" strike="noStrike" kern="1200" dirty="0">
                <a:ln>
                  <a:noFill/>
                </a:ln>
                <a:solidFill>
                  <a:srgbClr val="3399FF"/>
                </a:solidFill>
                <a:latin typeface="Times New Roman" pitchFamily="18"/>
                <a:ea typeface="DejaVu Sans" pitchFamily="18"/>
                <a:cs typeface="DejaVu Sans" pitchFamily="18"/>
              </a:rPr>
              <a:t> ≥ 3)</a:t>
            </a:r>
          </a:p>
          <a:p>
            <a:pPr marL="0" marR="0" lvl="0" indent="0" rtl="0" hangingPunct="0">
              <a:lnSpc>
                <a:spcPct val="100000"/>
              </a:lnSpc>
              <a:spcBef>
                <a:spcPts val="0"/>
              </a:spcBef>
              <a:spcAft>
                <a:spcPts val="0"/>
              </a:spcAft>
              <a:buNone/>
              <a:tabLst/>
              <a:defRPr sz="1800" i="0">
                <a:solidFill>
                  <a:srgbClr val="3399FF"/>
                </a:solidFill>
                <a:latin typeface="Times New Roman" pitchFamily="18"/>
                <a:ea typeface="" pitchFamily="16"/>
                <a:cs typeface="" pitchFamily="16"/>
              </a:defRPr>
            </a:pPr>
            <a:r>
              <a:rPr lang="fr-FR" sz="1800" b="0" i="0" u="none" strike="noStrike" kern="1200" dirty="0">
                <a:ln>
                  <a:noFill/>
                </a:ln>
                <a:latin typeface="Times New Roman" pitchFamily="18"/>
                <a:ea typeface="DejaVu Sans" pitchFamily="18"/>
                <a:cs typeface="DejaVu Sans" pitchFamily="18"/>
              </a:rPr>
              <a:t>45% </a:t>
            </a:r>
            <a:r>
              <a:rPr lang="fr-FR" sz="1800" b="0" i="0" u="none" strike="noStrike" kern="1200" dirty="0" err="1">
                <a:ln>
                  <a:noFill/>
                </a:ln>
                <a:latin typeface="Times New Roman" pitchFamily="18"/>
                <a:ea typeface="DejaVu Sans" pitchFamily="18"/>
                <a:cs typeface="DejaVu Sans" pitchFamily="18"/>
              </a:rPr>
              <a:t>Galactic</a:t>
            </a:r>
            <a:r>
              <a:rPr lang="fr-FR" sz="1800" b="0" i="0" u="none" strike="noStrike" kern="1200" dirty="0">
                <a:ln>
                  <a:noFill/>
                </a:ln>
                <a:latin typeface="Times New Roman" pitchFamily="18"/>
                <a:ea typeface="DejaVu Sans" pitchFamily="18"/>
                <a:cs typeface="DejaVu Sans" pitchFamily="18"/>
              </a:rPr>
              <a:t> / 42% Blazars / 13% </a:t>
            </a:r>
            <a:r>
              <a:rPr lang="fr-FR" sz="1800" b="0" i="0" u="none" strike="noStrike" kern="1200" dirty="0" err="1">
                <a:ln>
                  <a:noFill/>
                </a:ln>
                <a:latin typeface="Times New Roman" pitchFamily="18"/>
                <a:ea typeface="DejaVu Sans" pitchFamily="18"/>
                <a:cs typeface="DejaVu Sans" pitchFamily="18"/>
              </a:rPr>
              <a:t>Unassociated</a:t>
            </a:r>
            <a:endParaRPr lang="fr-FR" sz="1800" b="0" i="0" u="none" strike="noStrike" kern="1200" dirty="0">
              <a:ln>
                <a:noFill/>
              </a:ln>
              <a:latin typeface="Times New Roman" pitchFamily="18"/>
              <a:ea typeface="DejaVu Sans" pitchFamily="18"/>
              <a:cs typeface="DejaVu Sans" pitchFamily="18"/>
            </a:endParaRPr>
          </a:p>
        </p:txBody>
      </p:sp>
    </p:spTree>
    <p:extLst>
      <p:ext uri="{BB962C8B-B14F-4D97-AF65-F5344CB8AC3E}">
        <p14:creationId xmlns:p14="http://schemas.microsoft.com/office/powerpoint/2010/main" val="1618224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F552D-CF7A-2F90-1C08-AB3E58D3A3DE}"/>
              </a:ext>
            </a:extLst>
          </p:cNvPr>
          <p:cNvSpPr>
            <a:spLocks noGrp="1"/>
          </p:cNvSpPr>
          <p:nvPr>
            <p:ph type="title"/>
          </p:nvPr>
        </p:nvSpPr>
        <p:spPr>
          <a:xfrm>
            <a:off x="1754642" y="325555"/>
            <a:ext cx="8299523" cy="662707"/>
          </a:xfrm>
        </p:spPr>
        <p:txBody>
          <a:bodyPr>
            <a:normAutofit fontScale="90000"/>
          </a:bodyPr>
          <a:lstStyle/>
          <a:p>
            <a:r>
              <a:rPr lang="en-US" dirty="0">
                <a:solidFill>
                  <a:srgbClr val="FFFF00"/>
                </a:solidFill>
              </a:rPr>
              <a:t>The 3</a:t>
            </a:r>
            <a:r>
              <a:rPr lang="en-US" baseline="30000" dirty="0">
                <a:solidFill>
                  <a:srgbClr val="FFFF00"/>
                </a:solidFill>
              </a:rPr>
              <a:t>rd </a:t>
            </a:r>
            <a:r>
              <a:rPr lang="en-US" dirty="0">
                <a:solidFill>
                  <a:srgbClr val="FFFF00"/>
                </a:solidFill>
              </a:rPr>
              <a:t>Fermi LAT pulsar catalog</a:t>
            </a:r>
          </a:p>
        </p:txBody>
      </p:sp>
      <p:sp>
        <p:nvSpPr>
          <p:cNvPr id="6" name="Footer Placeholder 5">
            <a:extLst>
              <a:ext uri="{FF2B5EF4-FFF2-40B4-BE49-F238E27FC236}">
                <a16:creationId xmlns:a16="http://schemas.microsoft.com/office/drawing/2014/main" id="{3A47F9FC-BDCD-84FB-75B3-CB2A49928FF2}"/>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1416FDBB-436D-4441-EDC2-F8C6D8FC2030}"/>
              </a:ext>
            </a:extLst>
          </p:cNvPr>
          <p:cNvSpPr>
            <a:spLocks noGrp="1"/>
          </p:cNvSpPr>
          <p:nvPr>
            <p:ph type="sldNum" sz="quarter" idx="12"/>
          </p:nvPr>
        </p:nvSpPr>
        <p:spPr/>
        <p:txBody>
          <a:bodyPr/>
          <a:lstStyle/>
          <a:p>
            <a:fld id="{6E91CC32-6A6B-4E2E-BBA1-6864F305DA26}" type="slidenum">
              <a:rPr lang="en-US" dirty="0"/>
              <a:t>5</a:t>
            </a:fld>
            <a:endParaRPr lang="en-US"/>
          </a:p>
        </p:txBody>
      </p:sp>
      <p:pic>
        <p:nvPicPr>
          <p:cNvPr id="11" name="ThirdPulsarCatalogvideo">
            <a:extLst>
              <a:ext uri="{FF2B5EF4-FFF2-40B4-BE49-F238E27FC236}">
                <a16:creationId xmlns:a16="http://schemas.microsoft.com/office/drawing/2014/main" id="{9CD54B83-0323-1AA3-D31F-0EAD23AE824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689551" y="1816522"/>
            <a:ext cx="5694646" cy="3183177"/>
          </a:xfrm>
          <a:prstGeom prst="rect">
            <a:avLst/>
          </a:prstGeom>
        </p:spPr>
      </p:pic>
      <p:sp>
        <p:nvSpPr>
          <p:cNvPr id="4" name="TextBox 3">
            <a:extLst>
              <a:ext uri="{FF2B5EF4-FFF2-40B4-BE49-F238E27FC236}">
                <a16:creationId xmlns:a16="http://schemas.microsoft.com/office/drawing/2014/main" id="{30597C8F-639A-AD5D-32A6-B3F005A990AD}"/>
              </a:ext>
            </a:extLst>
          </p:cNvPr>
          <p:cNvSpPr txBox="1"/>
          <p:nvPr/>
        </p:nvSpPr>
        <p:spPr>
          <a:xfrm>
            <a:off x="6788260" y="5499710"/>
            <a:ext cx="4195557" cy="28469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fr-FR" sz="1400" b="0" i="0" u="none" strike="noStrike" dirty="0">
                <a:effectLst/>
                <a:latin typeface="Titillium Web" pitchFamily="2" charset="77"/>
              </a:rPr>
              <a:t> </a:t>
            </a:r>
            <a:r>
              <a:rPr lang="fr-FR" sz="1400" b="0" i="0" u="none" strike="noStrike" dirty="0" err="1">
                <a:effectLst/>
                <a:latin typeface="Titillium Web" pitchFamily="2" charset="77"/>
              </a:rPr>
              <a:t>Credit</a:t>
            </a:r>
            <a:r>
              <a:rPr lang="fr-FR" sz="1400" b="0" i="0" u="none" strike="noStrike" dirty="0">
                <a:effectLst/>
                <a:latin typeface="Titillium Web" pitchFamily="2" charset="77"/>
              </a:rPr>
              <a:t>: </a:t>
            </a:r>
            <a:r>
              <a:rPr lang="fr-FR" sz="1400" b="0" i="0" u="none" strike="noStrike" dirty="0" err="1">
                <a:effectLst/>
                <a:latin typeface="Titillium Web" pitchFamily="2" charset="77"/>
              </a:rPr>
              <a:t>NASA’s</a:t>
            </a:r>
            <a:r>
              <a:rPr lang="fr-FR" sz="1400" b="0" i="0" u="none" strike="noStrike" dirty="0">
                <a:effectLst/>
                <a:latin typeface="Titillium Web" pitchFamily="2" charset="77"/>
              </a:rPr>
              <a:t> Goddard </a:t>
            </a:r>
            <a:r>
              <a:rPr lang="fr-FR" sz="1400" b="0" i="0" u="none" strike="noStrike" dirty="0" err="1">
                <a:effectLst/>
                <a:latin typeface="Titillium Web" pitchFamily="2" charset="77"/>
              </a:rPr>
              <a:t>Space</a:t>
            </a:r>
            <a:r>
              <a:rPr lang="fr-FR" sz="1400" b="0" i="0" u="none" strike="noStrike" dirty="0">
                <a:effectLst/>
                <a:latin typeface="Titillium Web" pitchFamily="2" charset="77"/>
              </a:rPr>
              <a:t> Flight Center</a:t>
            </a:r>
            <a:endParaRPr lang="en-US" sz="1350" dirty="0"/>
          </a:p>
        </p:txBody>
      </p:sp>
      <p:sp>
        <p:nvSpPr>
          <p:cNvPr id="3" name="TextBox 2">
            <a:extLst>
              <a:ext uri="{FF2B5EF4-FFF2-40B4-BE49-F238E27FC236}">
                <a16:creationId xmlns:a16="http://schemas.microsoft.com/office/drawing/2014/main" id="{8D480FF5-D893-77F6-CD0E-0DC1D45C4096}"/>
              </a:ext>
            </a:extLst>
          </p:cNvPr>
          <p:cNvSpPr txBox="1"/>
          <p:nvPr/>
        </p:nvSpPr>
        <p:spPr>
          <a:xfrm>
            <a:off x="807803" y="1606462"/>
            <a:ext cx="4381714" cy="339323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214313" indent="-214313">
              <a:buFont typeface="Arial"/>
              <a:buChar char="•"/>
            </a:pPr>
            <a:r>
              <a:rPr lang="en-US" dirty="0"/>
              <a:t>Increased the number of observed gamma-ray pulsars </a:t>
            </a:r>
            <a:r>
              <a:rPr lang="en-US" b="1" dirty="0">
                <a:solidFill>
                  <a:srgbClr val="00B0F0"/>
                </a:solidFill>
              </a:rPr>
              <a:t>from 11 to 340</a:t>
            </a:r>
          </a:p>
          <a:p>
            <a:pPr marL="214313" indent="-214313">
              <a:buFont typeface="Arial"/>
              <a:buChar char="•"/>
            </a:pPr>
            <a:r>
              <a:rPr lang="en-US" dirty="0"/>
              <a:t>~10% of all observed pulsars at other wavelengths have been detected in gamma-rays</a:t>
            </a:r>
          </a:p>
          <a:p>
            <a:pPr marL="557213" lvl="1" indent="-214313">
              <a:buFont typeface="Courier New"/>
              <a:buChar char="o"/>
            </a:pPr>
            <a:r>
              <a:rPr lang="en-US" dirty="0"/>
              <a:t>First gamma-ray pulsar discovered in another galaxy!</a:t>
            </a:r>
          </a:p>
          <a:p>
            <a:pPr marL="557213" lvl="1" indent="-214313">
              <a:buFont typeface="Courier New"/>
              <a:buChar char="o"/>
            </a:pPr>
            <a:r>
              <a:rPr lang="en-US" dirty="0">
                <a:solidFill>
                  <a:srgbClr val="FFC000"/>
                </a:solidFill>
              </a:rPr>
              <a:t>Over 100 millisecond pulsars-&gt; pulse with extreme regularity</a:t>
            </a:r>
          </a:p>
          <a:p>
            <a:pPr marL="214313" indent="-214313">
              <a:buFont typeface="Arial"/>
              <a:buChar char="•"/>
            </a:pPr>
            <a:r>
              <a:rPr lang="en-US" dirty="0"/>
              <a:t>Fermi is  also serving as Gamma-Ray Pulsar Timing Array to measure the stochastic Gravitational Wave Background</a:t>
            </a:r>
          </a:p>
        </p:txBody>
      </p:sp>
      <p:sp>
        <p:nvSpPr>
          <p:cNvPr id="8" name="ZoneTexte 7">
            <a:extLst>
              <a:ext uri="{FF2B5EF4-FFF2-40B4-BE49-F238E27FC236}">
                <a16:creationId xmlns:a16="http://schemas.microsoft.com/office/drawing/2014/main" id="{1853EA79-DE84-60C8-4255-C8524C9FD584}"/>
              </a:ext>
            </a:extLst>
          </p:cNvPr>
          <p:cNvSpPr txBox="1"/>
          <p:nvPr/>
        </p:nvSpPr>
        <p:spPr>
          <a:xfrm>
            <a:off x="4712465" y="1063899"/>
            <a:ext cx="6097836" cy="369332"/>
          </a:xfrm>
          <a:prstGeom prst="rect">
            <a:avLst/>
          </a:prstGeom>
          <a:noFill/>
        </p:spPr>
        <p:txBody>
          <a:bodyPr wrap="square">
            <a:spAutoFit/>
          </a:bodyPr>
          <a:lstStyle/>
          <a:p>
            <a:r>
              <a:rPr lang="en-US" sz="1800" dirty="0">
                <a:solidFill>
                  <a:srgbClr val="92D050"/>
                </a:solidFill>
              </a:rPr>
              <a:t>Smith et al. </a:t>
            </a:r>
            <a:r>
              <a:rPr lang="en-US" sz="1800" dirty="0" err="1">
                <a:solidFill>
                  <a:srgbClr val="92D050"/>
                </a:solidFill>
              </a:rPr>
              <a:t>ApJ</a:t>
            </a:r>
            <a:r>
              <a:rPr lang="en-US" sz="1800" dirty="0">
                <a:solidFill>
                  <a:srgbClr val="92D050"/>
                </a:solidFill>
              </a:rPr>
              <a:t> 2023</a:t>
            </a:r>
          </a:p>
        </p:txBody>
      </p:sp>
    </p:spTree>
    <p:extLst>
      <p:ext uri="{BB962C8B-B14F-4D97-AF65-F5344CB8AC3E}">
        <p14:creationId xmlns:p14="http://schemas.microsoft.com/office/powerpoint/2010/main" val="3125560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57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du contenu 7">
            <a:extLst>
              <a:ext uri="{FF2B5EF4-FFF2-40B4-BE49-F238E27FC236}">
                <a16:creationId xmlns:a16="http://schemas.microsoft.com/office/drawing/2014/main" id="{16CE9C8C-A9F9-93CF-62C6-4739F3B3B5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4346" y="324027"/>
            <a:ext cx="10503307" cy="5884899"/>
          </a:xfrm>
        </p:spPr>
      </p:pic>
      <p:sp>
        <p:nvSpPr>
          <p:cNvPr id="4" name="Espace réservé de la date 3">
            <a:extLst>
              <a:ext uri="{FF2B5EF4-FFF2-40B4-BE49-F238E27FC236}">
                <a16:creationId xmlns:a16="http://schemas.microsoft.com/office/drawing/2014/main" id="{C7FEBFCA-AC33-87A6-E2C2-496CBCF5C54A}"/>
              </a:ext>
            </a:extLst>
          </p:cNvPr>
          <p:cNvSpPr>
            <a:spLocks noGrp="1"/>
          </p:cNvSpPr>
          <p:nvPr>
            <p:ph type="dt" sz="half" idx="10"/>
          </p:nvPr>
        </p:nvSpPr>
        <p:spPr/>
        <p:txBody>
          <a:bodyPr/>
          <a:lstStyle/>
          <a:p>
            <a:fld id="{68B07E69-3F21-7F45-B038-68B3E04D6383}" type="datetime1">
              <a:rPr lang="en-US" smtClean="0"/>
              <a:t>10/16/26</a:t>
            </a:fld>
            <a:endParaRPr lang="en-US"/>
          </a:p>
        </p:txBody>
      </p:sp>
      <p:sp>
        <p:nvSpPr>
          <p:cNvPr id="5" name="Espace réservé du pied de page 4">
            <a:extLst>
              <a:ext uri="{FF2B5EF4-FFF2-40B4-BE49-F238E27FC236}">
                <a16:creationId xmlns:a16="http://schemas.microsoft.com/office/drawing/2014/main" id="{57532917-E518-58D9-7D0B-E54135A27CCB}"/>
              </a:ext>
            </a:extLst>
          </p:cNvPr>
          <p:cNvSpPr>
            <a:spLocks noGrp="1"/>
          </p:cNvSpPr>
          <p:nvPr>
            <p:ph type="ftr" sz="quarter" idx="11"/>
          </p:nvPr>
        </p:nvSpPr>
        <p:spPr/>
        <p:txBody>
          <a:bodyPr/>
          <a:lstStyle/>
          <a:p>
            <a:r>
              <a:rPr lang="en-US"/>
              <a:t>
              </a:t>
            </a:r>
          </a:p>
        </p:txBody>
      </p:sp>
      <p:sp>
        <p:nvSpPr>
          <p:cNvPr id="6" name="Espace réservé du numéro de diapositive 5">
            <a:extLst>
              <a:ext uri="{FF2B5EF4-FFF2-40B4-BE49-F238E27FC236}">
                <a16:creationId xmlns:a16="http://schemas.microsoft.com/office/drawing/2014/main" id="{6D6E07B7-00DB-DF22-898B-2B7D4841D05A}"/>
              </a:ext>
            </a:extLst>
          </p:cNvPr>
          <p:cNvSpPr>
            <a:spLocks noGrp="1"/>
          </p:cNvSpPr>
          <p:nvPr>
            <p:ph type="sldNum" sz="quarter" idx="12"/>
          </p:nvPr>
        </p:nvSpPr>
        <p:spPr/>
        <p:txBody>
          <a:bodyPr/>
          <a:lstStyle/>
          <a:p>
            <a:fld id="{6E91CC32-6A6B-4E2E-BBA1-6864F305DA26}" type="slidenum">
              <a:rPr lang="en-US" smtClean="0"/>
              <a:t>6</a:t>
            </a:fld>
            <a:endParaRPr lang="en-US"/>
          </a:p>
        </p:txBody>
      </p:sp>
    </p:spTree>
    <p:extLst>
      <p:ext uri="{BB962C8B-B14F-4D97-AF65-F5344CB8AC3E}">
        <p14:creationId xmlns:p14="http://schemas.microsoft.com/office/powerpoint/2010/main" val="82060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E0B7EA-98B8-8730-7733-83CC26B8CF8D}"/>
              </a:ext>
            </a:extLst>
          </p:cNvPr>
          <p:cNvSpPr>
            <a:spLocks noGrp="1"/>
          </p:cNvSpPr>
          <p:nvPr>
            <p:ph type="sldNum" sz="quarter" idx="12"/>
          </p:nvPr>
        </p:nvSpPr>
        <p:spPr/>
        <p:txBody>
          <a:bodyPr/>
          <a:lstStyle/>
          <a:p>
            <a:fld id="{DFC95BCA-6418-2341-80B3-2965CB58C1C8}" type="slidenum">
              <a:rPr lang="es-ES" smtClean="0"/>
              <a:t>7</a:t>
            </a:fld>
            <a:endParaRPr lang="es-ES"/>
          </a:p>
        </p:txBody>
      </p:sp>
      <p:pic>
        <p:nvPicPr>
          <p:cNvPr id="4" name="Image 3">
            <a:extLst>
              <a:ext uri="{FF2B5EF4-FFF2-40B4-BE49-F238E27FC236}">
                <a16:creationId xmlns:a16="http://schemas.microsoft.com/office/drawing/2014/main" id="{2D3B79E8-05B5-909F-AEA6-15389BC25E51}"/>
              </a:ext>
            </a:extLst>
          </p:cNvPr>
          <p:cNvPicPr>
            <a:picLocks noChangeAspect="1"/>
          </p:cNvPicPr>
          <p:nvPr/>
        </p:nvPicPr>
        <p:blipFill>
          <a:blip r:embed="rId2"/>
          <a:stretch>
            <a:fillRect/>
          </a:stretch>
        </p:blipFill>
        <p:spPr>
          <a:xfrm>
            <a:off x="3238" y="0"/>
            <a:ext cx="12185523" cy="6858000"/>
          </a:xfrm>
          <a:prstGeom prst="rect">
            <a:avLst/>
          </a:prstGeom>
        </p:spPr>
      </p:pic>
      <p:sp>
        <p:nvSpPr>
          <p:cNvPr id="5" name="ZoneTexte 4">
            <a:extLst>
              <a:ext uri="{FF2B5EF4-FFF2-40B4-BE49-F238E27FC236}">
                <a16:creationId xmlns:a16="http://schemas.microsoft.com/office/drawing/2014/main" id="{28F4C90E-3ECA-E357-22B9-061D2EFD9E1D}"/>
              </a:ext>
            </a:extLst>
          </p:cNvPr>
          <p:cNvSpPr txBox="1"/>
          <p:nvPr/>
        </p:nvSpPr>
        <p:spPr>
          <a:xfrm>
            <a:off x="463138" y="1045722"/>
            <a:ext cx="7554376" cy="707886"/>
          </a:xfrm>
          <a:prstGeom prst="rect">
            <a:avLst/>
          </a:prstGeom>
          <a:noFill/>
        </p:spPr>
        <p:txBody>
          <a:bodyPr wrap="none" rtlCol="0">
            <a:spAutoFit/>
          </a:bodyPr>
          <a:lstStyle/>
          <a:p>
            <a:r>
              <a:rPr lang="fr-FR" sz="4000" b="0" i="0" u="none" strike="noStrike" dirty="0" err="1">
                <a:solidFill>
                  <a:srgbClr val="FFFF00"/>
                </a:solidFill>
                <a:effectLst/>
                <a:latin typeface="Corbel" panose="020B0503020204020204" pitchFamily="34" charset="0"/>
              </a:rPr>
              <a:t>What</a:t>
            </a:r>
            <a:r>
              <a:rPr lang="fr-FR" sz="4000" b="0" i="0" u="none" strike="noStrike" dirty="0">
                <a:solidFill>
                  <a:srgbClr val="FFFF00"/>
                </a:solidFill>
                <a:effectLst/>
                <a:latin typeface="Corbel" panose="020B0503020204020204" pitchFamily="34" charset="0"/>
              </a:rPr>
              <a:t> </a:t>
            </a:r>
            <a:r>
              <a:rPr lang="fr-FR" sz="4000" b="0" i="0" u="none" strike="noStrike" dirty="0" err="1">
                <a:solidFill>
                  <a:srgbClr val="FFFF00"/>
                </a:solidFill>
                <a:effectLst/>
                <a:latin typeface="Corbel" panose="020B0503020204020204" pitchFamily="34" charset="0"/>
              </a:rPr>
              <a:t>does</a:t>
            </a:r>
            <a:r>
              <a:rPr lang="fr-FR" sz="4000" b="0" i="0" u="none" strike="noStrike" dirty="0">
                <a:solidFill>
                  <a:srgbClr val="FFFF00"/>
                </a:solidFill>
                <a:effectLst/>
                <a:latin typeface="Corbel" panose="020B0503020204020204" pitchFamily="34" charset="0"/>
              </a:rPr>
              <a:t> the variable sky </a:t>
            </a:r>
            <a:r>
              <a:rPr lang="fr-FR" sz="4000" b="0" i="0" u="none" strike="noStrike" dirty="0" err="1">
                <a:solidFill>
                  <a:srgbClr val="FFFF00"/>
                </a:solidFill>
                <a:effectLst/>
                <a:latin typeface="Corbel" panose="020B0503020204020204" pitchFamily="34" charset="0"/>
              </a:rPr>
              <a:t>reveal</a:t>
            </a:r>
            <a:r>
              <a:rPr lang="fr-FR" sz="4000" b="0" i="0" u="none" strike="noStrike" dirty="0">
                <a:solidFill>
                  <a:srgbClr val="FFFF00"/>
                </a:solidFill>
                <a:effectLst/>
                <a:latin typeface="Corbel" panose="020B0503020204020204" pitchFamily="34" charset="0"/>
              </a:rPr>
              <a:t> ?</a:t>
            </a:r>
            <a:endParaRPr lang="fr-FR" sz="4000" dirty="0">
              <a:solidFill>
                <a:srgbClr val="FFFF00"/>
              </a:solidFill>
              <a:latin typeface="Corbel" panose="020B0503020204020204" pitchFamily="34" charset="0"/>
            </a:endParaRPr>
          </a:p>
        </p:txBody>
      </p:sp>
    </p:spTree>
    <p:extLst>
      <p:ext uri="{BB962C8B-B14F-4D97-AF65-F5344CB8AC3E}">
        <p14:creationId xmlns:p14="http://schemas.microsoft.com/office/powerpoint/2010/main" val="3050956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09A5E-AD1F-E6C8-C5BA-D0391BF275A9}"/>
              </a:ext>
            </a:extLst>
          </p:cNvPr>
          <p:cNvSpPr>
            <a:spLocks noGrp="1"/>
          </p:cNvSpPr>
          <p:nvPr>
            <p:ph type="title"/>
          </p:nvPr>
        </p:nvSpPr>
        <p:spPr>
          <a:xfrm>
            <a:off x="2366302" y="380848"/>
            <a:ext cx="7459396" cy="515750"/>
          </a:xfrm>
        </p:spPr>
        <p:txBody>
          <a:bodyPr>
            <a:normAutofit fontScale="90000"/>
          </a:bodyPr>
          <a:lstStyle/>
          <a:p>
            <a:r>
              <a:rPr lang="en-US" b="1" dirty="0">
                <a:solidFill>
                  <a:srgbClr val="FFFF00"/>
                </a:solidFill>
              </a:rPr>
              <a:t>The dynamic gamma-ray sky</a:t>
            </a:r>
          </a:p>
        </p:txBody>
      </p:sp>
      <p:sp>
        <p:nvSpPr>
          <p:cNvPr id="3" name="Content Placeholder 2">
            <a:extLst>
              <a:ext uri="{FF2B5EF4-FFF2-40B4-BE49-F238E27FC236}">
                <a16:creationId xmlns:a16="http://schemas.microsoft.com/office/drawing/2014/main" id="{F176C268-156B-2547-2B8E-8FD489DD02C9}"/>
              </a:ext>
            </a:extLst>
          </p:cNvPr>
          <p:cNvSpPr>
            <a:spLocks noGrp="1"/>
          </p:cNvSpPr>
          <p:nvPr>
            <p:ph idx="1"/>
          </p:nvPr>
        </p:nvSpPr>
        <p:spPr>
          <a:xfrm>
            <a:off x="640779" y="1877114"/>
            <a:ext cx="3524821" cy="3596600"/>
          </a:xfrm>
        </p:spPr>
        <p:txBody>
          <a:bodyPr vert="horz" lIns="68580" tIns="34290" rIns="68580" bIns="34290" rtlCol="0" anchor="t">
            <a:normAutofit fontScale="47500" lnSpcReduction="20000"/>
          </a:bodyPr>
          <a:lstStyle/>
          <a:p>
            <a:r>
              <a:rPr lang="en-US" dirty="0">
                <a:ea typeface="+mn-lt"/>
                <a:cs typeface="+mn-lt"/>
              </a:rPr>
              <a:t>Fermi-LAT observations have revealed </a:t>
            </a:r>
            <a:r>
              <a:rPr lang="en-US" dirty="0">
                <a:solidFill>
                  <a:srgbClr val="FF0000"/>
                </a:solidFill>
                <a:ea typeface="+mn-lt"/>
                <a:cs typeface="+mn-lt"/>
              </a:rPr>
              <a:t>how dynamic the gamma-ray sky is</a:t>
            </a:r>
          </a:p>
          <a:p>
            <a:r>
              <a:rPr lang="en-US" dirty="0">
                <a:ea typeface="+mn-lt"/>
                <a:cs typeface="+mn-lt"/>
              </a:rPr>
              <a:t>The continuous monitoring of the entire sky has shown pulsing, flaring and outbursts from sources in the solar system, to the local galaxy all the way to most distant regions of the universe</a:t>
            </a:r>
          </a:p>
          <a:p>
            <a:r>
              <a:rPr lang="en-US" dirty="0">
                <a:ea typeface="+mn-lt"/>
                <a:cs typeface="+mn-lt"/>
              </a:rPr>
              <a:t>Sources found to be variable </a:t>
            </a:r>
            <a:r>
              <a:rPr lang="en-US" dirty="0">
                <a:solidFill>
                  <a:srgbClr val="FF0000"/>
                </a:solidFill>
                <a:ea typeface="+mn-lt"/>
                <a:cs typeface="+mn-lt"/>
              </a:rPr>
              <a:t>on time scales ranging from milliseconds to years</a:t>
            </a:r>
          </a:p>
        </p:txBody>
      </p:sp>
      <p:sp>
        <p:nvSpPr>
          <p:cNvPr id="5" name="Footer Placeholder 4">
            <a:extLst>
              <a:ext uri="{FF2B5EF4-FFF2-40B4-BE49-F238E27FC236}">
                <a16:creationId xmlns:a16="http://schemas.microsoft.com/office/drawing/2014/main" id="{757FE5D6-C322-840F-1CF8-7FBBC3D6A42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66EA80E7-390B-A384-4CAA-25176384F6D5}"/>
              </a:ext>
            </a:extLst>
          </p:cNvPr>
          <p:cNvSpPr>
            <a:spLocks noGrp="1"/>
          </p:cNvSpPr>
          <p:nvPr>
            <p:ph type="sldNum" sz="quarter" idx="12"/>
          </p:nvPr>
        </p:nvSpPr>
        <p:spPr/>
        <p:txBody>
          <a:bodyPr/>
          <a:lstStyle/>
          <a:p>
            <a:fld id="{6E91CC32-6A6B-4E2E-BBA1-6864F305DA26}" type="slidenum">
              <a:rPr lang="en-US" dirty="0"/>
              <a:t>8</a:t>
            </a:fld>
            <a:endParaRPr lang="en-US"/>
          </a:p>
        </p:txBody>
      </p:sp>
      <p:pic>
        <p:nvPicPr>
          <p:cNvPr id="7" name="Fermi_LAT_LCR_Feb2022-Feb2023_Dark_4k">
            <a:hlinkClick r:id="" action="ppaction://media"/>
            <a:extLst>
              <a:ext uri="{FF2B5EF4-FFF2-40B4-BE49-F238E27FC236}">
                <a16:creationId xmlns:a16="http://schemas.microsoft.com/office/drawing/2014/main" id="{3396FE18-E9B5-26A9-B883-14BCA8FE4C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60057" y="1831862"/>
            <a:ext cx="6350794" cy="3589224"/>
          </a:xfrm>
          <a:prstGeom prst="rect">
            <a:avLst/>
          </a:prstGeom>
        </p:spPr>
      </p:pic>
      <p:sp>
        <p:nvSpPr>
          <p:cNvPr id="8" name="ZoneTexte 7">
            <a:extLst>
              <a:ext uri="{FF2B5EF4-FFF2-40B4-BE49-F238E27FC236}">
                <a16:creationId xmlns:a16="http://schemas.microsoft.com/office/drawing/2014/main" id="{82732A67-7339-FD6F-B982-CC4D7AE42983}"/>
              </a:ext>
            </a:extLst>
          </p:cNvPr>
          <p:cNvSpPr txBox="1"/>
          <p:nvPr/>
        </p:nvSpPr>
        <p:spPr>
          <a:xfrm>
            <a:off x="4977482" y="5615583"/>
            <a:ext cx="6097836" cy="923330"/>
          </a:xfrm>
          <a:prstGeom prst="rect">
            <a:avLst/>
          </a:prstGeom>
          <a:noFill/>
        </p:spPr>
        <p:txBody>
          <a:bodyPr wrap="square">
            <a:spAutoFit/>
          </a:bodyPr>
          <a:lstStyle/>
          <a:p>
            <a:r>
              <a:rPr lang="fr-FR" sz="1600" dirty="0" err="1">
                <a:effectLst/>
                <a:latin typeface="Titillium Web" pitchFamily="2" charset="77"/>
              </a:rPr>
              <a:t>Credit</a:t>
            </a:r>
            <a:r>
              <a:rPr lang="fr-FR" sz="1600" dirty="0">
                <a:effectLst/>
                <a:latin typeface="Titillium Web" pitchFamily="2" charset="77"/>
              </a:rPr>
              <a:t>: </a:t>
            </a:r>
            <a:r>
              <a:rPr lang="fr-FR" sz="1600" dirty="0" err="1">
                <a:effectLst/>
                <a:latin typeface="Titillium Web" pitchFamily="2" charset="77"/>
              </a:rPr>
              <a:t>NASA’s</a:t>
            </a:r>
            <a:r>
              <a:rPr lang="fr-FR" sz="1600" dirty="0">
                <a:effectLst/>
                <a:latin typeface="Titillium Web" pitchFamily="2" charset="77"/>
              </a:rPr>
              <a:t> Marshall </a:t>
            </a:r>
            <a:r>
              <a:rPr lang="fr-FR" sz="1600" dirty="0" err="1">
                <a:effectLst/>
                <a:latin typeface="Titillium Web" pitchFamily="2" charset="77"/>
              </a:rPr>
              <a:t>Space</a:t>
            </a:r>
            <a:r>
              <a:rPr lang="fr-FR" sz="1600" dirty="0">
                <a:effectLst/>
                <a:latin typeface="Titillium Web" pitchFamily="2" charset="77"/>
              </a:rPr>
              <a:t> Flight Center/Daniel </a:t>
            </a:r>
            <a:r>
              <a:rPr lang="fr-FR" sz="1600" dirty="0" err="1">
                <a:effectLst/>
                <a:latin typeface="Titillium Web" pitchFamily="2" charset="77"/>
              </a:rPr>
              <a:t>Kocevski</a:t>
            </a:r>
            <a:endParaRPr lang="fr-FR" sz="1600" dirty="0">
              <a:effectLst/>
              <a:latin typeface="Titillium Web" pitchFamily="2" charset="77"/>
            </a:endParaRPr>
          </a:p>
          <a:p>
            <a:br>
              <a:rPr lang="fr-FR" dirty="0"/>
            </a:br>
            <a:endParaRPr lang="fr-FR" dirty="0"/>
          </a:p>
        </p:txBody>
      </p:sp>
    </p:spTree>
    <p:extLst>
      <p:ext uri="{BB962C8B-B14F-4D97-AF65-F5344CB8AC3E}">
        <p14:creationId xmlns:p14="http://schemas.microsoft.com/office/powerpoint/2010/main" val="247224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56AB1-147F-E0F4-2033-2BBD315E74FE}"/>
              </a:ext>
            </a:extLst>
          </p:cNvPr>
          <p:cNvSpPr>
            <a:spLocks noGrp="1"/>
          </p:cNvSpPr>
          <p:nvPr>
            <p:ph type="title"/>
          </p:nvPr>
        </p:nvSpPr>
        <p:spPr/>
        <p:txBody>
          <a:bodyPr/>
          <a:lstStyle/>
          <a:p>
            <a:endParaRPr lang="en-ES"/>
          </a:p>
        </p:txBody>
      </p:sp>
      <p:sp>
        <p:nvSpPr>
          <p:cNvPr id="3" name="Content Placeholder 2">
            <a:extLst>
              <a:ext uri="{FF2B5EF4-FFF2-40B4-BE49-F238E27FC236}">
                <a16:creationId xmlns:a16="http://schemas.microsoft.com/office/drawing/2014/main" id="{700BF8B2-6B1E-0ABF-6343-570AC6FB7FBD}"/>
              </a:ext>
            </a:extLst>
          </p:cNvPr>
          <p:cNvSpPr>
            <a:spLocks noGrp="1"/>
          </p:cNvSpPr>
          <p:nvPr>
            <p:ph idx="1"/>
          </p:nvPr>
        </p:nvSpPr>
        <p:spPr/>
        <p:txBody>
          <a:bodyPr/>
          <a:lstStyle/>
          <a:p>
            <a:endParaRPr lang="en-ES"/>
          </a:p>
        </p:txBody>
      </p:sp>
      <p:sp>
        <p:nvSpPr>
          <p:cNvPr id="4" name="Slide Number Placeholder 3">
            <a:extLst>
              <a:ext uri="{FF2B5EF4-FFF2-40B4-BE49-F238E27FC236}">
                <a16:creationId xmlns:a16="http://schemas.microsoft.com/office/drawing/2014/main" id="{73A0BE2D-B2AF-671E-D0C5-CC5B940DF122}"/>
              </a:ext>
            </a:extLst>
          </p:cNvPr>
          <p:cNvSpPr>
            <a:spLocks noGrp="1"/>
          </p:cNvSpPr>
          <p:nvPr>
            <p:ph type="sldNum" sz="quarter" idx="12"/>
          </p:nvPr>
        </p:nvSpPr>
        <p:spPr/>
        <p:txBody>
          <a:bodyPr/>
          <a:lstStyle/>
          <a:p>
            <a:fld id="{DFC95BCA-6418-2341-80B3-2965CB58C1C8}" type="slidenum">
              <a:rPr lang="es-ES" smtClean="0"/>
              <a:t>9</a:t>
            </a:fld>
            <a:endParaRPr lang="es-ES"/>
          </a:p>
        </p:txBody>
      </p:sp>
      <p:pic>
        <p:nvPicPr>
          <p:cNvPr id="6" name="Image 5">
            <a:extLst>
              <a:ext uri="{FF2B5EF4-FFF2-40B4-BE49-F238E27FC236}">
                <a16:creationId xmlns:a16="http://schemas.microsoft.com/office/drawing/2014/main" id="{B3EBF073-D09A-F9BD-8DC8-071A92C7B1F3}"/>
              </a:ext>
            </a:extLst>
          </p:cNvPr>
          <p:cNvPicPr>
            <a:picLocks noChangeAspect="1"/>
          </p:cNvPicPr>
          <p:nvPr/>
        </p:nvPicPr>
        <p:blipFill>
          <a:blip r:embed="rId2"/>
          <a:stretch>
            <a:fillRect/>
          </a:stretch>
        </p:blipFill>
        <p:spPr>
          <a:xfrm>
            <a:off x="1596000" y="39756"/>
            <a:ext cx="9000000" cy="6771784"/>
          </a:xfrm>
          <a:prstGeom prst="rect">
            <a:avLst/>
          </a:prstGeom>
        </p:spPr>
      </p:pic>
      <p:pic>
        <p:nvPicPr>
          <p:cNvPr id="7" name="Image 6">
            <a:extLst>
              <a:ext uri="{FF2B5EF4-FFF2-40B4-BE49-F238E27FC236}">
                <a16:creationId xmlns:a16="http://schemas.microsoft.com/office/drawing/2014/main" id="{1ADA2E8A-0761-243F-486A-C1DDF05FD094}"/>
              </a:ext>
            </a:extLst>
          </p:cNvPr>
          <p:cNvPicPr>
            <a:picLocks noChangeAspect="1"/>
          </p:cNvPicPr>
          <p:nvPr/>
        </p:nvPicPr>
        <p:blipFill>
          <a:blip r:embed="rId3"/>
          <a:stretch>
            <a:fillRect/>
          </a:stretch>
        </p:blipFill>
        <p:spPr>
          <a:xfrm>
            <a:off x="8313548" y="4537800"/>
            <a:ext cx="720000" cy="720000"/>
          </a:xfrm>
          <a:prstGeom prst="rect">
            <a:avLst/>
          </a:prstGeom>
        </p:spPr>
      </p:pic>
      <p:sp>
        <p:nvSpPr>
          <p:cNvPr id="8" name="ZoneTexte 7">
            <a:extLst>
              <a:ext uri="{FF2B5EF4-FFF2-40B4-BE49-F238E27FC236}">
                <a16:creationId xmlns:a16="http://schemas.microsoft.com/office/drawing/2014/main" id="{4E85F513-775B-9CD5-B135-04C6BE04AC0D}"/>
              </a:ext>
            </a:extLst>
          </p:cNvPr>
          <p:cNvSpPr txBox="1"/>
          <p:nvPr/>
        </p:nvSpPr>
        <p:spPr>
          <a:xfrm>
            <a:off x="8194281" y="4289961"/>
            <a:ext cx="946093" cy="276999"/>
          </a:xfrm>
          <a:prstGeom prst="rect">
            <a:avLst/>
          </a:prstGeom>
          <a:noFill/>
        </p:spPr>
        <p:txBody>
          <a:bodyPr wrap="none" rtlCol="0">
            <a:spAutoFit/>
          </a:bodyPr>
          <a:lstStyle/>
          <a:p>
            <a:r>
              <a:rPr lang="fr-FR" sz="1200" dirty="0" err="1">
                <a:solidFill>
                  <a:schemeClr val="bg1"/>
                </a:solidFill>
              </a:rPr>
              <a:t>Supernovae</a:t>
            </a:r>
            <a:endParaRPr lang="fr-FR" sz="1200" dirty="0">
              <a:solidFill>
                <a:schemeClr val="bg1"/>
              </a:solidFill>
            </a:endParaRPr>
          </a:p>
        </p:txBody>
      </p:sp>
    </p:spTree>
    <p:extLst>
      <p:ext uri="{BB962C8B-B14F-4D97-AF65-F5344CB8AC3E}">
        <p14:creationId xmlns:p14="http://schemas.microsoft.com/office/powerpoint/2010/main" val="40573585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E34D0C-124B-C7E3-7D21-94B2C554F3C8}"/>
              </a:ext>
            </a:extLst>
          </p:cNvPr>
          <p:cNvSpPr txBox="1">
            <a:spLocks noGrp="1"/>
          </p:cNvSpPr>
          <p:nvPr>
            <p:ph type="title" idx="4294967295"/>
          </p:nvPr>
        </p:nvSpPr>
        <p:spPr>
          <a:xfrm>
            <a:off x="2084832" y="136136"/>
            <a:ext cx="8337988" cy="781436"/>
          </a:xfrm>
        </p:spPr>
        <p:txBody>
          <a:bodyPr>
            <a:noAutofit/>
          </a:bodyPr>
          <a:lstStyle/>
          <a:p>
            <a:pPr lvl="0"/>
            <a:r>
              <a:rPr lang="fr-FR" sz="4000" b="1" dirty="0" err="1">
                <a:solidFill>
                  <a:srgbClr val="FFFF00"/>
                </a:solidFill>
                <a:latin typeface="Corbel" panose="020B0503020204020204" pitchFamily="34" charset="0"/>
              </a:rPr>
              <a:t>Superluminous</a:t>
            </a:r>
            <a:r>
              <a:rPr lang="fr-FR" sz="4000" b="1" dirty="0">
                <a:solidFill>
                  <a:srgbClr val="FFFF00"/>
                </a:solidFill>
                <a:latin typeface="Corbel" panose="020B0503020204020204" pitchFamily="34" charset="0"/>
              </a:rPr>
              <a:t> supernova </a:t>
            </a:r>
            <a:r>
              <a:rPr lang="fr-FR" sz="4000" b="1" dirty="0" err="1">
                <a:solidFill>
                  <a:srgbClr val="FFFF00"/>
                </a:solidFill>
                <a:latin typeface="Corbel" panose="020B0503020204020204" pitchFamily="34" charset="0"/>
              </a:rPr>
              <a:t>detected</a:t>
            </a:r>
            <a:r>
              <a:rPr lang="fr-FR" sz="4000" b="1" dirty="0">
                <a:solidFill>
                  <a:srgbClr val="FFFF00"/>
                </a:solidFill>
                <a:latin typeface="Corbel" panose="020B0503020204020204" pitchFamily="34" charset="0"/>
              </a:rPr>
              <a:t> </a:t>
            </a:r>
            <a:r>
              <a:rPr lang="fr-FR" sz="4000" b="1" dirty="0" err="1">
                <a:solidFill>
                  <a:srgbClr val="FFFF00"/>
                </a:solidFill>
                <a:latin typeface="Corbel" panose="020B0503020204020204" pitchFamily="34" charset="0"/>
              </a:rPr>
              <a:t>with</a:t>
            </a:r>
            <a:r>
              <a:rPr lang="fr-FR" sz="4000" b="1" dirty="0">
                <a:solidFill>
                  <a:srgbClr val="FFFF00"/>
                </a:solidFill>
                <a:latin typeface="Corbel" panose="020B0503020204020204" pitchFamily="34" charset="0"/>
              </a:rPr>
              <a:t> Fermi</a:t>
            </a:r>
          </a:p>
        </p:txBody>
      </p:sp>
      <p:sp>
        <p:nvSpPr>
          <p:cNvPr id="3" name="ZoneTexte 2">
            <a:extLst>
              <a:ext uri="{FF2B5EF4-FFF2-40B4-BE49-F238E27FC236}">
                <a16:creationId xmlns:a16="http://schemas.microsoft.com/office/drawing/2014/main" id="{42157A6F-78E1-9635-F834-4977AAAFE294}"/>
              </a:ext>
            </a:extLst>
          </p:cNvPr>
          <p:cNvSpPr txBox="1"/>
          <p:nvPr/>
        </p:nvSpPr>
        <p:spPr>
          <a:xfrm>
            <a:off x="356260" y="1829168"/>
            <a:ext cx="8198523" cy="4659394"/>
          </a:xfrm>
          <a:prstGeom prst="rect">
            <a:avLst/>
          </a:prstGeom>
          <a:noFill/>
          <a:ln>
            <a:noFill/>
          </a:ln>
        </p:spPr>
        <p:txBody>
          <a:bodyPr vert="horz" wrap="square" lIns="81638" tIns="40819" rIns="81638" bIns="40819" compatLnSpc="0">
            <a:spAutoFit/>
          </a:bodyPr>
          <a:lstStyle/>
          <a:p>
            <a:pPr algn="just" hangingPunct="0"/>
            <a:r>
              <a:rPr lang="fr-FR" dirty="0">
                <a:solidFill>
                  <a:srgbClr val="3399FF"/>
                </a:solidFill>
                <a:latin typeface="Times New Roman" pitchFamily="18"/>
                <a:ea typeface="Helvetica" pitchFamily="34"/>
                <a:cs typeface="Helvetica" pitchFamily="34"/>
              </a:rPr>
              <a:t>Reason </a:t>
            </a:r>
            <a:r>
              <a:rPr lang="fr-FR" dirty="0" err="1">
                <a:solidFill>
                  <a:srgbClr val="3399FF"/>
                </a:solidFill>
                <a:latin typeface="Times New Roman" pitchFamily="18"/>
                <a:ea typeface="Helvetica" pitchFamily="34"/>
                <a:cs typeface="Helvetica" pitchFamily="34"/>
              </a:rPr>
              <a:t>why</a:t>
            </a:r>
            <a:r>
              <a:rPr lang="fr-FR" dirty="0">
                <a:solidFill>
                  <a:srgbClr val="3399FF"/>
                </a:solidFill>
                <a:latin typeface="Times New Roman" pitchFamily="18"/>
                <a:ea typeface="Helvetica" pitchFamily="34"/>
                <a:cs typeface="Helvetica" pitchFamily="34"/>
              </a:rPr>
              <a:t> </a:t>
            </a:r>
            <a:r>
              <a:rPr lang="fr-FR" dirty="0" err="1">
                <a:solidFill>
                  <a:srgbClr val="3399FF"/>
                </a:solidFill>
                <a:latin typeface="Times New Roman" pitchFamily="18"/>
                <a:ea typeface="Helvetica" pitchFamily="34"/>
                <a:cs typeface="Helvetica" pitchFamily="34"/>
              </a:rPr>
              <a:t>SLSNe</a:t>
            </a:r>
            <a:r>
              <a:rPr lang="fr-FR" dirty="0">
                <a:solidFill>
                  <a:srgbClr val="3399FF"/>
                </a:solidFill>
                <a:latin typeface="Times New Roman" pitchFamily="18"/>
                <a:ea typeface="Helvetica" pitchFamily="34"/>
                <a:cs typeface="Helvetica" pitchFamily="34"/>
              </a:rPr>
              <a:t> are SL </a:t>
            </a:r>
            <a:r>
              <a:rPr lang="fr-FR" dirty="0" err="1">
                <a:solidFill>
                  <a:srgbClr val="3399FF"/>
                </a:solidFill>
                <a:latin typeface="Times New Roman" pitchFamily="18"/>
                <a:ea typeface="Helvetica" pitchFamily="34"/>
                <a:cs typeface="Helvetica" pitchFamily="34"/>
              </a:rPr>
              <a:t>still</a:t>
            </a:r>
            <a:r>
              <a:rPr lang="fr-FR" dirty="0">
                <a:solidFill>
                  <a:srgbClr val="3399FF"/>
                </a:solidFill>
                <a:latin typeface="Times New Roman" pitchFamily="18"/>
                <a:ea typeface="Helvetica" pitchFamily="34"/>
                <a:cs typeface="Helvetica" pitchFamily="34"/>
              </a:rPr>
              <a:t> </a:t>
            </a:r>
            <a:r>
              <a:rPr lang="fr-FR" dirty="0" err="1">
                <a:solidFill>
                  <a:srgbClr val="3399FF"/>
                </a:solidFill>
                <a:latin typeface="Times New Roman" pitchFamily="18"/>
                <a:ea typeface="Helvetica" pitchFamily="34"/>
                <a:cs typeface="Helvetica" pitchFamily="34"/>
              </a:rPr>
              <a:t>debated</a:t>
            </a:r>
            <a:r>
              <a:rPr lang="fr-FR" dirty="0">
                <a:solidFill>
                  <a:srgbClr val="3399FF"/>
                </a:solidFill>
                <a:latin typeface="Times New Roman" pitchFamily="18"/>
                <a:ea typeface="Helvetica" pitchFamily="34"/>
                <a:cs typeface="Helvetica" pitchFamily="34"/>
              </a:rPr>
              <a:t> :</a:t>
            </a:r>
          </a:p>
          <a:p>
            <a:pPr algn="just" hangingPunct="0">
              <a:buSzPct val="45000"/>
              <a:buFont typeface="StarSymbol"/>
              <a:buChar char="●"/>
            </a:pPr>
            <a:r>
              <a:rPr lang="fr-FR" dirty="0">
                <a:solidFill>
                  <a:srgbClr val="FFFFFF"/>
                </a:solidFill>
                <a:latin typeface="Times New Roman" pitchFamily="18"/>
                <a:ea typeface="Helvetica" pitchFamily="34"/>
                <a:cs typeface="Helvetica" pitchFamily="34"/>
              </a:rPr>
              <a:t> CSM interaction</a:t>
            </a:r>
          </a:p>
          <a:p>
            <a:pPr algn="just" hangingPunct="0">
              <a:buSzPct val="45000"/>
              <a:buFont typeface="StarSymbol"/>
              <a:buChar char="●"/>
            </a:pP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Accretion</a:t>
            </a:r>
            <a:r>
              <a:rPr lang="fr-FR" dirty="0">
                <a:solidFill>
                  <a:srgbClr val="FFFFFF"/>
                </a:solidFill>
                <a:latin typeface="Times New Roman" pitchFamily="18"/>
                <a:ea typeface="Helvetica" pitchFamily="34"/>
                <a:cs typeface="Helvetica" pitchFamily="34"/>
              </a:rPr>
              <a:t> onto the </a:t>
            </a:r>
            <a:r>
              <a:rPr lang="fr-FR" dirty="0" err="1">
                <a:solidFill>
                  <a:srgbClr val="FFFFFF"/>
                </a:solidFill>
                <a:latin typeface="Times New Roman" pitchFamily="18"/>
                <a:ea typeface="Helvetica" pitchFamily="34"/>
                <a:cs typeface="Helvetica" pitchFamily="34"/>
              </a:rPr>
              <a:t>newly</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formed</a:t>
            </a:r>
            <a:r>
              <a:rPr lang="fr-FR" dirty="0">
                <a:solidFill>
                  <a:srgbClr val="FFFFFF"/>
                </a:solidFill>
                <a:latin typeface="Times New Roman" pitchFamily="18"/>
                <a:ea typeface="Helvetica" pitchFamily="34"/>
                <a:cs typeface="Helvetica" pitchFamily="34"/>
              </a:rPr>
              <a:t> NS or BH</a:t>
            </a:r>
          </a:p>
          <a:p>
            <a:pPr algn="just" hangingPunct="0">
              <a:buSzPct val="45000"/>
              <a:buFont typeface="StarSymbol"/>
              <a:buChar char="●"/>
            </a:pP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Magnetar</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wind</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nebula</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from</a:t>
            </a:r>
            <a:r>
              <a:rPr lang="fr-FR" dirty="0">
                <a:solidFill>
                  <a:srgbClr val="FFFFFF"/>
                </a:solidFill>
                <a:latin typeface="Times New Roman" pitchFamily="18"/>
                <a:ea typeface="Helvetica" pitchFamily="34"/>
                <a:cs typeface="Helvetica" pitchFamily="34"/>
              </a:rPr>
              <a:t> a ms pulsar</a:t>
            </a:r>
          </a:p>
          <a:p>
            <a:pPr algn="just" hangingPunct="0"/>
            <a:endParaRPr lang="fr-FR" dirty="0">
              <a:solidFill>
                <a:srgbClr val="FFFFFF"/>
              </a:solidFill>
              <a:latin typeface="Times New Roman" pitchFamily="18"/>
              <a:ea typeface="Helvetica" pitchFamily="34"/>
              <a:cs typeface="Helvetica" pitchFamily="34"/>
            </a:endParaRPr>
          </a:p>
          <a:p>
            <a:pPr algn="just" hangingPunct="0"/>
            <a:r>
              <a:rPr lang="fr-FR" dirty="0">
                <a:solidFill>
                  <a:srgbClr val="FFFFFF"/>
                </a:solidFill>
                <a:latin typeface="Times New Roman" pitchFamily="18"/>
                <a:ea typeface="Helvetica" pitchFamily="34"/>
                <a:cs typeface="Helvetica" pitchFamily="34"/>
              </a:rPr>
              <a:t>Ackermann, 2015 : 147 Type </a:t>
            </a:r>
            <a:r>
              <a:rPr lang="fr-FR" dirty="0" err="1">
                <a:solidFill>
                  <a:srgbClr val="FFFFFF"/>
                </a:solidFill>
                <a:latin typeface="Times New Roman" pitchFamily="18"/>
                <a:ea typeface="Helvetica" pitchFamily="34"/>
                <a:cs typeface="Helvetica" pitchFamily="34"/>
              </a:rPr>
              <a:t>IIn</a:t>
            </a:r>
            <a:r>
              <a:rPr lang="fr-FR" dirty="0">
                <a:solidFill>
                  <a:srgbClr val="FFFFFF"/>
                </a:solidFill>
                <a:latin typeface="Times New Roman" pitchFamily="18"/>
                <a:ea typeface="Helvetica" pitchFamily="34"/>
                <a:cs typeface="Helvetica" pitchFamily="34"/>
              </a:rPr>
              <a:t> SN </a:t>
            </a:r>
            <a:r>
              <a:rPr lang="fr-FR" dirty="0" err="1">
                <a:solidFill>
                  <a:srgbClr val="FFFFFF"/>
                </a:solidFill>
                <a:latin typeface="Times New Roman" pitchFamily="18"/>
                <a:ea typeface="Helvetica" pitchFamily="34"/>
                <a:cs typeface="Helvetica" pitchFamily="34"/>
              </a:rPr>
              <a:t>interacting</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with</a:t>
            </a:r>
            <a:r>
              <a:rPr lang="fr-FR" dirty="0">
                <a:solidFill>
                  <a:srgbClr val="FFFFFF"/>
                </a:solidFill>
                <a:latin typeface="Times New Roman" pitchFamily="18"/>
                <a:ea typeface="Helvetica" pitchFamily="34"/>
                <a:cs typeface="Helvetica" pitchFamily="34"/>
              </a:rPr>
              <a:t> dense CSM : no </a:t>
            </a:r>
            <a:r>
              <a:rPr lang="fr-FR" dirty="0" err="1">
                <a:solidFill>
                  <a:srgbClr val="FFFFFF"/>
                </a:solidFill>
                <a:latin typeface="Times New Roman" pitchFamily="18"/>
                <a:ea typeface="Helvetica" pitchFamily="34"/>
                <a:cs typeface="Helvetica" pitchFamily="34"/>
              </a:rPr>
              <a:t>detection</a:t>
            </a:r>
            <a:endParaRPr lang="fr-FR" dirty="0">
              <a:solidFill>
                <a:srgbClr val="FFFFFF"/>
              </a:solidFill>
              <a:latin typeface="Times New Roman" pitchFamily="18"/>
              <a:ea typeface="Helvetica" pitchFamily="34"/>
              <a:cs typeface="Helvetica" pitchFamily="34"/>
            </a:endParaRPr>
          </a:p>
          <a:p>
            <a:pPr algn="just" hangingPunct="0"/>
            <a:endParaRPr lang="fr-FR" dirty="0">
              <a:solidFill>
                <a:srgbClr val="FFFFFF"/>
              </a:solidFill>
              <a:latin typeface="Times New Roman" pitchFamily="18"/>
              <a:ea typeface="Helvetica" pitchFamily="34"/>
              <a:cs typeface="Helvetica" pitchFamily="34"/>
            </a:endParaRPr>
          </a:p>
          <a:p>
            <a:pPr algn="just" hangingPunct="0"/>
            <a:r>
              <a:rPr lang="fr-FR" dirty="0">
                <a:solidFill>
                  <a:srgbClr val="FFFFFF"/>
                </a:solidFill>
                <a:latin typeface="Times New Roman" pitchFamily="18"/>
                <a:ea typeface="Helvetica" pitchFamily="34"/>
                <a:cs typeface="Helvetica" pitchFamily="34"/>
              </a:rPr>
              <a:t>Renault-</a:t>
            </a:r>
            <a:r>
              <a:rPr lang="fr-FR" dirty="0" err="1">
                <a:solidFill>
                  <a:srgbClr val="FFFFFF"/>
                </a:solidFill>
                <a:latin typeface="Times New Roman" pitchFamily="18"/>
                <a:ea typeface="Helvetica" pitchFamily="34"/>
                <a:cs typeface="Helvetica" pitchFamily="34"/>
              </a:rPr>
              <a:t>Tinacci</a:t>
            </a:r>
            <a:r>
              <a:rPr lang="fr-FR" dirty="0">
                <a:solidFill>
                  <a:srgbClr val="FFFFFF"/>
                </a:solidFill>
                <a:latin typeface="Times New Roman" pitchFamily="18"/>
                <a:ea typeface="Helvetica" pitchFamily="34"/>
                <a:cs typeface="Helvetica" pitchFamily="34"/>
              </a:rPr>
              <a:t>, 2018 : 45 </a:t>
            </a:r>
            <a:r>
              <a:rPr lang="fr-FR" dirty="0" err="1">
                <a:solidFill>
                  <a:srgbClr val="FFFFFF"/>
                </a:solidFill>
                <a:latin typeface="Times New Roman" pitchFamily="18"/>
                <a:ea typeface="Helvetica" pitchFamily="34"/>
                <a:cs typeface="Helvetica" pitchFamily="34"/>
              </a:rPr>
              <a:t>SLSNe</a:t>
            </a:r>
            <a:r>
              <a:rPr lang="fr-FR" dirty="0">
                <a:solidFill>
                  <a:srgbClr val="FFFFFF"/>
                </a:solidFill>
                <a:latin typeface="Times New Roman" pitchFamily="18"/>
                <a:ea typeface="Helvetica" pitchFamily="34"/>
                <a:cs typeface="Helvetica" pitchFamily="34"/>
              </a:rPr>
              <a:t> </a:t>
            </a:r>
            <a:r>
              <a:rPr lang="fr-FR" dirty="0" err="1">
                <a:solidFill>
                  <a:srgbClr val="FFFFFF"/>
                </a:solidFill>
                <a:latin typeface="Times New Roman" pitchFamily="18"/>
                <a:ea typeface="Helvetica" pitchFamily="34"/>
                <a:cs typeface="Helvetica" pitchFamily="34"/>
              </a:rPr>
              <a:t>studied</a:t>
            </a:r>
            <a:r>
              <a:rPr lang="fr-FR" dirty="0">
                <a:solidFill>
                  <a:srgbClr val="FFFFFF"/>
                </a:solidFill>
                <a:latin typeface="Times New Roman" pitchFamily="18"/>
                <a:ea typeface="Helvetica" pitchFamily="34"/>
                <a:cs typeface="Helvetica" pitchFamily="34"/>
              </a:rPr>
              <a:t> : no </a:t>
            </a:r>
            <a:r>
              <a:rPr lang="fr-FR" dirty="0" err="1">
                <a:solidFill>
                  <a:srgbClr val="FFFFFF"/>
                </a:solidFill>
                <a:latin typeface="Times New Roman" pitchFamily="18"/>
                <a:ea typeface="Helvetica" pitchFamily="34"/>
                <a:cs typeface="Helvetica" pitchFamily="34"/>
              </a:rPr>
              <a:t>detection</a:t>
            </a:r>
            <a:endParaRPr lang="fr-FR" dirty="0">
              <a:solidFill>
                <a:srgbClr val="FFFFFF"/>
              </a:solidFill>
              <a:latin typeface="Times New Roman" pitchFamily="18"/>
              <a:ea typeface="Helvetica" pitchFamily="34"/>
              <a:cs typeface="Helvetica" pitchFamily="34"/>
            </a:endParaRPr>
          </a:p>
          <a:p>
            <a:pPr algn="just" hangingPunct="0"/>
            <a:endParaRPr lang="fr-FR" dirty="0">
              <a:solidFill>
                <a:srgbClr val="FFFFFF"/>
              </a:solidFill>
              <a:latin typeface="Times New Roman" pitchFamily="18"/>
              <a:ea typeface="Helvetica" pitchFamily="34"/>
              <a:cs typeface="Helvetica" pitchFamily="34"/>
            </a:endParaRPr>
          </a:p>
          <a:p>
            <a:pPr algn="just" hangingPunct="0"/>
            <a:r>
              <a:rPr lang="fr-FR" dirty="0">
                <a:solidFill>
                  <a:srgbClr val="FFFFFF"/>
                </a:solidFill>
                <a:latin typeface="Times New Roman" pitchFamily="18"/>
                <a:ea typeface="Helvetica" pitchFamily="34"/>
                <a:cs typeface="Helvetica" pitchFamily="34"/>
              </a:rPr>
              <a:t>Prokhorov 2021 : </a:t>
            </a:r>
            <a:r>
              <a:rPr lang="fr-FR" dirty="0" err="1">
                <a:solidFill>
                  <a:srgbClr val="FFFFFF"/>
                </a:solidFill>
                <a:latin typeface="Times New Roman" pitchFamily="18"/>
                <a:ea typeface="Helvetica" pitchFamily="34"/>
                <a:cs typeface="Helvetica" pitchFamily="34"/>
              </a:rPr>
              <a:t>Hint</a:t>
            </a:r>
            <a:r>
              <a:rPr lang="fr-FR" dirty="0">
                <a:solidFill>
                  <a:srgbClr val="FFFFFF"/>
                </a:solidFill>
                <a:latin typeface="Times New Roman" pitchFamily="18"/>
                <a:ea typeface="Helvetica" pitchFamily="34"/>
                <a:cs typeface="Helvetica" pitchFamily="34"/>
              </a:rPr>
              <a:t> of </a:t>
            </a:r>
            <a:r>
              <a:rPr lang="fr-FR" dirty="0" err="1">
                <a:solidFill>
                  <a:srgbClr val="FFFFFF"/>
                </a:solidFill>
                <a:latin typeface="Times New Roman" pitchFamily="18"/>
                <a:ea typeface="Helvetica" pitchFamily="34"/>
                <a:cs typeface="Helvetica" pitchFamily="34"/>
              </a:rPr>
              <a:t>variability</a:t>
            </a:r>
            <a:r>
              <a:rPr lang="fr-FR" dirty="0">
                <a:solidFill>
                  <a:srgbClr val="FFFFFF"/>
                </a:solidFill>
                <a:latin typeface="Times New Roman" pitchFamily="18"/>
                <a:ea typeface="Helvetica" pitchFamily="34"/>
                <a:cs typeface="Helvetica" pitchFamily="34"/>
              </a:rPr>
              <a:t> on SN candidates AT2019bvr and AT2018iwp</a:t>
            </a:r>
          </a:p>
          <a:p>
            <a:pPr algn="just" hangingPunct="0"/>
            <a:endParaRPr lang="fr-FR" dirty="0">
              <a:solidFill>
                <a:srgbClr val="FFFFFF"/>
              </a:solidFill>
              <a:latin typeface="Times New Roman" pitchFamily="18"/>
              <a:ea typeface="Helvetica" pitchFamily="34"/>
              <a:cs typeface="Helvetica" pitchFamily="34"/>
            </a:endParaRPr>
          </a:p>
          <a:p>
            <a:pPr algn="just" hangingPunct="0"/>
            <a:r>
              <a:rPr lang="fr-FR" dirty="0">
                <a:solidFill>
                  <a:srgbClr val="FFFFFF"/>
                </a:solidFill>
                <a:latin typeface="Times New Roman" pitchFamily="18"/>
                <a:ea typeface="Helvetica" pitchFamily="34"/>
                <a:cs typeface="Helvetica" pitchFamily="34"/>
              </a:rPr>
              <a:t>SLSN 2017egm 135 </a:t>
            </a:r>
            <a:r>
              <a:rPr lang="fr-FR" dirty="0" err="1">
                <a:solidFill>
                  <a:srgbClr val="FFFFFF"/>
                </a:solidFill>
                <a:latin typeface="Times New Roman" pitchFamily="18"/>
                <a:ea typeface="Helvetica" pitchFamily="34"/>
                <a:cs typeface="Helvetica" pitchFamily="34"/>
              </a:rPr>
              <a:t>Mpc</a:t>
            </a:r>
            <a:r>
              <a:rPr lang="fr-FR" dirty="0">
                <a:solidFill>
                  <a:srgbClr val="FFFFFF"/>
                </a:solidFill>
                <a:latin typeface="Times New Roman" pitchFamily="18"/>
                <a:ea typeface="Helvetica" pitchFamily="34"/>
                <a:cs typeface="Helvetica" pitchFamily="34"/>
              </a:rPr>
              <a:t> : claim for a </a:t>
            </a:r>
            <a:r>
              <a:rPr lang="fr-FR" dirty="0" err="1">
                <a:solidFill>
                  <a:srgbClr val="FFFFFF"/>
                </a:solidFill>
                <a:latin typeface="Times New Roman" pitchFamily="18"/>
                <a:ea typeface="Helvetica" pitchFamily="34"/>
                <a:cs typeface="Helvetica" pitchFamily="34"/>
              </a:rPr>
              <a:t>detection</a:t>
            </a:r>
            <a:endParaRPr lang="fr-FR" dirty="0">
              <a:solidFill>
                <a:srgbClr val="FFFFFF"/>
              </a:solidFill>
              <a:latin typeface="Times New Roman" pitchFamily="18"/>
              <a:ea typeface="Helvetica" pitchFamily="34"/>
              <a:cs typeface="Helvetica" pitchFamily="34"/>
            </a:endParaRPr>
          </a:p>
          <a:p>
            <a:pPr algn="just" hangingPunct="0"/>
            <a:r>
              <a:rPr lang="fr-FR" dirty="0">
                <a:solidFill>
                  <a:srgbClr val="FFFFFF"/>
                </a:solidFill>
                <a:latin typeface="Times New Roman" pitchFamily="18"/>
                <a:ea typeface="Helvetica" pitchFamily="34"/>
                <a:cs typeface="Helvetica" pitchFamily="34"/>
              </a:rPr>
              <a:t>(Li et al., </a:t>
            </a:r>
            <a:r>
              <a:rPr lang="fr-FR" dirty="0" err="1">
                <a:solidFill>
                  <a:srgbClr val="FFFFFF"/>
                </a:solidFill>
                <a:latin typeface="Times New Roman" pitchFamily="18"/>
                <a:ea typeface="Helvetica" pitchFamily="34"/>
                <a:cs typeface="Helvetica" pitchFamily="34"/>
              </a:rPr>
              <a:t>arXiv</a:t>
            </a:r>
            <a:r>
              <a:rPr lang="fr-FR" dirty="0">
                <a:solidFill>
                  <a:srgbClr val="FFFFFF"/>
                </a:solidFill>
                <a:latin typeface="Times New Roman" pitchFamily="18"/>
                <a:ea typeface="Helvetica" pitchFamily="34"/>
                <a:cs typeface="Helvetica" pitchFamily="34"/>
              </a:rPr>
              <a:t> :2407.05968)</a:t>
            </a:r>
          </a:p>
          <a:p>
            <a:pPr algn="just" hangingPunct="0"/>
            <a:endParaRPr lang="fr-FR" dirty="0">
              <a:solidFill>
                <a:srgbClr val="FFFFFF"/>
              </a:solidFill>
              <a:latin typeface="Times New Roman" pitchFamily="18"/>
              <a:ea typeface="Helvetica" pitchFamily="34"/>
              <a:cs typeface="Helvetica" pitchFamily="34"/>
            </a:endParaRPr>
          </a:p>
          <a:p>
            <a:pPr algn="just" hangingPunct="0"/>
            <a:r>
              <a:rPr lang="fr-FR" b="1" dirty="0" err="1">
                <a:solidFill>
                  <a:srgbClr val="FF0000"/>
                </a:solidFill>
                <a:latin typeface="Times New Roman" pitchFamily="18"/>
                <a:ea typeface="Helvetica" pitchFamily="34"/>
                <a:cs typeface="Helvetica" pitchFamily="34"/>
              </a:rPr>
              <a:t>Detection</a:t>
            </a:r>
            <a:r>
              <a:rPr lang="fr-FR" b="1" dirty="0">
                <a:solidFill>
                  <a:srgbClr val="FF0000"/>
                </a:solidFill>
                <a:latin typeface="Times New Roman" pitchFamily="18"/>
                <a:ea typeface="Helvetica" pitchFamily="34"/>
                <a:cs typeface="Helvetica" pitchFamily="34"/>
              </a:rPr>
              <a:t> </a:t>
            </a:r>
            <a:r>
              <a:rPr lang="fr-FR" b="1" dirty="0" err="1">
                <a:solidFill>
                  <a:srgbClr val="FF0000"/>
                </a:solidFill>
                <a:latin typeface="Times New Roman" pitchFamily="18"/>
                <a:ea typeface="Helvetica" pitchFamily="34"/>
                <a:cs typeface="Helvetica" pitchFamily="34"/>
              </a:rPr>
              <a:t>confirmed</a:t>
            </a:r>
            <a:r>
              <a:rPr lang="fr-FR" b="1" dirty="0">
                <a:solidFill>
                  <a:srgbClr val="FF0000"/>
                </a:solidFill>
                <a:latin typeface="Times New Roman" pitchFamily="18"/>
                <a:ea typeface="Helvetica" pitchFamily="34"/>
                <a:cs typeface="Helvetica" pitchFamily="34"/>
              </a:rPr>
              <a:t> at more </a:t>
            </a:r>
            <a:r>
              <a:rPr lang="fr-FR" b="1" dirty="0" err="1">
                <a:solidFill>
                  <a:srgbClr val="FF0000"/>
                </a:solidFill>
                <a:latin typeface="Times New Roman" pitchFamily="18"/>
                <a:ea typeface="Helvetica" pitchFamily="34"/>
                <a:cs typeface="Helvetica" pitchFamily="34"/>
              </a:rPr>
              <a:t>than</a:t>
            </a:r>
            <a:r>
              <a:rPr lang="fr-FR" b="1" dirty="0">
                <a:solidFill>
                  <a:srgbClr val="FF0000"/>
                </a:solidFill>
                <a:latin typeface="Times New Roman" pitchFamily="18"/>
                <a:ea typeface="Helvetica" pitchFamily="34"/>
                <a:cs typeface="Helvetica" pitchFamily="34"/>
              </a:rPr>
              <a:t> 5σ</a:t>
            </a:r>
          </a:p>
          <a:p>
            <a:pPr algn="just" hangingPunct="0"/>
            <a:r>
              <a:rPr lang="fr-FR" b="1" dirty="0" err="1">
                <a:solidFill>
                  <a:srgbClr val="FF0000"/>
                </a:solidFill>
                <a:latin typeface="Times New Roman" pitchFamily="18"/>
                <a:ea typeface="Helvetica" pitchFamily="34"/>
                <a:cs typeface="Helvetica" pitchFamily="34"/>
              </a:rPr>
              <a:t>Favour</a:t>
            </a:r>
            <a:r>
              <a:rPr lang="fr-FR" b="1" dirty="0">
                <a:solidFill>
                  <a:srgbClr val="FF0000"/>
                </a:solidFill>
                <a:latin typeface="Times New Roman" pitchFamily="18"/>
                <a:ea typeface="Helvetica" pitchFamily="34"/>
                <a:cs typeface="Helvetica" pitchFamily="34"/>
              </a:rPr>
              <a:t> the </a:t>
            </a:r>
            <a:r>
              <a:rPr lang="fr-FR" b="1" dirty="0" err="1">
                <a:solidFill>
                  <a:srgbClr val="FF0000"/>
                </a:solidFill>
                <a:latin typeface="Times New Roman" pitchFamily="18"/>
                <a:ea typeface="Helvetica" pitchFamily="34"/>
                <a:cs typeface="Helvetica" pitchFamily="34"/>
              </a:rPr>
              <a:t>magnetar</a:t>
            </a:r>
            <a:r>
              <a:rPr lang="fr-FR" b="1" dirty="0">
                <a:solidFill>
                  <a:srgbClr val="FF0000"/>
                </a:solidFill>
                <a:latin typeface="Times New Roman" pitchFamily="18"/>
                <a:ea typeface="Helvetica" pitchFamily="34"/>
                <a:cs typeface="Helvetica" pitchFamily="34"/>
              </a:rPr>
              <a:t> model</a:t>
            </a:r>
          </a:p>
          <a:p>
            <a:pPr algn="just" hangingPunct="0"/>
            <a:r>
              <a:rPr lang="fr-FR" b="1" dirty="0">
                <a:solidFill>
                  <a:srgbClr val="FF0000"/>
                </a:solidFill>
                <a:latin typeface="Times New Roman" pitchFamily="18"/>
                <a:ea typeface="Helvetica" pitchFamily="34"/>
                <a:cs typeface="Helvetica" pitchFamily="34"/>
              </a:rPr>
              <a:t>=&gt; Good prospects for CTAO for </a:t>
            </a:r>
            <a:r>
              <a:rPr lang="fr-FR" b="1" dirty="0" err="1">
                <a:solidFill>
                  <a:srgbClr val="FF0000"/>
                </a:solidFill>
                <a:latin typeface="Times New Roman" pitchFamily="18"/>
                <a:ea typeface="Helvetica" pitchFamily="34"/>
                <a:cs typeface="Helvetica" pitchFamily="34"/>
              </a:rPr>
              <a:t>magnetar</a:t>
            </a:r>
            <a:r>
              <a:rPr lang="fr-FR" b="1" dirty="0">
                <a:solidFill>
                  <a:srgbClr val="FF0000"/>
                </a:solidFill>
                <a:latin typeface="Times New Roman" pitchFamily="18"/>
                <a:ea typeface="Helvetica" pitchFamily="34"/>
                <a:cs typeface="Helvetica" pitchFamily="34"/>
              </a:rPr>
              <a:t> model</a:t>
            </a:r>
          </a:p>
          <a:p>
            <a:pPr algn="just" hangingPunct="0"/>
            <a:endParaRPr lang="fr-FR" sz="1633" dirty="0">
              <a:solidFill>
                <a:srgbClr val="FFFFFF"/>
              </a:solidFill>
              <a:latin typeface="Times New Roman" pitchFamily="18"/>
              <a:ea typeface="Helvetica" pitchFamily="34"/>
              <a:cs typeface="Helvetica" pitchFamily="34"/>
            </a:endParaRPr>
          </a:p>
        </p:txBody>
      </p:sp>
      <p:pic>
        <p:nvPicPr>
          <p:cNvPr id="4" name="Image 3">
            <a:extLst>
              <a:ext uri="{FF2B5EF4-FFF2-40B4-BE49-F238E27FC236}">
                <a16:creationId xmlns:a16="http://schemas.microsoft.com/office/drawing/2014/main" id="{52CA81DD-5682-F218-82F9-4E50E9949248}"/>
              </a:ext>
            </a:extLst>
          </p:cNvPr>
          <p:cNvPicPr>
            <a:picLocks noChangeAspect="1"/>
          </p:cNvPicPr>
          <p:nvPr/>
        </p:nvPicPr>
        <p:blipFill>
          <a:blip r:embed="rId3">
            <a:lum/>
            <a:alphaModFix/>
          </a:blip>
          <a:srcRect/>
          <a:stretch>
            <a:fillRect/>
          </a:stretch>
        </p:blipFill>
        <p:spPr>
          <a:xfrm>
            <a:off x="9151498" y="816358"/>
            <a:ext cx="2726602" cy="3765410"/>
          </a:xfrm>
          <a:prstGeom prst="rect">
            <a:avLst/>
          </a:prstGeom>
          <a:noFill/>
          <a:ln>
            <a:noFill/>
          </a:ln>
        </p:spPr>
      </p:pic>
      <p:sp>
        <p:nvSpPr>
          <p:cNvPr id="5" name="ZoneTexte 4">
            <a:extLst>
              <a:ext uri="{FF2B5EF4-FFF2-40B4-BE49-F238E27FC236}">
                <a16:creationId xmlns:a16="http://schemas.microsoft.com/office/drawing/2014/main" id="{2BFF99A8-3735-6E5D-D761-5AAFBA3B80DB}"/>
              </a:ext>
            </a:extLst>
          </p:cNvPr>
          <p:cNvSpPr txBox="1"/>
          <p:nvPr/>
        </p:nvSpPr>
        <p:spPr>
          <a:xfrm>
            <a:off x="4358865" y="1306668"/>
            <a:ext cx="3817281" cy="347893"/>
          </a:xfrm>
          <a:prstGeom prst="rect">
            <a:avLst/>
          </a:prstGeom>
          <a:noFill/>
          <a:ln>
            <a:noFill/>
          </a:ln>
        </p:spPr>
        <p:txBody>
          <a:bodyPr vert="horz" wrap="none" lIns="81638" tIns="40819" rIns="81638" bIns="40819" anchorCtr="0" compatLnSpc="0">
            <a:spAutoFit/>
          </a:bodyPr>
          <a:lstStyle/>
          <a:p>
            <a:pPr hangingPunct="0">
              <a:defRPr>
                <a:solidFill>
                  <a:srgbClr val="009900"/>
                </a:solidFill>
              </a:defRPr>
            </a:pPr>
            <a:r>
              <a:rPr lang="fr-FR" i="1" dirty="0" err="1">
                <a:solidFill>
                  <a:srgbClr val="009900"/>
                </a:solidFill>
                <a:latin typeface="Arial" pitchFamily="18"/>
                <a:ea typeface="DejaVu Sans" pitchFamily="2"/>
                <a:cs typeface="DejaVu Sans" pitchFamily="2"/>
              </a:rPr>
              <a:t>Acero</a:t>
            </a:r>
            <a:r>
              <a:rPr lang="fr-FR" i="1" dirty="0">
                <a:solidFill>
                  <a:srgbClr val="009900"/>
                </a:solidFill>
                <a:latin typeface="Arial" pitchFamily="18"/>
                <a:ea typeface="DejaVu Sans" pitchFamily="2"/>
                <a:cs typeface="DejaVu Sans" pitchFamily="2"/>
              </a:rPr>
              <a:t> et al., A&amp;A, 709, A229 (2026)</a:t>
            </a:r>
          </a:p>
        </p:txBody>
      </p:sp>
      <p:pic>
        <p:nvPicPr>
          <p:cNvPr id="7" name="Image 6">
            <a:extLst>
              <a:ext uri="{FF2B5EF4-FFF2-40B4-BE49-F238E27FC236}">
                <a16:creationId xmlns:a16="http://schemas.microsoft.com/office/drawing/2014/main" id="{498A49AE-3544-BA24-0659-97B4B1A7F1B0}"/>
              </a:ext>
            </a:extLst>
          </p:cNvPr>
          <p:cNvPicPr>
            <a:picLocks noChangeAspect="1"/>
          </p:cNvPicPr>
          <p:nvPr/>
        </p:nvPicPr>
        <p:blipFill>
          <a:blip r:embed="rId4">
            <a:lum/>
            <a:alphaModFix/>
          </a:blip>
          <a:srcRect/>
          <a:stretch>
            <a:fillRect/>
          </a:stretch>
        </p:blipFill>
        <p:spPr>
          <a:xfrm>
            <a:off x="9143715" y="2241754"/>
            <a:ext cx="2734388" cy="2005363"/>
          </a:xfrm>
          <a:prstGeom prst="rect">
            <a:avLst/>
          </a:prstGeom>
          <a:noFill/>
          <a:ln>
            <a:noFill/>
          </a:ln>
        </p:spPr>
      </p:pic>
      <p:pic>
        <p:nvPicPr>
          <p:cNvPr id="8" name="Image 7">
            <a:extLst>
              <a:ext uri="{FF2B5EF4-FFF2-40B4-BE49-F238E27FC236}">
                <a16:creationId xmlns:a16="http://schemas.microsoft.com/office/drawing/2014/main" id="{C7038D28-81D3-2B59-A565-6CC324B89161}"/>
              </a:ext>
            </a:extLst>
          </p:cNvPr>
          <p:cNvPicPr>
            <a:picLocks noChangeAspect="1"/>
          </p:cNvPicPr>
          <p:nvPr/>
        </p:nvPicPr>
        <p:blipFill>
          <a:blip r:embed="rId5">
            <a:lum/>
            <a:alphaModFix/>
          </a:blip>
          <a:srcRect/>
          <a:stretch>
            <a:fillRect/>
          </a:stretch>
        </p:blipFill>
        <p:spPr>
          <a:xfrm>
            <a:off x="6785587" y="4671872"/>
            <a:ext cx="4984203" cy="2137323"/>
          </a:xfrm>
          <a:prstGeom prst="rect">
            <a:avLst/>
          </a:prstGeom>
          <a:noFill/>
          <a:ln>
            <a:noFill/>
          </a:ln>
        </p:spPr>
      </p:pic>
      <p:sp>
        <p:nvSpPr>
          <p:cNvPr id="9" name="ZoneTexte 8">
            <a:extLst>
              <a:ext uri="{FF2B5EF4-FFF2-40B4-BE49-F238E27FC236}">
                <a16:creationId xmlns:a16="http://schemas.microsoft.com/office/drawing/2014/main" id="{8BDF81D3-EDC6-2E5E-FBE0-103D0DB3581C}"/>
              </a:ext>
            </a:extLst>
          </p:cNvPr>
          <p:cNvSpPr txBox="1"/>
          <p:nvPr/>
        </p:nvSpPr>
        <p:spPr>
          <a:xfrm>
            <a:off x="10027211" y="2619878"/>
            <a:ext cx="773959" cy="349688"/>
          </a:xfrm>
          <a:prstGeom prst="rect">
            <a:avLst/>
          </a:prstGeom>
          <a:noFill/>
          <a:ln>
            <a:noFill/>
          </a:ln>
        </p:spPr>
        <p:txBody>
          <a:bodyPr vert="horz" wrap="square" lIns="81638" tIns="40819" rIns="81638" bIns="40819" compatLnSpc="0">
            <a:spAutoFit/>
          </a:bodyPr>
          <a:lstStyle/>
          <a:p>
            <a:pPr hangingPunct="0">
              <a:defRPr>
                <a:solidFill>
                  <a:srgbClr val="FF6600"/>
                </a:solidFill>
                <a:latin typeface="Chalkboard" pitchFamily="2"/>
              </a:defRPr>
            </a:pPr>
            <a:r>
              <a:rPr lang="fr-FR" sz="1633" dirty="0">
                <a:solidFill>
                  <a:srgbClr val="FF6600"/>
                </a:solidFill>
                <a:latin typeface="Chalkboard" pitchFamily="18"/>
                <a:ea typeface="DejaVu Sans" pitchFamily="2"/>
                <a:cs typeface="DejaVu Sans" pitchFamily="2"/>
              </a:rPr>
              <a:t>CSM</a:t>
            </a:r>
          </a:p>
        </p:txBody>
      </p:sp>
      <p:sp>
        <p:nvSpPr>
          <p:cNvPr id="10" name="ZoneTexte 9">
            <a:extLst>
              <a:ext uri="{FF2B5EF4-FFF2-40B4-BE49-F238E27FC236}">
                <a16:creationId xmlns:a16="http://schemas.microsoft.com/office/drawing/2014/main" id="{1AB7C61A-BD9E-C3F2-6E4C-DBB149A355FB}"/>
              </a:ext>
            </a:extLst>
          </p:cNvPr>
          <p:cNvSpPr txBox="1"/>
          <p:nvPr/>
        </p:nvSpPr>
        <p:spPr>
          <a:xfrm>
            <a:off x="8764420" y="5990326"/>
            <a:ext cx="1397866" cy="349688"/>
          </a:xfrm>
          <a:prstGeom prst="rect">
            <a:avLst/>
          </a:prstGeom>
          <a:noFill/>
          <a:ln>
            <a:noFill/>
          </a:ln>
        </p:spPr>
        <p:txBody>
          <a:bodyPr vert="horz" wrap="square" lIns="81638" tIns="40819" rIns="81638" bIns="40819" compatLnSpc="0">
            <a:spAutoFit/>
          </a:bodyPr>
          <a:lstStyle/>
          <a:p>
            <a:pPr hangingPunct="0">
              <a:defRPr>
                <a:solidFill>
                  <a:srgbClr val="FF6600"/>
                </a:solidFill>
                <a:latin typeface="Chalkboard" pitchFamily="2"/>
              </a:defRPr>
            </a:pPr>
            <a:r>
              <a:rPr lang="fr-FR" sz="1633" dirty="0" err="1">
                <a:solidFill>
                  <a:srgbClr val="FF6600"/>
                </a:solidFill>
                <a:latin typeface="Chalkboard" pitchFamily="18"/>
                <a:ea typeface="DejaVu Sans" pitchFamily="2"/>
                <a:cs typeface="DejaVu Sans" pitchFamily="2"/>
              </a:rPr>
              <a:t>Magnetar</a:t>
            </a:r>
            <a:endParaRPr lang="fr-FR" sz="1633" dirty="0">
              <a:solidFill>
                <a:srgbClr val="FF6600"/>
              </a:solidFill>
              <a:latin typeface="Chalkboard" pitchFamily="18"/>
              <a:ea typeface="DejaVu Sans" pitchFamily="2"/>
              <a:cs typeface="DejaVu Sans" pitchFamily="2"/>
            </a:endParaRPr>
          </a:p>
        </p:txBody>
      </p:sp>
      <p:sp>
        <p:nvSpPr>
          <p:cNvPr id="11" name="ZoneTexte 10">
            <a:extLst>
              <a:ext uri="{FF2B5EF4-FFF2-40B4-BE49-F238E27FC236}">
                <a16:creationId xmlns:a16="http://schemas.microsoft.com/office/drawing/2014/main" id="{054D3370-964B-8188-CB6A-71AF4AF8FB92}"/>
              </a:ext>
            </a:extLst>
          </p:cNvPr>
          <p:cNvSpPr txBox="1"/>
          <p:nvPr/>
        </p:nvSpPr>
        <p:spPr>
          <a:xfrm>
            <a:off x="10801170" y="5130619"/>
            <a:ext cx="865710" cy="262741"/>
          </a:xfrm>
          <a:prstGeom prst="rect">
            <a:avLst/>
          </a:prstGeom>
          <a:noFill/>
          <a:ln>
            <a:noFill/>
          </a:ln>
        </p:spPr>
        <p:txBody>
          <a:bodyPr vert="horz" wrap="square" lIns="81638" tIns="40819" rIns="81638" bIns="40819" compatLnSpc="0">
            <a:spAutoFit/>
          </a:bodyPr>
          <a:lstStyle/>
          <a:p>
            <a:pPr hangingPunct="0">
              <a:defRPr sz="1400" i="1">
                <a:solidFill>
                  <a:srgbClr val="000000"/>
                </a:solidFill>
                <a:latin typeface="Times New Roman" pitchFamily="18"/>
              </a:defRPr>
            </a:pPr>
            <a:r>
              <a:rPr lang="fr-FR" sz="1270" i="1">
                <a:solidFill>
                  <a:srgbClr val="000000"/>
                </a:solidFill>
                <a:latin typeface="Times New Roman" pitchFamily="18"/>
                <a:ea typeface="DejaVu Sans" pitchFamily="2"/>
                <a:cs typeface="DejaVu Sans" pitchFamily="2"/>
              </a:rPr>
              <a:t>Optical</a:t>
            </a:r>
          </a:p>
        </p:txBody>
      </p:sp>
      <p:sp>
        <p:nvSpPr>
          <p:cNvPr id="12" name="ZoneTexte 11">
            <a:extLst>
              <a:ext uri="{FF2B5EF4-FFF2-40B4-BE49-F238E27FC236}">
                <a16:creationId xmlns:a16="http://schemas.microsoft.com/office/drawing/2014/main" id="{792FE817-409B-7227-F75F-6E37B208239B}"/>
              </a:ext>
            </a:extLst>
          </p:cNvPr>
          <p:cNvSpPr txBox="1"/>
          <p:nvPr/>
        </p:nvSpPr>
        <p:spPr>
          <a:xfrm>
            <a:off x="7999058" y="4480554"/>
            <a:ext cx="901645" cy="262741"/>
          </a:xfrm>
          <a:prstGeom prst="rect">
            <a:avLst/>
          </a:prstGeom>
          <a:noFill/>
          <a:ln>
            <a:noFill/>
          </a:ln>
        </p:spPr>
        <p:txBody>
          <a:bodyPr vert="horz" wrap="square" lIns="81638" tIns="40819" rIns="81638" bIns="40819" compatLnSpc="0">
            <a:spAutoFit/>
          </a:bodyPr>
          <a:lstStyle/>
          <a:p>
            <a:pPr hangingPunct="0">
              <a:defRPr sz="1400" i="1">
                <a:solidFill>
                  <a:srgbClr val="000000"/>
                </a:solidFill>
                <a:latin typeface="Times New Roman" pitchFamily="18"/>
              </a:defRPr>
            </a:pPr>
            <a:r>
              <a:rPr lang="fr-FR" sz="1270" i="1">
                <a:solidFill>
                  <a:srgbClr val="000000"/>
                </a:solidFill>
                <a:latin typeface="Times New Roman" pitchFamily="18"/>
                <a:ea typeface="DejaVu Sans" pitchFamily="2"/>
                <a:cs typeface="DejaVu Sans" pitchFamily="2"/>
              </a:rPr>
              <a:t>Gamma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4">
            <a:extLst>
              <a:ext uri="{FF2B5EF4-FFF2-40B4-BE49-F238E27FC236}">
                <a16:creationId xmlns:a16="http://schemas.microsoft.com/office/drawing/2014/main" id="{23CEA772-06E9-26D8-D072-425B56649F99}"/>
              </a:ext>
            </a:extLst>
          </p:cNvPr>
          <p:cNvSpPr txBox="1">
            <a:spLocks noChangeArrowheads="1"/>
          </p:cNvSpPr>
          <p:nvPr/>
        </p:nvSpPr>
        <p:spPr bwMode="auto">
          <a:xfrm>
            <a:off x="1317626" y="814388"/>
            <a:ext cx="424497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algn="ctr" eaLnBrk="1" hangingPunct="1">
              <a:buFontTx/>
              <a:buNone/>
            </a:pPr>
            <a:r>
              <a:rPr lang="es-ES" altLang="en-US" b="0" dirty="0">
                <a:solidFill>
                  <a:srgbClr val="009900"/>
                </a:solidFill>
              </a:rPr>
              <a:t>Compact </a:t>
            </a:r>
            <a:r>
              <a:rPr lang="es-ES" altLang="en-US" b="0" dirty="0" err="1">
                <a:solidFill>
                  <a:srgbClr val="009900"/>
                </a:solidFill>
              </a:rPr>
              <a:t>cataclysmic</a:t>
            </a:r>
            <a:r>
              <a:rPr lang="es-ES" altLang="en-US" b="0" dirty="0">
                <a:solidFill>
                  <a:srgbClr val="009900"/>
                </a:solidFill>
              </a:rPr>
              <a:t> variable: </a:t>
            </a:r>
          </a:p>
          <a:p>
            <a:pPr algn="ctr" eaLnBrk="1" hangingPunct="1">
              <a:spcBef>
                <a:spcPct val="30000"/>
              </a:spcBef>
              <a:buFontTx/>
              <a:buNone/>
            </a:pPr>
            <a:r>
              <a:rPr lang="es-ES" altLang="en-US" b="0" dirty="0">
                <a:solidFill>
                  <a:schemeClr val="accent2"/>
                </a:solidFill>
              </a:rPr>
              <a:t>WD + </a:t>
            </a:r>
            <a:r>
              <a:rPr lang="es-ES" altLang="en-US" b="0" dirty="0" err="1">
                <a:solidFill>
                  <a:schemeClr val="accent2"/>
                </a:solidFill>
              </a:rPr>
              <a:t>Main</a:t>
            </a:r>
            <a:r>
              <a:rPr lang="es-ES" altLang="en-US" b="0" dirty="0">
                <a:solidFill>
                  <a:schemeClr val="accent2"/>
                </a:solidFill>
              </a:rPr>
              <a:t> </a:t>
            </a:r>
            <a:r>
              <a:rPr lang="es-ES" altLang="en-US" b="0" dirty="0" err="1">
                <a:solidFill>
                  <a:schemeClr val="accent2"/>
                </a:solidFill>
              </a:rPr>
              <a:t>Sequence</a:t>
            </a:r>
            <a:r>
              <a:rPr lang="es-ES" altLang="en-US" b="0" dirty="0">
                <a:solidFill>
                  <a:schemeClr val="accent2"/>
                </a:solidFill>
              </a:rPr>
              <a:t>               </a:t>
            </a:r>
          </a:p>
          <a:p>
            <a:pPr algn="ctr" eaLnBrk="1" hangingPunct="1">
              <a:spcBef>
                <a:spcPct val="30000"/>
              </a:spcBef>
              <a:buFontTx/>
              <a:buNone/>
            </a:pPr>
            <a:endParaRPr lang="es-ES" altLang="en-US" b="0" dirty="0"/>
          </a:p>
          <a:p>
            <a:pPr algn="ctr" eaLnBrk="1" hangingPunct="1">
              <a:spcBef>
                <a:spcPct val="30000"/>
              </a:spcBef>
              <a:buFontTx/>
              <a:buNone/>
            </a:pPr>
            <a:r>
              <a:rPr lang="es-ES" altLang="en-US" b="0" dirty="0"/>
              <a:t>Roche lobe </a:t>
            </a:r>
            <a:r>
              <a:rPr lang="es-ES" altLang="en-US" b="0" dirty="0" err="1"/>
              <a:t>overflow</a:t>
            </a:r>
            <a:endParaRPr lang="es-ES" altLang="en-US" b="0" dirty="0"/>
          </a:p>
        </p:txBody>
      </p:sp>
      <p:pic>
        <p:nvPicPr>
          <p:cNvPr id="20483" name="Picture 5" descr="illustration">
            <a:extLst>
              <a:ext uri="{FF2B5EF4-FFF2-40B4-BE49-F238E27FC236}">
                <a16:creationId xmlns:a16="http://schemas.microsoft.com/office/drawing/2014/main" id="{51274DC6-5C2D-0244-A727-05A8D66E6532}"/>
              </a:ext>
            </a:extLst>
          </p:cNvPr>
          <p:cNvPicPr>
            <a:picLocks noChangeAspect="1" noChangeArrowheads="1"/>
          </p:cNvPicPr>
          <p:nvPr/>
        </p:nvPicPr>
        <p:blipFill>
          <a:blip r:embed="rId2"/>
          <a:srcRect/>
          <a:stretch>
            <a:fillRect/>
          </a:stretch>
        </p:blipFill>
        <p:spPr bwMode="auto">
          <a:xfrm>
            <a:off x="1558925" y="2414589"/>
            <a:ext cx="3621088" cy="2801937"/>
          </a:xfrm>
          <a:prstGeom prst="rect">
            <a:avLst/>
          </a:prstGeom>
          <a:noFill/>
          <a:ln w="9525">
            <a:noFill/>
            <a:miter lim="800000"/>
            <a:headEnd/>
            <a:tailEnd/>
          </a:ln>
          <a:effectLst>
            <a:softEdge rad="50800"/>
          </a:effectLst>
        </p:spPr>
      </p:pic>
      <p:sp>
        <p:nvSpPr>
          <p:cNvPr id="30723" name="Text Box 6">
            <a:extLst>
              <a:ext uri="{FF2B5EF4-FFF2-40B4-BE49-F238E27FC236}">
                <a16:creationId xmlns:a16="http://schemas.microsoft.com/office/drawing/2014/main" id="{F3E0748E-4746-5B4E-090C-9FAFABA94B08}"/>
              </a:ext>
            </a:extLst>
          </p:cNvPr>
          <p:cNvSpPr txBox="1">
            <a:spLocks noChangeArrowheads="1"/>
          </p:cNvSpPr>
          <p:nvPr/>
        </p:nvSpPr>
        <p:spPr bwMode="auto">
          <a:xfrm>
            <a:off x="6775451" y="827088"/>
            <a:ext cx="3713163"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30000"/>
              </a:spcBef>
              <a:buFontTx/>
              <a:buNone/>
            </a:pPr>
            <a:r>
              <a:rPr lang="es-ES" altLang="en-US" b="0" dirty="0" err="1">
                <a:solidFill>
                  <a:srgbClr val="009900"/>
                </a:solidFill>
              </a:rPr>
              <a:t>Symbiotic</a:t>
            </a:r>
            <a:r>
              <a:rPr lang="es-ES" altLang="en-US" b="0" dirty="0">
                <a:solidFill>
                  <a:srgbClr val="009900"/>
                </a:solidFill>
              </a:rPr>
              <a:t> </a:t>
            </a:r>
            <a:r>
              <a:rPr lang="es-ES" altLang="en-US" b="0" dirty="0" err="1">
                <a:solidFill>
                  <a:srgbClr val="009900"/>
                </a:solidFill>
              </a:rPr>
              <a:t>system</a:t>
            </a:r>
            <a:r>
              <a:rPr lang="es-ES" altLang="en-US" b="0" dirty="0">
                <a:solidFill>
                  <a:srgbClr val="009900"/>
                </a:solidFill>
              </a:rPr>
              <a:t>: </a:t>
            </a:r>
          </a:p>
          <a:p>
            <a:pPr algn="ctr" eaLnBrk="1" hangingPunct="1">
              <a:spcBef>
                <a:spcPct val="30000"/>
              </a:spcBef>
              <a:buFontTx/>
              <a:buNone/>
            </a:pPr>
            <a:r>
              <a:rPr lang="es-ES" altLang="en-US" b="0" dirty="0" err="1">
                <a:solidFill>
                  <a:schemeClr val="accent2"/>
                </a:solidFill>
              </a:rPr>
              <a:t>Massive</a:t>
            </a:r>
            <a:r>
              <a:rPr lang="es-ES" altLang="en-US" b="0" dirty="0">
                <a:solidFill>
                  <a:schemeClr val="accent2"/>
                </a:solidFill>
              </a:rPr>
              <a:t> WD + Red </a:t>
            </a:r>
            <a:r>
              <a:rPr lang="es-ES" altLang="en-US" b="0" dirty="0" err="1">
                <a:solidFill>
                  <a:schemeClr val="accent2"/>
                </a:solidFill>
              </a:rPr>
              <a:t>Giant</a:t>
            </a:r>
            <a:r>
              <a:rPr lang="es-ES" altLang="en-US" b="0" dirty="0">
                <a:solidFill>
                  <a:schemeClr val="accent2"/>
                </a:solidFill>
              </a:rPr>
              <a:t>              </a:t>
            </a:r>
          </a:p>
          <a:p>
            <a:pPr algn="ctr" eaLnBrk="1" hangingPunct="1">
              <a:spcBef>
                <a:spcPct val="30000"/>
              </a:spcBef>
              <a:buFontTx/>
              <a:buNone/>
            </a:pPr>
            <a:endParaRPr lang="es-ES" altLang="en-US" b="0" dirty="0"/>
          </a:p>
          <a:p>
            <a:pPr algn="ctr" eaLnBrk="1" hangingPunct="1">
              <a:spcBef>
                <a:spcPct val="30000"/>
              </a:spcBef>
              <a:buFontTx/>
              <a:buNone/>
            </a:pPr>
            <a:r>
              <a:rPr lang="es-ES" altLang="en-US" b="0" dirty="0" err="1"/>
              <a:t>accretion</a:t>
            </a:r>
            <a:r>
              <a:rPr lang="es-ES" altLang="en-US" b="0" dirty="0"/>
              <a:t> </a:t>
            </a:r>
            <a:r>
              <a:rPr lang="es-ES" altLang="en-US" b="0" dirty="0" err="1"/>
              <a:t>from</a:t>
            </a:r>
            <a:r>
              <a:rPr lang="es-ES" altLang="en-US" b="0" dirty="0"/>
              <a:t> red </a:t>
            </a:r>
            <a:r>
              <a:rPr lang="es-ES" altLang="en-US" b="0" dirty="0" err="1"/>
              <a:t>giant</a:t>
            </a:r>
            <a:r>
              <a:rPr lang="es-ES" altLang="en-US" b="0" dirty="0"/>
              <a:t> </a:t>
            </a:r>
            <a:r>
              <a:rPr lang="es-ES" altLang="en-US" b="0" dirty="0" err="1"/>
              <a:t>wind</a:t>
            </a:r>
            <a:endParaRPr lang="es-ES" altLang="en-US" b="0" dirty="0"/>
          </a:p>
        </p:txBody>
      </p:sp>
      <p:sp>
        <p:nvSpPr>
          <p:cNvPr id="30724" name="AutoShape 7">
            <a:extLst>
              <a:ext uri="{FF2B5EF4-FFF2-40B4-BE49-F238E27FC236}">
                <a16:creationId xmlns:a16="http://schemas.microsoft.com/office/drawing/2014/main" id="{B3C577FF-7A93-3E4A-0E36-B1DA16A3B194}"/>
              </a:ext>
            </a:extLst>
          </p:cNvPr>
          <p:cNvSpPr>
            <a:spLocks noChangeArrowheads="1"/>
          </p:cNvSpPr>
          <p:nvPr/>
        </p:nvSpPr>
        <p:spPr bwMode="auto">
          <a:xfrm rot="5389053">
            <a:off x="3278188" y="1730376"/>
            <a:ext cx="381000" cy="225425"/>
          </a:xfrm>
          <a:prstGeom prst="rightArrow">
            <a:avLst>
              <a:gd name="adj1" fmla="val 50000"/>
              <a:gd name="adj2" fmla="val 42254"/>
            </a:avLst>
          </a:prstGeom>
          <a:solidFill>
            <a:schemeClr val="accent1"/>
          </a:solidFill>
          <a:ln w="9525">
            <a:solidFill>
              <a:schemeClr val="tx1"/>
            </a:solidFill>
            <a:miter lim="800000"/>
            <a:headEnd/>
            <a:tailEnd/>
          </a:ln>
        </p:spPr>
        <p:txBody>
          <a:bodyPr wrap="none" anchor="ct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b="0"/>
          </a:p>
        </p:txBody>
      </p:sp>
      <p:pic>
        <p:nvPicPr>
          <p:cNvPr id="20486" name="Picture 8" descr="rsoph_david_hardy">
            <a:extLst>
              <a:ext uri="{FF2B5EF4-FFF2-40B4-BE49-F238E27FC236}">
                <a16:creationId xmlns:a16="http://schemas.microsoft.com/office/drawing/2014/main" id="{433A991B-CC71-1346-A91B-148F9CB88AE1}"/>
              </a:ext>
            </a:extLst>
          </p:cNvPr>
          <p:cNvPicPr>
            <a:picLocks noChangeAspect="1" noChangeArrowheads="1"/>
          </p:cNvPicPr>
          <p:nvPr/>
        </p:nvPicPr>
        <p:blipFill>
          <a:blip r:embed="rId3"/>
          <a:srcRect/>
          <a:stretch>
            <a:fillRect/>
          </a:stretch>
        </p:blipFill>
        <p:spPr bwMode="auto">
          <a:xfrm>
            <a:off x="6629401" y="2401888"/>
            <a:ext cx="3960813" cy="2832100"/>
          </a:xfrm>
          <a:prstGeom prst="rect">
            <a:avLst/>
          </a:prstGeom>
          <a:noFill/>
          <a:ln w="9525">
            <a:noFill/>
            <a:miter lim="800000"/>
            <a:headEnd/>
            <a:tailEnd/>
          </a:ln>
          <a:effectLst>
            <a:softEdge rad="50800"/>
          </a:effectLst>
        </p:spPr>
      </p:pic>
      <p:sp>
        <p:nvSpPr>
          <p:cNvPr id="30726" name="AutoShape 9">
            <a:extLst>
              <a:ext uri="{FF2B5EF4-FFF2-40B4-BE49-F238E27FC236}">
                <a16:creationId xmlns:a16="http://schemas.microsoft.com/office/drawing/2014/main" id="{198F675E-48C7-C8FA-5D14-2FB8CAD89E42}"/>
              </a:ext>
            </a:extLst>
          </p:cNvPr>
          <p:cNvSpPr>
            <a:spLocks noChangeArrowheads="1"/>
          </p:cNvSpPr>
          <p:nvPr/>
        </p:nvSpPr>
        <p:spPr bwMode="auto">
          <a:xfrm rot="5389053">
            <a:off x="8412957" y="1785145"/>
            <a:ext cx="431800" cy="217487"/>
          </a:xfrm>
          <a:prstGeom prst="rightArrow">
            <a:avLst>
              <a:gd name="adj1" fmla="val 50000"/>
              <a:gd name="adj2" fmla="val 49635"/>
            </a:avLst>
          </a:prstGeom>
          <a:solidFill>
            <a:schemeClr val="accent1"/>
          </a:solidFill>
          <a:ln w="9525">
            <a:solidFill>
              <a:schemeClr val="tx1"/>
            </a:solidFill>
            <a:miter lim="800000"/>
            <a:headEnd/>
            <a:tailEnd/>
          </a:ln>
        </p:spPr>
        <p:txBody>
          <a:bodyPr wrap="none" anchor="ct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endParaRPr lang="en-US" altLang="en-US" sz="1800" b="0"/>
          </a:p>
        </p:txBody>
      </p:sp>
      <p:sp>
        <p:nvSpPr>
          <p:cNvPr id="30727" name="Rectangle 10">
            <a:extLst>
              <a:ext uri="{FF2B5EF4-FFF2-40B4-BE49-F238E27FC236}">
                <a16:creationId xmlns:a16="http://schemas.microsoft.com/office/drawing/2014/main" id="{8B82CE88-469F-5392-D7A3-FE2844F08D76}"/>
              </a:ext>
            </a:extLst>
          </p:cNvPr>
          <p:cNvSpPr>
            <a:spLocks noChangeArrowheads="1"/>
          </p:cNvSpPr>
          <p:nvPr/>
        </p:nvSpPr>
        <p:spPr bwMode="auto">
          <a:xfrm>
            <a:off x="5105400" y="2643188"/>
            <a:ext cx="15938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30000"/>
              </a:spcBef>
              <a:buFontTx/>
              <a:buNone/>
            </a:pPr>
            <a:r>
              <a:rPr lang="es-ES_tradnl" altLang="en-US" b="0" dirty="0" err="1">
                <a:solidFill>
                  <a:schemeClr val="tx1">
                    <a:lumMod val="95000"/>
                    <a:lumOff val="5000"/>
                  </a:schemeClr>
                </a:solidFill>
              </a:rPr>
              <a:t>Hydrogen</a:t>
            </a:r>
            <a:r>
              <a:rPr lang="es-ES_tradnl" altLang="en-US" b="0" dirty="0">
                <a:solidFill>
                  <a:schemeClr val="tx1">
                    <a:lumMod val="95000"/>
                    <a:lumOff val="5000"/>
                  </a:schemeClr>
                </a:solidFill>
              </a:rPr>
              <a:t> </a:t>
            </a:r>
            <a:r>
              <a:rPr lang="es-ES_tradnl" altLang="en-US" b="0" dirty="0" err="1">
                <a:solidFill>
                  <a:schemeClr val="tx1">
                    <a:lumMod val="95000"/>
                    <a:lumOff val="5000"/>
                  </a:schemeClr>
                </a:solidFill>
              </a:rPr>
              <a:t>burning</a:t>
            </a:r>
            <a:r>
              <a:rPr lang="es-ES_tradnl" altLang="en-US" b="0" dirty="0">
                <a:solidFill>
                  <a:schemeClr val="tx1">
                    <a:lumMod val="95000"/>
                    <a:lumOff val="5000"/>
                  </a:schemeClr>
                </a:solidFill>
              </a:rPr>
              <a:t> </a:t>
            </a:r>
            <a:r>
              <a:rPr lang="es-ES_tradnl" altLang="en-US" b="0" dirty="0"/>
              <a:t>in </a:t>
            </a:r>
            <a:r>
              <a:rPr lang="es-ES_tradnl" altLang="en-US" b="0" dirty="0" err="1"/>
              <a:t>degenerate</a:t>
            </a:r>
            <a:r>
              <a:rPr lang="es-ES_tradnl" altLang="en-US" b="0" dirty="0"/>
              <a:t> </a:t>
            </a:r>
            <a:r>
              <a:rPr lang="es-ES_tradnl" altLang="en-US" b="0" dirty="0" err="1"/>
              <a:t>conditions</a:t>
            </a:r>
            <a:r>
              <a:rPr lang="es-ES_tradnl" altLang="en-US" b="0" dirty="0"/>
              <a:t> </a:t>
            </a:r>
            <a:r>
              <a:rPr lang="es-ES_tradnl" altLang="en-US" b="0" dirty="0" err="1"/>
              <a:t>on</a:t>
            </a:r>
            <a:r>
              <a:rPr lang="es-ES_tradnl" altLang="en-US" b="0" dirty="0"/>
              <a:t> top </a:t>
            </a:r>
            <a:r>
              <a:rPr lang="es-ES_tradnl" altLang="en-US" b="0" dirty="0" err="1"/>
              <a:t>of</a:t>
            </a:r>
            <a:r>
              <a:rPr lang="es-ES_tradnl" altLang="en-US" b="0" dirty="0"/>
              <a:t> </a:t>
            </a:r>
            <a:r>
              <a:rPr lang="es-ES_tradnl" altLang="en-US" b="0" dirty="0" err="1"/>
              <a:t>the</a:t>
            </a:r>
            <a:r>
              <a:rPr lang="es-ES_tradnl" altLang="en-US" b="0" dirty="0"/>
              <a:t> </a:t>
            </a:r>
            <a:r>
              <a:rPr lang="es-ES_tradnl" altLang="en-US" b="0" dirty="0" err="1">
                <a:solidFill>
                  <a:srgbClr val="C00000"/>
                </a:solidFill>
              </a:rPr>
              <a:t>white</a:t>
            </a:r>
            <a:r>
              <a:rPr lang="es-ES_tradnl" altLang="en-US" b="0" dirty="0">
                <a:solidFill>
                  <a:srgbClr val="C00000"/>
                </a:solidFill>
              </a:rPr>
              <a:t> </a:t>
            </a:r>
            <a:r>
              <a:rPr lang="es-ES_tradnl" altLang="en-US" b="0" dirty="0" err="1">
                <a:solidFill>
                  <a:srgbClr val="C00000"/>
                </a:solidFill>
              </a:rPr>
              <a:t>dwarf</a:t>
            </a:r>
            <a:endParaRPr lang="es-ES_tradnl" altLang="en-US" b="0" dirty="0">
              <a:solidFill>
                <a:srgbClr val="C00000"/>
              </a:solidFill>
            </a:endParaRPr>
          </a:p>
        </p:txBody>
      </p:sp>
      <p:sp>
        <p:nvSpPr>
          <p:cNvPr id="30728" name="Text Box 11">
            <a:extLst>
              <a:ext uri="{FF2B5EF4-FFF2-40B4-BE49-F238E27FC236}">
                <a16:creationId xmlns:a16="http://schemas.microsoft.com/office/drawing/2014/main" id="{91E9FC7D-5A50-936E-8E7C-1425FF3B392F}"/>
              </a:ext>
            </a:extLst>
          </p:cNvPr>
          <p:cNvSpPr txBox="1">
            <a:spLocks noChangeArrowheads="1"/>
          </p:cNvSpPr>
          <p:nvPr/>
        </p:nvSpPr>
        <p:spPr bwMode="auto">
          <a:xfrm>
            <a:off x="2492376" y="2490789"/>
            <a:ext cx="2232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s-ES" altLang="en-US" sz="1800" b="0" dirty="0" err="1">
                <a:solidFill>
                  <a:schemeClr val="accent1"/>
                </a:solidFill>
              </a:rPr>
              <a:t>Classical</a:t>
            </a:r>
            <a:r>
              <a:rPr lang="es-ES" altLang="en-US" sz="1800" b="0" dirty="0">
                <a:solidFill>
                  <a:schemeClr val="accent1"/>
                </a:solidFill>
              </a:rPr>
              <a:t> </a:t>
            </a:r>
            <a:r>
              <a:rPr lang="es-ES" altLang="en-US" sz="1800" b="0" dirty="0" err="1">
                <a:solidFill>
                  <a:schemeClr val="accent1"/>
                </a:solidFill>
              </a:rPr>
              <a:t>novae</a:t>
            </a:r>
            <a:endParaRPr lang="es-ES" altLang="en-US" sz="1800" b="0" dirty="0">
              <a:solidFill>
                <a:schemeClr val="accent1"/>
              </a:solidFill>
            </a:endParaRPr>
          </a:p>
        </p:txBody>
      </p:sp>
      <p:sp>
        <p:nvSpPr>
          <p:cNvPr id="30729" name="Text Box 12">
            <a:extLst>
              <a:ext uri="{FF2B5EF4-FFF2-40B4-BE49-F238E27FC236}">
                <a16:creationId xmlns:a16="http://schemas.microsoft.com/office/drawing/2014/main" id="{B7CCB904-F163-79EF-05CA-456A21FB06A8}"/>
              </a:ext>
            </a:extLst>
          </p:cNvPr>
          <p:cNvSpPr txBox="1">
            <a:spLocks noChangeArrowheads="1"/>
          </p:cNvSpPr>
          <p:nvPr/>
        </p:nvSpPr>
        <p:spPr bwMode="auto">
          <a:xfrm>
            <a:off x="7162800" y="2490789"/>
            <a:ext cx="2986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buFontTx/>
              <a:buNone/>
            </a:pPr>
            <a:r>
              <a:rPr lang="es-ES" altLang="en-US" sz="1800" b="0" dirty="0" err="1">
                <a:solidFill>
                  <a:schemeClr val="accent1"/>
                </a:solidFill>
              </a:rPr>
              <a:t>Symbiotic-Recurrent</a:t>
            </a:r>
            <a:r>
              <a:rPr lang="es-ES" altLang="en-US" sz="1800" b="0" dirty="0">
                <a:solidFill>
                  <a:schemeClr val="accent1"/>
                </a:solidFill>
              </a:rPr>
              <a:t> </a:t>
            </a:r>
            <a:r>
              <a:rPr lang="es-ES" altLang="en-US" sz="1800" b="0" dirty="0" err="1">
                <a:solidFill>
                  <a:schemeClr val="accent1"/>
                </a:solidFill>
              </a:rPr>
              <a:t>novae</a:t>
            </a:r>
            <a:endParaRPr lang="es-ES" altLang="en-US" sz="1800" b="0" dirty="0">
              <a:solidFill>
                <a:schemeClr val="accent1"/>
              </a:solidFill>
            </a:endParaRPr>
          </a:p>
        </p:txBody>
      </p:sp>
      <p:sp>
        <p:nvSpPr>
          <p:cNvPr id="30730" name="Rectangle 13">
            <a:extLst>
              <a:ext uri="{FF2B5EF4-FFF2-40B4-BE49-F238E27FC236}">
                <a16:creationId xmlns:a16="http://schemas.microsoft.com/office/drawing/2014/main" id="{9992C13F-D837-EDF3-C9D1-035B4EE8A151}"/>
              </a:ext>
            </a:extLst>
          </p:cNvPr>
          <p:cNvSpPr>
            <a:spLocks noChangeArrowheads="1"/>
          </p:cNvSpPr>
          <p:nvPr/>
        </p:nvSpPr>
        <p:spPr bwMode="auto">
          <a:xfrm>
            <a:off x="1600200" y="5233988"/>
            <a:ext cx="3600450"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 typeface="Wingdings" pitchFamily="2" charset="2"/>
              <a:buChar char=""/>
            </a:pP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separations</a:t>
            </a:r>
            <a:r>
              <a:rPr lang="es-ES" altLang="en-US" sz="1900" b="0" dirty="0">
                <a:solidFill>
                  <a:schemeClr val="tx2"/>
                </a:solidFill>
                <a:sym typeface="Wingdings" pitchFamily="2" charset="2"/>
              </a:rPr>
              <a:t>, a ~</a:t>
            </a:r>
            <a:r>
              <a:rPr lang="en-US" altLang="en-US" sz="1900" b="0" dirty="0">
                <a:solidFill>
                  <a:schemeClr val="tx2"/>
                </a:solidFill>
                <a:sym typeface="Wingdings" pitchFamily="2" charset="2"/>
              </a:rPr>
              <a:t> 10</a:t>
            </a:r>
            <a:r>
              <a:rPr lang="en-US" altLang="en-US" sz="1900" b="0" baseline="30000" dirty="0">
                <a:solidFill>
                  <a:schemeClr val="tx2"/>
                </a:solidFill>
                <a:sym typeface="Wingdings" pitchFamily="2" charset="2"/>
              </a:rPr>
              <a:t>11</a:t>
            </a:r>
            <a:r>
              <a:rPr lang="en-US" altLang="en-US" sz="1900" b="0" dirty="0">
                <a:solidFill>
                  <a:schemeClr val="tx2"/>
                </a:solidFill>
                <a:sym typeface="Wingdings" pitchFamily="2" charset="2"/>
              </a:rPr>
              <a:t>cm</a:t>
            </a:r>
            <a:r>
              <a:rPr lang="es-ES" altLang="en-US" sz="1900" b="0" dirty="0">
                <a:solidFill>
                  <a:schemeClr val="tx2"/>
                </a:solidFill>
                <a:sym typeface="Wingdings" pitchFamily="2" charset="2"/>
              </a:rPr>
              <a:t> ~ </a:t>
            </a:r>
            <a:r>
              <a:rPr lang="es-ES" altLang="en-US" sz="1900" b="0" i="1" dirty="0">
                <a:solidFill>
                  <a:schemeClr val="tx2"/>
                </a:solidFill>
                <a:sym typeface="Wingdings" pitchFamily="2" charset="2"/>
              </a:rPr>
              <a:t>R</a:t>
            </a:r>
            <a:r>
              <a:rPr lang="es-ES" altLang="en-US" sz="1900" b="0" baseline="-25000" dirty="0">
                <a:solidFill>
                  <a:schemeClr val="tx2"/>
                </a:solidFill>
                <a:latin typeface="Wingdings" pitchFamily="2" charset="2"/>
                <a:sym typeface="Wingdings" pitchFamily="2" charset="2"/>
              </a:rPr>
              <a:t></a:t>
            </a:r>
          </a:p>
          <a:p>
            <a:pPr eaLnBrk="1" hangingPunct="1">
              <a:spcBef>
                <a:spcPct val="0"/>
              </a:spcBef>
              <a:buFont typeface="Wingdings" pitchFamily="2" charset="2"/>
              <a:buChar char=""/>
            </a:pP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P</a:t>
            </a:r>
            <a:r>
              <a:rPr lang="es-ES" altLang="en-US" sz="1900" b="0" baseline="-25000" dirty="0" err="1">
                <a:solidFill>
                  <a:schemeClr val="tx2"/>
                </a:solidFill>
                <a:sym typeface="Wingdings" pitchFamily="2" charset="2"/>
              </a:rPr>
              <a:t>orb</a:t>
            </a: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hr-day</a:t>
            </a:r>
            <a:r>
              <a:rPr lang="es-ES" altLang="en-US" sz="1900" b="0" dirty="0">
                <a:solidFill>
                  <a:schemeClr val="tx2"/>
                </a:solidFill>
                <a:sym typeface="Wingdings" pitchFamily="2" charset="2"/>
              </a:rPr>
              <a:t> </a:t>
            </a:r>
          </a:p>
          <a:p>
            <a:pPr eaLnBrk="1" hangingPunct="1">
              <a:spcBef>
                <a:spcPct val="0"/>
              </a:spcBef>
              <a:buFont typeface="Wingdings" pitchFamily="2" charset="2"/>
              <a:buChar char=""/>
            </a:pP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P</a:t>
            </a:r>
            <a:r>
              <a:rPr lang="es-ES" altLang="en-US" sz="1900" b="0" baseline="-25000" dirty="0" err="1">
                <a:solidFill>
                  <a:schemeClr val="tx2"/>
                </a:solidFill>
                <a:sym typeface="Wingdings" pitchFamily="2" charset="2"/>
              </a:rPr>
              <a:t>rec</a:t>
            </a:r>
            <a:r>
              <a:rPr lang="es-ES" altLang="en-US" sz="1900" b="0" baseline="-25000" dirty="0">
                <a:solidFill>
                  <a:schemeClr val="tx2"/>
                </a:solidFill>
                <a:sym typeface="Wingdings" pitchFamily="2" charset="2"/>
              </a:rPr>
              <a:t> </a:t>
            </a:r>
            <a:r>
              <a:rPr lang="es-ES" altLang="en-US" sz="1900" b="0" dirty="0">
                <a:solidFill>
                  <a:schemeClr val="tx2"/>
                </a:solidFill>
                <a:sym typeface="Wingdings" pitchFamily="2" charset="2"/>
              </a:rPr>
              <a:t>&gt;~ 10</a:t>
            </a:r>
            <a:r>
              <a:rPr lang="es-ES" altLang="en-US" sz="1900" b="0" baseline="30000" dirty="0">
                <a:solidFill>
                  <a:schemeClr val="tx2"/>
                </a:solidFill>
                <a:sym typeface="Wingdings" pitchFamily="2" charset="2"/>
              </a:rPr>
              <a:t>4</a:t>
            </a: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yr</a:t>
            </a:r>
            <a:endParaRPr lang="es-ES" altLang="en-US" sz="1900" b="0" dirty="0">
              <a:solidFill>
                <a:schemeClr val="tx2"/>
              </a:solidFill>
              <a:sym typeface="Wingdings" pitchFamily="2" charset="2"/>
            </a:endParaRPr>
          </a:p>
          <a:p>
            <a:pPr eaLnBrk="1" hangingPunct="1">
              <a:spcBef>
                <a:spcPct val="0"/>
              </a:spcBef>
              <a:buFontTx/>
              <a:buNone/>
            </a:pPr>
            <a:r>
              <a:rPr lang="es-ES" altLang="en-US" sz="1900" b="0" dirty="0">
                <a:solidFill>
                  <a:schemeClr val="tx2"/>
                </a:solidFill>
                <a:latin typeface="Wingdings" pitchFamily="2" charset="2"/>
                <a:sym typeface="Wingdings" pitchFamily="2" charset="2"/>
              </a:rPr>
              <a:t></a:t>
            </a: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rate</a:t>
            </a:r>
            <a:r>
              <a:rPr lang="es-ES" altLang="en-US" sz="1900" b="0" dirty="0">
                <a:solidFill>
                  <a:schemeClr val="tx2"/>
                </a:solidFill>
                <a:sym typeface="Wingdings" pitchFamily="2" charset="2"/>
              </a:rPr>
              <a:t> ~ 30 – 50 / </a:t>
            </a:r>
            <a:r>
              <a:rPr lang="es-ES" altLang="en-US" sz="1900" b="0" dirty="0" err="1">
                <a:solidFill>
                  <a:schemeClr val="tx2"/>
                </a:solidFill>
                <a:sym typeface="Wingdings" pitchFamily="2" charset="2"/>
              </a:rPr>
              <a:t>yr</a:t>
            </a:r>
            <a:r>
              <a:rPr lang="es-ES" altLang="en-US" sz="1900" b="0" dirty="0">
                <a:solidFill>
                  <a:schemeClr val="tx2"/>
                </a:solidFill>
                <a:sym typeface="Wingdings" pitchFamily="2" charset="2"/>
              </a:rPr>
              <a:t> in Galaxy</a:t>
            </a:r>
          </a:p>
        </p:txBody>
      </p:sp>
      <p:sp>
        <p:nvSpPr>
          <p:cNvPr id="30731" name="Rectangle 15">
            <a:extLst>
              <a:ext uri="{FF2B5EF4-FFF2-40B4-BE49-F238E27FC236}">
                <a16:creationId xmlns:a16="http://schemas.microsoft.com/office/drawing/2014/main" id="{C6A1316C-3833-7892-1831-4B95ED7A1939}"/>
              </a:ext>
            </a:extLst>
          </p:cNvPr>
          <p:cNvSpPr>
            <a:spLocks noChangeArrowheads="1"/>
          </p:cNvSpPr>
          <p:nvPr/>
        </p:nvSpPr>
        <p:spPr bwMode="auto">
          <a:xfrm>
            <a:off x="6629401" y="5233988"/>
            <a:ext cx="4032821" cy="1554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 typeface="Wingdings" pitchFamily="2" charset="2"/>
              <a:buChar char=""/>
            </a:pPr>
            <a:r>
              <a:rPr lang="en-US" altLang="en-US" sz="1900" b="0" dirty="0">
                <a:solidFill>
                  <a:schemeClr val="tx2"/>
                </a:solidFill>
                <a:sym typeface="Wingdings" pitchFamily="2" charset="2"/>
              </a:rPr>
              <a:t> a ~ 100’s </a:t>
            </a:r>
            <a:r>
              <a:rPr lang="en-US" altLang="en-US" sz="1900" b="0" i="1" dirty="0">
                <a:solidFill>
                  <a:schemeClr val="tx2"/>
                </a:solidFill>
                <a:sym typeface="Wingdings" pitchFamily="2" charset="2"/>
              </a:rPr>
              <a:t>R</a:t>
            </a:r>
            <a:r>
              <a:rPr lang="es-ES" altLang="en-US" sz="1900" b="0" baseline="-25000" dirty="0">
                <a:solidFill>
                  <a:schemeClr val="tx2"/>
                </a:solidFill>
                <a:latin typeface="Wingdings" pitchFamily="2" charset="2"/>
                <a:sym typeface="Wingdings" pitchFamily="2" charset="2"/>
              </a:rPr>
              <a:t></a:t>
            </a:r>
          </a:p>
          <a:p>
            <a:pPr eaLnBrk="1" hangingPunct="1">
              <a:spcBef>
                <a:spcPct val="0"/>
              </a:spcBef>
              <a:buFont typeface="Wingdings" pitchFamily="2" charset="2"/>
              <a:buChar char=""/>
            </a:pP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P</a:t>
            </a:r>
            <a:r>
              <a:rPr lang="es-ES" altLang="en-US" sz="1900" b="0" baseline="-25000" dirty="0" err="1">
                <a:solidFill>
                  <a:schemeClr val="tx2"/>
                </a:solidFill>
                <a:sym typeface="Wingdings" pitchFamily="2" charset="2"/>
              </a:rPr>
              <a:t>orb</a:t>
            </a: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years</a:t>
            </a:r>
            <a:endParaRPr lang="es-ES" altLang="en-US" sz="1900" b="0" dirty="0">
              <a:solidFill>
                <a:schemeClr val="tx2"/>
              </a:solidFill>
              <a:sym typeface="Wingdings" pitchFamily="2" charset="2"/>
            </a:endParaRPr>
          </a:p>
          <a:p>
            <a:pPr eaLnBrk="1" hangingPunct="1">
              <a:spcBef>
                <a:spcPct val="0"/>
              </a:spcBef>
              <a:buFont typeface="Wingdings" pitchFamily="2" charset="2"/>
              <a:buChar char=""/>
            </a:pP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P</a:t>
            </a:r>
            <a:r>
              <a:rPr lang="es-ES" altLang="en-US" sz="1900" b="0" baseline="-25000" dirty="0" err="1">
                <a:solidFill>
                  <a:schemeClr val="tx2"/>
                </a:solidFill>
                <a:sym typeface="Wingdings" pitchFamily="2" charset="2"/>
              </a:rPr>
              <a:t>rec</a:t>
            </a:r>
            <a:r>
              <a:rPr lang="es-ES" altLang="en-US" sz="1900" b="0" baseline="-25000" dirty="0">
                <a:solidFill>
                  <a:schemeClr val="tx2"/>
                </a:solidFill>
                <a:sym typeface="Wingdings" pitchFamily="2" charset="2"/>
              </a:rPr>
              <a:t> </a:t>
            </a:r>
            <a:r>
              <a:rPr lang="es-ES" altLang="en-US" sz="1900" b="0" dirty="0">
                <a:solidFill>
                  <a:schemeClr val="tx2"/>
                </a:solidFill>
                <a:sym typeface="Wingdings" pitchFamily="2" charset="2"/>
              </a:rPr>
              <a:t>&lt; 100 </a:t>
            </a:r>
            <a:r>
              <a:rPr lang="es-ES" altLang="en-US" sz="1900" b="0" dirty="0" err="1">
                <a:solidFill>
                  <a:schemeClr val="tx2"/>
                </a:solidFill>
                <a:sym typeface="Wingdings" pitchFamily="2" charset="2"/>
              </a:rPr>
              <a:t>yrs</a:t>
            </a:r>
            <a:endParaRPr lang="es-ES" altLang="en-US" sz="1900" b="0" dirty="0">
              <a:solidFill>
                <a:schemeClr val="tx2"/>
              </a:solidFill>
              <a:sym typeface="Wingdings" pitchFamily="2" charset="2"/>
            </a:endParaRPr>
          </a:p>
          <a:p>
            <a:pPr eaLnBrk="1" hangingPunct="1">
              <a:spcBef>
                <a:spcPct val="0"/>
              </a:spcBef>
              <a:buFont typeface="Wingdings" pitchFamily="2" charset="2"/>
              <a:buChar char=""/>
            </a:pPr>
            <a:r>
              <a:rPr lang="es-ES" altLang="en-US" sz="1900" b="0" dirty="0">
                <a:solidFill>
                  <a:schemeClr val="tx2"/>
                </a:solidFill>
                <a:sym typeface="Wingdings" pitchFamily="2" charset="2"/>
              </a:rPr>
              <a:t> ~10 </a:t>
            </a:r>
            <a:r>
              <a:rPr lang="es-ES" altLang="en-US" sz="1900" b="0" dirty="0" err="1">
                <a:solidFill>
                  <a:schemeClr val="tx2"/>
                </a:solidFill>
                <a:sym typeface="Wingdings" pitchFamily="2" charset="2"/>
              </a:rPr>
              <a:t>known</a:t>
            </a:r>
            <a:r>
              <a:rPr lang="es-ES" altLang="en-US" sz="1900" b="0" dirty="0">
                <a:solidFill>
                  <a:schemeClr val="tx2"/>
                </a:solidFill>
                <a:sym typeface="Wingdings" pitchFamily="2" charset="2"/>
              </a:rPr>
              <a:t> </a:t>
            </a:r>
            <a:r>
              <a:rPr lang="es-ES" altLang="en-US" sz="1900" b="0" dirty="0" err="1">
                <a:solidFill>
                  <a:schemeClr val="tx2"/>
                </a:solidFill>
                <a:sym typeface="Wingdings" pitchFamily="2" charset="2"/>
              </a:rPr>
              <a:t>symbiotic</a:t>
            </a:r>
            <a:r>
              <a:rPr lang="es-ES" altLang="en-US" sz="1900" b="0" dirty="0">
                <a:solidFill>
                  <a:schemeClr val="tx2"/>
                </a:solidFill>
                <a:sym typeface="Wingdings" pitchFamily="2" charset="2"/>
              </a:rPr>
              <a:t>/</a:t>
            </a:r>
            <a:r>
              <a:rPr lang="es-ES" altLang="en-US" sz="1900" b="0" dirty="0" err="1">
                <a:solidFill>
                  <a:schemeClr val="tx2"/>
                </a:solidFill>
                <a:sym typeface="Wingdings" pitchFamily="2" charset="2"/>
              </a:rPr>
              <a:t>recurrents</a:t>
            </a:r>
            <a:endParaRPr lang="es-ES" altLang="en-US" sz="1900" b="0" dirty="0">
              <a:solidFill>
                <a:schemeClr val="tx2"/>
              </a:solidFill>
              <a:sym typeface="Wingdings" pitchFamily="2" charset="2"/>
            </a:endParaRPr>
          </a:p>
          <a:p>
            <a:pPr eaLnBrk="1" hangingPunct="1">
              <a:spcBef>
                <a:spcPct val="0"/>
              </a:spcBef>
              <a:buNone/>
            </a:pPr>
            <a:endParaRPr lang="es-ES" altLang="en-US" sz="1900" b="0" dirty="0">
              <a:solidFill>
                <a:schemeClr val="tx2"/>
              </a:solidFill>
              <a:sym typeface="Wingdings" pitchFamily="2" charset="2"/>
            </a:endParaRPr>
          </a:p>
        </p:txBody>
      </p:sp>
      <p:sp>
        <p:nvSpPr>
          <p:cNvPr id="30732" name="TextBox 14">
            <a:extLst>
              <a:ext uri="{FF2B5EF4-FFF2-40B4-BE49-F238E27FC236}">
                <a16:creationId xmlns:a16="http://schemas.microsoft.com/office/drawing/2014/main" id="{C3EBE8A1-70E3-82A6-9B5A-55F91FFB872C}"/>
              </a:ext>
            </a:extLst>
          </p:cNvPr>
          <p:cNvSpPr txBox="1">
            <a:spLocks noChangeArrowheads="1"/>
          </p:cNvSpPr>
          <p:nvPr/>
        </p:nvSpPr>
        <p:spPr bwMode="auto">
          <a:xfrm>
            <a:off x="8616950" y="4876800"/>
            <a:ext cx="19748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1600" b="0">
                <a:solidFill>
                  <a:schemeClr val="bg1"/>
                </a:solidFill>
              </a:rPr>
              <a:t>Credit: David Hardy</a:t>
            </a:r>
          </a:p>
        </p:txBody>
      </p:sp>
      <p:sp>
        <p:nvSpPr>
          <p:cNvPr id="17" name="Title 15">
            <a:extLst>
              <a:ext uri="{FF2B5EF4-FFF2-40B4-BE49-F238E27FC236}">
                <a16:creationId xmlns:a16="http://schemas.microsoft.com/office/drawing/2014/main" id="{86BC1C8A-0229-2346-827F-0CEB0F65A233}"/>
              </a:ext>
            </a:extLst>
          </p:cNvPr>
          <p:cNvSpPr txBox="1">
            <a:spLocks/>
          </p:cNvSpPr>
          <p:nvPr/>
        </p:nvSpPr>
        <p:spPr bwMode="auto">
          <a:xfrm>
            <a:off x="1719072" y="76201"/>
            <a:ext cx="8644128" cy="657225"/>
          </a:xfrm>
          <a:prstGeom prst="rect">
            <a:avLst/>
          </a:prstGeom>
          <a:noFill/>
          <a:ln w="9525">
            <a:noFill/>
            <a:miter lim="800000"/>
            <a:headEnd/>
            <a:tailEnd/>
          </a:ln>
          <a:effectLst/>
        </p:spPr>
        <p:txBody>
          <a:bodyPr anchor="ctr"/>
          <a:lstStyle/>
          <a:p>
            <a:pPr algn="ctr" defTabSz="914400">
              <a:defRPr/>
            </a:pPr>
            <a:r>
              <a:rPr lang="en-US" sz="4000" b="1" kern="0" dirty="0">
                <a:solidFill>
                  <a:srgbClr val="FFFF00"/>
                </a:solidFill>
                <a:effectLst>
                  <a:outerShdw blurRad="38100" dist="38100" dir="2700000" algn="tl">
                    <a:srgbClr val="DDDDDD"/>
                  </a:outerShdw>
                </a:effectLst>
                <a:latin typeface="+mj-lt"/>
                <a:ea typeface="ＭＳ Ｐゴシック" pitchFamily="-111" charset="-128"/>
                <a:cs typeface="ＭＳ Ｐゴシック" pitchFamily="-111" charset="-128"/>
              </a:rPr>
              <a:t>White Dwarfs in Close Binary Systems</a:t>
            </a:r>
          </a:p>
        </p:txBody>
      </p:sp>
      <p:sp>
        <p:nvSpPr>
          <p:cNvPr id="18" name="TextBox 14">
            <a:extLst>
              <a:ext uri="{FF2B5EF4-FFF2-40B4-BE49-F238E27FC236}">
                <a16:creationId xmlns:a16="http://schemas.microsoft.com/office/drawing/2014/main" id="{9C421727-1D3D-6C4E-9EBC-B96611B2C4B9}"/>
              </a:ext>
            </a:extLst>
          </p:cNvPr>
          <p:cNvSpPr txBox="1">
            <a:spLocks noChangeArrowheads="1"/>
          </p:cNvSpPr>
          <p:nvPr/>
        </p:nvSpPr>
        <p:spPr bwMode="auto">
          <a:xfrm>
            <a:off x="4079776" y="6597353"/>
            <a:ext cx="3781484" cy="276999"/>
          </a:xfrm>
          <a:prstGeom prst="rect">
            <a:avLst/>
          </a:prstGeom>
          <a:noFill/>
          <a:ln w="9525">
            <a:noFill/>
            <a:miter lim="800000"/>
            <a:headEnd/>
            <a:tailEnd/>
          </a:ln>
        </p:spPr>
        <p:txBody>
          <a:bodyPr wrap="square">
            <a:spAutoFit/>
          </a:bodyPr>
          <a:lstStyle/>
          <a:p>
            <a:pPr eaLnBrk="1" hangingPunct="1">
              <a:defRPr/>
            </a:pPr>
            <a:r>
              <a:rPr lang="en-US" sz="1200" i="1" dirty="0">
                <a:solidFill>
                  <a:schemeClr val="bg2">
                    <a:lumMod val="75000"/>
                  </a:schemeClr>
                </a:solidFill>
                <a:latin typeface="Arial" charset="0"/>
                <a:ea typeface="ＭＳ Ｐゴシック" charset="-128"/>
                <a:cs typeface="ＭＳ Ｐゴシック" charset="-128"/>
              </a:rPr>
              <a:t>Adapted from M. </a:t>
            </a:r>
            <a:r>
              <a:rPr lang="en-US" sz="1200" i="1" dirty="0" err="1">
                <a:solidFill>
                  <a:schemeClr val="bg2">
                    <a:lumMod val="75000"/>
                  </a:schemeClr>
                </a:solidFill>
                <a:latin typeface="Arial" charset="0"/>
                <a:ea typeface="ＭＳ Ｐゴシック" charset="-128"/>
                <a:cs typeface="ＭＳ Ｐゴシック" charset="-128"/>
              </a:rPr>
              <a:t>Hernanz</a:t>
            </a:r>
            <a:r>
              <a:rPr lang="en-US" sz="1200" i="1" dirty="0">
                <a:solidFill>
                  <a:schemeClr val="bg2">
                    <a:lumMod val="75000"/>
                  </a:schemeClr>
                </a:solidFill>
                <a:latin typeface="Arial" charset="0"/>
                <a:ea typeface="ＭＳ Ｐゴシック" charset="-128"/>
                <a:cs typeface="ＭＳ Ｐゴシック" charset="-128"/>
              </a:rPr>
              <a:t>,  X-ray Universe 2011 talk</a:t>
            </a:r>
          </a:p>
        </p:txBody>
      </p:sp>
      <p:sp>
        <p:nvSpPr>
          <p:cNvPr id="2" name="Slide Number Placeholder 1">
            <a:extLst>
              <a:ext uri="{FF2B5EF4-FFF2-40B4-BE49-F238E27FC236}">
                <a16:creationId xmlns:a16="http://schemas.microsoft.com/office/drawing/2014/main" id="{EBD8B8D1-1B00-EFD5-D7D4-2E05AA40DBBC}"/>
              </a:ext>
            </a:extLst>
          </p:cNvPr>
          <p:cNvSpPr>
            <a:spLocks noGrp="1"/>
          </p:cNvSpPr>
          <p:nvPr>
            <p:ph type="sldNum" sz="quarter" idx="12"/>
          </p:nvPr>
        </p:nvSpPr>
        <p:spPr/>
        <p:txBody>
          <a:bodyPr/>
          <a:lstStyle/>
          <a:p>
            <a:fld id="{30A1B32E-7268-4E41-AF25-EF09D8FAEB8E}" type="slidenum">
              <a:rPr lang="en-US" altLang="en-US" smtClean="0"/>
              <a:pPr/>
              <a:t>11</a:t>
            </a:fld>
            <a:endParaRPr lang="en-US" altLang="en-US"/>
          </a:p>
        </p:txBody>
      </p:sp>
    </p:spTree>
    <p:extLst>
      <p:ext uri="{BB962C8B-B14F-4D97-AF65-F5344CB8AC3E}">
        <p14:creationId xmlns:p14="http://schemas.microsoft.com/office/powerpoint/2010/main" val="748833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4F4011B-5543-9F61-6AB3-C07DC59BAF6F}"/>
              </a:ext>
            </a:extLst>
          </p:cNvPr>
          <p:cNvSpPr>
            <a:spLocks noGrp="1"/>
          </p:cNvSpPr>
          <p:nvPr>
            <p:ph type="sldNum" sz="quarter" idx="12"/>
          </p:nvPr>
        </p:nvSpPr>
        <p:spPr/>
        <p:txBody>
          <a:bodyPr/>
          <a:lstStyle/>
          <a:p>
            <a:fld id="{DFC95BCA-6418-2341-80B3-2965CB58C1C8}" type="slidenum">
              <a:rPr lang="es-ES" smtClean="0"/>
              <a:t>12</a:t>
            </a:fld>
            <a:endParaRPr lang="es-ES"/>
          </a:p>
        </p:txBody>
      </p:sp>
      <p:pic>
        <p:nvPicPr>
          <p:cNvPr id="3" name="Image 2">
            <a:extLst>
              <a:ext uri="{FF2B5EF4-FFF2-40B4-BE49-F238E27FC236}">
                <a16:creationId xmlns:a16="http://schemas.microsoft.com/office/drawing/2014/main" id="{3F07A254-FF29-4EFD-78F6-0DF8731A0588}"/>
              </a:ext>
            </a:extLst>
          </p:cNvPr>
          <p:cNvPicPr>
            <a:picLocks noChangeAspect="1"/>
          </p:cNvPicPr>
          <p:nvPr/>
        </p:nvPicPr>
        <p:blipFill>
          <a:blip r:embed="rId2"/>
          <a:srcRect l="20991" t="6786" r="18789" b="6745"/>
          <a:stretch>
            <a:fillRect/>
          </a:stretch>
        </p:blipFill>
        <p:spPr>
          <a:xfrm>
            <a:off x="1920314" y="1948639"/>
            <a:ext cx="8351372" cy="4496893"/>
          </a:xfrm>
          <a:prstGeom prst="rect">
            <a:avLst/>
          </a:prstGeom>
        </p:spPr>
      </p:pic>
      <p:sp>
        <p:nvSpPr>
          <p:cNvPr id="4" name="Title 1">
            <a:extLst>
              <a:ext uri="{FF2B5EF4-FFF2-40B4-BE49-F238E27FC236}">
                <a16:creationId xmlns:a16="http://schemas.microsoft.com/office/drawing/2014/main" id="{B6886EC9-627C-B996-8D21-9ACFD0FD1F1F}"/>
              </a:ext>
            </a:extLst>
          </p:cNvPr>
          <p:cNvSpPr txBox="1">
            <a:spLocks/>
          </p:cNvSpPr>
          <p:nvPr/>
        </p:nvSpPr>
        <p:spPr>
          <a:xfrm>
            <a:off x="2366302" y="154594"/>
            <a:ext cx="7459396" cy="515750"/>
          </a:xfrm>
          <a:prstGeom prst="rect">
            <a:avLst/>
          </a:prstGeom>
        </p:spPr>
        <p:txBody>
          <a:bodyPr>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000" b="1" dirty="0">
                <a:solidFill>
                  <a:srgbClr val="FFFF00"/>
                </a:solidFill>
              </a:rPr>
              <a:t>Gamma-ray novae</a:t>
            </a:r>
          </a:p>
        </p:txBody>
      </p:sp>
      <p:sp>
        <p:nvSpPr>
          <p:cNvPr id="5" name="ZoneTexte 4">
            <a:extLst>
              <a:ext uri="{FF2B5EF4-FFF2-40B4-BE49-F238E27FC236}">
                <a16:creationId xmlns:a16="http://schemas.microsoft.com/office/drawing/2014/main" id="{91683C00-063B-0DB0-816E-D94A2C6C2CA4}"/>
              </a:ext>
            </a:extLst>
          </p:cNvPr>
          <p:cNvSpPr txBox="1"/>
          <p:nvPr/>
        </p:nvSpPr>
        <p:spPr>
          <a:xfrm>
            <a:off x="1647267" y="979950"/>
            <a:ext cx="8204981" cy="876458"/>
          </a:xfrm>
          <a:prstGeom prst="rect">
            <a:avLst/>
          </a:prstGeom>
          <a:noFill/>
        </p:spPr>
        <p:txBody>
          <a:bodyPr wrap="square">
            <a:spAutoFit/>
          </a:bodyPr>
          <a:lstStyle/>
          <a:p>
            <a:pPr marL="285750" indent="-285750">
              <a:lnSpc>
                <a:spcPct val="150000"/>
              </a:lnSpc>
              <a:buClr>
                <a:srgbClr val="5A6294"/>
              </a:buClr>
              <a:buFont typeface="Wingdings" pitchFamily="2" charset="2"/>
              <a:buChar char="q"/>
            </a:pPr>
            <a:r>
              <a:rPr lang="en-US" dirty="0">
                <a:latin typeface="Montserrat" pitchFamily="2" charset="77"/>
              </a:rPr>
              <a:t>194 galactic novæ since the beginning of Fermi in 2008</a:t>
            </a:r>
          </a:p>
          <a:p>
            <a:pPr marL="285750" indent="-285750">
              <a:lnSpc>
                <a:spcPct val="150000"/>
              </a:lnSpc>
              <a:buClr>
                <a:srgbClr val="5A6294"/>
              </a:buClr>
              <a:buFont typeface="Wingdings" pitchFamily="2" charset="2"/>
              <a:buChar char="q"/>
            </a:pPr>
            <a:r>
              <a:rPr lang="en-US" dirty="0">
                <a:latin typeface="Montserrat" pitchFamily="2" charset="77"/>
              </a:rPr>
              <a:t>31 announced as detected by Fermi </a:t>
            </a:r>
          </a:p>
        </p:txBody>
      </p:sp>
    </p:spTree>
    <p:extLst>
      <p:ext uri="{BB962C8B-B14F-4D97-AF65-F5344CB8AC3E}">
        <p14:creationId xmlns:p14="http://schemas.microsoft.com/office/powerpoint/2010/main" val="26454459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4C3E64F6-A2D7-B441-888B-455E7866035B}"/>
              </a:ext>
            </a:extLst>
          </p:cNvPr>
          <p:cNvSpPr>
            <a:spLocks noGrp="1"/>
          </p:cNvSpPr>
          <p:nvPr>
            <p:ph type="title"/>
          </p:nvPr>
        </p:nvSpPr>
        <p:spPr>
          <a:xfrm>
            <a:off x="1524000" y="7939"/>
            <a:ext cx="9144000" cy="865187"/>
          </a:xfrm>
        </p:spPr>
        <p:txBody>
          <a:bodyPr/>
          <a:lstStyle/>
          <a:p>
            <a:pPr eaLnBrk="1" hangingPunct="1"/>
            <a:r>
              <a:rPr lang="en-US" altLang="en-US" sz="2800" b="1" dirty="0">
                <a:solidFill>
                  <a:srgbClr val="FFFF00"/>
                </a:solidFill>
                <a:ea typeface="ＭＳ Ｐゴシック" panose="020B0600070205080204" pitchFamily="34" charset="-128"/>
              </a:rPr>
              <a:t>Hadronic Emission from RS </a:t>
            </a:r>
            <a:r>
              <a:rPr lang="en-US" altLang="en-US" sz="2800" b="1" dirty="0" err="1">
                <a:solidFill>
                  <a:srgbClr val="FFFF00"/>
                </a:solidFill>
                <a:ea typeface="ＭＳ Ｐゴシック" panose="020B0600070205080204" pitchFamily="34" charset="-128"/>
              </a:rPr>
              <a:t>Oph</a:t>
            </a:r>
            <a:r>
              <a:rPr lang="en-US" altLang="en-US" sz="2800" b="1" dirty="0">
                <a:solidFill>
                  <a:srgbClr val="FFFF00"/>
                </a:solidFill>
                <a:ea typeface="ＭＳ Ｐゴシック" panose="020B0600070205080204" pitchFamily="34" charset="-128"/>
              </a:rPr>
              <a:t>, T </a:t>
            </a:r>
            <a:r>
              <a:rPr lang="en-US" altLang="en-US" sz="2800" b="1" dirty="0" err="1">
                <a:solidFill>
                  <a:srgbClr val="FFFF00"/>
                </a:solidFill>
                <a:ea typeface="ＭＳ Ｐゴシック" panose="020B0600070205080204" pitchFamily="34" charset="-128"/>
              </a:rPr>
              <a:t>CrB</a:t>
            </a:r>
            <a:endParaRPr lang="en-US" altLang="en-US" sz="2800" b="1" dirty="0">
              <a:solidFill>
                <a:srgbClr val="FFFF00"/>
              </a:solidFill>
              <a:ea typeface="ＭＳ Ｐゴシック" panose="020B0600070205080204" pitchFamily="34" charset="-128"/>
            </a:endParaRPr>
          </a:p>
        </p:txBody>
      </p:sp>
      <p:sp>
        <p:nvSpPr>
          <p:cNvPr id="2" name="Rectangle 1">
            <a:extLst>
              <a:ext uri="{FF2B5EF4-FFF2-40B4-BE49-F238E27FC236}">
                <a16:creationId xmlns:a16="http://schemas.microsoft.com/office/drawing/2014/main" id="{485DB94C-2820-E87D-A21F-703D95B54EBF}"/>
              </a:ext>
            </a:extLst>
          </p:cNvPr>
          <p:cNvSpPr>
            <a:spLocks noChangeArrowheads="1"/>
          </p:cNvSpPr>
          <p:nvPr/>
        </p:nvSpPr>
        <p:spPr bwMode="auto">
          <a:xfrm>
            <a:off x="998560" y="698839"/>
            <a:ext cx="9686856"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24161750" indent="-24161750">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marL="742950" lvl="1" indent="-285750">
              <a:spcBef>
                <a:spcPct val="0"/>
              </a:spcBef>
            </a:pPr>
            <a:r>
              <a:rPr lang="en-US" altLang="en-US" b="0" dirty="0">
                <a:solidFill>
                  <a:schemeClr val="tx1"/>
                </a:solidFill>
                <a:latin typeface="+mn-lt"/>
              </a:rPr>
              <a:t>Original predictions from 2006 outburst: </a:t>
            </a:r>
            <a:r>
              <a:rPr lang="en-US" altLang="en-US" b="0" dirty="0" err="1">
                <a:solidFill>
                  <a:schemeClr val="tx1"/>
                </a:solidFill>
                <a:latin typeface="+mn-lt"/>
              </a:rPr>
              <a:t>Tatischeff</a:t>
            </a:r>
            <a:r>
              <a:rPr lang="en-US" altLang="en-US" b="0" dirty="0">
                <a:solidFill>
                  <a:schemeClr val="tx1"/>
                </a:solidFill>
                <a:latin typeface="+mn-lt"/>
              </a:rPr>
              <a:t> &amp; </a:t>
            </a:r>
            <a:r>
              <a:rPr lang="en-US" altLang="en-US" b="0" dirty="0" err="1">
                <a:solidFill>
                  <a:schemeClr val="tx1"/>
                </a:solidFill>
                <a:latin typeface="+mn-lt"/>
              </a:rPr>
              <a:t>Hernanz</a:t>
            </a:r>
            <a:r>
              <a:rPr lang="en-US" altLang="en-US" b="0" dirty="0">
                <a:solidFill>
                  <a:schemeClr val="tx1"/>
                </a:solidFill>
                <a:latin typeface="+mn-lt"/>
              </a:rPr>
              <a:t> (2008 </a:t>
            </a:r>
            <a:r>
              <a:rPr lang="en-US" altLang="en-US" b="0" dirty="0" err="1">
                <a:solidFill>
                  <a:schemeClr val="tx1"/>
                </a:solidFill>
                <a:latin typeface="+mn-lt"/>
              </a:rPr>
              <a:t>ApJL</a:t>
            </a:r>
            <a:r>
              <a:rPr lang="en-US" altLang="en-US" b="0" dirty="0">
                <a:solidFill>
                  <a:schemeClr val="tx1"/>
                </a:solidFill>
                <a:latin typeface="+mn-lt"/>
              </a:rPr>
              <a:t>)</a:t>
            </a:r>
          </a:p>
          <a:p>
            <a:pPr marL="742950" lvl="1" indent="-285750">
              <a:spcBef>
                <a:spcPct val="0"/>
              </a:spcBef>
            </a:pPr>
            <a:r>
              <a:rPr lang="en-US" altLang="en-US" b="0" dirty="0">
                <a:solidFill>
                  <a:schemeClr val="tx1"/>
                </a:solidFill>
                <a:latin typeface="+mn-lt"/>
              </a:rPr>
              <a:t>RS </a:t>
            </a:r>
            <a:r>
              <a:rPr lang="en-US" altLang="en-US" b="0" dirty="0" err="1">
                <a:solidFill>
                  <a:schemeClr val="tx1"/>
                </a:solidFill>
                <a:latin typeface="+mn-lt"/>
              </a:rPr>
              <a:t>Oph</a:t>
            </a:r>
            <a:r>
              <a:rPr lang="en-US" altLang="en-US" b="0" dirty="0">
                <a:solidFill>
                  <a:schemeClr val="tx1"/>
                </a:solidFill>
                <a:latin typeface="+mn-lt"/>
              </a:rPr>
              <a:t> 2021 outburst: </a:t>
            </a:r>
            <a:r>
              <a:rPr lang="en-US" altLang="en-US" b="0" dirty="0" err="1">
                <a:solidFill>
                  <a:schemeClr val="tx1"/>
                </a:solidFill>
                <a:latin typeface="+mn-lt"/>
              </a:rPr>
              <a:t>Tatischeff</a:t>
            </a:r>
            <a:r>
              <a:rPr lang="en-US" altLang="en-US" b="0" dirty="0">
                <a:solidFill>
                  <a:schemeClr val="tx1"/>
                </a:solidFill>
                <a:latin typeface="+mn-lt"/>
              </a:rPr>
              <a:t> &amp; </a:t>
            </a:r>
            <a:r>
              <a:rPr lang="en-US" altLang="en-US" b="0" dirty="0" err="1">
                <a:solidFill>
                  <a:schemeClr val="tx1"/>
                </a:solidFill>
                <a:latin typeface="+mn-lt"/>
              </a:rPr>
              <a:t>Hernanz</a:t>
            </a:r>
            <a:r>
              <a:rPr lang="en-US" altLang="en-US" b="0" dirty="0">
                <a:solidFill>
                  <a:schemeClr val="tx1"/>
                </a:solidFill>
                <a:latin typeface="+mn-lt"/>
              </a:rPr>
              <a:t> </a:t>
            </a:r>
            <a:r>
              <a:rPr lang="en-US" b="0" dirty="0">
                <a:solidFill>
                  <a:schemeClr val="tx1"/>
                </a:solidFill>
                <a:latin typeface="+mn-lt"/>
              </a:rPr>
              <a:t>arXiv:2302.01276</a:t>
            </a:r>
          </a:p>
          <a:p>
            <a:pPr marL="742950" lvl="1" indent="-285750">
              <a:spcBef>
                <a:spcPct val="0"/>
              </a:spcBef>
            </a:pPr>
            <a:r>
              <a:rPr lang="en-US" altLang="en-US" b="0" dirty="0">
                <a:solidFill>
                  <a:schemeClr val="tx1"/>
                </a:solidFill>
                <a:latin typeface="+mn-lt"/>
              </a:rPr>
              <a:t>RS </a:t>
            </a:r>
            <a:r>
              <a:rPr lang="en-US" altLang="en-US" b="0" dirty="0" err="1">
                <a:solidFill>
                  <a:schemeClr val="tx1"/>
                </a:solidFill>
                <a:latin typeface="+mn-lt"/>
              </a:rPr>
              <a:t>Oph</a:t>
            </a:r>
            <a:r>
              <a:rPr lang="en-US" altLang="en-US" b="0" dirty="0">
                <a:solidFill>
                  <a:schemeClr val="tx1"/>
                </a:solidFill>
                <a:latin typeface="+mn-lt"/>
              </a:rPr>
              <a:t> opened a new class of VHE source: novae</a:t>
            </a:r>
          </a:p>
          <a:p>
            <a:pPr lvl="1" eaLnBrk="1" hangingPunct="1">
              <a:spcBef>
                <a:spcPct val="0"/>
              </a:spcBef>
              <a:buFontTx/>
              <a:buNone/>
            </a:pPr>
            <a:endParaRPr lang="en-US" altLang="en-US" sz="1600" b="0" dirty="0">
              <a:solidFill>
                <a:schemeClr val="tx1"/>
              </a:solidFill>
              <a:latin typeface="+mn-lt"/>
            </a:endParaRPr>
          </a:p>
        </p:txBody>
      </p:sp>
      <p:sp>
        <p:nvSpPr>
          <p:cNvPr id="6" name="Rectangle 5">
            <a:extLst>
              <a:ext uri="{FF2B5EF4-FFF2-40B4-BE49-F238E27FC236}">
                <a16:creationId xmlns:a16="http://schemas.microsoft.com/office/drawing/2014/main" id="{7BC1A011-26D4-B8A2-A9B9-763EC5FCDA30}"/>
              </a:ext>
            </a:extLst>
          </p:cNvPr>
          <p:cNvSpPr>
            <a:spLocks noChangeArrowheads="1"/>
          </p:cNvSpPr>
          <p:nvPr/>
        </p:nvSpPr>
        <p:spPr bwMode="auto">
          <a:xfrm>
            <a:off x="1330072" y="4630643"/>
            <a:ext cx="476592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marL="24161750" indent="-24161750">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0"/>
              </a:spcBef>
              <a:buFontTx/>
              <a:buNone/>
            </a:pPr>
            <a:r>
              <a:rPr lang="en-US" altLang="en-US" sz="1600" dirty="0">
                <a:solidFill>
                  <a:srgbClr val="00B0F0"/>
                </a:solidFill>
                <a:latin typeface="+mn-lt"/>
              </a:rPr>
              <a:t>RS </a:t>
            </a:r>
            <a:r>
              <a:rPr lang="en-US" altLang="en-US" sz="1600" dirty="0" err="1">
                <a:solidFill>
                  <a:srgbClr val="00B0F0"/>
                </a:solidFill>
                <a:latin typeface="+mn-lt"/>
              </a:rPr>
              <a:t>Oph</a:t>
            </a:r>
            <a:r>
              <a:rPr lang="en-US" altLang="en-US" sz="1600" dirty="0">
                <a:solidFill>
                  <a:srgbClr val="00B0F0"/>
                </a:solidFill>
                <a:latin typeface="+mn-lt"/>
              </a:rPr>
              <a:t> detected up to 40 days !</a:t>
            </a:r>
          </a:p>
          <a:p>
            <a:pPr lvl="1" eaLnBrk="1" hangingPunct="1">
              <a:spcBef>
                <a:spcPct val="0"/>
              </a:spcBef>
              <a:buFontTx/>
              <a:buNone/>
            </a:pPr>
            <a:endParaRPr lang="en-US" altLang="en-US" sz="1600" dirty="0">
              <a:solidFill>
                <a:srgbClr val="00B0F0"/>
              </a:solidFill>
              <a:latin typeface="+mn-lt"/>
            </a:endParaRPr>
          </a:p>
          <a:p>
            <a:pPr lvl="1" eaLnBrk="1" hangingPunct="1">
              <a:spcBef>
                <a:spcPct val="0"/>
              </a:spcBef>
              <a:buFontTx/>
              <a:buNone/>
            </a:pPr>
            <a:r>
              <a:rPr lang="en-US" altLang="en-US" sz="1600" dirty="0">
                <a:solidFill>
                  <a:srgbClr val="00B0F0"/>
                </a:solidFill>
                <a:latin typeface="+mn-lt"/>
              </a:rPr>
              <a:t>Expected Fermi-LAT </a:t>
            </a:r>
            <a:r>
              <a:rPr lang="en-US" altLang="en-US" sz="1600" dirty="0" err="1">
                <a:solidFill>
                  <a:srgbClr val="00B0F0"/>
                </a:solidFill>
                <a:latin typeface="+mn-lt"/>
              </a:rPr>
              <a:t>lightcurve</a:t>
            </a:r>
            <a:r>
              <a:rPr lang="en-US" altLang="en-US" sz="1600" dirty="0">
                <a:solidFill>
                  <a:srgbClr val="00B0F0"/>
                </a:solidFill>
                <a:latin typeface="+mn-lt"/>
              </a:rPr>
              <a:t> for T </a:t>
            </a:r>
            <a:r>
              <a:rPr lang="en-US" altLang="en-US" sz="1600" dirty="0" err="1">
                <a:solidFill>
                  <a:srgbClr val="00B0F0"/>
                </a:solidFill>
                <a:latin typeface="+mn-lt"/>
              </a:rPr>
              <a:t>CrB</a:t>
            </a:r>
            <a:r>
              <a:rPr lang="en-US" altLang="en-US" sz="1600" dirty="0">
                <a:solidFill>
                  <a:srgbClr val="00B0F0"/>
                </a:solidFill>
                <a:latin typeface="+mn-lt"/>
              </a:rPr>
              <a:t> :</a:t>
            </a:r>
          </a:p>
          <a:p>
            <a:pPr lvl="1" eaLnBrk="1" hangingPunct="1">
              <a:spcBef>
                <a:spcPct val="0"/>
              </a:spcBef>
              <a:buFontTx/>
              <a:buNone/>
            </a:pPr>
            <a:endParaRPr lang="en-US" altLang="en-US" sz="1600" b="0" dirty="0">
              <a:solidFill>
                <a:schemeClr val="tx1"/>
              </a:solidFill>
              <a:latin typeface="+mn-lt"/>
            </a:endParaRPr>
          </a:p>
        </p:txBody>
      </p:sp>
      <p:sp>
        <p:nvSpPr>
          <p:cNvPr id="8" name="Rectangle 1">
            <a:extLst>
              <a:ext uri="{FF2B5EF4-FFF2-40B4-BE49-F238E27FC236}">
                <a16:creationId xmlns:a16="http://schemas.microsoft.com/office/drawing/2014/main" id="{955EB06D-6294-28C2-BA5D-E786EB23D8B4}"/>
              </a:ext>
            </a:extLst>
          </p:cNvPr>
          <p:cNvSpPr>
            <a:spLocks noChangeArrowheads="1"/>
          </p:cNvSpPr>
          <p:nvPr/>
        </p:nvSpPr>
        <p:spPr bwMode="auto">
          <a:xfrm>
            <a:off x="2002055" y="5236617"/>
            <a:ext cx="4651424"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2000" b="1">
                <a:solidFill>
                  <a:schemeClr val="tx1"/>
                </a:solidFill>
                <a:latin typeface="Arial" panose="020B0604020202020204" pitchFamily="34" charset="0"/>
                <a:ea typeface="ＭＳ Ｐゴシック" panose="020B0600070205080204" pitchFamily="34" charset="-128"/>
              </a:defRPr>
            </a:lvl1pPr>
            <a:lvl2pPr>
              <a:spcBef>
                <a:spcPct val="20000"/>
              </a:spcBef>
              <a:buChar char="–"/>
              <a:defRPr sz="2000" b="1">
                <a:solidFill>
                  <a:srgbClr val="0033CC"/>
                </a:solidFill>
                <a:latin typeface="Arial" panose="020B0604020202020204" pitchFamily="34" charset="0"/>
                <a:ea typeface="ＭＳ Ｐゴシック" panose="020B0600070205080204" pitchFamily="34" charset="-128"/>
              </a:defRPr>
            </a:lvl2pPr>
            <a:lvl3pPr marL="1143000" indent="-228600">
              <a:spcBef>
                <a:spcPct val="20000"/>
              </a:spcBef>
              <a:buChar char="•"/>
              <a:defRPr sz="2000" b="1">
                <a:solidFill>
                  <a:srgbClr val="FF0000"/>
                </a:solidFill>
                <a:latin typeface="Arial" panose="020B0604020202020204" pitchFamily="34" charset="0"/>
                <a:ea typeface="ＭＳ Ｐゴシック" panose="020B0600070205080204" pitchFamily="34" charset="-128"/>
              </a:defRPr>
            </a:lvl3pPr>
            <a:lvl4pPr marL="16002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b="1">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Char char="»"/>
              <a:defRPr b="1">
                <a:solidFill>
                  <a:schemeClr val="tx1"/>
                </a:solidFill>
                <a:latin typeface="Arial" panose="020B0604020202020204" pitchFamily="34" charset="0"/>
                <a:ea typeface="ＭＳ Ｐゴシック" panose="020B0600070205080204" pitchFamily="34" charset="-128"/>
              </a:defRPr>
            </a:lvl9pPr>
          </a:lstStyle>
          <a:p>
            <a:pPr marL="285750" indent="-285750">
              <a:spcBef>
                <a:spcPct val="0"/>
              </a:spcBef>
              <a:buFontTx/>
              <a:buChar char="-"/>
            </a:pPr>
            <a:endParaRPr lang="en-US" altLang="ja-JP" sz="1600" b="0" dirty="0">
              <a:solidFill>
                <a:schemeClr val="accent2">
                  <a:lumMod val="75000"/>
                </a:schemeClr>
              </a:solidFill>
              <a:latin typeface="+mn-lt"/>
            </a:endParaRPr>
          </a:p>
          <a:p>
            <a:pPr marL="285750" indent="-285750">
              <a:spcBef>
                <a:spcPct val="0"/>
              </a:spcBef>
              <a:buFontTx/>
              <a:buChar char="-"/>
            </a:pPr>
            <a:r>
              <a:rPr lang="en-US" altLang="ja-JP" sz="1600" dirty="0">
                <a:latin typeface="+mn-lt"/>
              </a:rPr>
              <a:t>Naively scale by distance (d ~ 0.9 kpc): </a:t>
            </a:r>
          </a:p>
          <a:p>
            <a:pPr marL="285750" indent="-285750">
              <a:spcBef>
                <a:spcPct val="0"/>
              </a:spcBef>
              <a:buFontTx/>
              <a:buChar char="-"/>
            </a:pPr>
            <a:r>
              <a:rPr lang="en-US" altLang="ja-JP" sz="1600" dirty="0">
                <a:latin typeface="+mn-lt"/>
              </a:rPr>
              <a:t>T </a:t>
            </a:r>
            <a:r>
              <a:rPr lang="en-US" altLang="ja-JP" sz="1600" dirty="0" err="1">
                <a:latin typeface="+mn-lt"/>
              </a:rPr>
              <a:t>CrB</a:t>
            </a:r>
            <a:r>
              <a:rPr lang="en-US" altLang="ja-JP" sz="1600" dirty="0">
                <a:latin typeface="+mn-lt"/>
              </a:rPr>
              <a:t> peak &gt;100 MeV flux ~ (1-2) x 10^-5 </a:t>
            </a:r>
            <a:r>
              <a:rPr lang="en-US" altLang="ja-JP" sz="1600" dirty="0" err="1">
                <a:latin typeface="+mn-lt"/>
              </a:rPr>
              <a:t>ph</a:t>
            </a:r>
            <a:r>
              <a:rPr lang="en-US" altLang="ja-JP" sz="1600" dirty="0">
                <a:latin typeface="+mn-lt"/>
              </a:rPr>
              <a:t>/cm2/s (~1-2x Vela flux), </a:t>
            </a:r>
            <a:r>
              <a:rPr lang="en-US" altLang="ja-JP" sz="1600" dirty="0">
                <a:solidFill>
                  <a:srgbClr val="FF0000"/>
                </a:solidFill>
                <a:latin typeface="+mn-lt"/>
              </a:rPr>
              <a:t>lasting ~100 days !</a:t>
            </a:r>
          </a:p>
        </p:txBody>
      </p:sp>
      <p:sp>
        <p:nvSpPr>
          <p:cNvPr id="3" name="Slide Number Placeholder 2">
            <a:extLst>
              <a:ext uri="{FF2B5EF4-FFF2-40B4-BE49-F238E27FC236}">
                <a16:creationId xmlns:a16="http://schemas.microsoft.com/office/drawing/2014/main" id="{D5A755EA-9DC6-E207-002C-B1B8860FF609}"/>
              </a:ext>
            </a:extLst>
          </p:cNvPr>
          <p:cNvSpPr>
            <a:spLocks noGrp="1"/>
          </p:cNvSpPr>
          <p:nvPr>
            <p:ph type="sldNum" sz="quarter" idx="12"/>
          </p:nvPr>
        </p:nvSpPr>
        <p:spPr/>
        <p:txBody>
          <a:bodyPr/>
          <a:lstStyle/>
          <a:p>
            <a:fld id="{C1D0B316-9A9E-084F-B693-97D734E80A22}" type="slidenum">
              <a:rPr lang="en-US" altLang="en-US" smtClean="0"/>
              <a:pPr/>
              <a:t>13</a:t>
            </a:fld>
            <a:endParaRPr lang="en-US" altLang="en-US"/>
          </a:p>
        </p:txBody>
      </p:sp>
      <p:pic>
        <p:nvPicPr>
          <p:cNvPr id="10" name="Image" descr="Image">
            <a:extLst>
              <a:ext uri="{FF2B5EF4-FFF2-40B4-BE49-F238E27FC236}">
                <a16:creationId xmlns:a16="http://schemas.microsoft.com/office/drawing/2014/main" id="{20A42FF1-3D2F-2C83-6ACC-60B666A31623}"/>
              </a:ext>
            </a:extLst>
          </p:cNvPr>
          <p:cNvPicPr>
            <a:picLocks noChangeAspect="1"/>
          </p:cNvPicPr>
          <p:nvPr/>
        </p:nvPicPr>
        <p:blipFill>
          <a:blip r:embed="rId2"/>
          <a:stretch>
            <a:fillRect/>
          </a:stretch>
        </p:blipFill>
        <p:spPr>
          <a:xfrm>
            <a:off x="1524000" y="1750822"/>
            <a:ext cx="5400000" cy="2700000"/>
          </a:xfrm>
          <a:prstGeom prst="rect">
            <a:avLst/>
          </a:prstGeom>
          <a:ln w="12700">
            <a:miter lim="400000"/>
          </a:ln>
        </p:spPr>
      </p:pic>
      <p:pic>
        <p:nvPicPr>
          <p:cNvPr id="11" name="Screenshot 2025-07-03 at 17.28.45.png" descr="Screenshot 2025-07-03 at 17.28.45.png">
            <a:extLst>
              <a:ext uri="{FF2B5EF4-FFF2-40B4-BE49-F238E27FC236}">
                <a16:creationId xmlns:a16="http://schemas.microsoft.com/office/drawing/2014/main" id="{7B525EBE-5628-F44D-2A8F-24A7FA307DBC}"/>
              </a:ext>
            </a:extLst>
          </p:cNvPr>
          <p:cNvPicPr>
            <a:picLocks noChangeAspect="1"/>
          </p:cNvPicPr>
          <p:nvPr/>
        </p:nvPicPr>
        <p:blipFill>
          <a:blip r:embed="rId3"/>
          <a:stretch>
            <a:fillRect/>
          </a:stretch>
        </p:blipFill>
        <p:spPr>
          <a:xfrm>
            <a:off x="7022910" y="1750822"/>
            <a:ext cx="3721806" cy="2702325"/>
          </a:xfrm>
          <a:prstGeom prst="rect">
            <a:avLst/>
          </a:prstGeom>
          <a:ln w="12700">
            <a:miter lim="400000"/>
          </a:ln>
        </p:spPr>
      </p:pic>
      <p:sp>
        <p:nvSpPr>
          <p:cNvPr id="12" name="HESS Coll. et al., Science, 376, 6588 (2022)">
            <a:extLst>
              <a:ext uri="{FF2B5EF4-FFF2-40B4-BE49-F238E27FC236}">
                <a16:creationId xmlns:a16="http://schemas.microsoft.com/office/drawing/2014/main" id="{5DE340C7-FF82-117D-F47F-1B04667C0E38}"/>
              </a:ext>
            </a:extLst>
          </p:cNvPr>
          <p:cNvSpPr txBox="1"/>
          <p:nvPr/>
        </p:nvSpPr>
        <p:spPr>
          <a:xfrm>
            <a:off x="3358258" y="3429001"/>
            <a:ext cx="1939019" cy="441465"/>
          </a:xfrm>
          <a:prstGeom prst="rect">
            <a:avLst/>
          </a:prstGeom>
          <a:solidFill>
            <a:srgbClr val="FFFFFF"/>
          </a:solidFill>
          <a:ln w="3175">
            <a:solidFill>
              <a:srgbClr val="A6AAA8"/>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defTabSz="410765">
              <a:spcBef>
                <a:spcPts val="2200"/>
              </a:spcBef>
              <a:defRPr sz="1200">
                <a:latin typeface="Helvetica Neue"/>
                <a:ea typeface="Helvetica Neue"/>
                <a:cs typeface="Helvetica Neue"/>
                <a:sym typeface="Helvetica Neue"/>
              </a:defRPr>
            </a:lvl1pPr>
          </a:lstStyle>
          <a:p>
            <a:r>
              <a:rPr dirty="0">
                <a:solidFill>
                  <a:schemeClr val="bg1"/>
                </a:solidFill>
              </a:rPr>
              <a:t>HESS Coll. et al., Science, 376, 6588 (2022)</a:t>
            </a:r>
          </a:p>
        </p:txBody>
      </p:sp>
      <p:sp>
        <p:nvSpPr>
          <p:cNvPr id="14" name="HESS Coll. et al., Science, 376, 6588 (2022)">
            <a:extLst>
              <a:ext uri="{FF2B5EF4-FFF2-40B4-BE49-F238E27FC236}">
                <a16:creationId xmlns:a16="http://schemas.microsoft.com/office/drawing/2014/main" id="{980CD3AD-CA37-D819-BD7F-F43CD36133C6}"/>
              </a:ext>
            </a:extLst>
          </p:cNvPr>
          <p:cNvSpPr txBox="1"/>
          <p:nvPr/>
        </p:nvSpPr>
        <p:spPr>
          <a:xfrm>
            <a:off x="8070957" y="3208268"/>
            <a:ext cx="1939019" cy="441465"/>
          </a:xfrm>
          <a:prstGeom prst="rect">
            <a:avLst/>
          </a:prstGeom>
          <a:solidFill>
            <a:srgbClr val="FFFFFF"/>
          </a:solidFill>
          <a:ln w="3175">
            <a:solidFill>
              <a:srgbClr val="A6AAA8"/>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8" tIns="35718" rIns="35718" bIns="35718" anchor="ctr">
            <a:spAutoFit/>
          </a:bodyPr>
          <a:lstStyle>
            <a:lvl1pPr defTabSz="410765">
              <a:spcBef>
                <a:spcPts val="2200"/>
              </a:spcBef>
              <a:defRPr sz="1200">
                <a:latin typeface="Helvetica Neue"/>
                <a:ea typeface="Helvetica Neue"/>
                <a:cs typeface="Helvetica Neue"/>
                <a:sym typeface="Helvetica Neue"/>
              </a:defRPr>
            </a:lvl1pPr>
          </a:lstStyle>
          <a:p>
            <a:pPr>
              <a:defRPr>
                <a:latin typeface="Chalkboard"/>
                <a:ea typeface="Chalkboard"/>
                <a:cs typeface="Chalkboard"/>
                <a:sym typeface="Chalkboard"/>
              </a:defRPr>
            </a:pPr>
            <a:r>
              <a:rPr lang="fr-FR" dirty="0">
                <a:solidFill>
                  <a:schemeClr val="bg1"/>
                </a:solidFill>
              </a:rPr>
              <a:t>Abe et al. (LST Coll.), A&amp;A, 695, A152 (2025)</a:t>
            </a:r>
          </a:p>
        </p:txBody>
      </p:sp>
      <p:sp>
        <p:nvSpPr>
          <p:cNvPr id="4" name="Explosion 2 3">
            <a:extLst>
              <a:ext uri="{FF2B5EF4-FFF2-40B4-BE49-F238E27FC236}">
                <a16:creationId xmlns:a16="http://schemas.microsoft.com/office/drawing/2014/main" id="{56BEC539-1C5B-0519-7C0C-7BFB671A7A44}"/>
              </a:ext>
            </a:extLst>
          </p:cNvPr>
          <p:cNvSpPr/>
          <p:nvPr/>
        </p:nvSpPr>
        <p:spPr>
          <a:xfrm>
            <a:off x="6735488" y="4509687"/>
            <a:ext cx="5538520" cy="2225254"/>
          </a:xfrm>
          <a:prstGeom prst="irregularSeal2">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dirty="0">
                <a:solidFill>
                  <a:srgbClr val="FFFF00"/>
                </a:solidFill>
              </a:rPr>
              <a:t>Real time </a:t>
            </a:r>
            <a:r>
              <a:rPr lang="fr-FR" sz="2000" dirty="0" err="1">
                <a:solidFill>
                  <a:srgbClr val="FFFF00"/>
                </a:solidFill>
              </a:rPr>
              <a:t>laboratory</a:t>
            </a:r>
            <a:r>
              <a:rPr lang="fr-FR" sz="2000" dirty="0">
                <a:solidFill>
                  <a:srgbClr val="FFFF00"/>
                </a:solidFill>
              </a:rPr>
              <a:t> to </a:t>
            </a:r>
            <a:r>
              <a:rPr lang="fr-FR" sz="2000" dirty="0" err="1">
                <a:solidFill>
                  <a:srgbClr val="FFFF00"/>
                </a:solidFill>
              </a:rPr>
              <a:t>study</a:t>
            </a:r>
            <a:r>
              <a:rPr lang="fr-FR" sz="2000" dirty="0">
                <a:solidFill>
                  <a:srgbClr val="FFFF00"/>
                </a:solidFill>
              </a:rPr>
              <a:t> diffusive </a:t>
            </a:r>
            <a:r>
              <a:rPr lang="fr-FR" sz="2000" dirty="0" err="1">
                <a:solidFill>
                  <a:srgbClr val="FFFF00"/>
                </a:solidFill>
              </a:rPr>
              <a:t>shock</a:t>
            </a:r>
            <a:r>
              <a:rPr lang="fr-FR" sz="2000" dirty="0">
                <a:solidFill>
                  <a:srgbClr val="FFFF00"/>
                </a:solidFill>
              </a:rPr>
              <a:t> </a:t>
            </a:r>
            <a:r>
              <a:rPr lang="fr-FR" sz="2000" dirty="0" err="1">
                <a:solidFill>
                  <a:srgbClr val="FFFF00"/>
                </a:solidFill>
              </a:rPr>
              <a:t>acceleration</a:t>
            </a:r>
            <a:endParaRPr lang="fr-FR" sz="2000" dirty="0">
              <a:solidFill>
                <a:srgbClr val="FFFF00"/>
              </a:solidFill>
            </a:endParaRPr>
          </a:p>
          <a:p>
            <a:pPr algn="ctr"/>
            <a:endParaRPr lang="fr-FR" dirty="0"/>
          </a:p>
        </p:txBody>
      </p:sp>
    </p:spTree>
    <p:extLst>
      <p:ext uri="{BB962C8B-B14F-4D97-AF65-F5344CB8AC3E}">
        <p14:creationId xmlns:p14="http://schemas.microsoft.com/office/powerpoint/2010/main" val="1134855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859EB-D4DA-684D-7B88-088767896A22}"/>
              </a:ext>
            </a:extLst>
          </p:cNvPr>
          <p:cNvSpPr>
            <a:spLocks noGrp="1"/>
          </p:cNvSpPr>
          <p:nvPr>
            <p:ph type="title"/>
          </p:nvPr>
        </p:nvSpPr>
        <p:spPr>
          <a:xfrm>
            <a:off x="198295" y="160337"/>
            <a:ext cx="8229600" cy="1143000"/>
          </a:xfrm>
        </p:spPr>
        <p:txBody>
          <a:bodyPr>
            <a:normAutofit/>
          </a:bodyPr>
          <a:lstStyle/>
          <a:p>
            <a:r>
              <a:rPr lang="es-ES" sz="4400" b="1" dirty="0">
                <a:solidFill>
                  <a:srgbClr val="FFFF00"/>
                </a:solidFill>
              </a:rPr>
              <a:t>GRB221009A – “</a:t>
            </a:r>
            <a:r>
              <a:rPr lang="es-ES" sz="4400" b="1" dirty="0" err="1">
                <a:solidFill>
                  <a:srgbClr val="FFFF00"/>
                </a:solidFill>
              </a:rPr>
              <a:t>The</a:t>
            </a:r>
            <a:r>
              <a:rPr lang="es-ES" sz="4400" b="1" dirty="0">
                <a:solidFill>
                  <a:srgbClr val="FFFF00"/>
                </a:solidFill>
              </a:rPr>
              <a:t> B.O.A.T.”</a:t>
            </a:r>
            <a:endParaRPr lang="en-ES" sz="4400" b="1" dirty="0">
              <a:solidFill>
                <a:srgbClr val="FFFF00"/>
              </a:solidFill>
            </a:endParaRPr>
          </a:p>
        </p:txBody>
      </p:sp>
      <p:sp>
        <p:nvSpPr>
          <p:cNvPr id="4" name="Slide Number Placeholder 3">
            <a:extLst>
              <a:ext uri="{FF2B5EF4-FFF2-40B4-BE49-F238E27FC236}">
                <a16:creationId xmlns:a16="http://schemas.microsoft.com/office/drawing/2014/main" id="{143C9935-BD98-8CAB-C4C4-5931F144D999}"/>
              </a:ext>
            </a:extLst>
          </p:cNvPr>
          <p:cNvSpPr>
            <a:spLocks noGrp="1"/>
          </p:cNvSpPr>
          <p:nvPr>
            <p:ph type="sldNum" sz="quarter" idx="12"/>
          </p:nvPr>
        </p:nvSpPr>
        <p:spPr/>
        <p:txBody>
          <a:bodyPr/>
          <a:lstStyle/>
          <a:p>
            <a:fld id="{DFC95BCA-6418-2341-80B3-2965CB58C1C8}" type="slidenum">
              <a:rPr lang="es-ES" smtClean="0"/>
              <a:t>14</a:t>
            </a:fld>
            <a:endParaRPr lang="es-ES"/>
          </a:p>
        </p:txBody>
      </p:sp>
      <p:sp>
        <p:nvSpPr>
          <p:cNvPr id="6" name="TextBox 5">
            <a:extLst>
              <a:ext uri="{FF2B5EF4-FFF2-40B4-BE49-F238E27FC236}">
                <a16:creationId xmlns:a16="http://schemas.microsoft.com/office/drawing/2014/main" id="{BF9222C9-28EA-9770-9E7C-42EC8905BBF8}"/>
              </a:ext>
            </a:extLst>
          </p:cNvPr>
          <p:cNvSpPr txBox="1"/>
          <p:nvPr/>
        </p:nvSpPr>
        <p:spPr>
          <a:xfrm>
            <a:off x="2398981" y="930269"/>
            <a:ext cx="3828228" cy="400110"/>
          </a:xfrm>
          <a:prstGeom prst="rect">
            <a:avLst/>
          </a:prstGeom>
          <a:noFill/>
        </p:spPr>
        <p:txBody>
          <a:bodyPr wrap="none" rtlCol="0">
            <a:spAutoFit/>
          </a:bodyPr>
          <a:lstStyle/>
          <a:p>
            <a:pPr algn="ctr"/>
            <a:r>
              <a:rPr lang="fr-FR" sz="2000" b="0" i="0" u="none" strike="noStrike" dirty="0">
                <a:solidFill>
                  <a:srgbClr val="FFC000"/>
                </a:solidFill>
                <a:effectLst/>
                <a:latin typeface="-apple-system"/>
                <a:hlinkClick r:id="rId2"/>
              </a:rPr>
              <a:t>M. </a:t>
            </a:r>
            <a:r>
              <a:rPr lang="fr-FR" sz="2000" b="0" i="0" u="none" strike="noStrike" dirty="0" err="1">
                <a:solidFill>
                  <a:srgbClr val="FFC000"/>
                </a:solidFill>
                <a:effectLst/>
                <a:latin typeface="-apple-system"/>
                <a:hlinkClick r:id="rId2"/>
              </a:rPr>
              <a:t>Axelsson</a:t>
            </a:r>
            <a:r>
              <a:rPr lang="fr-FR" sz="2000" b="0" i="0" u="none" strike="noStrike" dirty="0">
                <a:solidFill>
                  <a:srgbClr val="FFC000"/>
                </a:solidFill>
                <a:effectLst/>
                <a:latin typeface="-apple-system"/>
                <a:hlinkClick r:id="rId2"/>
              </a:rPr>
              <a:t> </a:t>
            </a:r>
            <a:r>
              <a:rPr lang="fr-FR" sz="2000" b="0" i="1" u="none" strike="noStrike" dirty="0">
                <a:solidFill>
                  <a:srgbClr val="FFC000"/>
                </a:solidFill>
                <a:effectLst/>
                <a:latin typeface="-apple-system"/>
                <a:hlinkClick r:id="rId2"/>
              </a:rPr>
              <a:t>et al</a:t>
            </a:r>
            <a:r>
              <a:rPr lang="fr-FR" sz="2000" b="0" i="0" u="none" strike="noStrike" dirty="0">
                <a:solidFill>
                  <a:srgbClr val="FFC000"/>
                </a:solidFill>
                <a:effectLst/>
                <a:latin typeface="-apple-system"/>
                <a:hlinkClick r:id="rId2"/>
              </a:rPr>
              <a:t> 2025 </a:t>
            </a:r>
            <a:r>
              <a:rPr lang="fr-FR" sz="2000" b="0" i="1" u="none" strike="noStrike" dirty="0" err="1">
                <a:solidFill>
                  <a:srgbClr val="FFC000"/>
                </a:solidFill>
                <a:effectLst/>
                <a:latin typeface="-apple-system"/>
                <a:hlinkClick r:id="rId2"/>
              </a:rPr>
              <a:t>ApJS</a:t>
            </a:r>
            <a:r>
              <a:rPr lang="fr-FR" sz="2000" b="0" i="0" u="none" strike="noStrike" dirty="0">
                <a:solidFill>
                  <a:srgbClr val="FFC000"/>
                </a:solidFill>
                <a:effectLst/>
                <a:latin typeface="-apple-system"/>
                <a:hlinkClick r:id="rId2"/>
              </a:rPr>
              <a:t> </a:t>
            </a:r>
            <a:r>
              <a:rPr lang="fr-FR" sz="2000" b="1" i="0" u="none" strike="noStrike" dirty="0">
                <a:solidFill>
                  <a:srgbClr val="FFC000"/>
                </a:solidFill>
                <a:effectLst/>
                <a:latin typeface="-apple-system"/>
                <a:hlinkClick r:id="rId2"/>
              </a:rPr>
              <a:t>277</a:t>
            </a:r>
            <a:r>
              <a:rPr lang="fr-FR" sz="2000" b="0" i="0" u="none" strike="noStrike" dirty="0">
                <a:solidFill>
                  <a:srgbClr val="FFC000"/>
                </a:solidFill>
                <a:effectLst/>
                <a:latin typeface="-apple-system"/>
                <a:hlinkClick r:id="rId2"/>
              </a:rPr>
              <a:t> 24</a:t>
            </a:r>
            <a:endParaRPr lang="en-ES" sz="2000" dirty="0">
              <a:solidFill>
                <a:srgbClr val="FFC000"/>
              </a:solidFill>
            </a:endParaRPr>
          </a:p>
        </p:txBody>
      </p:sp>
      <p:sp>
        <p:nvSpPr>
          <p:cNvPr id="7" name="TextBox 6">
            <a:extLst>
              <a:ext uri="{FF2B5EF4-FFF2-40B4-BE49-F238E27FC236}">
                <a16:creationId xmlns:a16="http://schemas.microsoft.com/office/drawing/2014/main" id="{A0C94C8C-509E-A422-591F-279122D79AC2}"/>
              </a:ext>
            </a:extLst>
          </p:cNvPr>
          <p:cNvSpPr txBox="1"/>
          <p:nvPr/>
        </p:nvSpPr>
        <p:spPr>
          <a:xfrm>
            <a:off x="166884" y="1774890"/>
            <a:ext cx="7551619" cy="2120004"/>
          </a:xfrm>
          <a:prstGeom prst="rect">
            <a:avLst/>
          </a:prstGeom>
          <a:noFill/>
        </p:spPr>
        <p:txBody>
          <a:bodyPr wrap="square" rtlCol="0">
            <a:spAutoFit/>
          </a:bodyPr>
          <a:lstStyle/>
          <a:p>
            <a:pPr marL="285750" indent="-285750">
              <a:buFont typeface="Arial" panose="020B0604020202020204" pitchFamily="34" charset="0"/>
              <a:buChar char="•"/>
            </a:pPr>
            <a:r>
              <a:rPr lang="fr-FR" dirty="0" err="1">
                <a:latin typeface="Times New Roman" panose="02020603050405020304" pitchFamily="18" charset="0"/>
                <a:cs typeface="Times New Roman" panose="02020603050405020304" pitchFamily="18" charset="0"/>
              </a:rPr>
              <a:t>D</a:t>
            </a:r>
            <a:r>
              <a:rPr lang="fr-FR" dirty="0" err="1">
                <a:effectLst/>
                <a:latin typeface="Times New Roman" panose="02020603050405020304" pitchFamily="18" charset="0"/>
                <a:cs typeface="Times New Roman" panose="02020603050405020304" pitchFamily="18" charset="0"/>
              </a:rPr>
              <a:t>etected</a:t>
            </a:r>
            <a:r>
              <a:rPr lang="fr-FR" dirty="0">
                <a:effectLst/>
                <a:latin typeface="Times New Roman" panose="02020603050405020304" pitchFamily="18" charset="0"/>
                <a:cs typeface="Times New Roman" panose="02020603050405020304" pitchFamily="18" charset="0"/>
              </a:rPr>
              <a:t> on </a:t>
            </a:r>
            <a:r>
              <a:rPr lang="fr-FR" dirty="0" err="1">
                <a:effectLst/>
                <a:latin typeface="Times New Roman" panose="02020603050405020304" pitchFamily="18" charset="0"/>
                <a:cs typeface="Times New Roman" panose="02020603050405020304" pitchFamily="18" charset="0"/>
              </a:rPr>
              <a:t>October</a:t>
            </a:r>
            <a:r>
              <a:rPr lang="fr-FR" dirty="0">
                <a:effectLst/>
                <a:latin typeface="Times New Roman" panose="02020603050405020304" pitchFamily="18" charset="0"/>
                <a:cs typeface="Times New Roman" panose="02020603050405020304" pitchFamily="18" charset="0"/>
              </a:rPr>
              <a:t> 9, 2022: </a:t>
            </a:r>
            <a:r>
              <a:rPr lang="fr-FR" dirty="0" err="1">
                <a:effectLst/>
                <a:latin typeface="Times New Roman" panose="02020603050405020304" pitchFamily="18" charset="0"/>
                <a:cs typeface="Times New Roman" panose="02020603050405020304" pitchFamily="18" charset="0"/>
              </a:rPr>
              <a:t>highest</a:t>
            </a:r>
            <a:r>
              <a:rPr lang="fr-FR" dirty="0">
                <a:effectLst/>
                <a:latin typeface="Times New Roman" panose="02020603050405020304" pitchFamily="18" charset="0"/>
                <a:cs typeface="Times New Roman" panose="02020603050405020304" pitchFamily="18" charset="0"/>
              </a:rPr>
              <a:t> flux </a:t>
            </a:r>
            <a:r>
              <a:rPr lang="fr-FR" dirty="0" err="1">
                <a:effectLst/>
                <a:latin typeface="Times New Roman" panose="02020603050405020304" pitchFamily="18" charset="0"/>
                <a:cs typeface="Times New Roman" panose="02020603050405020304" pitchFamily="18" charset="0"/>
              </a:rPr>
              <a:t>burst</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ever</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observed</a:t>
            </a:r>
            <a:r>
              <a:rPr lang="fr-FR" dirty="0">
                <a:effectLst/>
                <a:latin typeface="Times New Roman" panose="02020603050405020304" pitchFamily="18" charset="0"/>
                <a:cs typeface="Times New Roman" panose="02020603050405020304" pitchFamily="18" charset="0"/>
              </a:rPr>
              <a:t> by the GBM.</a:t>
            </a:r>
          </a:p>
          <a:p>
            <a:pPr marL="285750" indent="-285750">
              <a:buFont typeface="Arial" panose="020B0604020202020204" pitchFamily="34" charset="0"/>
              <a:buChar char="•"/>
            </a:pPr>
            <a:r>
              <a:rPr lang="en-GB" dirty="0">
                <a:solidFill>
                  <a:srgbClr val="FFFF00"/>
                </a:solidFill>
                <a:latin typeface="Times New Roman" panose="02020603050405020304" pitchFamily="18" charset="0"/>
                <a:cs typeface="Times New Roman" panose="02020603050405020304" pitchFamily="18" charset="0"/>
              </a:rPr>
              <a:t>Unusable data </a:t>
            </a:r>
            <a:r>
              <a:rPr lang="en-GB" dirty="0">
                <a:latin typeface="Times New Roman" panose="02020603050405020304" pitchFamily="18" charset="0"/>
                <a:cs typeface="Times New Roman" panose="02020603050405020304" pitchFamily="18" charset="0"/>
              </a:rPr>
              <a:t>for standard analysis pipelines </a:t>
            </a:r>
            <a:r>
              <a:rPr lang="en-GB" dirty="0">
                <a:solidFill>
                  <a:srgbClr val="FFFF00"/>
                </a:solidFill>
                <a:latin typeface="Times New Roman" panose="02020603050405020304" pitchFamily="18" charset="0"/>
                <a:cs typeface="Times New Roman" panose="02020603050405020304" pitchFamily="18" charset="0"/>
              </a:rPr>
              <a:t>recovered ! </a:t>
            </a:r>
            <a:endParaRPr lang="fr-FR" dirty="0">
              <a:latin typeface="Times New Roman" panose="02020603050405020304" pitchFamily="18" charset="0"/>
              <a:cs typeface="Times New Roman" panose="02020603050405020304" pitchFamily="18" charset="0"/>
            </a:endParaRPr>
          </a:p>
          <a:p>
            <a:pPr marL="285750" indent="-285750">
              <a:lnSpc>
                <a:spcPct val="150000"/>
              </a:lnSpc>
              <a:buFont typeface="Arial" panose="020B0604020202020204" pitchFamily="34" charset="0"/>
              <a:buChar char="•"/>
            </a:pPr>
            <a:r>
              <a:rPr lang="fr-FR" dirty="0">
                <a:latin typeface="Times New Roman" panose="02020603050405020304" pitchFamily="18" charset="0"/>
                <a:cs typeface="Times New Roman" panose="02020603050405020304" pitchFamily="18" charset="0"/>
              </a:rPr>
              <a:t>R</a:t>
            </a:r>
            <a:r>
              <a:rPr lang="fr-FR" dirty="0">
                <a:effectLst/>
                <a:latin typeface="Times New Roman" panose="02020603050405020304" pitchFamily="18" charset="0"/>
                <a:cs typeface="Times New Roman" panose="02020603050405020304" pitchFamily="18" charset="0"/>
              </a:rPr>
              <a:t>ecord-</a:t>
            </a:r>
            <a:r>
              <a:rPr lang="fr-FR" dirty="0" err="1">
                <a:effectLst/>
                <a:latin typeface="Times New Roman" panose="02020603050405020304" pitchFamily="18" charset="0"/>
                <a:cs typeface="Times New Roman" panose="02020603050405020304" pitchFamily="18" charset="0"/>
              </a:rPr>
              <a:t>breaking</a:t>
            </a:r>
            <a:r>
              <a:rPr lang="fr-FR" dirty="0">
                <a:effectLst/>
                <a:latin typeface="Times New Roman" panose="02020603050405020304" pitchFamily="18" charset="0"/>
                <a:cs typeface="Times New Roman" panose="02020603050405020304" pitchFamily="18" charset="0"/>
              </a:rPr>
              <a:t> HE duration: GRB </a:t>
            </a:r>
            <a:r>
              <a:rPr lang="fr-FR" dirty="0" err="1">
                <a:effectLst/>
                <a:latin typeface="Times New Roman" panose="02020603050405020304" pitchFamily="18" charset="0"/>
                <a:cs typeface="Times New Roman" panose="02020603050405020304" pitchFamily="18" charset="0"/>
              </a:rPr>
              <a:t>was</a:t>
            </a:r>
            <a:r>
              <a:rPr lang="fr-FR" dirty="0">
                <a:effectLst/>
                <a:latin typeface="Times New Roman" panose="02020603050405020304" pitchFamily="18" charset="0"/>
                <a:cs typeface="Times New Roman" panose="02020603050405020304" pitchFamily="18" charset="0"/>
              </a:rPr>
              <a:t> visible for about 2 </a:t>
            </a:r>
            <a:r>
              <a:rPr lang="fr-FR" dirty="0" err="1">
                <a:effectLst/>
                <a:latin typeface="Times New Roman" panose="02020603050405020304" pitchFamily="18" charset="0"/>
                <a:cs typeface="Times New Roman" panose="02020603050405020304" pitchFamily="18" charset="0"/>
              </a:rPr>
              <a:t>days</a:t>
            </a:r>
            <a:r>
              <a:rPr lang="fr-FR" dirty="0">
                <a:effectLst/>
                <a:latin typeface="Times New Roman" panose="02020603050405020304" pitchFamily="18" charset="0"/>
                <a:cs typeface="Times New Roman" panose="02020603050405020304" pitchFamily="18" charset="0"/>
              </a:rPr>
              <a:t> by the LAT</a:t>
            </a:r>
          </a:p>
          <a:p>
            <a:pPr marL="285750" indent="-285750">
              <a:buFont typeface="Arial" panose="020B0604020202020204" pitchFamily="34" charset="0"/>
              <a:buChar char="•"/>
            </a:pPr>
            <a:r>
              <a:rPr lang="fr-FR" dirty="0">
                <a:effectLst/>
                <a:latin typeface="Times New Roman" panose="02020603050405020304" pitchFamily="18" charset="0"/>
                <a:cs typeface="Times New Roman" panose="02020603050405020304" pitchFamily="18" charset="0"/>
              </a:rPr>
              <a:t>High-</a:t>
            </a:r>
            <a:r>
              <a:rPr lang="fr-FR" dirty="0" err="1">
                <a:effectLst/>
                <a:latin typeface="Times New Roman" panose="02020603050405020304" pitchFamily="18" charset="0"/>
                <a:cs typeface="Times New Roman" panose="02020603050405020304" pitchFamily="18" charset="0"/>
              </a:rPr>
              <a:t>energy</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events</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observed</a:t>
            </a:r>
            <a:r>
              <a:rPr lang="fr-FR" dirty="0">
                <a:effectLst/>
                <a:latin typeface="Times New Roman" panose="02020603050405020304" pitchFamily="18" charset="0"/>
                <a:cs typeface="Times New Roman" panose="02020603050405020304" pitchFamily="18" charset="0"/>
              </a:rPr>
              <a:t> by the LAT are incompatible </a:t>
            </a:r>
            <a:r>
              <a:rPr lang="fr-FR" dirty="0" err="1">
                <a:effectLst/>
                <a:latin typeface="Times New Roman" panose="02020603050405020304" pitchFamily="18" charset="0"/>
                <a:cs typeface="Times New Roman" panose="02020603050405020304" pitchFamily="18" charset="0"/>
              </a:rPr>
              <a:t>with</a:t>
            </a:r>
            <a:r>
              <a:rPr lang="fr-FR" dirty="0">
                <a:effectLst/>
                <a:latin typeface="Times New Roman" panose="02020603050405020304" pitchFamily="18" charset="0"/>
                <a:cs typeface="Times New Roman" panose="02020603050405020304" pitchFamily="18" charset="0"/>
              </a:rPr>
              <a:t> synchrotron</a:t>
            </a:r>
          </a:p>
          <a:p>
            <a:pPr>
              <a:lnSpc>
                <a:spcPct val="150000"/>
              </a:lnSpc>
            </a:pPr>
            <a:r>
              <a:rPr lang="fr-FR" dirty="0" err="1">
                <a:effectLst/>
                <a:latin typeface="Times New Roman" panose="02020603050405020304" pitchFamily="18" charset="0"/>
                <a:cs typeface="Times New Roman" panose="02020603050405020304" pitchFamily="18" charset="0"/>
              </a:rPr>
              <a:t>origin</a:t>
            </a:r>
            <a:r>
              <a:rPr lang="fr-FR" dirty="0">
                <a:effectLst/>
                <a:latin typeface="Times New Roman" panose="02020603050405020304" pitchFamily="18" charset="0"/>
                <a:cs typeface="Times New Roman" panose="02020603050405020304" pitchFamily="18" charset="0"/>
              </a:rPr>
              <a:t>, and more </a:t>
            </a:r>
            <a:r>
              <a:rPr lang="fr-FR" dirty="0" err="1">
                <a:effectLst/>
                <a:latin typeface="Times New Roman" panose="02020603050405020304" pitchFamily="18" charset="0"/>
                <a:cs typeface="Times New Roman" panose="02020603050405020304" pitchFamily="18" charset="0"/>
              </a:rPr>
              <a:t>likely</a:t>
            </a:r>
            <a:r>
              <a:rPr lang="fr-FR" dirty="0">
                <a:effectLst/>
                <a:latin typeface="Times New Roman" panose="02020603050405020304" pitchFamily="18" charset="0"/>
                <a:cs typeface="Times New Roman" panose="02020603050405020304" pitchFamily="18" charset="0"/>
              </a:rPr>
              <a:t> </a:t>
            </a:r>
            <a:r>
              <a:rPr lang="fr-FR" dirty="0" err="1">
                <a:effectLst/>
                <a:latin typeface="Times New Roman" panose="02020603050405020304" pitchFamily="18" charset="0"/>
                <a:cs typeface="Times New Roman" panose="02020603050405020304" pitchFamily="18" charset="0"/>
              </a:rPr>
              <a:t>related</a:t>
            </a:r>
            <a:r>
              <a:rPr lang="fr-FR" dirty="0">
                <a:effectLst/>
                <a:latin typeface="Times New Roman" panose="02020603050405020304" pitchFamily="18" charset="0"/>
                <a:cs typeface="Times New Roman" panose="02020603050405020304" pitchFamily="18" charset="0"/>
              </a:rPr>
              <a:t> to an extra component </a:t>
            </a:r>
            <a:r>
              <a:rPr lang="fr-FR" dirty="0" err="1">
                <a:effectLst/>
                <a:latin typeface="Times New Roman" panose="02020603050405020304" pitchFamily="18" charset="0"/>
                <a:cs typeface="Times New Roman" panose="02020603050405020304" pitchFamily="18" charset="0"/>
              </a:rPr>
              <a:t>identified</a:t>
            </a:r>
            <a:r>
              <a:rPr lang="fr-FR" dirty="0">
                <a:effectLst/>
                <a:latin typeface="Times New Roman" panose="02020603050405020304" pitchFamily="18" charset="0"/>
                <a:cs typeface="Times New Roman" panose="02020603050405020304" pitchFamily="18" charset="0"/>
              </a:rPr>
              <a:t> as synchrotron self-Compton (SSC).</a:t>
            </a:r>
            <a:endParaRPr lang="en-GB" dirty="0">
              <a:latin typeface="Times New Roman" panose="02020603050405020304" pitchFamily="18" charset="0"/>
              <a:cs typeface="Times New Roman" panose="02020603050405020304" pitchFamily="18" charset="0"/>
            </a:endParaRPr>
          </a:p>
        </p:txBody>
      </p:sp>
      <p:pic>
        <p:nvPicPr>
          <p:cNvPr id="9" name="Image 8">
            <a:extLst>
              <a:ext uri="{FF2B5EF4-FFF2-40B4-BE49-F238E27FC236}">
                <a16:creationId xmlns:a16="http://schemas.microsoft.com/office/drawing/2014/main" id="{F839E321-6898-8A4D-E8D1-669AB589F9E2}"/>
              </a:ext>
            </a:extLst>
          </p:cNvPr>
          <p:cNvPicPr>
            <a:picLocks noChangeAspect="1"/>
          </p:cNvPicPr>
          <p:nvPr/>
        </p:nvPicPr>
        <p:blipFill>
          <a:blip r:embed="rId3"/>
          <a:stretch>
            <a:fillRect/>
          </a:stretch>
        </p:blipFill>
        <p:spPr>
          <a:xfrm>
            <a:off x="8261011" y="133295"/>
            <a:ext cx="3764105" cy="3942045"/>
          </a:xfrm>
          <a:prstGeom prst="rect">
            <a:avLst/>
          </a:prstGeom>
        </p:spPr>
      </p:pic>
      <p:pic>
        <p:nvPicPr>
          <p:cNvPr id="11" name="Image 10">
            <a:extLst>
              <a:ext uri="{FF2B5EF4-FFF2-40B4-BE49-F238E27FC236}">
                <a16:creationId xmlns:a16="http://schemas.microsoft.com/office/drawing/2014/main" id="{94CF550F-A941-7A15-ECFB-7EF920CD9480}"/>
              </a:ext>
            </a:extLst>
          </p:cNvPr>
          <p:cNvPicPr>
            <a:picLocks noChangeAspect="1"/>
          </p:cNvPicPr>
          <p:nvPr/>
        </p:nvPicPr>
        <p:blipFill>
          <a:blip r:embed="rId4"/>
          <a:stretch>
            <a:fillRect/>
          </a:stretch>
        </p:blipFill>
        <p:spPr>
          <a:xfrm>
            <a:off x="6713428" y="4200764"/>
            <a:ext cx="4048344" cy="2521155"/>
          </a:xfrm>
          <a:prstGeom prst="rect">
            <a:avLst/>
          </a:prstGeom>
        </p:spPr>
      </p:pic>
      <p:pic>
        <p:nvPicPr>
          <p:cNvPr id="12" name="Image 11">
            <a:extLst>
              <a:ext uri="{FF2B5EF4-FFF2-40B4-BE49-F238E27FC236}">
                <a16:creationId xmlns:a16="http://schemas.microsoft.com/office/drawing/2014/main" id="{5FC9B2A5-89AA-65E4-8B70-1E5986C6FA55}"/>
              </a:ext>
            </a:extLst>
          </p:cNvPr>
          <p:cNvPicPr>
            <a:picLocks noChangeAspect="1"/>
          </p:cNvPicPr>
          <p:nvPr/>
        </p:nvPicPr>
        <p:blipFill>
          <a:blip r:embed="rId5"/>
          <a:stretch>
            <a:fillRect/>
          </a:stretch>
        </p:blipFill>
        <p:spPr>
          <a:xfrm>
            <a:off x="2007705" y="4200764"/>
            <a:ext cx="4348372" cy="2521154"/>
          </a:xfrm>
          <a:prstGeom prst="rect">
            <a:avLst/>
          </a:prstGeom>
        </p:spPr>
      </p:pic>
    </p:spTree>
    <p:extLst>
      <p:ext uri="{BB962C8B-B14F-4D97-AF65-F5344CB8AC3E}">
        <p14:creationId xmlns:p14="http://schemas.microsoft.com/office/powerpoint/2010/main" val="1526853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42B5499-89DC-1F2B-E3F7-10502D045B0F}"/>
              </a:ext>
            </a:extLst>
          </p:cNvPr>
          <p:cNvSpPr>
            <a:spLocks noGrp="1"/>
          </p:cNvSpPr>
          <p:nvPr>
            <p:ph type="sldNum" sz="quarter" idx="12"/>
          </p:nvPr>
        </p:nvSpPr>
        <p:spPr/>
        <p:txBody>
          <a:bodyPr/>
          <a:lstStyle/>
          <a:p>
            <a:fld id="{DFC95BCA-6418-2341-80B3-2965CB58C1C8}" type="slidenum">
              <a:rPr lang="es-ES" smtClean="0"/>
              <a:t>15</a:t>
            </a:fld>
            <a:endParaRPr lang="es-ES"/>
          </a:p>
        </p:txBody>
      </p:sp>
      <p:sp>
        <p:nvSpPr>
          <p:cNvPr id="5" name="Title 1">
            <a:extLst>
              <a:ext uri="{FF2B5EF4-FFF2-40B4-BE49-F238E27FC236}">
                <a16:creationId xmlns:a16="http://schemas.microsoft.com/office/drawing/2014/main" id="{608CF99B-388E-912C-8549-CCB2BEFD024B}"/>
              </a:ext>
            </a:extLst>
          </p:cNvPr>
          <p:cNvSpPr>
            <a:spLocks noGrp="1"/>
          </p:cNvSpPr>
          <p:nvPr>
            <p:ph type="title"/>
          </p:nvPr>
        </p:nvSpPr>
        <p:spPr>
          <a:xfrm>
            <a:off x="609600" y="160336"/>
            <a:ext cx="10972800" cy="1143000"/>
          </a:xfrm>
        </p:spPr>
        <p:txBody>
          <a:bodyPr>
            <a:normAutofit fontScale="90000"/>
          </a:bodyPr>
          <a:lstStyle/>
          <a:p>
            <a:r>
              <a:rPr lang="es-ES" sz="4400" b="1" dirty="0">
                <a:solidFill>
                  <a:srgbClr val="FFFF00"/>
                </a:solidFill>
              </a:rPr>
              <a:t>Multi-Messenger </a:t>
            </a:r>
            <a:r>
              <a:rPr lang="es-ES" sz="4400" b="1" dirty="0" err="1">
                <a:solidFill>
                  <a:srgbClr val="FFFF00"/>
                </a:solidFill>
              </a:rPr>
              <a:t>astronomy</a:t>
            </a:r>
            <a:r>
              <a:rPr lang="es-ES" sz="4400" b="1" dirty="0">
                <a:solidFill>
                  <a:srgbClr val="FFFF00"/>
                </a:solidFill>
              </a:rPr>
              <a:t>: neutrino and GW</a:t>
            </a:r>
            <a:endParaRPr lang="en-ES" sz="4400" b="1" dirty="0">
              <a:solidFill>
                <a:srgbClr val="FFFF00"/>
              </a:solidFill>
            </a:endParaRPr>
          </a:p>
        </p:txBody>
      </p:sp>
      <p:pic>
        <p:nvPicPr>
          <p:cNvPr id="6" name="Image 5">
            <a:extLst>
              <a:ext uri="{FF2B5EF4-FFF2-40B4-BE49-F238E27FC236}">
                <a16:creationId xmlns:a16="http://schemas.microsoft.com/office/drawing/2014/main" id="{0D603C87-1DE2-9BAE-A89A-2836DF425D5E}"/>
              </a:ext>
            </a:extLst>
          </p:cNvPr>
          <p:cNvPicPr>
            <a:picLocks noChangeAspect="1"/>
          </p:cNvPicPr>
          <p:nvPr/>
        </p:nvPicPr>
        <p:blipFill>
          <a:blip r:embed="rId2"/>
          <a:stretch>
            <a:fillRect/>
          </a:stretch>
        </p:blipFill>
        <p:spPr>
          <a:xfrm>
            <a:off x="7442200" y="4407833"/>
            <a:ext cx="4572200" cy="2313643"/>
          </a:xfrm>
          <a:prstGeom prst="rect">
            <a:avLst/>
          </a:prstGeom>
        </p:spPr>
      </p:pic>
      <p:pic>
        <p:nvPicPr>
          <p:cNvPr id="8" name="Image 7">
            <a:extLst>
              <a:ext uri="{FF2B5EF4-FFF2-40B4-BE49-F238E27FC236}">
                <a16:creationId xmlns:a16="http://schemas.microsoft.com/office/drawing/2014/main" id="{C7290FA8-EFA1-3FC1-9A29-15072B0CF745}"/>
              </a:ext>
            </a:extLst>
          </p:cNvPr>
          <p:cNvPicPr>
            <a:picLocks noChangeAspect="1"/>
          </p:cNvPicPr>
          <p:nvPr/>
        </p:nvPicPr>
        <p:blipFill>
          <a:blip r:embed="rId3"/>
          <a:stretch>
            <a:fillRect/>
          </a:stretch>
        </p:blipFill>
        <p:spPr>
          <a:xfrm>
            <a:off x="313815" y="2866525"/>
            <a:ext cx="6327743" cy="3806797"/>
          </a:xfrm>
          <a:prstGeom prst="rect">
            <a:avLst/>
          </a:prstGeom>
        </p:spPr>
      </p:pic>
      <p:sp>
        <p:nvSpPr>
          <p:cNvPr id="10" name="Espace réservé du contenu 9">
            <a:extLst>
              <a:ext uri="{FF2B5EF4-FFF2-40B4-BE49-F238E27FC236}">
                <a16:creationId xmlns:a16="http://schemas.microsoft.com/office/drawing/2014/main" id="{1CD005C6-F002-EC0B-0EFB-1313463F5290}"/>
              </a:ext>
            </a:extLst>
          </p:cNvPr>
          <p:cNvSpPr>
            <a:spLocks noGrp="1"/>
          </p:cNvSpPr>
          <p:nvPr>
            <p:ph idx="1"/>
          </p:nvPr>
        </p:nvSpPr>
        <p:spPr>
          <a:xfrm>
            <a:off x="7162800" y="1415994"/>
            <a:ext cx="4715385" cy="3690920"/>
          </a:xfrm>
        </p:spPr>
        <p:txBody>
          <a:bodyPr>
            <a:normAutofit/>
          </a:bodyPr>
          <a:lstStyle/>
          <a:p>
            <a:pPr>
              <a:lnSpc>
                <a:spcPct val="100000"/>
              </a:lnSpc>
            </a:pPr>
            <a:r>
              <a:rPr lang="fr-FR" sz="2000" dirty="0">
                <a:effectLst/>
                <a:latin typeface="Times New Roman" panose="02020603050405020304" pitchFamily="18" charset="0"/>
                <a:cs typeface="Times New Roman" panose="02020603050405020304" pitchFamily="18" charset="0"/>
              </a:rPr>
              <a:t>Association of neutrino </a:t>
            </a:r>
            <a:r>
              <a:rPr lang="fr-FR" sz="2000" dirty="0" err="1">
                <a:effectLst/>
                <a:latin typeface="Times New Roman" panose="02020603050405020304" pitchFamily="18" charset="0"/>
                <a:cs typeface="Times New Roman" panose="02020603050405020304" pitchFamily="18" charset="0"/>
              </a:rPr>
              <a:t>with</a:t>
            </a:r>
            <a:r>
              <a:rPr lang="fr-FR" sz="2000" dirty="0">
                <a:effectLst/>
                <a:latin typeface="Times New Roman" panose="02020603050405020304" pitchFamily="18" charset="0"/>
                <a:cs typeface="Times New Roman" panose="02020603050405020304" pitchFamily="18" charset="0"/>
              </a:rPr>
              <a:t> gamma-ray </a:t>
            </a:r>
            <a:r>
              <a:rPr lang="fr-FR" sz="2000" dirty="0" err="1">
                <a:effectLst/>
                <a:latin typeface="Times New Roman" panose="02020603050405020304" pitchFamily="18" charset="0"/>
                <a:cs typeface="Times New Roman" panose="02020603050405020304" pitchFamily="18" charset="0"/>
              </a:rPr>
              <a:t>flare</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from</a:t>
            </a:r>
            <a:r>
              <a:rPr lang="fr-FR" sz="2000" dirty="0">
                <a:effectLst/>
                <a:latin typeface="Times New Roman" panose="02020603050405020304" pitchFamily="18" charset="0"/>
                <a:cs typeface="Times New Roman" panose="02020603050405020304" pitchFamily="18" charset="0"/>
              </a:rPr>
              <a:t> the </a:t>
            </a:r>
            <a:r>
              <a:rPr lang="fr-FR" sz="2000" dirty="0">
                <a:solidFill>
                  <a:srgbClr val="00B0F0"/>
                </a:solidFill>
                <a:effectLst/>
                <a:latin typeface="Times New Roman" panose="02020603050405020304" pitchFamily="18" charset="0"/>
                <a:cs typeface="Times New Roman" panose="02020603050405020304" pitchFamily="18" charset="0"/>
              </a:rPr>
              <a:t>blazar TXS 0506+056 </a:t>
            </a:r>
            <a:r>
              <a:rPr lang="fr-FR" sz="2000" dirty="0" err="1">
                <a:effectLst/>
                <a:latin typeface="Times New Roman" panose="02020603050405020304" pitchFamily="18" charset="0"/>
                <a:cs typeface="Times New Roman" panose="02020603050405020304" pitchFamily="18" charset="0"/>
              </a:rPr>
              <a:t>sparked</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interest</a:t>
            </a:r>
            <a:endParaRPr lang="fr-FR" sz="2000" dirty="0">
              <a:effectLst/>
              <a:latin typeface="Times New Roman" panose="02020603050405020304" pitchFamily="18" charset="0"/>
              <a:cs typeface="Times New Roman" panose="02020603050405020304" pitchFamily="18" charset="0"/>
            </a:endParaRPr>
          </a:p>
          <a:p>
            <a:pPr>
              <a:lnSpc>
                <a:spcPct val="100000"/>
              </a:lnSpc>
            </a:pPr>
            <a:r>
              <a:rPr lang="fr-FR" sz="2000" dirty="0">
                <a:effectLst/>
                <a:latin typeface="Times New Roman" panose="02020603050405020304" pitchFamily="18" charset="0"/>
                <a:cs typeface="Times New Roman" panose="02020603050405020304" pitchFamily="18" charset="0"/>
              </a:rPr>
              <a:t> Neutrino </a:t>
            </a:r>
            <a:r>
              <a:rPr lang="fr-FR" sz="2000" dirty="0" err="1">
                <a:effectLst/>
                <a:latin typeface="Times New Roman" panose="02020603050405020304" pitchFamily="18" charset="0"/>
                <a:cs typeface="Times New Roman" panose="02020603050405020304" pitchFamily="18" charset="0"/>
              </a:rPr>
              <a:t>detection</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from</a:t>
            </a:r>
            <a:r>
              <a:rPr lang="fr-FR" sz="2000" dirty="0">
                <a:effectLst/>
                <a:latin typeface="Times New Roman" panose="02020603050405020304" pitchFamily="18" charset="0"/>
                <a:cs typeface="Times New Roman" panose="02020603050405020304" pitchFamily="18" charset="0"/>
              </a:rPr>
              <a:t> the </a:t>
            </a:r>
            <a:r>
              <a:rPr lang="fr-FR" sz="2000" dirty="0" err="1">
                <a:solidFill>
                  <a:srgbClr val="00B0F0"/>
                </a:solidFill>
                <a:effectLst/>
                <a:latin typeface="Times New Roman" panose="02020603050405020304" pitchFamily="18" charset="0"/>
                <a:cs typeface="Times New Roman" panose="02020603050405020304" pitchFamily="18" charset="0"/>
              </a:rPr>
              <a:t>Seyfert</a:t>
            </a:r>
            <a:r>
              <a:rPr lang="fr-FR" sz="2000" dirty="0">
                <a:solidFill>
                  <a:srgbClr val="00B0F0"/>
                </a:solidFill>
                <a:effectLst/>
                <a:latin typeface="Times New Roman" panose="02020603050405020304" pitchFamily="18" charset="0"/>
                <a:cs typeface="Times New Roman" panose="02020603050405020304" pitchFamily="18" charset="0"/>
              </a:rPr>
              <a:t>/</a:t>
            </a:r>
            <a:r>
              <a:rPr lang="fr-FR" sz="2000" dirty="0" err="1">
                <a:solidFill>
                  <a:srgbClr val="00B0F0"/>
                </a:solidFill>
                <a:effectLst/>
                <a:latin typeface="Times New Roman" panose="02020603050405020304" pitchFamily="18" charset="0"/>
                <a:cs typeface="Times New Roman" panose="02020603050405020304" pitchFamily="18" charset="0"/>
              </a:rPr>
              <a:t>starburst</a:t>
            </a:r>
            <a:r>
              <a:rPr lang="fr-FR" sz="2000" dirty="0">
                <a:solidFill>
                  <a:srgbClr val="00B0F0"/>
                </a:solidFill>
                <a:effectLst/>
                <a:latin typeface="Times New Roman" panose="02020603050405020304" pitchFamily="18" charset="0"/>
                <a:cs typeface="Times New Roman" panose="02020603050405020304" pitchFamily="18" charset="0"/>
              </a:rPr>
              <a:t> </a:t>
            </a:r>
            <a:r>
              <a:rPr lang="fr-FR" sz="2000" dirty="0" err="1">
                <a:solidFill>
                  <a:srgbClr val="00B0F0"/>
                </a:solidFill>
                <a:effectLst/>
                <a:latin typeface="Times New Roman" panose="02020603050405020304" pitchFamily="18" charset="0"/>
                <a:cs typeface="Times New Roman" panose="02020603050405020304" pitchFamily="18" charset="0"/>
              </a:rPr>
              <a:t>galaxy</a:t>
            </a:r>
            <a:r>
              <a:rPr lang="fr-FR" sz="2000" dirty="0">
                <a:solidFill>
                  <a:srgbClr val="00B0F0"/>
                </a:solidFill>
                <a:effectLst/>
                <a:latin typeface="Times New Roman" panose="02020603050405020304" pitchFamily="18" charset="0"/>
                <a:cs typeface="Times New Roman" panose="02020603050405020304" pitchFamily="18" charset="0"/>
              </a:rPr>
              <a:t> NGC 1068</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faint</a:t>
            </a:r>
            <a:r>
              <a:rPr lang="fr-FR" sz="2000" dirty="0">
                <a:latin typeface="Times New Roman" panose="02020603050405020304" pitchFamily="18" charset="0"/>
                <a:cs typeface="Times New Roman" panose="02020603050405020304" pitchFamily="18" charset="0"/>
              </a:rPr>
              <a:t> </a:t>
            </a:r>
            <a:r>
              <a:rPr lang="fr-FR" sz="2000" dirty="0">
                <a:effectLst/>
                <a:latin typeface="Times New Roman" panose="02020603050405020304" pitchFamily="18" charset="0"/>
                <a:cs typeface="Times New Roman" panose="02020603050405020304" pitchFamily="18" charset="0"/>
              </a:rPr>
              <a:t>and non-variable gamma-ray </a:t>
            </a:r>
            <a:r>
              <a:rPr lang="fr-FR" sz="2000" dirty="0" err="1">
                <a:effectLst/>
                <a:latin typeface="Times New Roman" panose="02020603050405020304" pitchFamily="18" charset="0"/>
                <a:cs typeface="Times New Roman" panose="02020603050405020304" pitchFamily="18" charset="0"/>
              </a:rPr>
              <a:t>emission</a:t>
            </a:r>
            <a:endParaRPr lang="fr-FR" sz="2000" dirty="0">
              <a:effectLst/>
              <a:latin typeface="Times New Roman" panose="02020603050405020304" pitchFamily="18" charset="0"/>
              <a:cs typeface="Times New Roman" panose="02020603050405020304" pitchFamily="18" charset="0"/>
            </a:endParaRPr>
          </a:p>
          <a:p>
            <a:pPr>
              <a:lnSpc>
                <a:spcPct val="100000"/>
              </a:lnSpc>
            </a:pPr>
            <a:r>
              <a:rPr lang="fr-FR" sz="2000" dirty="0">
                <a:effectLst/>
                <a:latin typeface="Times New Roman" panose="02020603050405020304" pitchFamily="18" charset="0"/>
                <a:cs typeface="Times New Roman" panose="02020603050405020304" pitchFamily="18" charset="0"/>
              </a:rPr>
              <a:t> So far, no </a:t>
            </a:r>
            <a:r>
              <a:rPr lang="fr-FR" sz="2000" dirty="0" err="1">
                <a:effectLst/>
                <a:latin typeface="Times New Roman" panose="02020603050405020304" pitchFamily="18" charset="0"/>
                <a:cs typeface="Times New Roman" panose="02020603050405020304" pitchFamily="18" charset="0"/>
              </a:rPr>
              <a:t>other</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counterparts</a:t>
            </a:r>
            <a:r>
              <a:rPr lang="fr-FR" sz="2000" dirty="0">
                <a:effectLst/>
                <a:latin typeface="Times New Roman" panose="02020603050405020304" pitchFamily="18" charset="0"/>
                <a:cs typeface="Times New Roman" panose="02020603050405020304" pitchFamily="18" charset="0"/>
              </a:rPr>
              <a:t> have been </a:t>
            </a:r>
            <a:r>
              <a:rPr lang="fr-FR" sz="2000" dirty="0" err="1">
                <a:effectLst/>
                <a:latin typeface="Times New Roman" panose="02020603050405020304" pitchFamily="18" charset="0"/>
                <a:cs typeface="Times New Roman" panose="02020603050405020304" pitchFamily="18" charset="0"/>
              </a:rPr>
              <a:t>unambiguously</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identified</a:t>
            </a:r>
            <a:r>
              <a:rPr lang="fr-FR" sz="2000" dirty="0">
                <a:effectLst/>
                <a:latin typeface="Times New Roman" panose="02020603050405020304" pitchFamily="18" charset="0"/>
                <a:cs typeface="Times New Roman" panose="02020603050405020304" pitchFamily="18" charset="0"/>
              </a:rPr>
              <a:t>.</a:t>
            </a:r>
          </a:p>
          <a:p>
            <a:endParaRPr lang="fr-FR" dirty="0"/>
          </a:p>
        </p:txBody>
      </p:sp>
      <p:sp>
        <p:nvSpPr>
          <p:cNvPr id="12" name="ZoneTexte 11">
            <a:extLst>
              <a:ext uri="{FF2B5EF4-FFF2-40B4-BE49-F238E27FC236}">
                <a16:creationId xmlns:a16="http://schemas.microsoft.com/office/drawing/2014/main" id="{988808FA-5F02-924A-AB90-7B2EF4B2E330}"/>
              </a:ext>
            </a:extLst>
          </p:cNvPr>
          <p:cNvSpPr txBox="1"/>
          <p:nvPr/>
        </p:nvSpPr>
        <p:spPr>
          <a:xfrm>
            <a:off x="194533" y="1011580"/>
            <a:ext cx="6917467" cy="1631216"/>
          </a:xfrm>
          <a:prstGeom prst="rect">
            <a:avLst/>
          </a:prstGeom>
          <a:noFill/>
        </p:spPr>
        <p:txBody>
          <a:bodyPr wrap="square">
            <a:spAutoFit/>
          </a:bodyPr>
          <a:lstStyle/>
          <a:p>
            <a:r>
              <a:rPr lang="fr-FR" sz="2000" dirty="0" err="1">
                <a:solidFill>
                  <a:srgbClr val="00B0F0"/>
                </a:solidFill>
                <a:effectLst/>
                <a:latin typeface="Times New Roman" panose="02020603050405020304" pitchFamily="18" charset="0"/>
                <a:cs typeface="Times New Roman" panose="02020603050405020304" pitchFamily="18" charset="0"/>
              </a:rPr>
              <a:t>Automatic</a:t>
            </a:r>
            <a:r>
              <a:rPr lang="fr-FR" sz="2000" dirty="0">
                <a:solidFill>
                  <a:srgbClr val="00B0F0"/>
                </a:solidFill>
                <a:effectLst/>
                <a:latin typeface="Times New Roman" panose="02020603050405020304" pitchFamily="18" charset="0"/>
                <a:cs typeface="Times New Roman" panose="02020603050405020304" pitchFamily="18" charset="0"/>
              </a:rPr>
              <a:t> Fermi-LAT process for </a:t>
            </a:r>
            <a:r>
              <a:rPr lang="fr-FR" sz="2000" dirty="0" err="1">
                <a:solidFill>
                  <a:srgbClr val="00B0F0"/>
                </a:solidFill>
                <a:effectLst/>
                <a:latin typeface="Times New Roman" panose="02020603050405020304" pitchFamily="18" charset="0"/>
                <a:cs typeface="Times New Roman" panose="02020603050405020304" pitchFamily="18" charset="0"/>
              </a:rPr>
              <a:t>following</a:t>
            </a:r>
            <a:r>
              <a:rPr lang="fr-FR" sz="2000" dirty="0">
                <a:solidFill>
                  <a:srgbClr val="00B0F0"/>
                </a:solidFill>
                <a:effectLst/>
                <a:latin typeface="Times New Roman" panose="02020603050405020304" pitchFamily="18" charset="0"/>
                <a:cs typeface="Times New Roman" panose="02020603050405020304" pitchFamily="18" charset="0"/>
              </a:rPr>
              <a:t> up of all GW </a:t>
            </a:r>
            <a:r>
              <a:rPr lang="fr-FR" sz="2000" dirty="0" err="1">
                <a:solidFill>
                  <a:srgbClr val="00B0F0"/>
                </a:solidFill>
                <a:effectLst/>
                <a:latin typeface="Times New Roman" panose="02020603050405020304" pitchFamily="18" charset="0"/>
                <a:cs typeface="Times New Roman" panose="02020603050405020304" pitchFamily="18" charset="0"/>
              </a:rPr>
              <a:t>alerts</a:t>
            </a:r>
            <a:r>
              <a:rPr lang="fr-FR" sz="2000" dirty="0">
                <a:solidFill>
                  <a:srgbClr val="00B0F0"/>
                </a:solidFill>
                <a:effectLst/>
                <a:latin typeface="Times New Roman" panose="02020603050405020304" pitchFamily="18" charset="0"/>
                <a:cs typeface="Times New Roman" panose="02020603050405020304" pitchFamily="18" charset="0"/>
              </a:rPr>
              <a:t> </a:t>
            </a:r>
          </a:p>
          <a:p>
            <a:r>
              <a:rPr lang="fr-FR" sz="2000" dirty="0">
                <a:effectLst/>
                <a:latin typeface="Times New Roman" panose="02020603050405020304" pitchFamily="18" charset="0"/>
                <a:cs typeface="Times New Roman" panose="02020603050405020304" pitchFamily="18" charset="0"/>
              </a:rPr>
              <a:t>• Good and </a:t>
            </a:r>
            <a:r>
              <a:rPr lang="fr-FR" sz="2000" dirty="0" err="1">
                <a:effectLst/>
                <a:latin typeface="Times New Roman" panose="02020603050405020304" pitchFamily="18" charset="0"/>
                <a:cs typeface="Times New Roman" panose="02020603050405020304" pitchFamily="18" charset="0"/>
              </a:rPr>
              <a:t>timely</a:t>
            </a:r>
            <a:r>
              <a:rPr lang="fr-FR" sz="2000" dirty="0">
                <a:effectLst/>
                <a:latin typeface="Times New Roman" panose="02020603050405020304" pitchFamily="18" charset="0"/>
                <a:cs typeface="Times New Roman" panose="02020603050405020304" pitchFamily="18" charset="0"/>
              </a:rPr>
              <a:t> high-</a:t>
            </a:r>
            <a:r>
              <a:rPr lang="fr-FR" sz="2000" dirty="0" err="1">
                <a:effectLst/>
                <a:latin typeface="Times New Roman" panose="02020603050405020304" pitchFamily="18" charset="0"/>
                <a:cs typeface="Times New Roman" panose="02020603050405020304" pitchFamily="18" charset="0"/>
              </a:rPr>
              <a:t>energy</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coverage</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guaranteed</a:t>
            </a:r>
            <a:r>
              <a:rPr lang="fr-FR" sz="2000" dirty="0">
                <a:effectLst/>
                <a:latin typeface="Times New Roman" panose="02020603050405020304" pitchFamily="18" charset="0"/>
                <a:cs typeface="Times New Roman" panose="02020603050405020304" pitchFamily="18" charset="0"/>
              </a:rPr>
              <a:t> by the LAT:</a:t>
            </a:r>
          </a:p>
          <a:p>
            <a:r>
              <a:rPr lang="fr-FR" sz="2000" dirty="0">
                <a:effectLst/>
                <a:latin typeface="Times New Roman" panose="02020603050405020304" pitchFamily="18" charset="0"/>
                <a:cs typeface="Times New Roman" panose="02020603050405020304" pitchFamily="18" charset="0"/>
              </a:rPr>
              <a:t>-&gt; 75% of the GW </a:t>
            </a:r>
            <a:r>
              <a:rPr lang="fr-FR" sz="2000" dirty="0" err="1">
                <a:effectLst/>
                <a:latin typeface="Times New Roman" panose="02020603050405020304" pitchFamily="18" charset="0"/>
                <a:cs typeface="Times New Roman" panose="02020603050405020304" pitchFamily="18" charset="0"/>
              </a:rPr>
              <a:t>events</a:t>
            </a:r>
            <a:r>
              <a:rPr lang="fr-FR" sz="2000" dirty="0">
                <a:effectLst/>
                <a:latin typeface="Times New Roman" panose="02020603050405020304" pitchFamily="18" charset="0"/>
                <a:cs typeface="Times New Roman" panose="02020603050405020304" pitchFamily="18" charset="0"/>
              </a:rPr>
              <a:t> have &gt;90% </a:t>
            </a:r>
            <a:r>
              <a:rPr lang="fr-FR" sz="2000" dirty="0" err="1">
                <a:effectLst/>
                <a:latin typeface="Times New Roman" panose="02020603050405020304" pitchFamily="18" charset="0"/>
                <a:cs typeface="Times New Roman" panose="02020603050405020304" pitchFamily="18" charset="0"/>
              </a:rPr>
              <a:t>coverage</a:t>
            </a:r>
            <a:r>
              <a:rPr lang="fr-FR" sz="2000" dirty="0">
                <a:effectLst/>
                <a:latin typeface="Times New Roman" panose="02020603050405020304" pitchFamily="18" charset="0"/>
                <a:cs typeface="Times New Roman" panose="02020603050405020304" pitchFamily="18" charset="0"/>
              </a:rPr>
              <a:t> in &lt;1.5 </a:t>
            </a:r>
            <a:r>
              <a:rPr lang="fr-FR" sz="2000" dirty="0" err="1">
                <a:effectLst/>
                <a:latin typeface="Times New Roman" panose="02020603050405020304" pitchFamily="18" charset="0"/>
                <a:cs typeface="Times New Roman" panose="02020603050405020304" pitchFamily="18" charset="0"/>
              </a:rPr>
              <a:t>hours</a:t>
            </a:r>
            <a:r>
              <a:rPr lang="fr-FR" sz="2000" dirty="0">
                <a:effectLst/>
                <a:latin typeface="Times New Roman" panose="02020603050405020304" pitchFamily="18" charset="0"/>
                <a:cs typeface="Times New Roman" panose="02020603050405020304" pitchFamily="18" charset="0"/>
              </a:rPr>
              <a:t>)</a:t>
            </a:r>
          </a:p>
          <a:p>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Results</a:t>
            </a:r>
            <a:r>
              <a:rPr lang="fr-FR" sz="2000" dirty="0">
                <a:effectLst/>
                <a:latin typeface="Times New Roman" panose="02020603050405020304" pitchFamily="18" charset="0"/>
                <a:cs typeface="Times New Roman" panose="02020603050405020304" pitchFamily="18" charset="0"/>
              </a:rPr>
              <a:t> </a:t>
            </a:r>
            <a:r>
              <a:rPr lang="fr-FR" sz="2000" dirty="0" err="1">
                <a:effectLst/>
                <a:latin typeface="Times New Roman" panose="02020603050405020304" pitchFamily="18" charset="0"/>
                <a:cs typeface="Times New Roman" panose="02020603050405020304" pitchFamily="18" charset="0"/>
              </a:rPr>
              <a:t>released</a:t>
            </a:r>
            <a:r>
              <a:rPr lang="fr-FR" sz="2000" dirty="0">
                <a:effectLst/>
                <a:latin typeface="Times New Roman" panose="02020603050405020304" pitchFamily="18" charset="0"/>
                <a:cs typeface="Times New Roman" panose="02020603050405020304" pitchFamily="18" charset="0"/>
              </a:rPr>
              <a:t> in a public </a:t>
            </a:r>
            <a:r>
              <a:rPr lang="fr-FR" sz="2000" dirty="0" err="1">
                <a:effectLst/>
                <a:latin typeface="Times New Roman" panose="02020603050405020304" pitchFamily="18" charset="0"/>
                <a:cs typeface="Times New Roman" panose="02020603050405020304" pitchFamily="18" charset="0"/>
              </a:rPr>
              <a:t>webpage</a:t>
            </a:r>
            <a:r>
              <a:rPr lang="fr-FR" sz="2000" dirty="0">
                <a:effectLst/>
                <a:latin typeface="Times New Roman" panose="02020603050405020304" pitchFamily="18" charset="0"/>
                <a:cs typeface="Times New Roman" panose="02020603050405020304" pitchFamily="18" charset="0"/>
              </a:rPr>
              <a:t>: </a:t>
            </a:r>
            <a:r>
              <a:rPr lang="fr-FR" sz="2000" dirty="0">
                <a:solidFill>
                  <a:srgbClr val="0563C2"/>
                </a:solidFill>
                <a:effectLst/>
                <a:latin typeface="Times New Roman" panose="02020603050405020304" pitchFamily="18" charset="0"/>
                <a:cs typeface="Times New Roman" panose="02020603050405020304" pitchFamily="18" charset="0"/>
              </a:rPr>
              <a:t>http://</a:t>
            </a:r>
            <a:r>
              <a:rPr lang="fr-FR" sz="2000" dirty="0" err="1">
                <a:solidFill>
                  <a:srgbClr val="0563C2"/>
                </a:solidFill>
                <a:effectLst/>
                <a:latin typeface="Times New Roman" panose="02020603050405020304" pitchFamily="18" charset="0"/>
                <a:cs typeface="Times New Roman" panose="02020603050405020304" pitchFamily="18" charset="0"/>
              </a:rPr>
              <a:t>fermigrb.stanford.edu</a:t>
            </a:r>
            <a:r>
              <a:rPr lang="fr-FR" sz="2000" dirty="0">
                <a:solidFill>
                  <a:srgbClr val="0563C2"/>
                </a:solidFill>
                <a:effectLst/>
                <a:latin typeface="Times New Roman" panose="02020603050405020304" pitchFamily="18" charset="0"/>
                <a:cs typeface="Times New Roman" panose="02020603050405020304" pitchFamily="18" charset="0"/>
              </a:rPr>
              <a:t>/</a:t>
            </a:r>
            <a:r>
              <a:rPr lang="fr-FR" sz="2000" dirty="0" err="1">
                <a:solidFill>
                  <a:srgbClr val="0563C2"/>
                </a:solidFill>
                <a:effectLst/>
                <a:latin typeface="Times New Roman" panose="02020603050405020304" pitchFamily="18" charset="0"/>
                <a:cs typeface="Times New Roman" panose="02020603050405020304" pitchFamily="18" charset="0"/>
              </a:rPr>
              <a:t>GWTable</a:t>
            </a:r>
            <a:r>
              <a:rPr lang="fr-FR" sz="2000" dirty="0">
                <a:solidFill>
                  <a:srgbClr val="0563C2"/>
                </a:solidFill>
                <a:effectLst/>
                <a:latin typeface="Times New Roman" panose="02020603050405020304" pitchFamily="18" charset="0"/>
                <a:cs typeface="Times New Roman" panose="02020603050405020304" pitchFamily="18" charset="0"/>
              </a:rPr>
              <a:t>/</a:t>
            </a:r>
            <a:endParaRPr lang="fr-FR" sz="2000" dirty="0">
              <a:effectLst/>
              <a:latin typeface="Times New Roman" panose="02020603050405020304" pitchFamily="18" charset="0"/>
              <a:cs typeface="Times New Roman" panose="02020603050405020304" pitchFamily="18" charset="0"/>
            </a:endParaRPr>
          </a:p>
        </p:txBody>
      </p:sp>
      <p:sp>
        <p:nvSpPr>
          <p:cNvPr id="14" name="ZoneTexte 13">
            <a:extLst>
              <a:ext uri="{FF2B5EF4-FFF2-40B4-BE49-F238E27FC236}">
                <a16:creationId xmlns:a16="http://schemas.microsoft.com/office/drawing/2014/main" id="{44F9E475-A376-7857-44A6-CB9C535228B9}"/>
              </a:ext>
            </a:extLst>
          </p:cNvPr>
          <p:cNvSpPr txBox="1"/>
          <p:nvPr/>
        </p:nvSpPr>
        <p:spPr>
          <a:xfrm>
            <a:off x="9783807" y="4485570"/>
            <a:ext cx="1144865" cy="369332"/>
          </a:xfrm>
          <a:prstGeom prst="rect">
            <a:avLst/>
          </a:prstGeom>
          <a:noFill/>
        </p:spPr>
        <p:txBody>
          <a:bodyPr wrap="none" rtlCol="0">
            <a:spAutoFit/>
          </a:bodyPr>
          <a:lstStyle/>
          <a:p>
            <a:r>
              <a:rPr lang="fr-FR" dirty="0">
                <a:solidFill>
                  <a:srgbClr val="FFC000"/>
                </a:solidFill>
              </a:rPr>
              <a:t>NGC 1068</a:t>
            </a:r>
          </a:p>
        </p:txBody>
      </p:sp>
      <p:sp>
        <p:nvSpPr>
          <p:cNvPr id="2" name="Explosion 2 1">
            <a:extLst>
              <a:ext uri="{FF2B5EF4-FFF2-40B4-BE49-F238E27FC236}">
                <a16:creationId xmlns:a16="http://schemas.microsoft.com/office/drawing/2014/main" id="{F59798E6-DCCA-86DA-0A93-47A3470F786C}"/>
              </a:ext>
            </a:extLst>
          </p:cNvPr>
          <p:cNvSpPr/>
          <p:nvPr/>
        </p:nvSpPr>
        <p:spPr>
          <a:xfrm>
            <a:off x="7527067" y="664674"/>
            <a:ext cx="4576575" cy="924513"/>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t>ToO</a:t>
            </a:r>
            <a:r>
              <a:rPr lang="fr-FR" dirty="0"/>
              <a:t> </a:t>
            </a:r>
            <a:r>
              <a:rPr lang="fr-FR" dirty="0" err="1"/>
              <a:t>capabilities</a:t>
            </a:r>
            <a:r>
              <a:rPr lang="fr-FR" dirty="0"/>
              <a:t> </a:t>
            </a:r>
            <a:r>
              <a:rPr lang="fr-FR" dirty="0" err="1"/>
              <a:t>restored</a:t>
            </a:r>
            <a:endParaRPr lang="fr-FR" dirty="0"/>
          </a:p>
        </p:txBody>
      </p:sp>
    </p:spTree>
    <p:extLst>
      <p:ext uri="{BB962C8B-B14F-4D97-AF65-F5344CB8AC3E}">
        <p14:creationId xmlns:p14="http://schemas.microsoft.com/office/powerpoint/2010/main" val="236463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E0B7EA-98B8-8730-7733-83CC26B8CF8D}"/>
              </a:ext>
            </a:extLst>
          </p:cNvPr>
          <p:cNvSpPr>
            <a:spLocks noGrp="1"/>
          </p:cNvSpPr>
          <p:nvPr>
            <p:ph type="sldNum" sz="quarter" idx="12"/>
          </p:nvPr>
        </p:nvSpPr>
        <p:spPr/>
        <p:txBody>
          <a:bodyPr/>
          <a:lstStyle/>
          <a:p>
            <a:fld id="{DFC95BCA-6418-2341-80B3-2965CB58C1C8}" type="slidenum">
              <a:rPr lang="es-ES" smtClean="0"/>
              <a:t>16</a:t>
            </a:fld>
            <a:endParaRPr lang="es-ES"/>
          </a:p>
        </p:txBody>
      </p:sp>
      <p:pic>
        <p:nvPicPr>
          <p:cNvPr id="4" name="Image 3">
            <a:extLst>
              <a:ext uri="{FF2B5EF4-FFF2-40B4-BE49-F238E27FC236}">
                <a16:creationId xmlns:a16="http://schemas.microsoft.com/office/drawing/2014/main" id="{2D3B79E8-05B5-909F-AEA6-15389BC25E51}"/>
              </a:ext>
            </a:extLst>
          </p:cNvPr>
          <p:cNvPicPr>
            <a:picLocks noChangeAspect="1"/>
          </p:cNvPicPr>
          <p:nvPr/>
        </p:nvPicPr>
        <p:blipFill>
          <a:blip r:embed="rId2"/>
          <a:stretch>
            <a:fillRect/>
          </a:stretch>
        </p:blipFill>
        <p:spPr>
          <a:xfrm>
            <a:off x="3238" y="0"/>
            <a:ext cx="12185523" cy="6858000"/>
          </a:xfrm>
          <a:prstGeom prst="rect">
            <a:avLst/>
          </a:prstGeom>
        </p:spPr>
      </p:pic>
      <p:sp>
        <p:nvSpPr>
          <p:cNvPr id="5" name="ZoneTexte 4">
            <a:extLst>
              <a:ext uri="{FF2B5EF4-FFF2-40B4-BE49-F238E27FC236}">
                <a16:creationId xmlns:a16="http://schemas.microsoft.com/office/drawing/2014/main" id="{28F4C90E-3ECA-E357-22B9-061D2EFD9E1D}"/>
              </a:ext>
            </a:extLst>
          </p:cNvPr>
          <p:cNvSpPr txBox="1"/>
          <p:nvPr/>
        </p:nvSpPr>
        <p:spPr>
          <a:xfrm>
            <a:off x="463138" y="1045722"/>
            <a:ext cx="7534307" cy="707886"/>
          </a:xfrm>
          <a:prstGeom prst="rect">
            <a:avLst/>
          </a:prstGeom>
          <a:noFill/>
        </p:spPr>
        <p:txBody>
          <a:bodyPr wrap="none" rtlCol="0">
            <a:spAutoFit/>
          </a:bodyPr>
          <a:lstStyle/>
          <a:p>
            <a:r>
              <a:rPr lang="fr-FR" sz="4000" b="0" i="0" u="none" strike="noStrike" dirty="0" err="1">
                <a:solidFill>
                  <a:srgbClr val="FFFF00"/>
                </a:solidFill>
                <a:effectLst/>
                <a:latin typeface="Corbel" panose="020B0503020204020204" pitchFamily="34" charset="0"/>
              </a:rPr>
              <a:t>Where</a:t>
            </a:r>
            <a:r>
              <a:rPr lang="fr-FR" sz="4000" b="0" i="0" u="none" strike="noStrike" dirty="0">
                <a:solidFill>
                  <a:srgbClr val="FFFF00"/>
                </a:solidFill>
                <a:effectLst/>
                <a:latin typeface="Corbel" panose="020B0503020204020204" pitchFamily="34" charset="0"/>
              </a:rPr>
              <a:t> are the </a:t>
            </a:r>
            <a:r>
              <a:rPr lang="fr-FR" sz="4000" b="0" i="0" u="none" strike="noStrike" dirty="0" err="1">
                <a:solidFill>
                  <a:srgbClr val="FFFF00"/>
                </a:solidFill>
                <a:effectLst/>
                <a:latin typeface="Corbel" panose="020B0503020204020204" pitchFamily="34" charset="0"/>
              </a:rPr>
              <a:t>galactic</a:t>
            </a:r>
            <a:r>
              <a:rPr lang="fr-FR" sz="4000" b="0" i="0" u="none" strike="noStrike" dirty="0">
                <a:solidFill>
                  <a:srgbClr val="FFFF00"/>
                </a:solidFill>
                <a:effectLst/>
                <a:latin typeface="Corbel" panose="020B0503020204020204" pitchFamily="34" charset="0"/>
              </a:rPr>
              <a:t> </a:t>
            </a:r>
            <a:r>
              <a:rPr lang="fr-FR" sz="4000" b="0" i="0" u="none" strike="noStrike" dirty="0" err="1">
                <a:solidFill>
                  <a:srgbClr val="FFFF00"/>
                </a:solidFill>
                <a:effectLst/>
                <a:latin typeface="Corbel" panose="020B0503020204020204" pitchFamily="34" charset="0"/>
              </a:rPr>
              <a:t>PeVatrons</a:t>
            </a:r>
            <a:r>
              <a:rPr lang="fr-FR" sz="4000" b="0" i="0" u="none" strike="noStrike" dirty="0">
                <a:solidFill>
                  <a:srgbClr val="FFFF00"/>
                </a:solidFill>
                <a:effectLst/>
                <a:latin typeface="Corbel" panose="020B0503020204020204" pitchFamily="34" charset="0"/>
              </a:rPr>
              <a:t> ?</a:t>
            </a:r>
            <a:endParaRPr lang="fr-FR" sz="4000" dirty="0">
              <a:solidFill>
                <a:srgbClr val="FFFF00"/>
              </a:solidFill>
              <a:latin typeface="Corbel" panose="020B0503020204020204" pitchFamily="34" charset="0"/>
            </a:endParaRPr>
          </a:p>
        </p:txBody>
      </p:sp>
      <p:pic>
        <p:nvPicPr>
          <p:cNvPr id="3" name="Image 2">
            <a:extLst>
              <a:ext uri="{FF2B5EF4-FFF2-40B4-BE49-F238E27FC236}">
                <a16:creationId xmlns:a16="http://schemas.microsoft.com/office/drawing/2014/main" id="{A277B3A0-0BC6-47E3-2837-5CAA148040C1}"/>
              </a:ext>
            </a:extLst>
          </p:cNvPr>
          <p:cNvPicPr>
            <a:picLocks noChangeAspect="1"/>
          </p:cNvPicPr>
          <p:nvPr/>
        </p:nvPicPr>
        <p:blipFill>
          <a:blip r:embed="rId3">
            <a:lum/>
            <a:alphaModFix/>
          </a:blip>
          <a:srcRect/>
          <a:stretch>
            <a:fillRect/>
          </a:stretch>
        </p:blipFill>
        <p:spPr>
          <a:xfrm>
            <a:off x="9133612" y="3754801"/>
            <a:ext cx="2944800" cy="3103199"/>
          </a:xfrm>
          <a:prstGeom prst="rect">
            <a:avLst/>
          </a:prstGeom>
          <a:noFill/>
          <a:ln>
            <a:noFill/>
          </a:ln>
        </p:spPr>
      </p:pic>
      <p:pic>
        <p:nvPicPr>
          <p:cNvPr id="6" name="Image 5">
            <a:extLst>
              <a:ext uri="{FF2B5EF4-FFF2-40B4-BE49-F238E27FC236}">
                <a16:creationId xmlns:a16="http://schemas.microsoft.com/office/drawing/2014/main" id="{A53A6336-42AC-6F82-445D-37155D7B7629}"/>
              </a:ext>
            </a:extLst>
          </p:cNvPr>
          <p:cNvPicPr>
            <a:picLocks noChangeAspect="1"/>
          </p:cNvPicPr>
          <p:nvPr/>
        </p:nvPicPr>
        <p:blipFill>
          <a:blip r:embed="rId4">
            <a:lum/>
            <a:alphaModFix/>
          </a:blip>
          <a:srcRect b="4514"/>
          <a:stretch>
            <a:fillRect/>
          </a:stretch>
        </p:blipFill>
        <p:spPr>
          <a:xfrm>
            <a:off x="6650639" y="4077796"/>
            <a:ext cx="1814092" cy="2461118"/>
          </a:xfrm>
          <a:prstGeom prst="rect">
            <a:avLst/>
          </a:prstGeom>
          <a:noFill/>
          <a:ln>
            <a:noFill/>
          </a:ln>
        </p:spPr>
      </p:pic>
    </p:spTree>
    <p:extLst>
      <p:ext uri="{BB962C8B-B14F-4D97-AF65-F5344CB8AC3E}">
        <p14:creationId xmlns:p14="http://schemas.microsoft.com/office/powerpoint/2010/main" val="2306942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365760" y="164592"/>
            <a:ext cx="11475720" cy="603504"/>
          </a:xfrm>
          <a:prstGeom prst="rect">
            <a:avLst/>
          </a:prstGeom>
          <a:noFill/>
        </p:spPr>
        <p:txBody>
          <a:bodyPr wrap="square" lIns="27432" tIns="18288">
            <a:spAutoFit/>
          </a:bodyPr>
          <a:lstStyle/>
          <a:p>
            <a:pPr algn="ctr">
              <a:spcAft>
                <a:spcPts val="800"/>
              </a:spcAft>
              <a:defRPr sz="3000" b="1">
                <a:solidFill>
                  <a:srgbClr val="FFF200"/>
                </a:solidFill>
              </a:defRPr>
            </a:pPr>
            <a:r>
              <a:t>G106.3+2.7: a Galactic PeVatron candidate?</a:t>
            </a:r>
          </a:p>
        </p:txBody>
      </p:sp>
      <p:sp>
        <p:nvSpPr>
          <p:cNvPr id="3" name="TextBox 2"/>
          <p:cNvSpPr txBox="1"/>
          <p:nvPr/>
        </p:nvSpPr>
        <p:spPr>
          <a:xfrm>
            <a:off x="438912" y="960120"/>
            <a:ext cx="5532120" cy="338328"/>
          </a:xfrm>
          <a:prstGeom prst="rect">
            <a:avLst/>
          </a:prstGeom>
          <a:noFill/>
        </p:spPr>
        <p:txBody>
          <a:bodyPr wrap="square" lIns="27432" tIns="18288">
            <a:spAutoFit/>
          </a:bodyPr>
          <a:lstStyle/>
          <a:p>
            <a:pPr>
              <a:spcAft>
                <a:spcPts val="800"/>
              </a:spcAft>
              <a:defRPr sz="1900" b="1">
                <a:solidFill>
                  <a:srgbClr val="2DBCE7"/>
                </a:solidFill>
              </a:defRPr>
            </a:pPr>
            <a:r>
              <a:t>OBSERVATIONAL EVIDENCE</a:t>
            </a:r>
          </a:p>
        </p:txBody>
      </p:sp>
      <p:sp>
        <p:nvSpPr>
          <p:cNvPr id="4" name="TextBox 3"/>
          <p:cNvSpPr txBox="1"/>
          <p:nvPr/>
        </p:nvSpPr>
        <p:spPr>
          <a:xfrm>
            <a:off x="484632" y="1371600"/>
            <a:ext cx="5532120" cy="1874519"/>
          </a:xfrm>
          <a:prstGeom prst="rect">
            <a:avLst/>
          </a:prstGeom>
          <a:noFill/>
        </p:spPr>
        <p:txBody>
          <a:bodyPr wrap="square" lIns="27432" tIns="18288">
            <a:spAutoFit/>
          </a:bodyPr>
          <a:lstStyle/>
          <a:p>
            <a:pPr>
              <a:spcAft>
                <a:spcPts val="800"/>
              </a:spcAft>
              <a:defRPr sz="1600" b="0">
                <a:solidFill>
                  <a:srgbClr val="F5F5F5"/>
                </a:solidFill>
              </a:defRPr>
            </a:pPr>
            <a:r>
              <a:rPr lang="fr-FR"/>
              <a:t>• Composite SNR: bright head (Boomerang PWN + pulsar), tail interacting with molecular clouds</a:t>
            </a:r>
          </a:p>
          <a:p>
            <a:pPr>
              <a:spcAft>
                <a:spcPts val="800"/>
              </a:spcAft>
              <a:defRPr sz="1600" b="0">
                <a:solidFill>
                  <a:srgbClr val="F5F5F5"/>
                </a:solidFill>
              </a:defRPr>
            </a:pPr>
            <a:r>
              <a:rPr lang="fr-FR"/>
              <a:t>• Fermi-LAT: pulsar + hard-spectrum tail</a:t>
            </a:r>
          </a:p>
          <a:p>
            <a:pPr>
              <a:spcAft>
                <a:spcPts val="800"/>
              </a:spcAft>
              <a:defRPr sz="1600" b="0">
                <a:solidFill>
                  <a:srgbClr val="F5F5F5"/>
                </a:solidFill>
              </a:defRPr>
            </a:pPr>
            <a:r>
              <a:rPr lang="fr-FR"/>
              <a:t>• MAGIC / VERITAS: head and tail; LHAASO: up to 600 TeV</a:t>
            </a:r>
          </a:p>
          <a:p>
            <a:pPr>
              <a:spcAft>
                <a:spcPts val="800"/>
              </a:spcAft>
              <a:defRPr sz="1600" b="0">
                <a:solidFill>
                  <a:srgbClr val="F5F5F5"/>
                </a:solidFill>
              </a:defRPr>
            </a:pPr>
            <a:r>
              <a:rPr lang="fr-FR"/>
              <a:t>• Energy-dependent morphology: &gt;6 TeV emission displaced from pulsar</a:t>
            </a:r>
            <a:endParaRPr lang="fr-FR" dirty="0"/>
          </a:p>
        </p:txBody>
      </p:sp>
      <p:sp>
        <p:nvSpPr>
          <p:cNvPr id="5" name="TextBox 4"/>
          <p:cNvSpPr txBox="1"/>
          <p:nvPr/>
        </p:nvSpPr>
        <p:spPr>
          <a:xfrm>
            <a:off x="6199632" y="960120"/>
            <a:ext cx="5532120" cy="338328"/>
          </a:xfrm>
          <a:prstGeom prst="rect">
            <a:avLst/>
          </a:prstGeom>
          <a:noFill/>
        </p:spPr>
        <p:txBody>
          <a:bodyPr wrap="square" lIns="27432" tIns="18288">
            <a:spAutoFit/>
          </a:bodyPr>
          <a:lstStyle/>
          <a:p>
            <a:pPr>
              <a:spcAft>
                <a:spcPts val="800"/>
              </a:spcAft>
              <a:defRPr sz="1900" b="1">
                <a:solidFill>
                  <a:srgbClr val="2DBCE7"/>
                </a:solidFill>
              </a:defRPr>
            </a:pPr>
            <a:r>
              <a:rPr dirty="0"/>
              <a:t>PHYSICAL INTERPRETATION</a:t>
            </a:r>
          </a:p>
        </p:txBody>
      </p:sp>
      <p:sp>
        <p:nvSpPr>
          <p:cNvPr id="6" name="TextBox 5"/>
          <p:cNvSpPr txBox="1"/>
          <p:nvPr/>
        </p:nvSpPr>
        <p:spPr>
          <a:xfrm>
            <a:off x="6236208" y="1371600"/>
            <a:ext cx="5440680" cy="1500924"/>
          </a:xfrm>
          <a:prstGeom prst="rect">
            <a:avLst/>
          </a:prstGeom>
          <a:noFill/>
        </p:spPr>
        <p:txBody>
          <a:bodyPr wrap="square" lIns="27432" tIns="18288">
            <a:spAutoFit/>
          </a:bodyPr>
          <a:lstStyle/>
          <a:p>
            <a:pPr>
              <a:spcAft>
                <a:spcPts val="800"/>
              </a:spcAft>
              <a:defRPr sz="1600" b="0">
                <a:solidFill>
                  <a:srgbClr val="F5F5F5"/>
                </a:solidFill>
              </a:defRPr>
            </a:pPr>
            <a:r>
              <a:rPr dirty="0"/>
              <a:t>• SNR shock acceleration with dense clumps can explain </a:t>
            </a:r>
            <a:r>
              <a:rPr dirty="0" err="1"/>
              <a:t>TeV</a:t>
            </a:r>
            <a:r>
              <a:rPr dirty="0"/>
              <a:t> emission</a:t>
            </a:r>
          </a:p>
          <a:p>
            <a:pPr>
              <a:spcAft>
                <a:spcPts val="800"/>
              </a:spcAft>
              <a:defRPr sz="1600" b="0">
                <a:solidFill>
                  <a:srgbClr val="F5F5F5"/>
                </a:solidFill>
              </a:defRPr>
            </a:pPr>
            <a:r>
              <a:rPr dirty="0"/>
              <a:t>• Broadband emission challenges standard SNR models: high explosion energy and acceleration efficiency</a:t>
            </a:r>
          </a:p>
          <a:p>
            <a:pPr>
              <a:spcAft>
                <a:spcPts val="800"/>
              </a:spcAft>
              <a:defRPr sz="1600" b="0">
                <a:solidFill>
                  <a:srgbClr val="F5F5F5"/>
                </a:solidFill>
              </a:defRPr>
            </a:pPr>
            <a:r>
              <a:rPr dirty="0"/>
              <a:t>• Possible hybrid: SNR at GeV–</a:t>
            </a:r>
            <a:r>
              <a:rPr dirty="0" err="1"/>
              <a:t>TeV</a:t>
            </a:r>
            <a:r>
              <a:rPr dirty="0"/>
              <a:t>, PWN above 100 </a:t>
            </a:r>
            <a:r>
              <a:rPr dirty="0" err="1"/>
              <a:t>TeV</a:t>
            </a:r>
            <a:endParaRPr dirty="0"/>
          </a:p>
        </p:txBody>
      </p:sp>
      <p:sp>
        <p:nvSpPr>
          <p:cNvPr id="7" name="Rectangle 6"/>
          <p:cNvSpPr/>
          <p:nvPr/>
        </p:nvSpPr>
        <p:spPr>
          <a:xfrm>
            <a:off x="581297" y="3477333"/>
            <a:ext cx="11155680" cy="16459"/>
          </a:xfrm>
          <a:prstGeom prst="rect">
            <a:avLst/>
          </a:prstGeom>
          <a:solidFill>
            <a:srgbClr val="55555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3"/>
          <a:stretch>
            <a:fillRect/>
          </a:stretch>
        </p:blipFill>
        <p:spPr>
          <a:xfrm>
            <a:off x="2653075" y="3715076"/>
            <a:ext cx="2800676" cy="2633472"/>
          </a:xfrm>
          <a:prstGeom prst="rect">
            <a:avLst/>
          </a:prstGeom>
        </p:spPr>
      </p:pic>
      <p:pic>
        <p:nvPicPr>
          <p:cNvPr id="9" name="Picture 8" descr="image.png"/>
          <p:cNvPicPr>
            <a:picLocks noChangeAspect="1"/>
          </p:cNvPicPr>
          <p:nvPr/>
        </p:nvPicPr>
        <p:blipFill>
          <a:blip r:embed="rId4"/>
          <a:stretch>
            <a:fillRect/>
          </a:stretch>
        </p:blipFill>
        <p:spPr>
          <a:xfrm>
            <a:off x="5701942" y="3672622"/>
            <a:ext cx="2728276" cy="2633472"/>
          </a:xfrm>
          <a:prstGeom prst="rect">
            <a:avLst/>
          </a:prstGeom>
        </p:spPr>
      </p:pic>
      <p:pic>
        <p:nvPicPr>
          <p:cNvPr id="10" name="Picture 9" descr="image.png"/>
          <p:cNvPicPr>
            <a:picLocks noChangeAspect="1"/>
          </p:cNvPicPr>
          <p:nvPr/>
        </p:nvPicPr>
        <p:blipFill>
          <a:blip r:embed="rId5"/>
          <a:stretch>
            <a:fillRect/>
          </a:stretch>
        </p:blipFill>
        <p:spPr>
          <a:xfrm>
            <a:off x="8484331" y="3701688"/>
            <a:ext cx="3570577" cy="2633472"/>
          </a:xfrm>
          <a:prstGeom prst="rect">
            <a:avLst/>
          </a:prstGeom>
        </p:spPr>
      </p:pic>
      <p:sp>
        <p:nvSpPr>
          <p:cNvPr id="12" name="Rectangle 11"/>
          <p:cNvSpPr/>
          <p:nvPr/>
        </p:nvSpPr>
        <p:spPr>
          <a:xfrm>
            <a:off x="2286006" y="6330263"/>
            <a:ext cx="3200400" cy="283464"/>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677895" y="6339407"/>
            <a:ext cx="3200400" cy="307777"/>
          </a:xfrm>
          <a:prstGeom prst="rect">
            <a:avLst/>
          </a:prstGeom>
          <a:noFill/>
        </p:spPr>
        <p:txBody>
          <a:bodyPr wrap="square">
            <a:spAutoFit/>
          </a:bodyPr>
          <a:lstStyle/>
          <a:p>
            <a:pPr>
              <a:defRPr sz="1000" b="0">
                <a:solidFill>
                  <a:srgbClr val="2DC4F4"/>
                </a:solidFill>
              </a:defRPr>
            </a:pPr>
            <a:r>
              <a:rPr lang="fr-FR" sz="1400" dirty="0"/>
              <a:t>A</a:t>
            </a:r>
            <a:r>
              <a:rPr sz="1400" dirty="0"/>
              <a:t>be et al. (2023)</a:t>
            </a:r>
          </a:p>
        </p:txBody>
      </p:sp>
      <p:sp>
        <p:nvSpPr>
          <p:cNvPr id="14" name="Rectangle 13"/>
          <p:cNvSpPr/>
          <p:nvPr/>
        </p:nvSpPr>
        <p:spPr>
          <a:xfrm>
            <a:off x="5140238" y="6317200"/>
            <a:ext cx="3200400" cy="283464"/>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268791" y="6317200"/>
            <a:ext cx="3749039" cy="283464"/>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45831" y="6367169"/>
            <a:ext cx="3749039" cy="307777"/>
          </a:xfrm>
          <a:prstGeom prst="rect">
            <a:avLst/>
          </a:prstGeom>
          <a:noFill/>
        </p:spPr>
        <p:txBody>
          <a:bodyPr wrap="square">
            <a:spAutoFit/>
          </a:bodyPr>
          <a:lstStyle/>
          <a:p>
            <a:pPr>
              <a:defRPr sz="1000" b="0">
                <a:solidFill>
                  <a:srgbClr val="2DC4F4"/>
                </a:solidFill>
              </a:defRPr>
            </a:pPr>
            <a:r>
              <a:rPr sz="1400" dirty="0" err="1"/>
              <a:t>Cristofari</a:t>
            </a:r>
            <a:r>
              <a:rPr sz="1400" dirty="0"/>
              <a:t> et al. (2026)</a:t>
            </a:r>
          </a:p>
        </p:txBody>
      </p:sp>
      <p:pic>
        <p:nvPicPr>
          <p:cNvPr id="18" name="Image 17">
            <a:extLst>
              <a:ext uri="{FF2B5EF4-FFF2-40B4-BE49-F238E27FC236}">
                <a16:creationId xmlns:a16="http://schemas.microsoft.com/office/drawing/2014/main" id="{5DBE3FA7-4A98-867A-1C55-D81513DA8E39}"/>
              </a:ext>
            </a:extLst>
          </p:cNvPr>
          <p:cNvPicPr>
            <a:picLocks noChangeAspect="1"/>
          </p:cNvPicPr>
          <p:nvPr/>
        </p:nvPicPr>
        <p:blipFill>
          <a:blip r:embed="rId6">
            <a:lum/>
            <a:alphaModFix/>
          </a:blip>
          <a:srcRect/>
          <a:stretch>
            <a:fillRect/>
          </a:stretch>
        </p:blipFill>
        <p:spPr>
          <a:xfrm>
            <a:off x="91761" y="3776645"/>
            <a:ext cx="2391495" cy="2423381"/>
          </a:xfrm>
          <a:prstGeom prst="rect">
            <a:avLst/>
          </a:prstGeom>
          <a:noFill/>
          <a:ln>
            <a:noFill/>
          </a:ln>
        </p:spPr>
      </p:pic>
      <p:sp>
        <p:nvSpPr>
          <p:cNvPr id="19" name="TextBox 12">
            <a:extLst>
              <a:ext uri="{FF2B5EF4-FFF2-40B4-BE49-F238E27FC236}">
                <a16:creationId xmlns:a16="http://schemas.microsoft.com/office/drawing/2014/main" id="{38D3928D-C42D-D2B7-A2F9-AE284E46F109}"/>
              </a:ext>
            </a:extLst>
          </p:cNvPr>
          <p:cNvSpPr txBox="1"/>
          <p:nvPr/>
        </p:nvSpPr>
        <p:spPr>
          <a:xfrm>
            <a:off x="197032" y="6252058"/>
            <a:ext cx="3200400" cy="307777"/>
          </a:xfrm>
          <a:prstGeom prst="rect">
            <a:avLst/>
          </a:prstGeom>
          <a:noFill/>
        </p:spPr>
        <p:txBody>
          <a:bodyPr wrap="square">
            <a:spAutoFit/>
          </a:bodyPr>
          <a:lstStyle/>
          <a:p>
            <a:pPr>
              <a:defRPr sz="1000" b="0">
                <a:solidFill>
                  <a:srgbClr val="2DC4F4"/>
                </a:solidFill>
              </a:defRPr>
            </a:pPr>
            <a:r>
              <a:rPr lang="fr-FR" sz="1400" dirty="0"/>
              <a:t>Ge</a:t>
            </a:r>
            <a:r>
              <a:rPr sz="1400" dirty="0"/>
              <a:t> et al. (202</a:t>
            </a:r>
            <a:r>
              <a:rPr lang="fr-FR" sz="1400" dirty="0"/>
              <a:t>1</a:t>
            </a:r>
            <a:r>
              <a:rPr sz="1400" dirty="0"/>
              <a:t>)</a:t>
            </a:r>
          </a:p>
        </p:txBody>
      </p:sp>
      <p:sp>
        <p:nvSpPr>
          <p:cNvPr id="20" name="TextBox 12">
            <a:extLst>
              <a:ext uri="{FF2B5EF4-FFF2-40B4-BE49-F238E27FC236}">
                <a16:creationId xmlns:a16="http://schemas.microsoft.com/office/drawing/2014/main" id="{9DB0B5A0-C600-5BA4-C363-0FDEDA73DB6C}"/>
              </a:ext>
            </a:extLst>
          </p:cNvPr>
          <p:cNvSpPr txBox="1"/>
          <p:nvPr/>
        </p:nvSpPr>
        <p:spPr>
          <a:xfrm>
            <a:off x="3899275" y="1933546"/>
            <a:ext cx="3200400" cy="307777"/>
          </a:xfrm>
          <a:prstGeom prst="rect">
            <a:avLst/>
          </a:prstGeom>
          <a:noFill/>
        </p:spPr>
        <p:txBody>
          <a:bodyPr wrap="square">
            <a:spAutoFit/>
          </a:bodyPr>
          <a:lstStyle/>
          <a:p>
            <a:pPr>
              <a:defRPr sz="1000" b="0">
                <a:solidFill>
                  <a:srgbClr val="2DC4F4"/>
                </a:solidFill>
              </a:defRPr>
            </a:pPr>
            <a:r>
              <a:rPr lang="fr-FR" sz="1400" dirty="0"/>
              <a:t>Fang</a:t>
            </a:r>
            <a:r>
              <a:rPr sz="1400" dirty="0"/>
              <a:t> et al. (202</a:t>
            </a:r>
            <a:r>
              <a:rPr lang="fr-FR" sz="1400" dirty="0"/>
              <a:t>2</a:t>
            </a:r>
            <a:r>
              <a:rPr sz="1400" dirty="0"/>
              <a:t>)</a:t>
            </a:r>
          </a:p>
        </p:txBody>
      </p:sp>
      <p:sp>
        <p:nvSpPr>
          <p:cNvPr id="21" name="TextBox 12">
            <a:extLst>
              <a:ext uri="{FF2B5EF4-FFF2-40B4-BE49-F238E27FC236}">
                <a16:creationId xmlns:a16="http://schemas.microsoft.com/office/drawing/2014/main" id="{50E24F20-3279-F8A8-59E6-31C89EC95D91}"/>
              </a:ext>
            </a:extLst>
          </p:cNvPr>
          <p:cNvSpPr txBox="1"/>
          <p:nvPr/>
        </p:nvSpPr>
        <p:spPr>
          <a:xfrm>
            <a:off x="3540038" y="1615513"/>
            <a:ext cx="3200400" cy="307777"/>
          </a:xfrm>
          <a:prstGeom prst="rect">
            <a:avLst/>
          </a:prstGeom>
          <a:noFill/>
        </p:spPr>
        <p:txBody>
          <a:bodyPr wrap="square">
            <a:spAutoFit/>
          </a:bodyPr>
          <a:lstStyle/>
          <a:p>
            <a:pPr>
              <a:defRPr sz="1000" b="0">
                <a:solidFill>
                  <a:srgbClr val="2DC4F4"/>
                </a:solidFill>
              </a:defRPr>
            </a:pPr>
            <a:r>
              <a:rPr lang="fr-FR" sz="1400" dirty="0" err="1"/>
              <a:t>Kothes</a:t>
            </a:r>
            <a:r>
              <a:rPr sz="1400" dirty="0"/>
              <a:t> et al. (20</a:t>
            </a:r>
            <a:r>
              <a:rPr lang="fr-FR" sz="1400" dirty="0"/>
              <a:t>01</a:t>
            </a:r>
            <a:r>
              <a:rPr sz="1400" dirty="0"/>
              <a:t>)</a:t>
            </a:r>
          </a:p>
        </p:txBody>
      </p:sp>
      <p:sp>
        <p:nvSpPr>
          <p:cNvPr id="23" name="TextBox 16">
            <a:extLst>
              <a:ext uri="{FF2B5EF4-FFF2-40B4-BE49-F238E27FC236}">
                <a16:creationId xmlns:a16="http://schemas.microsoft.com/office/drawing/2014/main" id="{E3950D50-1248-10E6-057F-4799DEAADF35}"/>
              </a:ext>
            </a:extLst>
          </p:cNvPr>
          <p:cNvSpPr txBox="1"/>
          <p:nvPr/>
        </p:nvSpPr>
        <p:spPr>
          <a:xfrm>
            <a:off x="7637420" y="1603505"/>
            <a:ext cx="3749039" cy="307777"/>
          </a:xfrm>
          <a:prstGeom prst="rect">
            <a:avLst/>
          </a:prstGeom>
          <a:noFill/>
        </p:spPr>
        <p:txBody>
          <a:bodyPr wrap="square">
            <a:spAutoFit/>
          </a:bodyPr>
          <a:lstStyle/>
          <a:p>
            <a:pPr>
              <a:defRPr sz="1000" b="0">
                <a:solidFill>
                  <a:srgbClr val="2DC4F4"/>
                </a:solidFill>
              </a:defRPr>
            </a:pPr>
            <a:r>
              <a:rPr sz="1400" dirty="0" err="1"/>
              <a:t>Cristofari</a:t>
            </a:r>
            <a:r>
              <a:rPr sz="1400" dirty="0"/>
              <a:t> et al. (2026)</a:t>
            </a:r>
          </a:p>
        </p:txBody>
      </p:sp>
      <p:sp>
        <p:nvSpPr>
          <p:cNvPr id="24" name="TextBox 12">
            <a:extLst>
              <a:ext uri="{FF2B5EF4-FFF2-40B4-BE49-F238E27FC236}">
                <a16:creationId xmlns:a16="http://schemas.microsoft.com/office/drawing/2014/main" id="{2827AF18-22F1-B723-1C06-4506DC99AE1A}"/>
              </a:ext>
            </a:extLst>
          </p:cNvPr>
          <p:cNvSpPr txBox="1"/>
          <p:nvPr/>
        </p:nvSpPr>
        <p:spPr>
          <a:xfrm>
            <a:off x="3685915" y="2462930"/>
            <a:ext cx="3200400" cy="307777"/>
          </a:xfrm>
          <a:prstGeom prst="rect">
            <a:avLst/>
          </a:prstGeom>
          <a:noFill/>
        </p:spPr>
        <p:txBody>
          <a:bodyPr wrap="square">
            <a:spAutoFit/>
          </a:bodyPr>
          <a:lstStyle/>
          <a:p>
            <a:pPr>
              <a:defRPr sz="1000" b="0">
                <a:solidFill>
                  <a:srgbClr val="2DC4F4"/>
                </a:solidFill>
              </a:defRPr>
            </a:pPr>
            <a:r>
              <a:rPr lang="fr-FR" sz="1400" dirty="0"/>
              <a:t>Cao</a:t>
            </a:r>
            <a:r>
              <a:rPr sz="1400" dirty="0"/>
              <a:t> et al. (202</a:t>
            </a:r>
            <a:r>
              <a:rPr lang="fr-FR" sz="1400" dirty="0"/>
              <a:t>4</a:t>
            </a:r>
            <a:r>
              <a:rPr sz="1400" dirty="0"/>
              <a:t>)</a:t>
            </a:r>
          </a:p>
        </p:txBody>
      </p:sp>
      <p:sp>
        <p:nvSpPr>
          <p:cNvPr id="26" name="ZoneTexte 25">
            <a:extLst>
              <a:ext uri="{FF2B5EF4-FFF2-40B4-BE49-F238E27FC236}">
                <a16:creationId xmlns:a16="http://schemas.microsoft.com/office/drawing/2014/main" id="{98D3D7C2-217C-4198-361C-58FE0AB10F41}"/>
              </a:ext>
            </a:extLst>
          </p:cNvPr>
          <p:cNvSpPr txBox="1"/>
          <p:nvPr/>
        </p:nvSpPr>
        <p:spPr>
          <a:xfrm>
            <a:off x="6253628" y="2916487"/>
            <a:ext cx="6100354" cy="369332"/>
          </a:xfrm>
          <a:prstGeom prst="rect">
            <a:avLst/>
          </a:prstGeom>
          <a:noFill/>
        </p:spPr>
        <p:txBody>
          <a:bodyPr wrap="square">
            <a:spAutoFit/>
          </a:bodyPr>
          <a:lstStyle/>
          <a:p>
            <a:pPr hangingPunct="0"/>
            <a:r>
              <a:rPr lang="fr-FR" b="1" dirty="0" err="1">
                <a:solidFill>
                  <a:srgbClr val="FF0000"/>
                </a:solidFill>
                <a:latin typeface="Times New Roman" pitchFamily="18"/>
                <a:ea typeface="DejaVu Sans" pitchFamily="2"/>
                <a:cs typeface="DejaVu Sans" pitchFamily="2"/>
              </a:rPr>
              <a:t>Require</a:t>
            </a:r>
            <a:r>
              <a:rPr lang="fr-FR" b="1" dirty="0">
                <a:solidFill>
                  <a:srgbClr val="FF0000"/>
                </a:solidFill>
                <a:latin typeface="Times New Roman" pitchFamily="18"/>
                <a:ea typeface="DejaVu Sans" pitchFamily="2"/>
                <a:cs typeface="DejaVu Sans" pitchFamily="2"/>
              </a:rPr>
              <a:t> high </a:t>
            </a:r>
            <a:r>
              <a:rPr lang="fr-FR" b="1" dirty="0" err="1">
                <a:solidFill>
                  <a:srgbClr val="FF0000"/>
                </a:solidFill>
                <a:latin typeface="Times New Roman" pitchFamily="18"/>
                <a:ea typeface="DejaVu Sans" pitchFamily="2"/>
                <a:cs typeface="DejaVu Sans" pitchFamily="2"/>
              </a:rPr>
              <a:t>resolution</a:t>
            </a:r>
            <a:r>
              <a:rPr lang="fr-FR" b="1" dirty="0">
                <a:solidFill>
                  <a:srgbClr val="FF0000"/>
                </a:solidFill>
                <a:latin typeface="Times New Roman" pitchFamily="18"/>
                <a:ea typeface="DejaVu Sans" pitchFamily="2"/>
                <a:cs typeface="DejaVu Sans" pitchFamily="2"/>
              </a:rPr>
              <a:t> : CTAO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320040" y="164592"/>
            <a:ext cx="11567160" cy="658368"/>
          </a:xfrm>
          <a:prstGeom prst="rect">
            <a:avLst/>
          </a:prstGeom>
          <a:noFill/>
        </p:spPr>
        <p:txBody>
          <a:bodyPr wrap="square">
            <a:spAutoFit/>
          </a:bodyPr>
          <a:lstStyle/>
          <a:p>
            <a:pPr algn="ctr">
              <a:defRPr sz="2900" b="1">
                <a:solidFill>
                  <a:srgbClr val="FFF000"/>
                </a:solidFill>
              </a:defRPr>
            </a:pPr>
            <a:r>
              <a:t>IC 443: evidence for sub-PeV acceleration</a:t>
            </a:r>
          </a:p>
        </p:txBody>
      </p:sp>
      <p:sp>
        <p:nvSpPr>
          <p:cNvPr id="3" name="TextBox 2"/>
          <p:cNvSpPr txBox="1"/>
          <p:nvPr/>
        </p:nvSpPr>
        <p:spPr>
          <a:xfrm>
            <a:off x="502920" y="950976"/>
            <a:ext cx="11155680" cy="530352"/>
          </a:xfrm>
          <a:prstGeom prst="rect">
            <a:avLst/>
          </a:prstGeom>
          <a:noFill/>
        </p:spPr>
        <p:txBody>
          <a:bodyPr wrap="square">
            <a:spAutoFit/>
          </a:bodyPr>
          <a:lstStyle/>
          <a:p>
            <a:pPr>
              <a:defRPr sz="1900" b="0">
                <a:solidFill>
                  <a:srgbClr val="F5F5F5"/>
                </a:solidFill>
              </a:defRPr>
            </a:pPr>
            <a:r>
              <a:t>LHAASO resolves a compact source consistent with the Fermi-LAT source and an extended component.</a:t>
            </a:r>
          </a:p>
        </p:txBody>
      </p:sp>
      <p:sp>
        <p:nvSpPr>
          <p:cNvPr id="4" name="TextBox 3"/>
          <p:cNvSpPr txBox="1"/>
          <p:nvPr/>
        </p:nvSpPr>
        <p:spPr>
          <a:xfrm>
            <a:off x="548640" y="1572768"/>
            <a:ext cx="10972800" cy="1200329"/>
          </a:xfrm>
          <a:prstGeom prst="rect">
            <a:avLst/>
          </a:prstGeom>
          <a:noFill/>
        </p:spPr>
        <p:txBody>
          <a:bodyPr wrap="square">
            <a:spAutoFit/>
          </a:bodyPr>
          <a:lstStyle/>
          <a:p>
            <a:pPr>
              <a:defRPr sz="1800" b="0">
                <a:solidFill>
                  <a:srgbClr val="F5F5F5"/>
                </a:solidFill>
              </a:defRPr>
            </a:pPr>
            <a:r>
              <a:rPr dirty="0"/>
              <a:t>• </a:t>
            </a:r>
            <a:r>
              <a:rPr lang="fr-FR" dirty="0"/>
              <a:t>   </a:t>
            </a:r>
            <a:r>
              <a:rPr dirty="0"/>
              <a:t>Compact-source spectrum: index ≈ 3, extending beyond 30 </a:t>
            </a:r>
            <a:r>
              <a:rPr dirty="0" err="1"/>
              <a:t>TeV</a:t>
            </a:r>
            <a:r>
              <a:rPr dirty="0"/>
              <a:t> without an apparent cutoff</a:t>
            </a:r>
          </a:p>
          <a:p>
            <a:pPr>
              <a:defRPr sz="1800" b="0">
                <a:solidFill>
                  <a:srgbClr val="F5F5F5"/>
                </a:solidFill>
              </a:defRPr>
            </a:pPr>
            <a:r>
              <a:rPr dirty="0"/>
              <a:t>• </a:t>
            </a:r>
            <a:r>
              <a:rPr lang="fr-FR" dirty="0"/>
              <a:t>   </a:t>
            </a:r>
            <a:r>
              <a:rPr dirty="0"/>
              <a:t>Hadronic interpretation: accelerated protons reach at least ~300 </a:t>
            </a:r>
            <a:r>
              <a:rPr dirty="0" err="1"/>
              <a:t>TeV</a:t>
            </a:r>
            <a:r>
              <a:rPr dirty="0"/>
              <a:t> (95% C</a:t>
            </a:r>
            <a:r>
              <a:rPr lang="fr-FR" dirty="0"/>
              <a:t>L)</a:t>
            </a:r>
          </a:p>
          <a:p>
            <a:pPr marL="285750" indent="-285750">
              <a:buFont typeface="Arial" panose="020B0604020202020204" pitchFamily="34" charset="0"/>
              <a:buChar char="•"/>
              <a:defRPr sz="1800" b="0">
                <a:solidFill>
                  <a:srgbClr val="F5F5F5"/>
                </a:solidFill>
              </a:defRPr>
            </a:pPr>
            <a:r>
              <a:rPr lang="fr-FR" sz="1800" dirty="0">
                <a:latin typeface="Times New Roman" pitchFamily="18"/>
              </a:rPr>
              <a:t>In agreement </a:t>
            </a:r>
            <a:r>
              <a:rPr lang="fr-FR" sz="1800" dirty="0" err="1">
                <a:latin typeface="Times New Roman" pitchFamily="18"/>
              </a:rPr>
              <a:t>with</a:t>
            </a:r>
            <a:r>
              <a:rPr lang="fr-FR" sz="1800" dirty="0">
                <a:latin typeface="Times New Roman" pitchFamily="18"/>
              </a:rPr>
              <a:t> HAWC </a:t>
            </a:r>
            <a:r>
              <a:rPr lang="fr-FR" sz="1800" dirty="0" err="1">
                <a:latin typeface="Times New Roman" pitchFamily="18"/>
              </a:rPr>
              <a:t>limit</a:t>
            </a:r>
            <a:r>
              <a:rPr lang="fr-FR" sz="1800" dirty="0">
                <a:latin typeface="Times New Roman" pitchFamily="18"/>
              </a:rPr>
              <a:t> of 65 </a:t>
            </a:r>
            <a:r>
              <a:rPr lang="fr-FR" sz="1800" dirty="0" err="1">
                <a:latin typeface="Times New Roman" pitchFamily="18"/>
              </a:rPr>
              <a:t>TeV</a:t>
            </a:r>
            <a:endParaRPr lang="fr-FR" sz="1800" dirty="0">
              <a:latin typeface="Times New Roman" pitchFamily="18"/>
            </a:endParaRPr>
          </a:p>
          <a:p>
            <a:pPr>
              <a:defRPr sz="1800" b="0">
                <a:solidFill>
                  <a:srgbClr val="F5F5F5"/>
                </a:solidFill>
              </a:defRPr>
            </a:pPr>
            <a:endParaRPr dirty="0"/>
          </a:p>
        </p:txBody>
      </p:sp>
      <p:pic>
        <p:nvPicPr>
          <p:cNvPr id="5" name="Picture 4" descr="image.png"/>
          <p:cNvPicPr>
            <a:picLocks noChangeAspect="1"/>
          </p:cNvPicPr>
          <p:nvPr/>
        </p:nvPicPr>
        <p:blipFill>
          <a:blip r:embed="rId2"/>
          <a:stretch>
            <a:fillRect/>
          </a:stretch>
        </p:blipFill>
        <p:spPr>
          <a:xfrm>
            <a:off x="424543" y="3017523"/>
            <a:ext cx="3703320" cy="3063240"/>
          </a:xfrm>
          <a:prstGeom prst="rect">
            <a:avLst/>
          </a:prstGeom>
        </p:spPr>
      </p:pic>
      <p:pic>
        <p:nvPicPr>
          <p:cNvPr id="6" name="Picture 5" descr="image.png"/>
          <p:cNvPicPr>
            <a:picLocks noChangeAspect="1"/>
          </p:cNvPicPr>
          <p:nvPr/>
        </p:nvPicPr>
        <p:blipFill>
          <a:blip r:embed="rId3"/>
          <a:stretch>
            <a:fillRect/>
          </a:stretch>
        </p:blipFill>
        <p:spPr>
          <a:xfrm>
            <a:off x="4310743" y="3017523"/>
            <a:ext cx="3383280" cy="3063240"/>
          </a:xfrm>
          <a:prstGeom prst="rect">
            <a:avLst/>
          </a:prstGeom>
        </p:spPr>
      </p:pic>
      <p:pic>
        <p:nvPicPr>
          <p:cNvPr id="7" name="Picture 6" descr="image.png"/>
          <p:cNvPicPr>
            <a:picLocks noChangeAspect="1"/>
          </p:cNvPicPr>
          <p:nvPr/>
        </p:nvPicPr>
        <p:blipFill>
          <a:blip r:embed="rId4"/>
          <a:stretch>
            <a:fillRect/>
          </a:stretch>
        </p:blipFill>
        <p:spPr>
          <a:xfrm>
            <a:off x="7922623" y="3017523"/>
            <a:ext cx="3703320" cy="3063240"/>
          </a:xfrm>
          <a:prstGeom prst="rect">
            <a:avLst/>
          </a:prstGeom>
        </p:spPr>
      </p:pic>
      <p:sp>
        <p:nvSpPr>
          <p:cNvPr id="8" name="TextBox 7"/>
          <p:cNvSpPr txBox="1"/>
          <p:nvPr/>
        </p:nvSpPr>
        <p:spPr>
          <a:xfrm>
            <a:off x="3592286" y="6074740"/>
            <a:ext cx="5760720" cy="307777"/>
          </a:xfrm>
          <a:prstGeom prst="rect">
            <a:avLst/>
          </a:prstGeom>
          <a:noFill/>
        </p:spPr>
        <p:txBody>
          <a:bodyPr wrap="square">
            <a:spAutoFit/>
          </a:bodyPr>
          <a:lstStyle/>
          <a:p>
            <a:pPr>
              <a:defRPr sz="1200" b="0">
                <a:solidFill>
                  <a:srgbClr val="2DC4F4"/>
                </a:solidFill>
              </a:defRPr>
            </a:pPr>
            <a:r>
              <a:rPr sz="1400" dirty="0"/>
              <a:t>Cao et al., Phys. Rev. Lett. 136, 161002 (2026)</a:t>
            </a:r>
          </a:p>
        </p:txBody>
      </p:sp>
      <p:sp>
        <p:nvSpPr>
          <p:cNvPr id="10" name="TextBox 9"/>
          <p:cNvSpPr txBox="1"/>
          <p:nvPr/>
        </p:nvSpPr>
        <p:spPr>
          <a:xfrm>
            <a:off x="463732" y="2586223"/>
            <a:ext cx="11064240" cy="338554"/>
          </a:xfrm>
          <a:prstGeom prst="rect">
            <a:avLst/>
          </a:prstGeom>
          <a:noFill/>
        </p:spPr>
        <p:txBody>
          <a:bodyPr wrap="square">
            <a:spAutoFit/>
          </a:bodyPr>
          <a:lstStyle/>
          <a:p>
            <a:pPr>
              <a:defRPr sz="1600" b="1">
                <a:solidFill>
                  <a:srgbClr val="FFF000"/>
                </a:solidFill>
              </a:defRPr>
            </a:pPr>
            <a:r>
              <a:rPr dirty="0">
                <a:solidFill>
                  <a:srgbClr val="00B0F0"/>
                </a:solidFill>
              </a:rPr>
              <a:t>The spectrum strengthen the case for an SNR sub-</a:t>
            </a:r>
            <a:r>
              <a:rPr dirty="0" err="1">
                <a:solidFill>
                  <a:srgbClr val="00B0F0"/>
                </a:solidFill>
              </a:rPr>
              <a:t>PeVatron</a:t>
            </a:r>
            <a:r>
              <a:rPr lang="fr-FR" dirty="0">
                <a:solidFill>
                  <a:srgbClr val="00B0F0"/>
                </a:solidFill>
              </a:rPr>
              <a:t> but </a:t>
            </a:r>
            <a:r>
              <a:rPr lang="fr-FR" dirty="0" err="1">
                <a:solidFill>
                  <a:srgbClr val="00B0F0"/>
                </a:solidFill>
              </a:rPr>
              <a:t>morphology</a:t>
            </a:r>
            <a:r>
              <a:rPr lang="fr-FR" dirty="0">
                <a:solidFill>
                  <a:srgbClr val="00B0F0"/>
                </a:solidFill>
              </a:rPr>
              <a:t> </a:t>
            </a:r>
            <a:r>
              <a:rPr lang="fr-FR" dirty="0" err="1">
                <a:solidFill>
                  <a:srgbClr val="00B0F0"/>
                </a:solidFill>
              </a:rPr>
              <a:t>is</a:t>
            </a:r>
            <a:r>
              <a:rPr lang="fr-FR" dirty="0">
                <a:solidFill>
                  <a:srgbClr val="00B0F0"/>
                </a:solidFill>
              </a:rPr>
              <a:t> not </a:t>
            </a:r>
            <a:r>
              <a:rPr lang="fr-FR" dirty="0" err="1">
                <a:solidFill>
                  <a:srgbClr val="00B0F0"/>
                </a:solidFill>
              </a:rPr>
              <a:t>clear</a:t>
            </a:r>
            <a:r>
              <a:rPr lang="fr-FR" dirty="0">
                <a:solidFill>
                  <a:srgbClr val="00B0F0"/>
                </a:solidFill>
              </a:rPr>
              <a:t>: VERY </a:t>
            </a:r>
            <a:r>
              <a:rPr lang="fr-FR" dirty="0" err="1">
                <a:solidFill>
                  <a:srgbClr val="00B0F0"/>
                </a:solidFill>
              </a:rPr>
              <a:t>complex</a:t>
            </a:r>
            <a:r>
              <a:rPr lang="fr-FR" dirty="0">
                <a:solidFill>
                  <a:srgbClr val="00B0F0"/>
                </a:solidFill>
              </a:rPr>
              <a:t> </a:t>
            </a:r>
            <a:r>
              <a:rPr lang="fr-FR" dirty="0" err="1">
                <a:solidFill>
                  <a:srgbClr val="00B0F0"/>
                </a:solidFill>
              </a:rPr>
              <a:t>region</a:t>
            </a:r>
            <a:r>
              <a:rPr lang="fr-FR" dirty="0">
                <a:solidFill>
                  <a:srgbClr val="00B0F0"/>
                </a:solidFill>
              </a:rPr>
              <a:t> !</a:t>
            </a:r>
            <a:endParaRPr dirty="0">
              <a:solidFill>
                <a:srgbClr val="00B0F0"/>
              </a:solidFill>
            </a:endParaRPr>
          </a:p>
        </p:txBody>
      </p:sp>
      <p:sp>
        <p:nvSpPr>
          <p:cNvPr id="11" name="TextBox 7">
            <a:extLst>
              <a:ext uri="{FF2B5EF4-FFF2-40B4-BE49-F238E27FC236}">
                <a16:creationId xmlns:a16="http://schemas.microsoft.com/office/drawing/2014/main" id="{2FA330CE-607C-D80C-A9F9-602B90B1E6DF}"/>
              </a:ext>
            </a:extLst>
          </p:cNvPr>
          <p:cNvSpPr txBox="1"/>
          <p:nvPr/>
        </p:nvSpPr>
        <p:spPr>
          <a:xfrm>
            <a:off x="4310743" y="626472"/>
            <a:ext cx="5760720" cy="307777"/>
          </a:xfrm>
          <a:prstGeom prst="rect">
            <a:avLst/>
          </a:prstGeom>
          <a:noFill/>
        </p:spPr>
        <p:txBody>
          <a:bodyPr wrap="square">
            <a:spAutoFit/>
          </a:bodyPr>
          <a:lstStyle/>
          <a:p>
            <a:pPr>
              <a:defRPr sz="1200" b="0">
                <a:solidFill>
                  <a:srgbClr val="2DC4F4"/>
                </a:solidFill>
              </a:defRPr>
            </a:pPr>
            <a:r>
              <a:rPr sz="1400" dirty="0"/>
              <a:t>Cao et al., Phys. Rev. Lett. 136, 161002 (2026)</a:t>
            </a:r>
          </a:p>
        </p:txBody>
      </p:sp>
      <p:sp>
        <p:nvSpPr>
          <p:cNvPr id="12" name="ZoneTexte 11">
            <a:extLst>
              <a:ext uri="{FF2B5EF4-FFF2-40B4-BE49-F238E27FC236}">
                <a16:creationId xmlns:a16="http://schemas.microsoft.com/office/drawing/2014/main" id="{D3836DC4-4400-8213-C2C2-7D0AAA064D9A}"/>
              </a:ext>
            </a:extLst>
          </p:cNvPr>
          <p:cNvSpPr txBox="1"/>
          <p:nvPr/>
        </p:nvSpPr>
        <p:spPr>
          <a:xfrm>
            <a:off x="4911785" y="2124541"/>
            <a:ext cx="3187047" cy="361872"/>
          </a:xfrm>
          <a:prstGeom prst="rect">
            <a:avLst/>
          </a:prstGeom>
          <a:noFill/>
          <a:ln>
            <a:noFill/>
          </a:ln>
        </p:spPr>
        <p:txBody>
          <a:bodyPr vert="horz" wrap="none" lIns="107166" tIns="53583" rIns="107166" bIns="53583" compatLnSpc="0">
            <a:spAutoFit/>
          </a:bodyPr>
          <a:lstStyle/>
          <a:p>
            <a:pPr hangingPunct="0">
              <a:defRPr sz="1500">
                <a:latin typeface="Times New Roman" pitchFamily="18"/>
              </a:defRPr>
            </a:pPr>
            <a:r>
              <a:rPr lang="fr-FR" sz="1786" i="1" dirty="0">
                <a:solidFill>
                  <a:srgbClr val="009933"/>
                </a:solidFill>
                <a:latin typeface="Times New Roman" pitchFamily="18"/>
                <a:ea typeface="DejaVu Sans" pitchFamily="2"/>
                <a:cs typeface="DejaVu Sans" pitchFamily="2"/>
              </a:rPr>
              <a:t>Alfaro et al., </a:t>
            </a:r>
            <a:r>
              <a:rPr lang="fr-FR" sz="1786" i="1" dirty="0" err="1">
                <a:solidFill>
                  <a:srgbClr val="009900"/>
                </a:solidFill>
                <a:latin typeface="Times New Roman" pitchFamily="18"/>
                <a:ea typeface="HelveticaNeue-Italic" pitchFamily="66"/>
                <a:cs typeface="HelveticaNeue-Italic" pitchFamily="66"/>
              </a:rPr>
              <a:t>ApJ</a:t>
            </a:r>
            <a:r>
              <a:rPr lang="fr-FR" sz="1786" i="1" dirty="0">
                <a:solidFill>
                  <a:srgbClr val="009900"/>
                </a:solidFill>
                <a:latin typeface="Times New Roman" pitchFamily="18"/>
                <a:ea typeface="HelveticaNeue" pitchFamily="2"/>
                <a:cs typeface="HelveticaNeue" pitchFamily="2"/>
              </a:rPr>
              <a:t> </a:t>
            </a:r>
            <a:r>
              <a:rPr lang="fr-FR" sz="1786" b="1" i="1" dirty="0">
                <a:solidFill>
                  <a:srgbClr val="009900"/>
                </a:solidFill>
                <a:latin typeface="Times New Roman" pitchFamily="18"/>
                <a:ea typeface=".SFNS-Regular_wdth_opsz110000_GRAD_wght2580000" pitchFamily="2"/>
                <a:cs typeface=".SFNS-Regular_wdth_opsz110000_GRAD_wght2580000" pitchFamily="2"/>
              </a:rPr>
              <a:t>992</a:t>
            </a:r>
            <a:r>
              <a:rPr lang="fr-FR" sz="1786" i="1" dirty="0">
                <a:solidFill>
                  <a:srgbClr val="009900"/>
                </a:solidFill>
                <a:latin typeface="Times New Roman" pitchFamily="18"/>
                <a:ea typeface="HelveticaNeue" pitchFamily="2"/>
                <a:cs typeface="HelveticaNeue" pitchFamily="2"/>
              </a:rPr>
              <a:t> 22, (</a:t>
            </a:r>
            <a:r>
              <a:rPr lang="fr-FR" sz="1786" i="1" dirty="0">
                <a:solidFill>
                  <a:srgbClr val="009933"/>
                </a:solidFill>
                <a:latin typeface="Times New Roman" pitchFamily="18"/>
                <a:ea typeface="DejaVu Sans" pitchFamily="2"/>
                <a:cs typeface="DejaVu Sans" pitchFamily="2"/>
              </a:rPr>
              <a:t>2025)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320040" y="164592"/>
            <a:ext cx="11567160" cy="658368"/>
          </a:xfrm>
          <a:prstGeom prst="rect">
            <a:avLst/>
          </a:prstGeom>
          <a:noFill/>
        </p:spPr>
        <p:txBody>
          <a:bodyPr wrap="square">
            <a:spAutoFit/>
          </a:bodyPr>
          <a:lstStyle/>
          <a:p>
            <a:pPr algn="ctr">
              <a:defRPr sz="2900" b="1">
                <a:solidFill>
                  <a:srgbClr val="FFF000"/>
                </a:solidFill>
              </a:defRPr>
            </a:pPr>
            <a:r>
              <a:t>IC 443 / G189.6+3.3: a possible binary origin</a:t>
            </a:r>
          </a:p>
        </p:txBody>
      </p:sp>
      <p:pic>
        <p:nvPicPr>
          <p:cNvPr id="4" name="Picture 3" descr="image.png"/>
          <p:cNvPicPr>
            <a:picLocks noChangeAspect="1"/>
          </p:cNvPicPr>
          <p:nvPr/>
        </p:nvPicPr>
        <p:blipFill>
          <a:blip r:embed="rId2"/>
          <a:stretch>
            <a:fillRect/>
          </a:stretch>
        </p:blipFill>
        <p:spPr>
          <a:xfrm>
            <a:off x="217715" y="4619026"/>
            <a:ext cx="5669280" cy="2057400"/>
          </a:xfrm>
          <a:prstGeom prst="rect">
            <a:avLst/>
          </a:prstGeom>
        </p:spPr>
      </p:pic>
      <p:pic>
        <p:nvPicPr>
          <p:cNvPr id="5" name="Picture 4" descr="image.png"/>
          <p:cNvPicPr>
            <a:picLocks noChangeAspect="1"/>
          </p:cNvPicPr>
          <p:nvPr/>
        </p:nvPicPr>
        <p:blipFill>
          <a:blip r:embed="rId3"/>
          <a:stretch>
            <a:fillRect/>
          </a:stretch>
        </p:blipFill>
        <p:spPr>
          <a:xfrm>
            <a:off x="9555480" y="2561626"/>
            <a:ext cx="2514600" cy="2057400"/>
          </a:xfrm>
          <a:prstGeom prst="rect">
            <a:avLst/>
          </a:prstGeom>
        </p:spPr>
      </p:pic>
      <p:pic>
        <p:nvPicPr>
          <p:cNvPr id="6" name="Picture 5" descr="image.png"/>
          <p:cNvPicPr>
            <a:picLocks noChangeAspect="1"/>
          </p:cNvPicPr>
          <p:nvPr/>
        </p:nvPicPr>
        <p:blipFill>
          <a:blip r:embed="rId4"/>
          <a:stretch>
            <a:fillRect/>
          </a:stretch>
        </p:blipFill>
        <p:spPr>
          <a:xfrm>
            <a:off x="6107482" y="4638723"/>
            <a:ext cx="5903818" cy="1946266"/>
          </a:xfrm>
          <a:prstGeom prst="rect">
            <a:avLst/>
          </a:prstGeom>
        </p:spPr>
      </p:pic>
      <p:sp>
        <p:nvSpPr>
          <p:cNvPr id="7" name="TextBox 6"/>
          <p:cNvSpPr txBox="1"/>
          <p:nvPr/>
        </p:nvSpPr>
        <p:spPr>
          <a:xfrm>
            <a:off x="733700" y="4307271"/>
            <a:ext cx="5486400" cy="256032"/>
          </a:xfrm>
          <a:prstGeom prst="rect">
            <a:avLst/>
          </a:prstGeom>
          <a:noFill/>
        </p:spPr>
        <p:txBody>
          <a:bodyPr wrap="square">
            <a:spAutoFit/>
          </a:bodyPr>
          <a:lstStyle/>
          <a:p>
            <a:pPr>
              <a:defRPr sz="1200" b="0">
                <a:solidFill>
                  <a:srgbClr val="2DC4F4"/>
                </a:solidFill>
              </a:defRPr>
            </a:pPr>
            <a:r>
              <a:rPr dirty="0"/>
              <a:t>Fermi-LAT TS maps: E &gt; 1, 5, 10 GeV</a:t>
            </a:r>
          </a:p>
        </p:txBody>
      </p:sp>
      <p:sp>
        <p:nvSpPr>
          <p:cNvPr id="8" name="TextBox 7"/>
          <p:cNvSpPr txBox="1"/>
          <p:nvPr/>
        </p:nvSpPr>
        <p:spPr>
          <a:xfrm>
            <a:off x="9706245" y="4083378"/>
            <a:ext cx="3840480" cy="256032"/>
          </a:xfrm>
          <a:prstGeom prst="rect">
            <a:avLst/>
          </a:prstGeom>
          <a:noFill/>
        </p:spPr>
        <p:txBody>
          <a:bodyPr wrap="square">
            <a:spAutoFit/>
          </a:bodyPr>
          <a:lstStyle/>
          <a:p>
            <a:pPr>
              <a:defRPr sz="1200" b="0">
                <a:solidFill>
                  <a:srgbClr val="2DC4F4"/>
                </a:solidFill>
              </a:defRPr>
            </a:pPr>
            <a:r>
              <a:rPr dirty="0"/>
              <a:t>DSS2 / Fermi-LAT / WISE overlay</a:t>
            </a:r>
          </a:p>
        </p:txBody>
      </p:sp>
      <p:sp>
        <p:nvSpPr>
          <p:cNvPr id="9" name="TextBox 8"/>
          <p:cNvSpPr txBox="1"/>
          <p:nvPr/>
        </p:nvSpPr>
        <p:spPr>
          <a:xfrm>
            <a:off x="6220100" y="6567597"/>
            <a:ext cx="9448800" cy="261610"/>
          </a:xfrm>
          <a:prstGeom prst="rect">
            <a:avLst/>
          </a:prstGeom>
          <a:noFill/>
        </p:spPr>
        <p:txBody>
          <a:bodyPr wrap="square">
            <a:spAutoFit/>
          </a:bodyPr>
          <a:lstStyle/>
          <a:p>
            <a:pPr>
              <a:defRPr sz="1100" b="0">
                <a:solidFill>
                  <a:srgbClr val="2DC4F4"/>
                </a:solidFill>
              </a:defRPr>
            </a:pPr>
            <a:r>
              <a:rPr dirty="0"/>
              <a:t>Binary-origin scenario (schematic): </a:t>
            </a:r>
            <a:r>
              <a:rPr dirty="0" err="1"/>
              <a:t>Michailidis</a:t>
            </a:r>
            <a:r>
              <a:rPr dirty="0"/>
              <a:t> et al. (2026)</a:t>
            </a:r>
          </a:p>
        </p:txBody>
      </p:sp>
      <p:pic>
        <p:nvPicPr>
          <p:cNvPr id="11" name="Image 10">
            <a:extLst>
              <a:ext uri="{FF2B5EF4-FFF2-40B4-BE49-F238E27FC236}">
                <a16:creationId xmlns:a16="http://schemas.microsoft.com/office/drawing/2014/main" id="{A04C80F4-1047-7810-4A23-459FCA4C45B3}"/>
              </a:ext>
            </a:extLst>
          </p:cNvPr>
          <p:cNvPicPr>
            <a:picLocks noChangeAspect="1"/>
          </p:cNvPicPr>
          <p:nvPr/>
        </p:nvPicPr>
        <p:blipFill>
          <a:blip r:embed="rId5"/>
          <a:stretch>
            <a:fillRect/>
          </a:stretch>
        </p:blipFill>
        <p:spPr>
          <a:xfrm>
            <a:off x="9732371" y="207696"/>
            <a:ext cx="2292097" cy="2299752"/>
          </a:xfrm>
          <a:prstGeom prst="rect">
            <a:avLst/>
          </a:prstGeom>
        </p:spPr>
      </p:pic>
      <p:sp>
        <p:nvSpPr>
          <p:cNvPr id="12" name="ZoneTexte 11">
            <a:extLst>
              <a:ext uri="{FF2B5EF4-FFF2-40B4-BE49-F238E27FC236}">
                <a16:creationId xmlns:a16="http://schemas.microsoft.com/office/drawing/2014/main" id="{1621BF18-A6F7-1714-B032-7355B14C03F8}"/>
              </a:ext>
            </a:extLst>
          </p:cNvPr>
          <p:cNvSpPr txBox="1"/>
          <p:nvPr/>
        </p:nvSpPr>
        <p:spPr>
          <a:xfrm>
            <a:off x="9924996" y="1875411"/>
            <a:ext cx="2099472" cy="443175"/>
          </a:xfrm>
          <a:prstGeom prst="rect">
            <a:avLst/>
          </a:prstGeom>
          <a:noFill/>
          <a:ln>
            <a:noFill/>
          </a:ln>
        </p:spPr>
        <p:txBody>
          <a:bodyPr vert="horz" wrap="square" lIns="81638" tIns="40819" rIns="81638" bIns="40819" compatLnSpc="0">
            <a:spAutoFit/>
          </a:bodyPr>
          <a:lstStyle/>
          <a:p>
            <a:pPr hangingPunct="0">
              <a:defRPr>
                <a:solidFill>
                  <a:srgbClr val="009900"/>
                </a:solidFill>
              </a:defRPr>
            </a:pPr>
            <a:r>
              <a:rPr lang="fr-FR" sz="1179" dirty="0" err="1">
                <a:solidFill>
                  <a:srgbClr val="009900"/>
                </a:solidFill>
                <a:latin typeface="HelveticaNeue" pitchFamily="18"/>
                <a:ea typeface="HelveticaNeue" pitchFamily="2"/>
                <a:cs typeface="HelveticaNeue" pitchFamily="2"/>
              </a:rPr>
              <a:t>Camilloni</a:t>
            </a:r>
            <a:r>
              <a:rPr lang="fr-FR" sz="1179" dirty="0">
                <a:solidFill>
                  <a:srgbClr val="009900"/>
                </a:solidFill>
                <a:latin typeface="HelveticaNeue" pitchFamily="18"/>
                <a:ea typeface="HelveticaNeue" pitchFamily="2"/>
                <a:cs typeface="HelveticaNeue" pitchFamily="2"/>
              </a:rPr>
              <a:t> &amp; Becker, A&amp;A, 680, A83 (2023)</a:t>
            </a:r>
          </a:p>
        </p:txBody>
      </p:sp>
      <p:sp>
        <p:nvSpPr>
          <p:cNvPr id="14" name="ZoneTexte 13">
            <a:extLst>
              <a:ext uri="{FF2B5EF4-FFF2-40B4-BE49-F238E27FC236}">
                <a16:creationId xmlns:a16="http://schemas.microsoft.com/office/drawing/2014/main" id="{74A124A0-0BB2-002D-ED79-1AC85FD972BC}"/>
              </a:ext>
            </a:extLst>
          </p:cNvPr>
          <p:cNvSpPr txBox="1"/>
          <p:nvPr/>
        </p:nvSpPr>
        <p:spPr>
          <a:xfrm>
            <a:off x="320040" y="1250278"/>
            <a:ext cx="9105026" cy="2769989"/>
          </a:xfrm>
          <a:prstGeom prst="rect">
            <a:avLst/>
          </a:prstGeom>
          <a:noFill/>
        </p:spPr>
        <p:txBody>
          <a:bodyPr wrap="square">
            <a:spAutoFit/>
          </a:bodyPr>
          <a:lstStyle/>
          <a:p>
            <a:pPr lvl="0" algn="just">
              <a:lnSpc>
                <a:spcPct val="100000"/>
              </a:lnSpc>
              <a:buSzPct val="45000"/>
              <a:buFont typeface="StarSymbol"/>
              <a:buChar char="●"/>
            </a:pPr>
            <a:r>
              <a:rPr lang="fr-FR" sz="1800" dirty="0">
                <a:latin typeface="Times New Roman" pitchFamily="18"/>
              </a:rPr>
              <a:t> G189.6+3.3 </a:t>
            </a:r>
            <a:r>
              <a:rPr lang="fr-FR" sz="1800" dirty="0" err="1">
                <a:latin typeface="Times New Roman" pitchFamily="18"/>
              </a:rPr>
              <a:t>identified</a:t>
            </a:r>
            <a:r>
              <a:rPr lang="fr-FR" sz="1800" dirty="0">
                <a:latin typeface="Times New Roman" pitchFamily="18"/>
              </a:rPr>
              <a:t> as an SNR </a:t>
            </a:r>
            <a:r>
              <a:rPr lang="fr-FR" sz="1800" dirty="0" err="1">
                <a:latin typeface="Times New Roman" pitchFamily="18"/>
                <a:ea typeface="HelveticaNeue" pitchFamily="2"/>
                <a:cs typeface="HelveticaNeue" pitchFamily="2"/>
              </a:rPr>
              <a:t>using</a:t>
            </a:r>
            <a:r>
              <a:rPr lang="fr-FR" sz="1800" dirty="0">
                <a:latin typeface="Times New Roman" pitchFamily="18"/>
                <a:ea typeface="HelveticaNeue" pitchFamily="2"/>
                <a:cs typeface="HelveticaNeue" pitchFamily="2"/>
              </a:rPr>
              <a:t> ROSAT data </a:t>
            </a:r>
          </a:p>
          <a:p>
            <a:pPr lvl="0" algn="just">
              <a:buSzPct val="45000"/>
              <a:buFont typeface="StarSymbol"/>
              <a:buChar char="●"/>
            </a:pPr>
            <a:r>
              <a:rPr lang="fr-FR" sz="1800" dirty="0">
                <a:latin typeface="Times New Roman" pitchFamily="18"/>
                <a:ea typeface="HelveticaNeue" pitchFamily="2"/>
                <a:cs typeface="HelveticaNeue" pitchFamily="2"/>
              </a:rPr>
              <a:t> But </a:t>
            </a:r>
            <a:r>
              <a:rPr lang="fr-FR" sz="1800" dirty="0" err="1">
                <a:latin typeface="Times New Roman" pitchFamily="18"/>
                <a:ea typeface="HelveticaNeue" pitchFamily="2"/>
                <a:cs typeface="HelveticaNeue" pitchFamily="2"/>
              </a:rPr>
              <a:t>lack</a:t>
            </a:r>
            <a:r>
              <a:rPr lang="fr-FR" sz="1800" dirty="0">
                <a:latin typeface="Times New Roman" pitchFamily="18"/>
                <a:ea typeface="HelveticaNeue" pitchFamily="2"/>
                <a:cs typeface="HelveticaNeue" pitchFamily="2"/>
              </a:rPr>
              <a:t> of radio </a:t>
            </a:r>
            <a:r>
              <a:rPr lang="fr-FR" sz="1800" dirty="0" err="1">
                <a:latin typeface="Times New Roman" pitchFamily="18"/>
                <a:ea typeface="HelveticaNeue" pitchFamily="2"/>
                <a:cs typeface="HelveticaNeue" pitchFamily="2"/>
              </a:rPr>
              <a:t>counterpart</a:t>
            </a:r>
            <a:r>
              <a:rPr lang="fr-FR" sz="1800" dirty="0">
                <a:latin typeface="Times New Roman" pitchFamily="18"/>
                <a:ea typeface="HelveticaNeue" pitchFamily="2"/>
                <a:cs typeface="HelveticaNeue" pitchFamily="2"/>
              </a:rPr>
              <a:t> =&gt; SNR candidate</a:t>
            </a:r>
          </a:p>
          <a:p>
            <a:pPr lvl="0" algn="just">
              <a:lnSpc>
                <a:spcPct val="100000"/>
              </a:lnSpc>
              <a:buSzPct val="45000"/>
              <a:buFont typeface="StarSymbol"/>
              <a:buChar char="●"/>
            </a:pPr>
            <a:r>
              <a:rPr lang="fr-FR" sz="1800" dirty="0">
                <a:latin typeface="Times New Roman" pitchFamily="18"/>
                <a:ea typeface="HelveticaNeue" pitchFamily="2"/>
                <a:cs typeface="HelveticaNeue" pitchFamily="2"/>
              </a:rPr>
              <a:t> Fermi </a:t>
            </a:r>
            <a:r>
              <a:rPr lang="fr-FR" sz="1800" dirty="0" err="1">
                <a:latin typeface="Times New Roman" pitchFamily="18"/>
                <a:ea typeface="HelveticaNeue" pitchFamily="2"/>
                <a:cs typeface="HelveticaNeue" pitchFamily="2"/>
              </a:rPr>
              <a:t>detection</a:t>
            </a:r>
            <a:r>
              <a:rPr lang="fr-FR" sz="1800" dirty="0">
                <a:latin typeface="Times New Roman" pitchFamily="18"/>
                <a:ea typeface="HelveticaNeue" pitchFamily="2"/>
                <a:cs typeface="HelveticaNeue" pitchFamily="2"/>
              </a:rPr>
              <a:t> of an </a:t>
            </a:r>
            <a:r>
              <a:rPr lang="fr-FR" sz="1800" dirty="0" err="1">
                <a:latin typeface="Times New Roman" pitchFamily="18"/>
                <a:ea typeface="HelveticaNeue" pitchFamily="2"/>
                <a:cs typeface="HelveticaNeue" pitchFamily="2"/>
              </a:rPr>
              <a:t>extended</a:t>
            </a:r>
            <a:r>
              <a:rPr lang="fr-FR" sz="1800" dirty="0">
                <a:latin typeface="Times New Roman" pitchFamily="18"/>
                <a:ea typeface="HelveticaNeue" pitchFamily="2"/>
                <a:cs typeface="HelveticaNeue" pitchFamily="2"/>
              </a:rPr>
              <a:t> source FGES J0619.6+2229 : </a:t>
            </a:r>
            <a:r>
              <a:rPr lang="fr-FR" sz="1800" dirty="0" err="1">
                <a:latin typeface="Times New Roman" pitchFamily="18"/>
                <a:ea typeface="HelveticaNeue" pitchFamily="2"/>
                <a:cs typeface="HelveticaNeue" pitchFamily="2"/>
              </a:rPr>
              <a:t>CRs</a:t>
            </a:r>
            <a:r>
              <a:rPr lang="fr-FR" sz="1800" dirty="0">
                <a:latin typeface="Times New Roman" pitchFamily="18"/>
                <a:ea typeface="HelveticaNeue" pitchFamily="2"/>
                <a:cs typeface="HelveticaNeue" pitchFamily="2"/>
              </a:rPr>
              <a:t> </a:t>
            </a:r>
            <a:r>
              <a:rPr lang="fr-FR" sz="1800" dirty="0" err="1">
                <a:latin typeface="Times New Roman" pitchFamily="18"/>
                <a:ea typeface="HelveticaNeue" pitchFamily="2"/>
                <a:cs typeface="HelveticaNeue" pitchFamily="2"/>
              </a:rPr>
              <a:t>escaping</a:t>
            </a:r>
            <a:r>
              <a:rPr lang="fr-FR" sz="1800" dirty="0">
                <a:latin typeface="Times New Roman" pitchFamily="18"/>
                <a:ea typeface="HelveticaNeue" pitchFamily="2"/>
                <a:cs typeface="HelveticaNeue" pitchFamily="2"/>
              </a:rPr>
              <a:t> IC 443 ?</a:t>
            </a:r>
          </a:p>
          <a:p>
            <a:pPr lvl="0" algn="just">
              <a:lnSpc>
                <a:spcPct val="100000"/>
              </a:lnSpc>
              <a:buSzPct val="45000"/>
              <a:buFont typeface="StarSymbol"/>
              <a:buChar char="●"/>
            </a:pPr>
            <a:r>
              <a:rPr lang="fr-FR" sz="1800" dirty="0">
                <a:latin typeface="Times New Roman" pitchFamily="18"/>
                <a:ea typeface="HelveticaNeue" pitchFamily="2"/>
                <a:cs typeface="HelveticaNeue" pitchFamily="2"/>
              </a:rPr>
              <a:t> New observations by </a:t>
            </a:r>
            <a:r>
              <a:rPr lang="fr-FR" sz="1800" dirty="0" err="1">
                <a:latin typeface="Times New Roman" pitchFamily="18"/>
                <a:ea typeface="HelveticaNeue" pitchFamily="2"/>
                <a:cs typeface="HelveticaNeue" pitchFamily="2"/>
              </a:rPr>
              <a:t>eROSITA</a:t>
            </a:r>
            <a:r>
              <a:rPr lang="fr-FR" sz="1800" dirty="0">
                <a:latin typeface="Times New Roman" pitchFamily="18"/>
                <a:ea typeface="HelveticaNeue" pitchFamily="2"/>
                <a:cs typeface="HelveticaNeue" pitchFamily="2"/>
              </a:rPr>
              <a:t> </a:t>
            </a:r>
            <a:r>
              <a:rPr lang="fr-FR" sz="1800" dirty="0" err="1">
                <a:latin typeface="Times New Roman" pitchFamily="18"/>
                <a:ea typeface="HelveticaNeue" pitchFamily="2"/>
                <a:cs typeface="HelveticaNeue" pitchFamily="2"/>
              </a:rPr>
              <a:t>confirm</a:t>
            </a:r>
            <a:r>
              <a:rPr lang="fr-FR" sz="1800" dirty="0">
                <a:latin typeface="Times New Roman" pitchFamily="18"/>
                <a:ea typeface="HelveticaNeue" pitchFamily="2"/>
                <a:cs typeface="HelveticaNeue" pitchFamily="2"/>
              </a:rPr>
              <a:t> SNR nature</a:t>
            </a:r>
          </a:p>
          <a:p>
            <a:pPr lvl="0" algn="just">
              <a:lnSpc>
                <a:spcPct val="100000"/>
              </a:lnSpc>
              <a:buSzPct val="45000"/>
              <a:buFont typeface="StarSymbol"/>
              <a:buChar char="●"/>
            </a:pPr>
            <a:endParaRPr lang="fr-FR" dirty="0">
              <a:latin typeface="Times New Roman" pitchFamily="18"/>
              <a:ea typeface="HelveticaNeue" pitchFamily="2"/>
              <a:cs typeface="HelveticaNeue" pitchFamily="2"/>
            </a:endParaRPr>
          </a:p>
          <a:p>
            <a:pPr lvl="0" algn="just"/>
            <a:r>
              <a:rPr lang="fr-FR" sz="1800" b="1" dirty="0">
                <a:solidFill>
                  <a:srgbClr val="3399FF"/>
                </a:solidFill>
                <a:latin typeface="Times New Roman" pitchFamily="18"/>
              </a:rPr>
              <a:t>New Fermi </a:t>
            </a:r>
            <a:r>
              <a:rPr lang="fr-FR" sz="1800" b="1" dirty="0" err="1">
                <a:solidFill>
                  <a:srgbClr val="3399FF"/>
                </a:solidFill>
                <a:latin typeface="Times New Roman" pitchFamily="18"/>
              </a:rPr>
              <a:t>analysis</a:t>
            </a:r>
            <a:r>
              <a:rPr lang="fr-FR" sz="1800" b="1" dirty="0">
                <a:solidFill>
                  <a:srgbClr val="3399FF"/>
                </a:solidFill>
                <a:latin typeface="Times New Roman" pitchFamily="18"/>
              </a:rPr>
              <a:t> </a:t>
            </a:r>
            <a:r>
              <a:rPr lang="fr-FR" sz="1800" b="1" dirty="0" err="1">
                <a:solidFill>
                  <a:srgbClr val="3399FF"/>
                </a:solidFill>
                <a:latin typeface="Times New Roman" pitchFamily="18"/>
              </a:rPr>
              <a:t>using</a:t>
            </a:r>
            <a:r>
              <a:rPr lang="fr-FR" sz="1800" b="1" dirty="0">
                <a:solidFill>
                  <a:srgbClr val="3399FF"/>
                </a:solidFill>
                <a:latin typeface="Times New Roman" pitchFamily="18"/>
              </a:rPr>
              <a:t> 16 </a:t>
            </a:r>
            <a:r>
              <a:rPr lang="fr-FR" sz="1800" b="1" dirty="0" err="1">
                <a:solidFill>
                  <a:srgbClr val="3399FF"/>
                </a:solidFill>
                <a:latin typeface="Times New Roman" pitchFamily="18"/>
              </a:rPr>
              <a:t>years</a:t>
            </a:r>
            <a:r>
              <a:rPr lang="fr-FR" sz="1800" b="1" dirty="0">
                <a:solidFill>
                  <a:srgbClr val="3399FF"/>
                </a:solidFill>
                <a:latin typeface="Times New Roman" pitchFamily="18"/>
              </a:rPr>
              <a:t> of data: </a:t>
            </a:r>
          </a:p>
          <a:p>
            <a:pPr lvl="1" algn="just">
              <a:buSzPct val="45000"/>
              <a:buFont typeface="StarSymbol"/>
              <a:buChar char="●"/>
            </a:pPr>
            <a:r>
              <a:rPr lang="fr-FR" sz="1600" dirty="0">
                <a:latin typeface="Times New Roman" pitchFamily="18"/>
              </a:rPr>
              <a:t> Interaction </a:t>
            </a:r>
            <a:r>
              <a:rPr lang="fr-FR" sz="1600" dirty="0" err="1">
                <a:latin typeface="Times New Roman" pitchFamily="18"/>
              </a:rPr>
              <a:t>with</a:t>
            </a:r>
            <a:r>
              <a:rPr lang="fr-FR" sz="1600" dirty="0">
                <a:latin typeface="Times New Roman" pitchFamily="18"/>
              </a:rPr>
              <a:t> the S249 HII cloud in the </a:t>
            </a:r>
            <a:r>
              <a:rPr lang="fr-FR" sz="1600" dirty="0" err="1">
                <a:latin typeface="Times New Roman" pitchFamily="18"/>
              </a:rPr>
              <a:t>Northern</a:t>
            </a:r>
            <a:r>
              <a:rPr lang="fr-FR" sz="1600" dirty="0">
                <a:latin typeface="Times New Roman" pitchFamily="18"/>
              </a:rPr>
              <a:t> </a:t>
            </a:r>
          </a:p>
          <a:p>
            <a:pPr lvl="1" algn="just">
              <a:buSzPct val="45000"/>
              <a:buFont typeface="StarSymbol"/>
              <a:buChar char="●"/>
            </a:pPr>
            <a:r>
              <a:rPr lang="fr-FR" sz="1600" dirty="0">
                <a:latin typeface="Times New Roman" pitchFamily="18"/>
              </a:rPr>
              <a:t> </a:t>
            </a:r>
            <a:r>
              <a:rPr lang="fr-FR" sz="1600" dirty="0" err="1">
                <a:latin typeface="Times New Roman" pitchFamily="18"/>
              </a:rPr>
              <a:t>Same</a:t>
            </a:r>
            <a:r>
              <a:rPr lang="fr-FR" sz="1600" dirty="0">
                <a:latin typeface="Times New Roman" pitchFamily="18"/>
              </a:rPr>
              <a:t> distance as IC 443</a:t>
            </a:r>
          </a:p>
          <a:p>
            <a:pPr lvl="1" algn="just">
              <a:buSzPct val="45000"/>
              <a:buFont typeface="StarSymbol"/>
              <a:buChar char="●"/>
            </a:pPr>
            <a:r>
              <a:rPr lang="fr-FR" sz="1600" dirty="0">
                <a:solidFill>
                  <a:srgbClr val="FF0000"/>
                </a:solidFill>
                <a:latin typeface="Times New Roman" pitchFamily="18"/>
              </a:rPr>
              <a:t> </a:t>
            </a:r>
            <a:r>
              <a:rPr lang="fr-FR" sz="1600" dirty="0" err="1">
                <a:solidFill>
                  <a:srgbClr val="FF0000"/>
                </a:solidFill>
                <a:latin typeface="Times New Roman" pitchFamily="18"/>
              </a:rPr>
              <a:t>Separation</a:t>
            </a:r>
            <a:r>
              <a:rPr lang="fr-FR" sz="1600" dirty="0">
                <a:solidFill>
                  <a:srgbClr val="FF0000"/>
                </a:solidFill>
                <a:latin typeface="Times New Roman" pitchFamily="18"/>
              </a:rPr>
              <a:t> and </a:t>
            </a:r>
            <a:r>
              <a:rPr lang="fr-FR" sz="1600" dirty="0" err="1">
                <a:solidFill>
                  <a:srgbClr val="FF0000"/>
                </a:solidFill>
                <a:latin typeface="Times New Roman" pitchFamily="18"/>
              </a:rPr>
              <a:t>ages</a:t>
            </a:r>
            <a:r>
              <a:rPr lang="fr-FR" sz="1600" dirty="0">
                <a:solidFill>
                  <a:srgbClr val="FF0000"/>
                </a:solidFill>
                <a:latin typeface="Times New Roman" pitchFamily="18"/>
              </a:rPr>
              <a:t> of the </a:t>
            </a:r>
            <a:r>
              <a:rPr lang="fr-FR" sz="1600" dirty="0" err="1">
                <a:solidFill>
                  <a:srgbClr val="FF0000"/>
                </a:solidFill>
                <a:latin typeface="Times New Roman" pitchFamily="18"/>
              </a:rPr>
              <a:t>SNRs</a:t>
            </a:r>
            <a:r>
              <a:rPr lang="fr-FR" sz="1600" dirty="0">
                <a:solidFill>
                  <a:srgbClr val="FF0000"/>
                </a:solidFill>
                <a:latin typeface="Times New Roman" pitchFamily="18"/>
              </a:rPr>
              <a:t> consistent </a:t>
            </a:r>
            <a:r>
              <a:rPr lang="fr-FR" sz="1600" dirty="0" err="1">
                <a:solidFill>
                  <a:srgbClr val="FF0000"/>
                </a:solidFill>
                <a:latin typeface="Times New Roman" pitchFamily="18"/>
              </a:rPr>
              <a:t>with</a:t>
            </a:r>
            <a:r>
              <a:rPr lang="fr-FR" sz="1600" dirty="0">
                <a:solidFill>
                  <a:srgbClr val="FF0000"/>
                </a:solidFill>
                <a:latin typeface="Times New Roman" pitchFamily="18"/>
              </a:rPr>
              <a:t> simulation of  </a:t>
            </a:r>
            <a:r>
              <a:rPr lang="fr-FR" sz="1600" dirty="0" err="1">
                <a:solidFill>
                  <a:srgbClr val="FF0000"/>
                </a:solidFill>
                <a:latin typeface="Times New Roman" pitchFamily="18"/>
              </a:rPr>
              <a:t>binary</a:t>
            </a:r>
            <a:r>
              <a:rPr lang="fr-FR" sz="1600" dirty="0">
                <a:solidFill>
                  <a:srgbClr val="FF0000"/>
                </a:solidFill>
                <a:latin typeface="Times New Roman" pitchFamily="18"/>
              </a:rPr>
              <a:t> </a:t>
            </a:r>
            <a:r>
              <a:rPr lang="fr-FR" sz="1600" dirty="0" err="1">
                <a:solidFill>
                  <a:srgbClr val="FF0000"/>
                </a:solidFill>
                <a:latin typeface="Times New Roman" pitchFamily="18"/>
              </a:rPr>
              <a:t>systems</a:t>
            </a:r>
            <a:endParaRPr lang="fr-FR" sz="1600" dirty="0">
              <a:solidFill>
                <a:srgbClr val="FF0000"/>
              </a:solidFill>
              <a:latin typeface="Times New Roman" pitchFamily="18"/>
            </a:endParaRPr>
          </a:p>
          <a:p>
            <a:pPr lvl="0" algn="just">
              <a:lnSpc>
                <a:spcPct val="100000"/>
              </a:lnSpc>
              <a:buSzPct val="45000"/>
              <a:buFont typeface="StarSymbol"/>
              <a:buChar char="●"/>
            </a:pPr>
            <a:endParaRPr lang="fr-FR" sz="1800" dirty="0">
              <a:latin typeface="Times New Roman" pitchFamily="18"/>
              <a:ea typeface="HelveticaNeue" pitchFamily="2"/>
              <a:cs typeface="HelveticaNeue" pitchFamily="2"/>
            </a:endParaRPr>
          </a:p>
        </p:txBody>
      </p:sp>
      <p:sp>
        <p:nvSpPr>
          <p:cNvPr id="15" name="ZoneTexte 14">
            <a:extLst>
              <a:ext uri="{FF2B5EF4-FFF2-40B4-BE49-F238E27FC236}">
                <a16:creationId xmlns:a16="http://schemas.microsoft.com/office/drawing/2014/main" id="{5F419383-CE05-B7BA-B351-22D8F0C17963}"/>
              </a:ext>
            </a:extLst>
          </p:cNvPr>
          <p:cNvSpPr txBox="1"/>
          <p:nvPr/>
        </p:nvSpPr>
        <p:spPr>
          <a:xfrm>
            <a:off x="3659748" y="673764"/>
            <a:ext cx="4251695" cy="288517"/>
          </a:xfrm>
          <a:prstGeom prst="rect">
            <a:avLst/>
          </a:prstGeom>
          <a:noFill/>
          <a:ln>
            <a:noFill/>
          </a:ln>
        </p:spPr>
        <p:txBody>
          <a:bodyPr vert="horz" wrap="none" lIns="81638" tIns="40819" rIns="81638" bIns="40819" compatLnSpc="0">
            <a:spAutoFit/>
          </a:bodyPr>
          <a:lstStyle/>
          <a:p>
            <a:pPr hangingPunct="0"/>
            <a:r>
              <a:rPr lang="fr-FR" sz="1451" i="1" dirty="0" err="1">
                <a:solidFill>
                  <a:srgbClr val="FF99FF"/>
                </a:solidFill>
                <a:latin typeface="Times New Roman" pitchFamily="18"/>
                <a:ea typeface="DejaVu Sans" pitchFamily="2"/>
                <a:cs typeface="DejaVu Sans" pitchFamily="2"/>
              </a:rPr>
              <a:t>Michailidis</a:t>
            </a:r>
            <a:r>
              <a:rPr lang="fr-FR" sz="1451" i="1" dirty="0">
                <a:solidFill>
                  <a:srgbClr val="FF99FF"/>
                </a:solidFill>
                <a:latin typeface="Times New Roman" pitchFamily="18"/>
                <a:ea typeface="DejaVu Sans" pitchFamily="2"/>
                <a:cs typeface="DejaVu Sans" pitchFamily="2"/>
              </a:rPr>
              <a:t>, MLG et al., Nature Com., 17, 6190 (2026)</a:t>
            </a:r>
          </a:p>
        </p:txBody>
      </p:sp>
      <p:sp>
        <p:nvSpPr>
          <p:cNvPr id="16" name="ZoneTexte 15">
            <a:extLst>
              <a:ext uri="{FF2B5EF4-FFF2-40B4-BE49-F238E27FC236}">
                <a16:creationId xmlns:a16="http://schemas.microsoft.com/office/drawing/2014/main" id="{4A588A58-2DED-0D63-A35F-2285FD6887D2}"/>
              </a:ext>
            </a:extLst>
          </p:cNvPr>
          <p:cNvSpPr txBox="1"/>
          <p:nvPr/>
        </p:nvSpPr>
        <p:spPr>
          <a:xfrm>
            <a:off x="5516486" y="1289654"/>
            <a:ext cx="2263522" cy="275758"/>
          </a:xfrm>
          <a:prstGeom prst="rect">
            <a:avLst/>
          </a:prstGeom>
          <a:noFill/>
          <a:ln>
            <a:noFill/>
          </a:ln>
        </p:spPr>
        <p:txBody>
          <a:bodyPr vert="horz" wrap="none" lIns="81638" tIns="40819" rIns="81638" bIns="40819" compatLnSpc="0">
            <a:spAutoFit/>
          </a:bodyPr>
          <a:lstStyle/>
          <a:p>
            <a:pPr hangingPunct="0"/>
            <a:r>
              <a:rPr lang="fr-FR" sz="1361" dirty="0" err="1">
                <a:solidFill>
                  <a:srgbClr val="009900"/>
                </a:solidFill>
                <a:latin typeface="Times New Roman" pitchFamily="18"/>
                <a:ea typeface="HelveticaNeue" pitchFamily="2"/>
                <a:cs typeface="HelveticaNeue" pitchFamily="2"/>
              </a:rPr>
              <a:t>Asaoka</a:t>
            </a:r>
            <a:r>
              <a:rPr lang="fr-FR" sz="1361" dirty="0">
                <a:solidFill>
                  <a:srgbClr val="009900"/>
                </a:solidFill>
                <a:latin typeface="Times New Roman" pitchFamily="18"/>
                <a:ea typeface="HelveticaNeue" pitchFamily="2"/>
                <a:cs typeface="HelveticaNeue" pitchFamily="2"/>
              </a:rPr>
              <a:t> &amp; </a:t>
            </a:r>
            <a:r>
              <a:rPr lang="fr-FR" sz="1361" dirty="0" err="1">
                <a:solidFill>
                  <a:srgbClr val="009900"/>
                </a:solidFill>
                <a:latin typeface="Times New Roman" pitchFamily="18"/>
                <a:ea typeface="HelveticaNeue" pitchFamily="2"/>
                <a:cs typeface="HelveticaNeue" pitchFamily="2"/>
              </a:rPr>
              <a:t>Aschenbach</a:t>
            </a:r>
            <a:r>
              <a:rPr lang="fr-FR" sz="1361" dirty="0">
                <a:solidFill>
                  <a:srgbClr val="009900"/>
                </a:solidFill>
                <a:latin typeface="Times New Roman" pitchFamily="18"/>
                <a:ea typeface="HelveticaNeue" pitchFamily="2"/>
                <a:cs typeface="HelveticaNeue" pitchFamily="2"/>
              </a:rPr>
              <a:t> (1994)</a:t>
            </a:r>
          </a:p>
        </p:txBody>
      </p:sp>
      <p:sp>
        <p:nvSpPr>
          <p:cNvPr id="17" name="ZoneTexte 16">
            <a:extLst>
              <a:ext uri="{FF2B5EF4-FFF2-40B4-BE49-F238E27FC236}">
                <a16:creationId xmlns:a16="http://schemas.microsoft.com/office/drawing/2014/main" id="{B6A12F3B-B68E-CD37-6712-868470836086}"/>
              </a:ext>
            </a:extLst>
          </p:cNvPr>
          <p:cNvSpPr txBox="1"/>
          <p:nvPr/>
        </p:nvSpPr>
        <p:spPr>
          <a:xfrm>
            <a:off x="5450626" y="2105490"/>
            <a:ext cx="3546799" cy="262806"/>
          </a:xfrm>
          <a:prstGeom prst="rect">
            <a:avLst/>
          </a:prstGeom>
          <a:noFill/>
          <a:ln>
            <a:noFill/>
          </a:ln>
        </p:spPr>
        <p:txBody>
          <a:bodyPr vert="horz" wrap="square" lIns="81638" tIns="40819" rIns="81638" bIns="40819" compatLnSpc="0">
            <a:spAutoFit/>
          </a:bodyPr>
          <a:lstStyle/>
          <a:p>
            <a:pPr hangingPunct="0">
              <a:defRPr>
                <a:solidFill>
                  <a:srgbClr val="009900"/>
                </a:solidFill>
              </a:defRPr>
            </a:pPr>
            <a:r>
              <a:rPr lang="fr-FR" sz="1179" dirty="0" err="1">
                <a:solidFill>
                  <a:srgbClr val="009900"/>
                </a:solidFill>
                <a:latin typeface="HelveticaNeue" pitchFamily="18"/>
                <a:ea typeface="HelveticaNeue" pitchFamily="2"/>
                <a:cs typeface="HelveticaNeue" pitchFamily="2"/>
              </a:rPr>
              <a:t>Camilloni</a:t>
            </a:r>
            <a:r>
              <a:rPr lang="fr-FR" sz="1179" dirty="0">
                <a:solidFill>
                  <a:srgbClr val="009900"/>
                </a:solidFill>
                <a:latin typeface="HelveticaNeue" pitchFamily="18"/>
                <a:ea typeface="HelveticaNeue" pitchFamily="2"/>
                <a:cs typeface="HelveticaNeue" pitchFamily="2"/>
              </a:rPr>
              <a:t> &amp; Becker, A&amp;A, 680, A83 (2023)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D6E0B7EA-98B8-8730-7733-83CC26B8CF8D}"/>
              </a:ext>
            </a:extLst>
          </p:cNvPr>
          <p:cNvSpPr>
            <a:spLocks noGrp="1"/>
          </p:cNvSpPr>
          <p:nvPr>
            <p:ph type="sldNum" sz="quarter" idx="12"/>
          </p:nvPr>
        </p:nvSpPr>
        <p:spPr/>
        <p:txBody>
          <a:bodyPr/>
          <a:lstStyle/>
          <a:p>
            <a:fld id="{DFC95BCA-6418-2341-80B3-2965CB58C1C8}" type="slidenum">
              <a:rPr lang="es-ES" smtClean="0"/>
              <a:t>20</a:t>
            </a:fld>
            <a:endParaRPr lang="es-ES"/>
          </a:p>
        </p:txBody>
      </p:sp>
      <p:pic>
        <p:nvPicPr>
          <p:cNvPr id="4" name="Image 3">
            <a:extLst>
              <a:ext uri="{FF2B5EF4-FFF2-40B4-BE49-F238E27FC236}">
                <a16:creationId xmlns:a16="http://schemas.microsoft.com/office/drawing/2014/main" id="{2D3B79E8-05B5-909F-AEA6-15389BC25E51}"/>
              </a:ext>
            </a:extLst>
          </p:cNvPr>
          <p:cNvPicPr>
            <a:picLocks noChangeAspect="1"/>
          </p:cNvPicPr>
          <p:nvPr/>
        </p:nvPicPr>
        <p:blipFill>
          <a:blip r:embed="rId2"/>
          <a:stretch>
            <a:fillRect/>
          </a:stretch>
        </p:blipFill>
        <p:spPr>
          <a:xfrm>
            <a:off x="3238" y="0"/>
            <a:ext cx="12185523" cy="6858000"/>
          </a:xfrm>
          <a:prstGeom prst="rect">
            <a:avLst/>
          </a:prstGeom>
        </p:spPr>
      </p:pic>
      <p:sp>
        <p:nvSpPr>
          <p:cNvPr id="5" name="ZoneTexte 4">
            <a:extLst>
              <a:ext uri="{FF2B5EF4-FFF2-40B4-BE49-F238E27FC236}">
                <a16:creationId xmlns:a16="http://schemas.microsoft.com/office/drawing/2014/main" id="{28F4C90E-3ECA-E357-22B9-061D2EFD9E1D}"/>
              </a:ext>
            </a:extLst>
          </p:cNvPr>
          <p:cNvSpPr txBox="1"/>
          <p:nvPr/>
        </p:nvSpPr>
        <p:spPr>
          <a:xfrm>
            <a:off x="463138" y="1045722"/>
            <a:ext cx="9364680" cy="707886"/>
          </a:xfrm>
          <a:prstGeom prst="rect">
            <a:avLst/>
          </a:prstGeom>
          <a:noFill/>
        </p:spPr>
        <p:txBody>
          <a:bodyPr wrap="none" rtlCol="0">
            <a:spAutoFit/>
          </a:bodyPr>
          <a:lstStyle/>
          <a:p>
            <a:r>
              <a:rPr lang="fr-FR" sz="4000" b="0" i="0" u="none" strike="noStrike" dirty="0" err="1">
                <a:solidFill>
                  <a:srgbClr val="FFFF00"/>
                </a:solidFill>
                <a:effectLst/>
                <a:latin typeface="Corbel" panose="020B0503020204020204" pitchFamily="34" charset="0"/>
              </a:rPr>
              <a:t>What</a:t>
            </a:r>
            <a:r>
              <a:rPr lang="fr-FR" sz="4000" b="0" i="0" u="none" strike="noStrike" dirty="0">
                <a:solidFill>
                  <a:srgbClr val="FFFF00"/>
                </a:solidFill>
                <a:effectLst/>
                <a:latin typeface="Corbel" panose="020B0503020204020204" pitchFamily="34" charset="0"/>
              </a:rPr>
              <a:t> </a:t>
            </a:r>
            <a:r>
              <a:rPr lang="fr-FR" sz="4000" b="0" i="0" u="none" strike="noStrike" dirty="0" err="1">
                <a:solidFill>
                  <a:srgbClr val="FFFF00"/>
                </a:solidFill>
                <a:effectLst/>
                <a:latin typeface="Corbel" panose="020B0503020204020204" pitchFamily="34" charset="0"/>
              </a:rPr>
              <a:t>is</a:t>
            </a:r>
            <a:r>
              <a:rPr lang="fr-FR" sz="4000" b="0" i="0" u="none" strike="noStrike" dirty="0">
                <a:solidFill>
                  <a:srgbClr val="FFFF00"/>
                </a:solidFill>
                <a:effectLst/>
                <a:latin typeface="Corbel" panose="020B0503020204020204" pitchFamily="34" charset="0"/>
              </a:rPr>
              <a:t> </a:t>
            </a:r>
            <a:r>
              <a:rPr lang="fr-FR" sz="4000" b="0" i="0" u="none" strike="noStrike" dirty="0" err="1">
                <a:solidFill>
                  <a:srgbClr val="FFFF00"/>
                </a:solidFill>
                <a:effectLst/>
                <a:latin typeface="Corbel" panose="020B0503020204020204" pitchFamily="34" charset="0"/>
              </a:rPr>
              <a:t>hiding</a:t>
            </a:r>
            <a:r>
              <a:rPr lang="fr-FR" sz="4000" b="0" i="0" u="none" strike="noStrike" dirty="0">
                <a:solidFill>
                  <a:srgbClr val="FFFF00"/>
                </a:solidFill>
                <a:effectLst/>
                <a:latin typeface="Corbel" panose="020B0503020204020204" pitchFamily="34" charset="0"/>
              </a:rPr>
              <a:t> in the </a:t>
            </a:r>
            <a:r>
              <a:rPr lang="fr-FR" sz="4000" b="0" i="0" u="none" strike="noStrike" dirty="0" err="1">
                <a:solidFill>
                  <a:srgbClr val="FFFF00"/>
                </a:solidFill>
                <a:effectLst/>
                <a:latin typeface="Corbel" panose="020B0503020204020204" pitchFamily="34" charset="0"/>
              </a:rPr>
              <a:t>unidentified</a:t>
            </a:r>
            <a:r>
              <a:rPr lang="fr-FR" sz="4000" b="0" i="0" u="none" strike="noStrike" dirty="0">
                <a:solidFill>
                  <a:srgbClr val="FFFF00"/>
                </a:solidFill>
                <a:effectLst/>
                <a:latin typeface="Corbel" panose="020B0503020204020204" pitchFamily="34" charset="0"/>
              </a:rPr>
              <a:t> </a:t>
            </a:r>
            <a:r>
              <a:rPr lang="el-GR" sz="4000" b="0" i="0" u="none" strike="noStrike" dirty="0">
                <a:solidFill>
                  <a:srgbClr val="FFFF00"/>
                </a:solidFill>
                <a:effectLst/>
                <a:latin typeface="Corbel" panose="020B0503020204020204" pitchFamily="34" charset="0"/>
              </a:rPr>
              <a:t>γ-</a:t>
            </a:r>
            <a:r>
              <a:rPr lang="fr-FR" sz="4000" b="0" i="0" u="none" strike="noStrike" dirty="0">
                <a:solidFill>
                  <a:srgbClr val="FFFF00"/>
                </a:solidFill>
                <a:effectLst/>
                <a:latin typeface="Corbel" panose="020B0503020204020204" pitchFamily="34" charset="0"/>
              </a:rPr>
              <a:t>ray sky?</a:t>
            </a:r>
            <a:endParaRPr lang="fr-FR" sz="4000" dirty="0">
              <a:solidFill>
                <a:srgbClr val="FFFF00"/>
              </a:solidFill>
              <a:latin typeface="Corbel" panose="020B0503020204020204" pitchFamily="34" charset="0"/>
            </a:endParaRPr>
          </a:p>
        </p:txBody>
      </p:sp>
      <p:pic>
        <p:nvPicPr>
          <p:cNvPr id="6" name="Image 5">
            <a:extLst>
              <a:ext uri="{FF2B5EF4-FFF2-40B4-BE49-F238E27FC236}">
                <a16:creationId xmlns:a16="http://schemas.microsoft.com/office/drawing/2014/main" id="{A55239F0-222E-0762-4AAC-0F7F89438F79}"/>
              </a:ext>
            </a:extLst>
          </p:cNvPr>
          <p:cNvPicPr>
            <a:picLocks noChangeAspect="1"/>
          </p:cNvPicPr>
          <p:nvPr/>
        </p:nvPicPr>
        <p:blipFill>
          <a:blip r:embed="rId3"/>
          <a:stretch>
            <a:fillRect/>
          </a:stretch>
        </p:blipFill>
        <p:spPr>
          <a:xfrm>
            <a:off x="8072120" y="4075113"/>
            <a:ext cx="3911600" cy="2463800"/>
          </a:xfrm>
          <a:prstGeom prst="rect">
            <a:avLst/>
          </a:prstGeom>
        </p:spPr>
      </p:pic>
    </p:spTree>
    <p:extLst>
      <p:ext uri="{BB962C8B-B14F-4D97-AF65-F5344CB8AC3E}">
        <p14:creationId xmlns:p14="http://schemas.microsoft.com/office/powerpoint/2010/main" val="4291218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D81B5249-65D2-C66B-82D0-339327A2CF8D}"/>
              </a:ext>
            </a:extLst>
          </p:cNvPr>
          <p:cNvSpPr>
            <a:spLocks noGrp="1"/>
          </p:cNvSpPr>
          <p:nvPr>
            <p:ph type="sldNum" sz="quarter" idx="12"/>
          </p:nvPr>
        </p:nvSpPr>
        <p:spPr>
          <a:xfrm>
            <a:off x="9235516" y="6145574"/>
            <a:ext cx="2844800" cy="365125"/>
          </a:xfrm>
        </p:spPr>
        <p:txBody>
          <a:bodyPr/>
          <a:lstStyle/>
          <a:p>
            <a:pPr lvl="0"/>
            <a:fld id="{3A106688-B047-174C-BD04-5D004A124D1C}" type="slidenum">
              <a:t>21</a:t>
            </a:fld>
            <a:endParaRPr lang="fr-FR"/>
          </a:p>
        </p:txBody>
      </p:sp>
      <p:sp>
        <p:nvSpPr>
          <p:cNvPr id="2" name="Titre 1">
            <a:extLst>
              <a:ext uri="{FF2B5EF4-FFF2-40B4-BE49-F238E27FC236}">
                <a16:creationId xmlns:a16="http://schemas.microsoft.com/office/drawing/2014/main" id="{FB3F15C4-C6BC-91CA-E783-B245F7F7646B}"/>
              </a:ext>
            </a:extLst>
          </p:cNvPr>
          <p:cNvSpPr txBox="1">
            <a:spLocks noGrp="1"/>
          </p:cNvSpPr>
          <p:nvPr>
            <p:ph type="title" idx="4294967295"/>
          </p:nvPr>
        </p:nvSpPr>
        <p:spPr>
          <a:xfrm>
            <a:off x="1673191" y="147025"/>
            <a:ext cx="8845618" cy="696207"/>
          </a:xfrm>
        </p:spPr>
        <p:txBody>
          <a:bodyPr>
            <a:noAutofit/>
          </a:bodyPr>
          <a:lstStyle/>
          <a:p>
            <a:pPr lvl="0"/>
            <a:r>
              <a:rPr lang="fr-FR" sz="4000" dirty="0" err="1">
                <a:solidFill>
                  <a:srgbClr val="FFFF00"/>
                </a:solidFill>
                <a:latin typeface="Corbel" panose="020B0503020204020204" pitchFamily="34" charset="0"/>
              </a:rPr>
              <a:t>Westerlund</a:t>
            </a:r>
            <a:r>
              <a:rPr lang="fr-FR" sz="4000" dirty="0">
                <a:solidFill>
                  <a:srgbClr val="FFFF00"/>
                </a:solidFill>
                <a:latin typeface="Corbel" panose="020B0503020204020204" pitchFamily="34" charset="0"/>
              </a:rPr>
              <a:t> 1 at </a:t>
            </a:r>
            <a:r>
              <a:rPr lang="fr-FR" sz="4000" dirty="0" err="1">
                <a:solidFill>
                  <a:srgbClr val="FFFF00"/>
                </a:solidFill>
                <a:latin typeface="Corbel" panose="020B0503020204020204" pitchFamily="34" charset="0"/>
              </a:rPr>
              <a:t>TeV</a:t>
            </a:r>
            <a:endParaRPr lang="fr-FR" sz="4000" dirty="0">
              <a:solidFill>
                <a:srgbClr val="FFFF00"/>
              </a:solidFill>
              <a:latin typeface="Corbel" panose="020B0503020204020204" pitchFamily="34" charset="0"/>
            </a:endParaRPr>
          </a:p>
        </p:txBody>
      </p:sp>
      <p:pic>
        <p:nvPicPr>
          <p:cNvPr id="3" name="Image 2">
            <a:extLst>
              <a:ext uri="{FF2B5EF4-FFF2-40B4-BE49-F238E27FC236}">
                <a16:creationId xmlns:a16="http://schemas.microsoft.com/office/drawing/2014/main" id="{48C89805-FED5-6211-7504-31DDA12FDC6F}"/>
              </a:ext>
            </a:extLst>
          </p:cNvPr>
          <p:cNvPicPr>
            <a:picLocks noChangeAspect="1"/>
          </p:cNvPicPr>
          <p:nvPr/>
        </p:nvPicPr>
        <p:blipFill>
          <a:blip r:embed="rId3">
            <a:lum/>
            <a:alphaModFix/>
          </a:blip>
          <a:srcRect/>
          <a:stretch>
            <a:fillRect/>
          </a:stretch>
        </p:blipFill>
        <p:spPr>
          <a:xfrm>
            <a:off x="8144751" y="3555800"/>
            <a:ext cx="3505752" cy="2589774"/>
          </a:xfrm>
          <a:prstGeom prst="rect">
            <a:avLst/>
          </a:prstGeom>
          <a:noFill/>
          <a:ln>
            <a:noFill/>
          </a:ln>
        </p:spPr>
      </p:pic>
      <p:sp>
        <p:nvSpPr>
          <p:cNvPr id="4" name="ZoneTexte 3">
            <a:extLst>
              <a:ext uri="{FF2B5EF4-FFF2-40B4-BE49-F238E27FC236}">
                <a16:creationId xmlns:a16="http://schemas.microsoft.com/office/drawing/2014/main" id="{27498374-8D74-6533-4B93-7FF61338FB08}"/>
              </a:ext>
            </a:extLst>
          </p:cNvPr>
          <p:cNvSpPr txBox="1"/>
          <p:nvPr/>
        </p:nvSpPr>
        <p:spPr>
          <a:xfrm>
            <a:off x="449451" y="1174066"/>
            <a:ext cx="6510544" cy="5024814"/>
          </a:xfrm>
          <a:prstGeom prst="rect">
            <a:avLst/>
          </a:prstGeom>
          <a:noFill/>
          <a:ln>
            <a:noFill/>
          </a:ln>
        </p:spPr>
        <p:txBody>
          <a:bodyPr vert="horz" wrap="square" lIns="81638" tIns="40819" rIns="81638" bIns="40819" anchorCtr="0" compatLnSpc="0">
            <a:spAutoFit/>
          </a:bodyPr>
          <a:lstStyle/>
          <a:p>
            <a:pPr hangingPunct="0"/>
            <a:r>
              <a:rPr lang="fr-FR" sz="2000" dirty="0">
                <a:solidFill>
                  <a:srgbClr val="66CCFF"/>
                </a:solidFill>
                <a:latin typeface="Times New Roman" pitchFamily="18"/>
                <a:ea typeface="DejaVu Sans" pitchFamily="2"/>
                <a:cs typeface="DejaVu Sans" pitchFamily="2"/>
              </a:rPr>
              <a:t>Most massive </a:t>
            </a:r>
            <a:r>
              <a:rPr lang="fr-FR" sz="2000" dirty="0" err="1">
                <a:solidFill>
                  <a:srgbClr val="66CCFF"/>
                </a:solidFill>
                <a:latin typeface="Times New Roman" pitchFamily="18"/>
                <a:ea typeface="DejaVu Sans" pitchFamily="2"/>
                <a:cs typeface="DejaVu Sans" pitchFamily="2"/>
              </a:rPr>
              <a:t>known</a:t>
            </a:r>
            <a:r>
              <a:rPr lang="fr-FR" sz="2000" dirty="0">
                <a:solidFill>
                  <a:srgbClr val="66CCFF"/>
                </a:solidFill>
                <a:latin typeface="Times New Roman" pitchFamily="18"/>
                <a:ea typeface="DejaVu Sans" pitchFamily="2"/>
                <a:cs typeface="DejaVu Sans" pitchFamily="2"/>
              </a:rPr>
              <a:t> </a:t>
            </a:r>
            <a:r>
              <a:rPr lang="fr-FR" sz="2000" dirty="0" err="1">
                <a:solidFill>
                  <a:srgbClr val="66CCFF"/>
                </a:solidFill>
                <a:latin typeface="Times New Roman" pitchFamily="18"/>
                <a:ea typeface="DejaVu Sans" pitchFamily="2"/>
                <a:cs typeface="DejaVu Sans" pitchFamily="2"/>
              </a:rPr>
              <a:t>young</a:t>
            </a:r>
            <a:r>
              <a:rPr lang="fr-FR" sz="2000" dirty="0">
                <a:solidFill>
                  <a:srgbClr val="66CCFF"/>
                </a:solidFill>
                <a:latin typeface="Times New Roman" pitchFamily="18"/>
                <a:ea typeface="DejaVu Sans" pitchFamily="2"/>
                <a:cs typeface="DejaVu Sans" pitchFamily="2"/>
              </a:rPr>
              <a:t> </a:t>
            </a:r>
            <a:r>
              <a:rPr lang="fr-FR" sz="2000" dirty="0" err="1">
                <a:solidFill>
                  <a:srgbClr val="66CCFF"/>
                </a:solidFill>
                <a:latin typeface="Times New Roman" pitchFamily="18"/>
                <a:ea typeface="DejaVu Sans" pitchFamily="2"/>
                <a:cs typeface="DejaVu Sans" pitchFamily="2"/>
              </a:rPr>
              <a:t>stellar</a:t>
            </a:r>
            <a:r>
              <a:rPr lang="fr-FR" sz="2000" dirty="0">
                <a:solidFill>
                  <a:srgbClr val="66CCFF"/>
                </a:solidFill>
                <a:latin typeface="Times New Roman" pitchFamily="18"/>
                <a:ea typeface="DejaVu Sans" pitchFamily="2"/>
                <a:cs typeface="DejaVu Sans" pitchFamily="2"/>
              </a:rPr>
              <a:t> cluster in </a:t>
            </a:r>
            <a:r>
              <a:rPr lang="fr-FR" sz="2000" dirty="0" err="1">
                <a:solidFill>
                  <a:srgbClr val="66CCFF"/>
                </a:solidFill>
                <a:latin typeface="Times New Roman" pitchFamily="18"/>
                <a:ea typeface="DejaVu Sans" pitchFamily="2"/>
                <a:cs typeface="DejaVu Sans" pitchFamily="2"/>
              </a:rPr>
              <a:t>Milky</a:t>
            </a:r>
            <a:r>
              <a:rPr lang="fr-FR" sz="2000" dirty="0">
                <a:solidFill>
                  <a:srgbClr val="66CCFF"/>
                </a:solidFill>
                <a:latin typeface="Times New Roman" pitchFamily="18"/>
                <a:ea typeface="DejaVu Sans" pitchFamily="2"/>
                <a:cs typeface="DejaVu Sans" pitchFamily="2"/>
              </a:rPr>
              <a:t> </a:t>
            </a:r>
            <a:r>
              <a:rPr lang="fr-FR" sz="2000" dirty="0" err="1">
                <a:solidFill>
                  <a:srgbClr val="66CCFF"/>
                </a:solidFill>
                <a:latin typeface="Times New Roman" pitchFamily="18"/>
                <a:ea typeface="DejaVu Sans" pitchFamily="2"/>
                <a:cs typeface="DejaVu Sans" pitchFamily="2"/>
              </a:rPr>
              <a:t>Way</a:t>
            </a:r>
            <a:endParaRPr lang="fr-FR" sz="2000" dirty="0">
              <a:solidFill>
                <a:srgbClr val="66CCFF"/>
              </a:solidFill>
              <a:latin typeface="Times New Roman" pitchFamily="18"/>
              <a:ea typeface="DejaVu Sans" pitchFamily="2"/>
              <a:cs typeface="DejaVu Sans" pitchFamily="2"/>
            </a:endParaRPr>
          </a:p>
          <a:p>
            <a:pPr hangingPunct="0"/>
            <a:r>
              <a:rPr lang="zh-CN" altLang="fr-FR" sz="2000" dirty="0">
                <a:latin typeface="Times New Roman" pitchFamily="18"/>
                <a:ea typeface="DejaVu Sans" pitchFamily="2"/>
                <a:cs typeface="DejaVu Sans" pitchFamily="2"/>
              </a:rPr>
              <a:t>▪ </a:t>
            </a:r>
            <a:r>
              <a:rPr lang="fr-FR" sz="2000" dirty="0">
                <a:latin typeface="Times New Roman" pitchFamily="18"/>
                <a:ea typeface="DejaVu Sans" pitchFamily="2"/>
                <a:cs typeface="DejaVu Sans" pitchFamily="2"/>
              </a:rPr>
              <a:t>Half-mass radius: ~ 1 pc</a:t>
            </a:r>
          </a:p>
          <a:p>
            <a:pPr hangingPunct="0"/>
            <a:r>
              <a:rPr lang="zh-CN" altLang="fr-FR" sz="2000" dirty="0">
                <a:latin typeface="Times New Roman" pitchFamily="18"/>
                <a:ea typeface="DejaVu Sans" pitchFamily="2"/>
                <a:cs typeface="DejaVu Sans" pitchFamily="2"/>
              </a:rPr>
              <a:t>▪ </a:t>
            </a:r>
            <a:r>
              <a:rPr lang="fr-FR" sz="2000" dirty="0">
                <a:latin typeface="Times New Roman" pitchFamily="18"/>
                <a:ea typeface="DejaVu Sans" pitchFamily="2"/>
                <a:cs typeface="DejaVu Sans" pitchFamily="2"/>
              </a:rPr>
              <a:t>Total mass: ~10</a:t>
            </a:r>
            <a:r>
              <a:rPr lang="fr-FR" sz="2000" baseline="30000" dirty="0">
                <a:latin typeface="Times New Roman" pitchFamily="18"/>
                <a:ea typeface="DejaVu Sans" pitchFamily="2"/>
                <a:cs typeface="DejaVu Sans" pitchFamily="2"/>
              </a:rPr>
              <a:t>5</a:t>
            </a:r>
            <a:r>
              <a:rPr lang="fr-FR" sz="2000" dirty="0">
                <a:latin typeface="Times New Roman" pitchFamily="18"/>
                <a:ea typeface="DejaVu Sans" pitchFamily="2"/>
                <a:cs typeface="DejaVu Sans" pitchFamily="2"/>
              </a:rPr>
              <a:t> </a:t>
            </a:r>
            <a:r>
              <a:rPr lang="fr-FR" sz="2000" dirty="0" err="1">
                <a:latin typeface="Times New Roman" pitchFamily="18"/>
                <a:ea typeface="DejaVu Sans" pitchFamily="2"/>
                <a:cs typeface="DejaVu Sans" pitchFamily="2"/>
              </a:rPr>
              <a:t>solar</a:t>
            </a:r>
            <a:r>
              <a:rPr lang="fr-FR" sz="2000" dirty="0">
                <a:latin typeface="Times New Roman" pitchFamily="18"/>
                <a:ea typeface="DejaVu Sans" pitchFamily="2"/>
                <a:cs typeface="DejaVu Sans" pitchFamily="2"/>
              </a:rPr>
              <a:t> masses</a:t>
            </a:r>
          </a:p>
          <a:p>
            <a:pPr hangingPunct="0"/>
            <a:r>
              <a:rPr lang="zh-CN" altLang="fr-FR" sz="2000" dirty="0">
                <a:latin typeface="Times New Roman" pitchFamily="18"/>
                <a:ea typeface="DejaVu Sans" pitchFamily="2"/>
                <a:cs typeface="DejaVu Sans" pitchFamily="2"/>
              </a:rPr>
              <a:t>▪ </a:t>
            </a:r>
            <a:r>
              <a:rPr lang="fr-FR" sz="2000" dirty="0">
                <a:latin typeface="Times New Roman" pitchFamily="18"/>
                <a:ea typeface="DejaVu Sans" pitchFamily="2"/>
                <a:cs typeface="DejaVu Sans" pitchFamily="2"/>
              </a:rPr>
              <a:t>Age: 3.5 – 5 </a:t>
            </a:r>
            <a:r>
              <a:rPr lang="fr-FR" sz="2000" dirty="0" err="1">
                <a:latin typeface="Times New Roman" pitchFamily="18"/>
                <a:ea typeface="DejaVu Sans" pitchFamily="2"/>
                <a:cs typeface="DejaVu Sans" pitchFamily="2"/>
              </a:rPr>
              <a:t>Myr</a:t>
            </a:r>
            <a:endParaRPr lang="fr-FR" sz="2000" dirty="0">
              <a:latin typeface="Times New Roman" pitchFamily="18"/>
              <a:ea typeface="DejaVu Sans" pitchFamily="2"/>
              <a:cs typeface="DejaVu Sans" pitchFamily="2"/>
            </a:endParaRPr>
          </a:p>
          <a:p>
            <a:pPr hangingPunct="0"/>
            <a:r>
              <a:rPr lang="zh-CN" altLang="fr-FR" sz="2000" dirty="0">
                <a:latin typeface="Times New Roman" pitchFamily="18"/>
                <a:ea typeface="DejaVu Sans" pitchFamily="2"/>
                <a:cs typeface="DejaVu Sans" pitchFamily="2"/>
              </a:rPr>
              <a:t>▪ </a:t>
            </a:r>
            <a:r>
              <a:rPr lang="fr-FR" sz="2000" dirty="0">
                <a:latin typeface="Times New Roman" pitchFamily="18"/>
                <a:ea typeface="DejaVu Sans" pitchFamily="2"/>
                <a:cs typeface="DejaVu Sans" pitchFamily="2"/>
              </a:rPr>
              <a:t>Distance: ~4 </a:t>
            </a:r>
            <a:r>
              <a:rPr lang="fr-FR" sz="2000" dirty="0" err="1">
                <a:latin typeface="Times New Roman" pitchFamily="18"/>
                <a:ea typeface="DejaVu Sans" pitchFamily="2"/>
                <a:cs typeface="DejaVu Sans" pitchFamily="2"/>
              </a:rPr>
              <a:t>kpc</a:t>
            </a:r>
            <a:endParaRPr lang="fr-FR" sz="2000" dirty="0">
              <a:latin typeface="Times New Roman" pitchFamily="18"/>
              <a:ea typeface="DejaVu Sans" pitchFamily="2"/>
              <a:cs typeface="DejaVu Sans" pitchFamily="2"/>
            </a:endParaRPr>
          </a:p>
          <a:p>
            <a:pPr hangingPunct="0"/>
            <a:r>
              <a:rPr lang="fr-FR" sz="2000" dirty="0" err="1">
                <a:latin typeface="Times New Roman" pitchFamily="18"/>
                <a:ea typeface="DejaVu Sans" pitchFamily="2"/>
                <a:cs typeface="DejaVu Sans" pitchFamily="2"/>
              </a:rPr>
              <a:t>Harbours</a:t>
            </a:r>
            <a:r>
              <a:rPr lang="fr-FR" sz="2000" dirty="0">
                <a:latin typeface="Times New Roman" pitchFamily="18"/>
                <a:ea typeface="DejaVu Sans" pitchFamily="2"/>
                <a:cs typeface="DejaVu Sans" pitchFamily="2"/>
              </a:rPr>
              <a:t> X-ray </a:t>
            </a:r>
            <a:r>
              <a:rPr lang="fr-FR" sz="2000" dirty="0" err="1">
                <a:latin typeface="Times New Roman" pitchFamily="18"/>
                <a:ea typeface="DejaVu Sans" pitchFamily="2"/>
                <a:cs typeface="DejaVu Sans" pitchFamily="2"/>
              </a:rPr>
              <a:t>magnetar</a:t>
            </a:r>
            <a:r>
              <a:rPr lang="fr-FR" sz="2000" dirty="0">
                <a:latin typeface="Times New Roman" pitchFamily="18"/>
                <a:ea typeface="DejaVu Sans" pitchFamily="2"/>
                <a:cs typeface="DejaVu Sans" pitchFamily="2"/>
              </a:rPr>
              <a:t> =&gt; at least 1 SN in cluster</a:t>
            </a:r>
          </a:p>
          <a:p>
            <a:pPr hangingPunct="0"/>
            <a:endParaRPr lang="fr-FR" sz="2000" dirty="0">
              <a:latin typeface="Times New Roman" pitchFamily="18"/>
              <a:ea typeface="DejaVu Sans" pitchFamily="2"/>
              <a:cs typeface="DejaVu Sans" pitchFamily="2"/>
            </a:endParaRPr>
          </a:p>
          <a:p>
            <a:pPr hangingPunct="0"/>
            <a:r>
              <a:rPr lang="fr-FR" sz="2000" dirty="0">
                <a:latin typeface="Times New Roman" pitchFamily="18"/>
                <a:ea typeface="DejaVu Sans" pitchFamily="2"/>
                <a:cs typeface="DejaVu Sans" pitchFamily="2"/>
              </a:rPr>
              <a:t>HESS </a:t>
            </a:r>
            <a:r>
              <a:rPr lang="fr-FR" sz="2000" dirty="0" err="1">
                <a:latin typeface="Times New Roman" pitchFamily="18"/>
                <a:ea typeface="DejaVu Sans" pitchFamily="2"/>
                <a:cs typeface="DejaVu Sans" pitchFamily="2"/>
              </a:rPr>
              <a:t>dataset</a:t>
            </a:r>
            <a:r>
              <a:rPr lang="fr-FR" sz="2000" dirty="0">
                <a:latin typeface="Times New Roman" pitchFamily="18"/>
                <a:ea typeface="DejaVu Sans" pitchFamily="2"/>
                <a:cs typeface="DejaVu Sans" pitchFamily="2"/>
              </a:rPr>
              <a:t> : 164h </a:t>
            </a:r>
            <a:r>
              <a:rPr lang="fr-FR" sz="2000" dirty="0" err="1">
                <a:latin typeface="Times New Roman" pitchFamily="18"/>
                <a:ea typeface="DejaVu Sans" pitchFamily="2"/>
                <a:cs typeface="DejaVu Sans" pitchFamily="2"/>
              </a:rPr>
              <a:t>from</a:t>
            </a:r>
            <a:r>
              <a:rPr lang="fr-FR" sz="2000" dirty="0">
                <a:latin typeface="Times New Roman" pitchFamily="18"/>
                <a:ea typeface="DejaVu Sans" pitchFamily="2"/>
                <a:cs typeface="DejaVu Sans" pitchFamily="2"/>
              </a:rPr>
              <a:t> 2004-2017 on </a:t>
            </a:r>
            <a:r>
              <a:rPr lang="fr-FR" sz="2000" dirty="0">
                <a:solidFill>
                  <a:srgbClr val="FFFFFF"/>
                </a:solidFill>
                <a:latin typeface="Times New Roman" pitchFamily="18"/>
                <a:ea typeface="HelveticaNeue" pitchFamily="2"/>
                <a:cs typeface="HelveticaNeue" pitchFamily="2"/>
              </a:rPr>
              <a:t>HESS J1646-458</a:t>
            </a:r>
          </a:p>
          <a:p>
            <a:pPr hangingPunct="0"/>
            <a:r>
              <a:rPr lang="fr-FR" sz="2000" dirty="0">
                <a:solidFill>
                  <a:srgbClr val="66CCFF"/>
                </a:solidFill>
                <a:latin typeface="Times New Roman" pitchFamily="18"/>
                <a:ea typeface="DejaVu Sans" pitchFamily="2"/>
                <a:cs typeface="DejaVu Sans" pitchFamily="2"/>
              </a:rPr>
              <a:t>=&gt; Shell like structure </a:t>
            </a:r>
            <a:r>
              <a:rPr lang="fr-FR" sz="2000" dirty="0" err="1">
                <a:solidFill>
                  <a:srgbClr val="66CCFF"/>
                </a:solidFill>
                <a:latin typeface="Times New Roman" pitchFamily="18"/>
                <a:ea typeface="DejaVu Sans" pitchFamily="2"/>
                <a:cs typeface="DejaVu Sans" pitchFamily="2"/>
              </a:rPr>
              <a:t>detected</a:t>
            </a:r>
            <a:r>
              <a:rPr lang="fr-FR" sz="2000" dirty="0">
                <a:solidFill>
                  <a:srgbClr val="66CCFF"/>
                </a:solidFill>
                <a:latin typeface="Times New Roman" pitchFamily="18"/>
                <a:ea typeface="DejaVu Sans" pitchFamily="2"/>
                <a:cs typeface="DejaVu Sans" pitchFamily="2"/>
              </a:rPr>
              <a:t> at </a:t>
            </a:r>
            <a:r>
              <a:rPr lang="fr-FR" sz="2000" dirty="0" err="1">
                <a:solidFill>
                  <a:srgbClr val="66CCFF"/>
                </a:solidFill>
                <a:latin typeface="Times New Roman" pitchFamily="18"/>
                <a:ea typeface="DejaVu Sans" pitchFamily="2"/>
                <a:cs typeface="DejaVu Sans" pitchFamily="2"/>
              </a:rPr>
              <a:t>TeV</a:t>
            </a:r>
            <a:endParaRPr lang="fr-FR" sz="2000" dirty="0">
              <a:solidFill>
                <a:srgbClr val="66CCFF"/>
              </a:solidFill>
              <a:latin typeface="Times New Roman" pitchFamily="18"/>
              <a:ea typeface="DejaVu Sans" pitchFamily="2"/>
              <a:cs typeface="DejaVu Sans" pitchFamily="2"/>
            </a:endParaRPr>
          </a:p>
          <a:p>
            <a:pPr hangingPunct="0"/>
            <a:r>
              <a:rPr lang="fr-FR" sz="2000" dirty="0">
                <a:solidFill>
                  <a:srgbClr val="FFFFFF"/>
                </a:solidFill>
                <a:latin typeface="Times New Roman" pitchFamily="18"/>
                <a:ea typeface="ＭＳ Ｐゴシック" pitchFamily="2"/>
                <a:cs typeface="ＭＳ Ｐゴシック" pitchFamily="2"/>
              </a:rPr>
              <a:t>No </a:t>
            </a:r>
            <a:r>
              <a:rPr lang="fr-FR" sz="2000" dirty="0" err="1">
                <a:solidFill>
                  <a:srgbClr val="FFFFFF"/>
                </a:solidFill>
                <a:latin typeface="Times New Roman" pitchFamily="18"/>
                <a:ea typeface="ＭＳ Ｐゴシック" pitchFamily="2"/>
                <a:cs typeface="ＭＳ Ｐゴシック" pitchFamily="2"/>
              </a:rPr>
              <a:t>energy-dependent</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morphology</a:t>
            </a:r>
            <a:r>
              <a:rPr lang="fr-FR" sz="2000" dirty="0">
                <a:solidFill>
                  <a:srgbClr val="FFFFFF"/>
                </a:solidFill>
                <a:latin typeface="Times New Roman" pitchFamily="18"/>
                <a:ea typeface="ＭＳ Ｐゴシック" pitchFamily="2"/>
                <a:cs typeface="ＭＳ Ｐゴシック" pitchFamily="2"/>
              </a:rPr>
              <a:t> : </a:t>
            </a:r>
            <a:r>
              <a:rPr lang="fr-FR" sz="2000" dirty="0" err="1">
                <a:solidFill>
                  <a:srgbClr val="FFFFFF"/>
                </a:solidFill>
                <a:latin typeface="Times New Roman" pitchFamily="18"/>
                <a:ea typeface="ＭＳ Ｐゴシック" pitchFamily="2"/>
                <a:cs typeface="ＭＳ Ｐゴシック" pitchFamily="2"/>
              </a:rPr>
              <a:t>hadronic</a:t>
            </a:r>
            <a:r>
              <a:rPr lang="fr-FR" sz="2000" dirty="0">
                <a:solidFill>
                  <a:srgbClr val="FFFFFF"/>
                </a:solidFill>
                <a:latin typeface="Times New Roman" pitchFamily="18"/>
                <a:ea typeface="ＭＳ Ｐゴシック" pitchFamily="2"/>
                <a:cs typeface="ＭＳ Ｐゴシック" pitchFamily="2"/>
              </a:rPr>
              <a:t> ?</a:t>
            </a:r>
          </a:p>
          <a:p>
            <a:pPr hangingPunct="0"/>
            <a:r>
              <a:rPr lang="fr-FR" sz="2000" dirty="0">
                <a:solidFill>
                  <a:srgbClr val="FFFFFF"/>
                </a:solidFill>
                <a:latin typeface="Times New Roman" pitchFamily="18"/>
                <a:ea typeface="ＭＳ Ｐゴシック" pitchFamily="2"/>
                <a:cs typeface="ＭＳ Ｐゴシック" pitchFamily="2"/>
              </a:rPr>
              <a:t>No </a:t>
            </a:r>
            <a:r>
              <a:rPr lang="fr-FR" sz="2000" dirty="0" err="1">
                <a:solidFill>
                  <a:srgbClr val="FFFFFF"/>
                </a:solidFill>
                <a:latin typeface="Times New Roman" pitchFamily="18"/>
                <a:ea typeface="ＭＳ Ｐゴシック" pitchFamily="2"/>
                <a:cs typeface="ＭＳ Ｐゴシック" pitchFamily="2"/>
              </a:rPr>
              <a:t>clear</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correlation</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with</a:t>
            </a:r>
            <a:r>
              <a:rPr lang="fr-FR" sz="2000" dirty="0">
                <a:solidFill>
                  <a:srgbClr val="FFFFFF"/>
                </a:solidFill>
                <a:latin typeface="Times New Roman" pitchFamily="18"/>
                <a:ea typeface="ＭＳ Ｐゴシック" pitchFamily="2"/>
                <a:cs typeface="ＭＳ Ｐゴシック" pitchFamily="2"/>
              </a:rPr>
              <a:t> CO or HI : </a:t>
            </a:r>
            <a:r>
              <a:rPr lang="fr-FR" sz="2000" dirty="0" err="1">
                <a:solidFill>
                  <a:srgbClr val="FFFFFF"/>
                </a:solidFill>
                <a:latin typeface="Times New Roman" pitchFamily="18"/>
                <a:ea typeface="ＭＳ Ｐゴシック" pitchFamily="2"/>
                <a:cs typeface="ＭＳ Ｐゴシック" pitchFamily="2"/>
              </a:rPr>
              <a:t>leptonic</a:t>
            </a:r>
            <a:r>
              <a:rPr lang="fr-FR" sz="2000" dirty="0">
                <a:solidFill>
                  <a:srgbClr val="FFFFFF"/>
                </a:solidFill>
                <a:latin typeface="Times New Roman" pitchFamily="18"/>
                <a:ea typeface="ＭＳ Ｐゴシック" pitchFamily="2"/>
                <a:cs typeface="ＭＳ Ｐゴシック" pitchFamily="2"/>
              </a:rPr>
              <a:t> ?</a:t>
            </a:r>
          </a:p>
          <a:p>
            <a:pPr hangingPunct="0"/>
            <a:r>
              <a:rPr lang="zh-CN" altLang="fr-FR" sz="2000" dirty="0">
                <a:solidFill>
                  <a:srgbClr val="FF0000"/>
                </a:solidFill>
                <a:latin typeface="Times New Roman" pitchFamily="18"/>
                <a:ea typeface="ＭＳ Ｐゴシック" pitchFamily="2"/>
                <a:cs typeface="ＭＳ Ｐゴシック" pitchFamily="2"/>
              </a:rPr>
              <a:t>▪ </a:t>
            </a:r>
            <a:r>
              <a:rPr lang="fr-FR" sz="2000" dirty="0" err="1">
                <a:solidFill>
                  <a:srgbClr val="FF0000"/>
                </a:solidFill>
                <a:latin typeface="Times New Roman" pitchFamily="18"/>
                <a:ea typeface="ＭＳ Ｐゴシック" pitchFamily="2"/>
                <a:cs typeface="ＭＳ Ｐゴシック" pitchFamily="2"/>
              </a:rPr>
              <a:t>Only</a:t>
            </a:r>
            <a:r>
              <a:rPr lang="fr-FR" sz="2000" dirty="0">
                <a:solidFill>
                  <a:srgbClr val="FF0000"/>
                </a:solidFill>
                <a:latin typeface="Times New Roman" pitchFamily="18"/>
                <a:ea typeface="ＭＳ Ｐゴシック" pitchFamily="2"/>
                <a:cs typeface="ＭＳ Ｐゴシック" pitchFamily="2"/>
              </a:rPr>
              <a:t> </a:t>
            </a:r>
            <a:r>
              <a:rPr lang="fr-FR" sz="2000" dirty="0" err="1">
                <a:solidFill>
                  <a:srgbClr val="FF0000"/>
                </a:solidFill>
                <a:latin typeface="Times New Roman" pitchFamily="18"/>
                <a:ea typeface="ＭＳ Ｐゴシック" pitchFamily="2"/>
                <a:cs typeface="ＭＳ Ｐゴシック" pitchFamily="2"/>
              </a:rPr>
              <a:t>Wd</a:t>
            </a:r>
            <a:r>
              <a:rPr lang="fr-FR" sz="2000" dirty="0">
                <a:solidFill>
                  <a:srgbClr val="FF0000"/>
                </a:solidFill>
                <a:latin typeface="Times New Roman" pitchFamily="18"/>
                <a:ea typeface="ＭＳ Ｐゴシック" pitchFamily="2"/>
                <a:cs typeface="ＭＳ Ｐゴシック" pitchFamily="2"/>
              </a:rPr>
              <a:t> 1 can </a:t>
            </a:r>
            <a:r>
              <a:rPr lang="fr-FR" sz="2000" dirty="0" err="1">
                <a:solidFill>
                  <a:srgbClr val="FF0000"/>
                </a:solidFill>
                <a:latin typeface="Times New Roman" pitchFamily="18"/>
                <a:ea typeface="ＭＳ Ｐゴシック" pitchFamily="2"/>
                <a:cs typeface="ＭＳ Ｐゴシック" pitchFamily="2"/>
              </a:rPr>
              <a:t>explain</a:t>
            </a:r>
            <a:r>
              <a:rPr lang="fr-FR" sz="2000" dirty="0">
                <a:solidFill>
                  <a:srgbClr val="FF0000"/>
                </a:solidFill>
                <a:latin typeface="Times New Roman" pitchFamily="18"/>
                <a:ea typeface="ＭＳ Ｐゴシック" pitchFamily="2"/>
                <a:cs typeface="ＭＳ Ｐゴシック" pitchFamily="2"/>
              </a:rPr>
              <a:t> bulk of  </a:t>
            </a:r>
            <a:r>
              <a:rPr lang="fr-FR" sz="2000" dirty="0" err="1">
                <a:solidFill>
                  <a:srgbClr val="FF0000"/>
                </a:solidFill>
                <a:latin typeface="Times New Roman" pitchFamily="18"/>
                <a:ea typeface="ＭＳ Ｐゴシック" pitchFamily="2"/>
                <a:cs typeface="ＭＳ Ｐゴシック" pitchFamily="2"/>
              </a:rPr>
              <a:t>emission</a:t>
            </a:r>
            <a:endParaRPr lang="fr-FR" sz="2000" dirty="0">
              <a:solidFill>
                <a:srgbClr val="FF0000"/>
              </a:solidFill>
              <a:latin typeface="Times New Roman" pitchFamily="18"/>
              <a:ea typeface="ＭＳ Ｐゴシック" pitchFamily="2"/>
              <a:cs typeface="ＭＳ Ｐゴシック" pitchFamily="2"/>
            </a:endParaRPr>
          </a:p>
          <a:p>
            <a:pPr hangingPunct="0"/>
            <a:endParaRPr lang="fr-FR" sz="2000" dirty="0">
              <a:solidFill>
                <a:srgbClr val="FFFFFF"/>
              </a:solidFill>
              <a:latin typeface="Times New Roman" pitchFamily="18"/>
              <a:ea typeface="ＭＳ Ｐゴシック" pitchFamily="2"/>
              <a:cs typeface="ＭＳ Ｐゴシック" pitchFamily="2"/>
            </a:endParaRPr>
          </a:p>
          <a:p>
            <a:pPr hangingPunct="0"/>
            <a:r>
              <a:rPr lang="fr-FR" sz="2000" dirty="0" err="1">
                <a:solidFill>
                  <a:srgbClr val="FFFFFF"/>
                </a:solidFill>
                <a:latin typeface="Times New Roman" pitchFamily="18"/>
                <a:ea typeface="ＭＳ Ｐゴシック" pitchFamily="2"/>
                <a:cs typeface="ＭＳ Ｐゴシック" pitchFamily="2"/>
              </a:rPr>
              <a:t>Acceleration</a:t>
            </a:r>
            <a:r>
              <a:rPr lang="fr-FR" sz="2000" dirty="0">
                <a:solidFill>
                  <a:srgbClr val="FFFFFF"/>
                </a:solidFill>
                <a:latin typeface="Times New Roman" pitchFamily="18"/>
                <a:ea typeface="ＭＳ Ｐゴシック" pitchFamily="2"/>
                <a:cs typeface="ＭＳ Ｐゴシック" pitchFamily="2"/>
              </a:rPr>
              <a:t> at cluster </a:t>
            </a:r>
            <a:r>
              <a:rPr lang="fr-FR" sz="2000" dirty="0" err="1">
                <a:solidFill>
                  <a:srgbClr val="FFFFFF"/>
                </a:solidFill>
                <a:latin typeface="Times New Roman" pitchFamily="18"/>
                <a:ea typeface="ＭＳ Ｐゴシック" pitchFamily="2"/>
                <a:cs typeface="ＭＳ Ｐゴシック" pitchFamily="2"/>
              </a:rPr>
              <a:t>wind</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termination</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shock</a:t>
            </a:r>
            <a:endParaRPr lang="fr-FR" sz="2000" dirty="0">
              <a:solidFill>
                <a:srgbClr val="FFFFFF"/>
              </a:solidFill>
              <a:latin typeface="Times New Roman" pitchFamily="18"/>
              <a:ea typeface="ＭＳ Ｐゴシック" pitchFamily="2"/>
              <a:cs typeface="ＭＳ Ｐゴシック" pitchFamily="2"/>
            </a:endParaRPr>
          </a:p>
          <a:p>
            <a:pPr hangingPunct="0"/>
            <a:r>
              <a:rPr lang="fr-FR" sz="2000" dirty="0" err="1">
                <a:solidFill>
                  <a:srgbClr val="FFFFFF"/>
                </a:solidFill>
                <a:latin typeface="Times New Roman" pitchFamily="18"/>
                <a:ea typeface="ＭＳ Ｐゴシック" pitchFamily="2"/>
                <a:cs typeface="ＭＳ Ｐゴシック" pitchFamily="2"/>
              </a:rPr>
              <a:t>Favoured</a:t>
            </a:r>
            <a:r>
              <a:rPr lang="fr-FR" sz="2000" dirty="0">
                <a:solidFill>
                  <a:srgbClr val="FFFFFF"/>
                </a:solidFill>
                <a:latin typeface="Times New Roman" pitchFamily="18"/>
                <a:ea typeface="ＭＳ Ｐゴシック" pitchFamily="2"/>
                <a:cs typeface="ＭＳ Ｐゴシック" pitchFamily="2"/>
              </a:rPr>
              <a:t> by the </a:t>
            </a:r>
            <a:r>
              <a:rPr lang="fr-FR" sz="2000" dirty="0" err="1">
                <a:solidFill>
                  <a:srgbClr val="FFFFFF"/>
                </a:solidFill>
                <a:latin typeface="Times New Roman" pitchFamily="18"/>
                <a:ea typeface="ＭＳ Ｐゴシック" pitchFamily="2"/>
                <a:cs typeface="ＭＳ Ｐゴシック" pitchFamily="2"/>
              </a:rPr>
              <a:t>TeV</a:t>
            </a:r>
            <a:r>
              <a:rPr lang="fr-FR" sz="2000" dirty="0">
                <a:solidFill>
                  <a:srgbClr val="FFFFFF"/>
                </a:solidFill>
                <a:latin typeface="Times New Roman" pitchFamily="18"/>
                <a:ea typeface="ＭＳ Ｐゴシック" pitchFamily="2"/>
                <a:cs typeface="ＭＳ Ｐゴシック" pitchFamily="2"/>
              </a:rPr>
              <a:t> </a:t>
            </a:r>
            <a:r>
              <a:rPr lang="fr-FR" sz="2000" dirty="0" err="1">
                <a:solidFill>
                  <a:srgbClr val="FFFFFF"/>
                </a:solidFill>
                <a:latin typeface="Times New Roman" pitchFamily="18"/>
                <a:ea typeface="ＭＳ Ｐゴシック" pitchFamily="2"/>
                <a:cs typeface="ＭＳ Ｐゴシック" pitchFamily="2"/>
              </a:rPr>
              <a:t>shell</a:t>
            </a:r>
            <a:r>
              <a:rPr lang="fr-FR" sz="2000" dirty="0">
                <a:solidFill>
                  <a:srgbClr val="FFFFFF"/>
                </a:solidFill>
                <a:latin typeface="Times New Roman" pitchFamily="18"/>
                <a:ea typeface="ＭＳ Ｐゴシック" pitchFamily="2"/>
                <a:cs typeface="ＭＳ Ｐゴシック" pitchFamily="2"/>
              </a:rPr>
              <a:t>-like </a:t>
            </a:r>
            <a:r>
              <a:rPr lang="fr-FR" sz="2000" dirty="0" err="1">
                <a:solidFill>
                  <a:srgbClr val="FFFFFF"/>
                </a:solidFill>
                <a:latin typeface="Times New Roman" pitchFamily="18"/>
                <a:ea typeface="ＭＳ Ｐゴシック" pitchFamily="2"/>
                <a:cs typeface="ＭＳ Ｐゴシック" pitchFamily="2"/>
              </a:rPr>
              <a:t>morphology</a:t>
            </a:r>
            <a:endParaRPr lang="fr-FR" sz="2000" dirty="0">
              <a:solidFill>
                <a:srgbClr val="FFFFFF"/>
              </a:solidFill>
              <a:latin typeface="Times New Roman" pitchFamily="18"/>
              <a:ea typeface="ＭＳ Ｐゴシック" pitchFamily="2"/>
              <a:cs typeface="ＭＳ Ｐゴシック" pitchFamily="2"/>
            </a:endParaRPr>
          </a:p>
          <a:p>
            <a:pPr hangingPunct="0"/>
            <a:r>
              <a:rPr lang="fr-FR" sz="2000" dirty="0">
                <a:solidFill>
                  <a:srgbClr val="FFFFFF"/>
                </a:solidFill>
                <a:latin typeface="Times New Roman" pitchFamily="18"/>
                <a:ea typeface="ＭＳ Ｐゴシック" pitchFamily="2"/>
                <a:cs typeface="ＭＳ Ｐゴシック" pitchFamily="2"/>
              </a:rPr>
              <a:t>(</a:t>
            </a:r>
            <a:r>
              <a:rPr lang="fr-FR" sz="2000" dirty="0" err="1">
                <a:solidFill>
                  <a:srgbClr val="FFFFFF"/>
                </a:solidFill>
                <a:latin typeface="Times New Roman" pitchFamily="18"/>
                <a:ea typeface="ＭＳ Ｐゴシック" pitchFamily="2"/>
                <a:cs typeface="ＭＳ Ｐゴシック" pitchFamily="2"/>
              </a:rPr>
              <a:t>Härer</a:t>
            </a:r>
            <a:r>
              <a:rPr lang="fr-FR" sz="2000" dirty="0">
                <a:solidFill>
                  <a:srgbClr val="FFFFFF"/>
                </a:solidFill>
                <a:latin typeface="Times New Roman" pitchFamily="18"/>
                <a:ea typeface="ＭＳ Ｐゴシック" pitchFamily="2"/>
                <a:cs typeface="ＭＳ Ｐゴシック" pitchFamily="2"/>
              </a:rPr>
              <a:t> et al. 2023)</a:t>
            </a:r>
          </a:p>
          <a:p>
            <a:pPr hangingPunct="0"/>
            <a:endParaRPr lang="fr-FR" sz="1633" dirty="0">
              <a:solidFill>
                <a:srgbClr val="FF0000"/>
              </a:solidFill>
              <a:latin typeface="Times New Roman" pitchFamily="18"/>
              <a:ea typeface="ＭＳ Ｐゴシック" pitchFamily="2"/>
              <a:cs typeface="ＭＳ Ｐゴシック" pitchFamily="2"/>
            </a:endParaRPr>
          </a:p>
        </p:txBody>
      </p:sp>
      <p:sp>
        <p:nvSpPr>
          <p:cNvPr id="5" name="ZoneTexte 4">
            <a:extLst>
              <a:ext uri="{FF2B5EF4-FFF2-40B4-BE49-F238E27FC236}">
                <a16:creationId xmlns:a16="http://schemas.microsoft.com/office/drawing/2014/main" id="{048517D2-4598-D299-2E17-1B03CA870DF4}"/>
              </a:ext>
            </a:extLst>
          </p:cNvPr>
          <p:cNvSpPr txBox="1"/>
          <p:nvPr/>
        </p:nvSpPr>
        <p:spPr>
          <a:xfrm rot="1803600">
            <a:off x="5743748" y="5069322"/>
            <a:ext cx="4301182" cy="327118"/>
          </a:xfrm>
          <a:prstGeom prst="rect">
            <a:avLst/>
          </a:prstGeom>
          <a:noFill/>
          <a:ln>
            <a:noFill/>
          </a:ln>
        </p:spPr>
        <p:txBody>
          <a:bodyPr vert="horz" wrap="square" lIns="81638" tIns="40819" rIns="81638" bIns="40819" compatLnSpc="0">
            <a:spAutoFit/>
          </a:bodyPr>
          <a:lstStyle/>
          <a:p>
            <a:pPr algn="ctr" hangingPunct="0"/>
            <a:r>
              <a:rPr lang="fr-FR" sz="1723" i="1" dirty="0" err="1">
                <a:solidFill>
                  <a:srgbClr val="FF9900"/>
                </a:solidFill>
                <a:latin typeface="Times New Roman" pitchFamily="18"/>
                <a:ea typeface="DejaVu Sans" pitchFamily="2"/>
                <a:cs typeface="DejaVu Sans" pitchFamily="2"/>
              </a:rPr>
              <a:t>Aharonian</a:t>
            </a:r>
            <a:r>
              <a:rPr lang="fr-FR" sz="1723" i="1" dirty="0">
                <a:solidFill>
                  <a:srgbClr val="FF9900"/>
                </a:solidFill>
                <a:latin typeface="Times New Roman" pitchFamily="18"/>
                <a:ea typeface="DejaVu Sans" pitchFamily="2"/>
                <a:cs typeface="DejaVu Sans" pitchFamily="2"/>
              </a:rPr>
              <a:t> et al., A&amp;A, 666 (2022) A124</a:t>
            </a:r>
          </a:p>
        </p:txBody>
      </p:sp>
      <p:pic>
        <p:nvPicPr>
          <p:cNvPr id="6" name="Image 5">
            <a:extLst>
              <a:ext uri="{FF2B5EF4-FFF2-40B4-BE49-F238E27FC236}">
                <a16:creationId xmlns:a16="http://schemas.microsoft.com/office/drawing/2014/main" id="{5E9604FE-DEFD-49C0-69E3-01386AB5B973}"/>
              </a:ext>
            </a:extLst>
          </p:cNvPr>
          <p:cNvPicPr>
            <a:picLocks noChangeAspect="1"/>
          </p:cNvPicPr>
          <p:nvPr/>
        </p:nvPicPr>
        <p:blipFill>
          <a:blip r:embed="rId4">
            <a:lum/>
            <a:alphaModFix/>
          </a:blip>
          <a:srcRect/>
          <a:stretch>
            <a:fillRect/>
          </a:stretch>
        </p:blipFill>
        <p:spPr>
          <a:xfrm>
            <a:off x="8530859" y="569400"/>
            <a:ext cx="3061473" cy="2859600"/>
          </a:xfrm>
          <a:prstGeom prst="rect">
            <a:avLst/>
          </a:prstGeom>
          <a:noFill/>
          <a:ln>
            <a:noFill/>
          </a:ln>
        </p:spPr>
      </p:pic>
      <p:sp>
        <p:nvSpPr>
          <p:cNvPr id="7" name="ZoneTexte 6">
            <a:extLst>
              <a:ext uri="{FF2B5EF4-FFF2-40B4-BE49-F238E27FC236}">
                <a16:creationId xmlns:a16="http://schemas.microsoft.com/office/drawing/2014/main" id="{CBCC4954-95D8-8C86-7A9A-B835CE32FFBB}"/>
              </a:ext>
            </a:extLst>
          </p:cNvPr>
          <p:cNvSpPr txBox="1"/>
          <p:nvPr/>
        </p:nvSpPr>
        <p:spPr>
          <a:xfrm rot="1803600">
            <a:off x="7052080" y="2352206"/>
            <a:ext cx="2473455" cy="327118"/>
          </a:xfrm>
          <a:prstGeom prst="rect">
            <a:avLst/>
          </a:prstGeom>
          <a:noFill/>
          <a:ln>
            <a:noFill/>
          </a:ln>
        </p:spPr>
        <p:txBody>
          <a:bodyPr vert="horz" wrap="square" lIns="81638" tIns="40819" rIns="81638" bIns="40819" compatLnSpc="0">
            <a:spAutoFit/>
          </a:bodyPr>
          <a:lstStyle/>
          <a:p>
            <a:pPr algn="ctr" hangingPunct="0"/>
            <a:r>
              <a:rPr lang="fr-FR" sz="1723" i="1" dirty="0" err="1">
                <a:solidFill>
                  <a:srgbClr val="FF9900"/>
                </a:solidFill>
                <a:latin typeface="Times New Roman" pitchFamily="18"/>
                <a:ea typeface="DejaVu Sans" pitchFamily="2"/>
                <a:cs typeface="DejaVu Sans" pitchFamily="2"/>
              </a:rPr>
              <a:t>JWST+HST+Chandra</a:t>
            </a:r>
            <a:endParaRPr lang="fr-FR" sz="1723" i="1" dirty="0">
              <a:solidFill>
                <a:srgbClr val="FF9900"/>
              </a:solidFill>
              <a:latin typeface="Times New Roman" pitchFamily="18"/>
              <a:ea typeface="DejaVu Sans" pitchFamily="2"/>
              <a:cs typeface="DejaVu Sans" pitchFamily="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AB48C4-0BE8-E5AC-5469-91E1CA7D9D0E}"/>
              </a:ext>
            </a:extLst>
          </p:cNvPr>
          <p:cNvSpPr txBox="1">
            <a:spLocks noGrp="1"/>
          </p:cNvSpPr>
          <p:nvPr>
            <p:ph type="title" idx="4294967295"/>
          </p:nvPr>
        </p:nvSpPr>
        <p:spPr>
          <a:xfrm>
            <a:off x="1693481" y="123572"/>
            <a:ext cx="9065714" cy="418639"/>
          </a:xfrm>
        </p:spPr>
        <p:txBody>
          <a:bodyPr>
            <a:noAutofit/>
          </a:bodyPr>
          <a:lstStyle/>
          <a:p>
            <a:pPr lvl="0"/>
            <a:r>
              <a:rPr lang="fr-FR" sz="4000" dirty="0" err="1">
                <a:solidFill>
                  <a:srgbClr val="FFFF00"/>
                </a:solidFill>
                <a:latin typeface="Corbel" panose="020B0503020204020204" pitchFamily="34" charset="0"/>
              </a:rPr>
              <a:t>Westerlund</a:t>
            </a:r>
            <a:r>
              <a:rPr lang="fr-FR" sz="4000" dirty="0">
                <a:solidFill>
                  <a:srgbClr val="FFFF00"/>
                </a:solidFill>
                <a:latin typeface="Corbel" panose="020B0503020204020204" pitchFamily="34" charset="0"/>
              </a:rPr>
              <a:t> 1 </a:t>
            </a:r>
            <a:r>
              <a:rPr lang="fr-FR" sz="4000" dirty="0" err="1">
                <a:solidFill>
                  <a:srgbClr val="FFFF00"/>
                </a:solidFill>
                <a:latin typeface="Corbel" panose="020B0503020204020204" pitchFamily="34" charset="0"/>
              </a:rPr>
              <a:t>above</a:t>
            </a:r>
            <a:r>
              <a:rPr lang="fr-FR" sz="4000" dirty="0">
                <a:solidFill>
                  <a:srgbClr val="FFFF00"/>
                </a:solidFill>
                <a:latin typeface="Corbel" panose="020B0503020204020204" pitchFamily="34" charset="0"/>
              </a:rPr>
              <a:t> 3 </a:t>
            </a:r>
            <a:r>
              <a:rPr lang="fr-FR" sz="4000" dirty="0" err="1">
                <a:solidFill>
                  <a:srgbClr val="FFFF00"/>
                </a:solidFill>
                <a:latin typeface="Corbel" panose="020B0503020204020204" pitchFamily="34" charset="0"/>
              </a:rPr>
              <a:t>GeV</a:t>
            </a:r>
            <a:r>
              <a:rPr lang="fr-FR" sz="4000" dirty="0">
                <a:solidFill>
                  <a:srgbClr val="FFFF00"/>
                </a:solidFill>
                <a:latin typeface="Corbel" panose="020B0503020204020204" pitchFamily="34" charset="0"/>
              </a:rPr>
              <a:t> </a:t>
            </a:r>
          </a:p>
        </p:txBody>
      </p:sp>
      <p:sp>
        <p:nvSpPr>
          <p:cNvPr id="3" name="Espace réservé du texte 2">
            <a:extLst>
              <a:ext uri="{FF2B5EF4-FFF2-40B4-BE49-F238E27FC236}">
                <a16:creationId xmlns:a16="http://schemas.microsoft.com/office/drawing/2014/main" id="{54C3FFF3-34E7-DB4E-89FE-D9A2F537621A}"/>
              </a:ext>
            </a:extLst>
          </p:cNvPr>
          <p:cNvSpPr txBox="1">
            <a:spLocks noGrp="1"/>
          </p:cNvSpPr>
          <p:nvPr>
            <p:ph type="body" idx="4294967295"/>
          </p:nvPr>
        </p:nvSpPr>
        <p:spPr>
          <a:xfrm>
            <a:off x="195997" y="1672516"/>
            <a:ext cx="9630808" cy="4354020"/>
          </a:xfrm>
        </p:spPr>
        <p:txBody>
          <a:bodyPr>
            <a:normAutofit fontScale="62500" lnSpcReduction="20000"/>
          </a:bodyPr>
          <a:lstStyle/>
          <a:p>
            <a:pPr lvl="0"/>
            <a:r>
              <a:rPr lang="fr-FR" sz="2900" dirty="0" err="1">
                <a:solidFill>
                  <a:srgbClr val="3399FF"/>
                </a:solidFill>
                <a:latin typeface="Times New Roman" pitchFamily="18"/>
              </a:rPr>
              <a:t>Analysis</a:t>
            </a:r>
            <a:r>
              <a:rPr lang="fr-FR" sz="2900" dirty="0">
                <a:solidFill>
                  <a:srgbClr val="3399FF"/>
                </a:solidFill>
                <a:latin typeface="Times New Roman" pitchFamily="18"/>
              </a:rPr>
              <a:t> </a:t>
            </a:r>
            <a:r>
              <a:rPr lang="fr-FR" sz="2900" dirty="0" err="1">
                <a:solidFill>
                  <a:srgbClr val="3399FF"/>
                </a:solidFill>
                <a:latin typeface="Times New Roman" pitchFamily="18"/>
              </a:rPr>
              <a:t>above</a:t>
            </a:r>
            <a:r>
              <a:rPr lang="fr-FR" sz="2900" dirty="0">
                <a:solidFill>
                  <a:srgbClr val="3399FF"/>
                </a:solidFill>
                <a:latin typeface="Times New Roman" pitchFamily="18"/>
              </a:rPr>
              <a:t> 3 </a:t>
            </a:r>
            <a:r>
              <a:rPr lang="fr-FR" sz="2900" dirty="0" err="1">
                <a:solidFill>
                  <a:srgbClr val="3399FF"/>
                </a:solidFill>
                <a:latin typeface="Times New Roman" pitchFamily="18"/>
              </a:rPr>
              <a:t>GeV</a:t>
            </a:r>
            <a:r>
              <a:rPr lang="fr-FR" sz="2900" dirty="0">
                <a:solidFill>
                  <a:srgbClr val="3399FF"/>
                </a:solidFill>
                <a:latin typeface="Times New Roman" pitchFamily="18"/>
              </a:rPr>
              <a:t> : 16 </a:t>
            </a:r>
            <a:r>
              <a:rPr lang="fr-FR" sz="2900" dirty="0" err="1">
                <a:solidFill>
                  <a:srgbClr val="3399FF"/>
                </a:solidFill>
                <a:latin typeface="Times New Roman" pitchFamily="18"/>
              </a:rPr>
              <a:t>years</a:t>
            </a:r>
            <a:r>
              <a:rPr lang="fr-FR" sz="2900" dirty="0">
                <a:solidFill>
                  <a:srgbClr val="3399FF"/>
                </a:solidFill>
                <a:latin typeface="Times New Roman" pitchFamily="18"/>
              </a:rPr>
              <a:t> of data</a:t>
            </a:r>
          </a:p>
          <a:p>
            <a:pPr lvl="0">
              <a:lnSpc>
                <a:spcPct val="120000"/>
              </a:lnSpc>
            </a:pPr>
            <a:r>
              <a:rPr lang="fr-FR" sz="2900" dirty="0">
                <a:latin typeface="Times New Roman" pitchFamily="18"/>
              </a:rPr>
              <a:t>Replace 8 </a:t>
            </a:r>
            <a:r>
              <a:rPr lang="fr-FR" sz="2900" dirty="0" err="1">
                <a:latin typeface="Times New Roman" pitchFamily="18"/>
              </a:rPr>
              <a:t>UnIds</a:t>
            </a:r>
            <a:r>
              <a:rPr lang="fr-FR" sz="2900" dirty="0">
                <a:latin typeface="Times New Roman" pitchFamily="18"/>
              </a:rPr>
              <a:t> </a:t>
            </a:r>
            <a:r>
              <a:rPr lang="fr-FR" sz="2900" dirty="0" err="1">
                <a:latin typeface="Times New Roman" pitchFamily="18"/>
              </a:rPr>
              <a:t>from</a:t>
            </a:r>
            <a:r>
              <a:rPr lang="fr-FR" sz="2900" dirty="0">
                <a:latin typeface="Times New Roman" pitchFamily="18"/>
              </a:rPr>
              <a:t> Fermi </a:t>
            </a:r>
            <a:r>
              <a:rPr lang="fr-FR" sz="2900" dirty="0" err="1">
                <a:latin typeface="Times New Roman" pitchFamily="18"/>
              </a:rPr>
              <a:t>with</a:t>
            </a:r>
            <a:r>
              <a:rPr lang="fr-FR" sz="2900" dirty="0">
                <a:latin typeface="Times New Roman" pitchFamily="18"/>
              </a:rPr>
              <a:t> a </a:t>
            </a:r>
            <a:r>
              <a:rPr lang="fr-FR" sz="2900" dirty="0" err="1">
                <a:latin typeface="Times New Roman" pitchFamily="18"/>
              </a:rPr>
              <a:t>Gaussian</a:t>
            </a:r>
            <a:r>
              <a:rPr lang="fr-FR" sz="2900" dirty="0">
                <a:latin typeface="Times New Roman" pitchFamily="18"/>
              </a:rPr>
              <a:t> + HESS </a:t>
            </a:r>
            <a:r>
              <a:rPr lang="fr-FR" sz="2900" dirty="0" err="1">
                <a:latin typeface="Times New Roman" pitchFamily="18"/>
              </a:rPr>
              <a:t>template</a:t>
            </a:r>
            <a:r>
              <a:rPr lang="fr-FR" sz="2900" dirty="0">
                <a:latin typeface="Times New Roman" pitchFamily="18"/>
              </a:rPr>
              <a:t> </a:t>
            </a:r>
            <a:r>
              <a:rPr lang="fr-FR" sz="2900" dirty="0" err="1">
                <a:latin typeface="Times New Roman" pitchFamily="18"/>
              </a:rPr>
              <a:t>divided</a:t>
            </a:r>
            <a:endParaRPr lang="fr-FR" sz="2900" dirty="0">
              <a:latin typeface="Times New Roman" pitchFamily="18"/>
            </a:endParaRPr>
          </a:p>
          <a:p>
            <a:pPr lvl="0"/>
            <a:endParaRPr lang="fr-FR" sz="2900" dirty="0">
              <a:latin typeface="Times New Roman" pitchFamily="18"/>
            </a:endParaRPr>
          </a:p>
          <a:p>
            <a:pPr lvl="0"/>
            <a:r>
              <a:rPr lang="fr-FR" sz="2900" dirty="0">
                <a:solidFill>
                  <a:srgbClr val="00B0F0"/>
                </a:solidFill>
                <a:latin typeface="Times New Roman" pitchFamily="18"/>
              </a:rPr>
              <a:t>Very </a:t>
            </a:r>
            <a:r>
              <a:rPr lang="fr-FR" sz="2900" dirty="0" err="1">
                <a:solidFill>
                  <a:srgbClr val="00B0F0"/>
                </a:solidFill>
                <a:latin typeface="Times New Roman" pitchFamily="18"/>
              </a:rPr>
              <a:t>extended</a:t>
            </a:r>
            <a:r>
              <a:rPr lang="fr-FR" sz="2900" dirty="0">
                <a:solidFill>
                  <a:srgbClr val="00B0F0"/>
                </a:solidFill>
                <a:latin typeface="Times New Roman" pitchFamily="18"/>
              </a:rPr>
              <a:t> </a:t>
            </a:r>
            <a:r>
              <a:rPr lang="fr-FR" sz="2900" dirty="0" err="1">
                <a:solidFill>
                  <a:srgbClr val="00B0F0"/>
                </a:solidFill>
                <a:latin typeface="Times New Roman" pitchFamily="18"/>
              </a:rPr>
              <a:t>emission</a:t>
            </a:r>
            <a:r>
              <a:rPr lang="fr-FR" sz="2900" dirty="0">
                <a:solidFill>
                  <a:srgbClr val="00B0F0"/>
                </a:solidFill>
                <a:latin typeface="Times New Roman" pitchFamily="18"/>
              </a:rPr>
              <a:t> </a:t>
            </a:r>
            <a:r>
              <a:rPr lang="fr-FR" sz="2900" dirty="0" err="1">
                <a:solidFill>
                  <a:srgbClr val="00B0F0"/>
                </a:solidFill>
                <a:latin typeface="Times New Roman" pitchFamily="18"/>
              </a:rPr>
              <a:t>detected</a:t>
            </a:r>
            <a:r>
              <a:rPr lang="fr-FR" sz="2900" dirty="0">
                <a:solidFill>
                  <a:srgbClr val="00B0F0"/>
                </a:solidFill>
                <a:latin typeface="Times New Roman" pitchFamily="18"/>
              </a:rPr>
              <a:t> </a:t>
            </a:r>
            <a:r>
              <a:rPr lang="fr-FR" sz="2900" dirty="0" err="1">
                <a:solidFill>
                  <a:srgbClr val="00B0F0"/>
                </a:solidFill>
                <a:latin typeface="Times New Roman" pitchFamily="18"/>
              </a:rPr>
              <a:t>with</a:t>
            </a:r>
            <a:r>
              <a:rPr lang="fr-FR" sz="2900" dirty="0">
                <a:solidFill>
                  <a:srgbClr val="00B0F0"/>
                </a:solidFill>
                <a:latin typeface="Times New Roman" pitchFamily="18"/>
              </a:rPr>
              <a:t> Fermi :</a:t>
            </a:r>
          </a:p>
          <a:p>
            <a:pPr lvl="0"/>
            <a:r>
              <a:rPr lang="fr-FR" sz="2900" dirty="0">
                <a:latin typeface="Times New Roman" pitchFamily="18"/>
              </a:rPr>
              <a:t>Offset </a:t>
            </a:r>
            <a:r>
              <a:rPr lang="fr-FR" sz="2900" dirty="0" err="1">
                <a:latin typeface="Times New Roman" pitchFamily="18"/>
              </a:rPr>
              <a:t>from</a:t>
            </a:r>
            <a:r>
              <a:rPr lang="fr-FR" sz="2900" dirty="0">
                <a:latin typeface="Times New Roman" pitchFamily="18"/>
              </a:rPr>
              <a:t> </a:t>
            </a:r>
            <a:r>
              <a:rPr lang="fr-FR" sz="2900" dirty="0" err="1">
                <a:latin typeface="Times New Roman" pitchFamily="18"/>
              </a:rPr>
              <a:t>TeV</a:t>
            </a:r>
            <a:r>
              <a:rPr lang="fr-FR" sz="2900" dirty="0">
                <a:latin typeface="Times New Roman" pitchFamily="18"/>
              </a:rPr>
              <a:t> </a:t>
            </a:r>
            <a:r>
              <a:rPr lang="fr-FR" sz="2900" dirty="0" err="1">
                <a:latin typeface="Times New Roman" pitchFamily="18"/>
              </a:rPr>
              <a:t>towards</a:t>
            </a:r>
            <a:r>
              <a:rPr lang="fr-FR" sz="2900" dirty="0">
                <a:latin typeface="Times New Roman" pitchFamily="18"/>
              </a:rPr>
              <a:t> </a:t>
            </a:r>
            <a:r>
              <a:rPr lang="fr-FR" sz="2900" dirty="0" err="1">
                <a:latin typeface="Times New Roman" pitchFamily="18"/>
              </a:rPr>
              <a:t>edge</a:t>
            </a:r>
            <a:r>
              <a:rPr lang="fr-FR" sz="2900" dirty="0">
                <a:latin typeface="Times New Roman" pitchFamily="18"/>
              </a:rPr>
              <a:t> of </a:t>
            </a:r>
            <a:r>
              <a:rPr lang="fr-FR" sz="2900" dirty="0" err="1">
                <a:latin typeface="Times New Roman" pitchFamily="18"/>
              </a:rPr>
              <a:t>Galactic</a:t>
            </a:r>
            <a:r>
              <a:rPr lang="fr-FR" sz="2900" dirty="0">
                <a:latin typeface="Times New Roman" pitchFamily="18"/>
              </a:rPr>
              <a:t> </a:t>
            </a:r>
            <a:r>
              <a:rPr lang="fr-FR" sz="2900" dirty="0" err="1">
                <a:latin typeface="Times New Roman" pitchFamily="18"/>
              </a:rPr>
              <a:t>disk</a:t>
            </a:r>
            <a:endParaRPr lang="fr-FR" sz="2900" dirty="0">
              <a:latin typeface="Times New Roman" pitchFamily="18"/>
            </a:endParaRPr>
          </a:p>
          <a:p>
            <a:pPr lvl="0"/>
            <a:r>
              <a:rPr lang="fr-FR" sz="2900" dirty="0" err="1">
                <a:latin typeface="Times New Roman" pitchFamily="18"/>
              </a:rPr>
              <a:t>Spans</a:t>
            </a:r>
            <a:r>
              <a:rPr lang="fr-FR" sz="2900" dirty="0">
                <a:latin typeface="Times New Roman" pitchFamily="18"/>
              </a:rPr>
              <a:t> 150pc </a:t>
            </a:r>
            <a:r>
              <a:rPr lang="fr-FR" sz="2900" dirty="0" err="1">
                <a:latin typeface="Times New Roman" pitchFamily="18"/>
              </a:rPr>
              <a:t>diameter</a:t>
            </a:r>
            <a:endParaRPr lang="fr-FR" sz="2900" dirty="0">
              <a:latin typeface="Times New Roman" pitchFamily="18"/>
            </a:endParaRPr>
          </a:p>
          <a:p>
            <a:pPr lvl="0"/>
            <a:endParaRPr lang="fr-FR" sz="2900" dirty="0">
              <a:latin typeface="Times New Roman" pitchFamily="18"/>
            </a:endParaRPr>
          </a:p>
          <a:p>
            <a:pPr lvl="0">
              <a:buSzPct val="45000"/>
              <a:buFont typeface="StarSymbol"/>
              <a:buChar char="●"/>
            </a:pPr>
            <a:r>
              <a:rPr lang="fr-FR" sz="3200" dirty="0" err="1">
                <a:latin typeface="Times New Roman" pitchFamily="18"/>
              </a:rPr>
              <a:t>Particles</a:t>
            </a:r>
            <a:r>
              <a:rPr lang="fr-FR" sz="3200" dirty="0">
                <a:latin typeface="Times New Roman" pitchFamily="18"/>
              </a:rPr>
              <a:t> </a:t>
            </a:r>
            <a:r>
              <a:rPr lang="fr-FR" sz="3200" dirty="0" err="1">
                <a:latin typeface="Times New Roman" pitchFamily="18"/>
              </a:rPr>
              <a:t>accelerated</a:t>
            </a:r>
            <a:r>
              <a:rPr lang="fr-FR" sz="3200" dirty="0">
                <a:latin typeface="Times New Roman" pitchFamily="18"/>
              </a:rPr>
              <a:t> at cluster </a:t>
            </a:r>
            <a:r>
              <a:rPr lang="fr-FR" sz="3200" dirty="0" err="1">
                <a:latin typeface="Times New Roman" pitchFamily="18"/>
              </a:rPr>
              <a:t>wind</a:t>
            </a:r>
            <a:r>
              <a:rPr lang="fr-FR" sz="3200" dirty="0">
                <a:latin typeface="Times New Roman" pitchFamily="18"/>
              </a:rPr>
              <a:t> </a:t>
            </a:r>
            <a:r>
              <a:rPr lang="fr-FR" sz="3200" dirty="0" err="1">
                <a:solidFill>
                  <a:srgbClr val="B269E1"/>
                </a:solidFill>
                <a:latin typeface="Times New Roman" pitchFamily="18"/>
              </a:rPr>
              <a:t>termination</a:t>
            </a:r>
            <a:r>
              <a:rPr lang="fr-FR" sz="3200" dirty="0">
                <a:solidFill>
                  <a:srgbClr val="B269E1"/>
                </a:solidFill>
                <a:latin typeface="Times New Roman" pitchFamily="18"/>
              </a:rPr>
              <a:t> </a:t>
            </a:r>
            <a:r>
              <a:rPr lang="fr-FR" sz="3200" dirty="0" err="1">
                <a:solidFill>
                  <a:srgbClr val="B269E1"/>
                </a:solidFill>
                <a:latin typeface="Times New Roman" pitchFamily="18"/>
              </a:rPr>
              <a:t>shock</a:t>
            </a:r>
            <a:r>
              <a:rPr lang="fr-FR" sz="3200" dirty="0">
                <a:solidFill>
                  <a:srgbClr val="B269E1"/>
                </a:solidFill>
                <a:latin typeface="Times New Roman" pitchFamily="18"/>
              </a:rPr>
              <a:t> </a:t>
            </a:r>
          </a:p>
          <a:p>
            <a:pPr lvl="0">
              <a:buSzPct val="45000"/>
              <a:buFont typeface="StarSymbol"/>
              <a:buChar char="●"/>
            </a:pPr>
            <a:r>
              <a:rPr lang="fr-FR" sz="3200" dirty="0">
                <a:latin typeface="Times New Roman" pitchFamily="18"/>
              </a:rPr>
              <a:t>High-</a:t>
            </a:r>
            <a:r>
              <a:rPr lang="fr-FR" sz="3200" dirty="0" err="1">
                <a:latin typeface="Times New Roman" pitchFamily="18"/>
              </a:rPr>
              <a:t>energy</a:t>
            </a:r>
            <a:r>
              <a:rPr lang="fr-FR" sz="3200" dirty="0">
                <a:latin typeface="Times New Roman" pitchFamily="18"/>
              </a:rPr>
              <a:t> </a:t>
            </a:r>
            <a:r>
              <a:rPr lang="fr-FR" sz="3200" dirty="0" err="1">
                <a:latin typeface="Times New Roman" pitchFamily="18"/>
              </a:rPr>
              <a:t>electrons</a:t>
            </a:r>
            <a:r>
              <a:rPr lang="fr-FR" sz="3200" dirty="0">
                <a:latin typeface="Times New Roman" pitchFamily="18"/>
              </a:rPr>
              <a:t> </a:t>
            </a:r>
            <a:r>
              <a:rPr lang="fr-FR" sz="3200" dirty="0" err="1">
                <a:latin typeface="Times New Roman" pitchFamily="18"/>
              </a:rPr>
              <a:t>radiate</a:t>
            </a:r>
            <a:r>
              <a:rPr lang="fr-FR" sz="3200" dirty="0">
                <a:latin typeface="Times New Roman" pitchFamily="18"/>
              </a:rPr>
              <a:t> </a:t>
            </a:r>
            <a:r>
              <a:rPr lang="fr-FR" sz="3200" dirty="0" err="1">
                <a:latin typeface="Times New Roman" pitchFamily="18"/>
              </a:rPr>
              <a:t>near</a:t>
            </a:r>
            <a:r>
              <a:rPr lang="fr-FR" sz="3200" dirty="0">
                <a:latin typeface="Times New Roman" pitchFamily="18"/>
              </a:rPr>
              <a:t> </a:t>
            </a:r>
            <a:r>
              <a:rPr lang="fr-FR" sz="3200" dirty="0" err="1">
                <a:latin typeface="Times New Roman" pitchFamily="18"/>
              </a:rPr>
              <a:t>shock</a:t>
            </a:r>
            <a:r>
              <a:rPr lang="fr-FR" sz="3200" dirty="0">
                <a:latin typeface="Times New Roman" pitchFamily="18"/>
              </a:rPr>
              <a:t> → </a:t>
            </a:r>
            <a:r>
              <a:rPr lang="fr-FR" sz="3200" dirty="0" err="1">
                <a:solidFill>
                  <a:srgbClr val="00CC00"/>
                </a:solidFill>
                <a:latin typeface="Times New Roman" pitchFamily="18"/>
              </a:rPr>
              <a:t>TeV</a:t>
            </a:r>
            <a:r>
              <a:rPr lang="fr-FR" sz="3200" dirty="0">
                <a:solidFill>
                  <a:srgbClr val="00CC00"/>
                </a:solidFill>
                <a:latin typeface="Times New Roman" pitchFamily="18"/>
              </a:rPr>
              <a:t> ring</a:t>
            </a:r>
          </a:p>
          <a:p>
            <a:pPr lvl="0">
              <a:buSzPct val="45000"/>
              <a:buFont typeface="StarSymbol"/>
              <a:buChar char="●"/>
            </a:pPr>
            <a:r>
              <a:rPr lang="fr-FR" sz="3200" dirty="0">
                <a:latin typeface="Times New Roman" pitchFamily="18"/>
              </a:rPr>
              <a:t>Low-</a:t>
            </a:r>
            <a:r>
              <a:rPr lang="fr-FR" sz="3200" dirty="0" err="1">
                <a:latin typeface="Times New Roman" pitchFamily="18"/>
              </a:rPr>
              <a:t>energy</a:t>
            </a:r>
            <a:r>
              <a:rPr lang="fr-FR" sz="3200" dirty="0">
                <a:latin typeface="Times New Roman" pitchFamily="18"/>
              </a:rPr>
              <a:t> </a:t>
            </a:r>
            <a:r>
              <a:rPr lang="fr-FR" sz="3200" dirty="0" err="1">
                <a:latin typeface="Times New Roman" pitchFamily="18"/>
              </a:rPr>
              <a:t>electrons</a:t>
            </a:r>
            <a:r>
              <a:rPr lang="fr-FR" sz="3200" dirty="0">
                <a:latin typeface="Times New Roman" pitchFamily="18"/>
              </a:rPr>
              <a:t> </a:t>
            </a:r>
            <a:r>
              <a:rPr lang="fr-FR" sz="3200" dirty="0" err="1">
                <a:latin typeface="Times New Roman" pitchFamily="18"/>
              </a:rPr>
              <a:t>entrained</a:t>
            </a:r>
            <a:r>
              <a:rPr lang="fr-FR" sz="3200" dirty="0">
                <a:latin typeface="Times New Roman" pitchFamily="18"/>
              </a:rPr>
              <a:t> </a:t>
            </a:r>
            <a:r>
              <a:rPr lang="fr-FR" sz="3200" dirty="0" err="1">
                <a:latin typeface="Times New Roman" pitchFamily="18"/>
              </a:rPr>
              <a:t>toward</a:t>
            </a:r>
            <a:r>
              <a:rPr lang="fr-FR" sz="3200" dirty="0">
                <a:latin typeface="Times New Roman" pitchFamily="18"/>
              </a:rPr>
              <a:t> </a:t>
            </a:r>
            <a:r>
              <a:rPr lang="fr-FR" sz="3200" dirty="0" err="1">
                <a:solidFill>
                  <a:srgbClr val="0066FF"/>
                </a:solidFill>
                <a:latin typeface="Times New Roman" pitchFamily="18"/>
              </a:rPr>
              <a:t>low-density</a:t>
            </a:r>
            <a:r>
              <a:rPr lang="fr-FR" sz="3200" dirty="0">
                <a:solidFill>
                  <a:srgbClr val="0066FF"/>
                </a:solidFill>
                <a:latin typeface="Times New Roman" pitchFamily="18"/>
              </a:rPr>
              <a:t> </a:t>
            </a:r>
            <a:r>
              <a:rPr lang="fr-FR" sz="3200" dirty="0" err="1">
                <a:solidFill>
                  <a:srgbClr val="0066FF"/>
                </a:solidFill>
                <a:latin typeface="Times New Roman" pitchFamily="18"/>
              </a:rPr>
              <a:t>region</a:t>
            </a:r>
            <a:endParaRPr lang="fr-FR" sz="3200" dirty="0">
              <a:solidFill>
                <a:srgbClr val="0066FF"/>
              </a:solidFill>
              <a:latin typeface="Times New Roman" pitchFamily="18"/>
            </a:endParaRPr>
          </a:p>
          <a:p>
            <a:pPr lvl="0"/>
            <a:endParaRPr lang="fr-FR" b="1" dirty="0">
              <a:latin typeface="Times New Roman" pitchFamily="18"/>
            </a:endParaRPr>
          </a:p>
          <a:p>
            <a:pPr lvl="0"/>
            <a:endParaRPr lang="fr-FR" b="1" dirty="0">
              <a:latin typeface="Times New Roman" pitchFamily="18"/>
            </a:endParaRPr>
          </a:p>
        </p:txBody>
      </p:sp>
      <p:pic>
        <p:nvPicPr>
          <p:cNvPr id="4" name="Image 3">
            <a:extLst>
              <a:ext uri="{FF2B5EF4-FFF2-40B4-BE49-F238E27FC236}">
                <a16:creationId xmlns:a16="http://schemas.microsoft.com/office/drawing/2014/main" id="{C1A80C84-1273-2CB0-CB3C-E3C091E11A8C}"/>
              </a:ext>
            </a:extLst>
          </p:cNvPr>
          <p:cNvPicPr>
            <a:picLocks noChangeAspect="1"/>
          </p:cNvPicPr>
          <p:nvPr/>
        </p:nvPicPr>
        <p:blipFill>
          <a:blip r:embed="rId3">
            <a:lum/>
            <a:alphaModFix/>
          </a:blip>
          <a:srcRect/>
          <a:stretch>
            <a:fillRect/>
          </a:stretch>
        </p:blipFill>
        <p:spPr>
          <a:xfrm>
            <a:off x="6226338" y="2275963"/>
            <a:ext cx="3294970" cy="2635976"/>
          </a:xfrm>
          <a:prstGeom prst="rect">
            <a:avLst/>
          </a:prstGeom>
          <a:noFill/>
          <a:ln>
            <a:noFill/>
          </a:ln>
        </p:spPr>
      </p:pic>
      <p:sp>
        <p:nvSpPr>
          <p:cNvPr id="5" name="ZoneTexte 4">
            <a:extLst>
              <a:ext uri="{FF2B5EF4-FFF2-40B4-BE49-F238E27FC236}">
                <a16:creationId xmlns:a16="http://schemas.microsoft.com/office/drawing/2014/main" id="{9D732A2D-8B81-C434-2C3A-3848F79E53EB}"/>
              </a:ext>
            </a:extLst>
          </p:cNvPr>
          <p:cNvSpPr txBox="1"/>
          <p:nvPr/>
        </p:nvSpPr>
        <p:spPr>
          <a:xfrm>
            <a:off x="3885771" y="963105"/>
            <a:ext cx="5008847" cy="309677"/>
          </a:xfrm>
          <a:prstGeom prst="rect">
            <a:avLst/>
          </a:prstGeom>
          <a:noFill/>
          <a:ln>
            <a:noFill/>
          </a:ln>
        </p:spPr>
        <p:txBody>
          <a:bodyPr vert="horz" wrap="square" lIns="81638" tIns="40819" rIns="81638" bIns="40819" compatLnSpc="0">
            <a:spAutoFit/>
          </a:bodyPr>
          <a:lstStyle/>
          <a:p>
            <a:pPr hangingPunct="0"/>
            <a:r>
              <a:rPr lang="fr-FR" sz="1600" i="1" dirty="0">
                <a:solidFill>
                  <a:srgbClr val="D7A217"/>
                </a:solidFill>
                <a:latin typeface="Times New Roman" pitchFamily="18"/>
                <a:ea typeface="DejaVu Sans" pitchFamily="2"/>
                <a:cs typeface="DejaVu Sans" pitchFamily="2"/>
              </a:rPr>
              <a:t>Lemoine-</a:t>
            </a:r>
            <a:r>
              <a:rPr lang="fr-FR" sz="1600" i="1" dirty="0" err="1">
                <a:solidFill>
                  <a:srgbClr val="D7A217"/>
                </a:solidFill>
                <a:latin typeface="Times New Roman" pitchFamily="18"/>
                <a:ea typeface="DejaVu Sans" pitchFamily="2"/>
                <a:cs typeface="DejaVu Sans" pitchFamily="2"/>
              </a:rPr>
              <a:t>Goumard</a:t>
            </a:r>
            <a:r>
              <a:rPr lang="fr-FR" sz="1600" i="1" dirty="0">
                <a:solidFill>
                  <a:srgbClr val="D7A217"/>
                </a:solidFill>
                <a:latin typeface="Times New Roman" pitchFamily="18"/>
                <a:ea typeface="DejaVu Sans" pitchFamily="2"/>
                <a:cs typeface="DejaVu Sans" pitchFamily="2"/>
              </a:rPr>
              <a:t> et al., Nature Com., 16, 10820 (2025)</a:t>
            </a:r>
          </a:p>
        </p:txBody>
      </p:sp>
      <p:sp>
        <p:nvSpPr>
          <p:cNvPr id="6" name="Forme libre 5">
            <a:extLst>
              <a:ext uri="{FF2B5EF4-FFF2-40B4-BE49-F238E27FC236}">
                <a16:creationId xmlns:a16="http://schemas.microsoft.com/office/drawing/2014/main" id="{F8EFA049-3031-5CC6-6BC0-3141304AF943}"/>
              </a:ext>
            </a:extLst>
          </p:cNvPr>
          <p:cNvSpPr/>
          <p:nvPr/>
        </p:nvSpPr>
        <p:spPr>
          <a:xfrm>
            <a:off x="9826805" y="2163607"/>
            <a:ext cx="1949516" cy="1650726"/>
          </a:xfrm>
          <a:custGeom>
            <a:avLst>
              <a:gd name="f0" fmla="val 2700"/>
            </a:avLst>
            <a:gdLst>
              <a:gd name="f1" fmla="val 10800000"/>
              <a:gd name="f2" fmla="val 5400000"/>
              <a:gd name="f3" fmla="val 16200000"/>
              <a:gd name="f4" fmla="val w"/>
              <a:gd name="f5" fmla="val h"/>
              <a:gd name="f6" fmla="val ss"/>
              <a:gd name="f7" fmla="val 0"/>
              <a:gd name="f8" fmla="val 5400"/>
              <a:gd name="f9" fmla="val -2147483647"/>
              <a:gd name="f10" fmla="val 2147483647"/>
              <a:gd name="f11" fmla="abs f4"/>
              <a:gd name="f12" fmla="abs f5"/>
              <a:gd name="f13" fmla="abs f6"/>
              <a:gd name="f14" fmla="pin 0 f0 5400"/>
              <a:gd name="f15" fmla="+- 0 0 f2"/>
              <a:gd name="f16" fmla="?: f11 f4 1"/>
              <a:gd name="f17" fmla="?: f12 f5 1"/>
              <a:gd name="f18" fmla="?: f13 f6 1"/>
              <a:gd name="f19" fmla="val f14"/>
              <a:gd name="f20" fmla="*/ f16 1 21600"/>
              <a:gd name="f21" fmla="*/ f17 1 21600"/>
              <a:gd name="f22" fmla="*/ 21600 f16 1"/>
              <a:gd name="f23" fmla="*/ 21600 f17 1"/>
              <a:gd name="f24" fmla="*/ f19 1 2"/>
              <a:gd name="f25" fmla="*/ f19 2 1"/>
              <a:gd name="f26" fmla="min f21 f20"/>
              <a:gd name="f27" fmla="*/ f22 1 f18"/>
              <a:gd name="f28" fmla="*/ f23 1 f18"/>
              <a:gd name="f29" fmla="+- f19 f24 0"/>
              <a:gd name="f30" fmla="*/ f24 1 2"/>
              <a:gd name="f31" fmla="+- f27 0 f24"/>
              <a:gd name="f32" fmla="+- f27 0 f19"/>
              <a:gd name="f33" fmla="+- f19 f30 0"/>
              <a:gd name="f34" fmla="+- f24 f30 0"/>
              <a:gd name="f35" fmla="+- f28 0 f24"/>
              <a:gd name="f36" fmla="+- f28 0 f19"/>
              <a:gd name="f37" fmla="+- f28 0 f29"/>
              <a:gd name="f38" fmla="*/ f14 f26 1"/>
              <a:gd name="f39" fmla="*/ f7 f26 1"/>
              <a:gd name="f40" fmla="*/ f19 f26 1"/>
              <a:gd name="f41" fmla="*/ f29 f26 1"/>
              <a:gd name="f42" fmla="*/ f24 f26 1"/>
              <a:gd name="f43" fmla="*/ f27 f26 1"/>
              <a:gd name="f44" fmla="*/ f28 f26 1"/>
              <a:gd name="f45" fmla="*/ f25 f26 1"/>
              <a:gd name="f46" fmla="*/ f32 f26 1"/>
              <a:gd name="f47" fmla="*/ f36 f26 1"/>
              <a:gd name="f48" fmla="+- f42 0 f39"/>
              <a:gd name="f49" fmla="+- f40 0 f41"/>
              <a:gd name="f50" fmla="*/ f31 f26 1"/>
              <a:gd name="f51" fmla="+- f39 0 f42"/>
              <a:gd name="f52" fmla="*/ f37 f26 1"/>
              <a:gd name="f53" fmla="*/ f35 f26 1"/>
              <a:gd name="f54" fmla="+- f42 0 f40"/>
              <a:gd name="f55" fmla="*/ f34 f26 1"/>
              <a:gd name="f56" fmla="*/ f33 f26 1"/>
              <a:gd name="f57" fmla="+- f45 0 f41"/>
              <a:gd name="f58" fmla="+- f40 0 f42"/>
              <a:gd name="f59" fmla="+- f41 0 f45"/>
              <a:gd name="f60" fmla="abs f48"/>
              <a:gd name="f61" fmla="abs f49"/>
              <a:gd name="f62" fmla="?: f48 f15 f2"/>
              <a:gd name="f63" fmla="?: f48 f2 f15"/>
              <a:gd name="f64" fmla="?: f49 0 f1"/>
              <a:gd name="f65" fmla="?: f49 f1 0"/>
              <a:gd name="f66" fmla="+- f50 0 f46"/>
              <a:gd name="f67" fmla="abs f51"/>
              <a:gd name="f68" fmla="?: f51 0 f1"/>
              <a:gd name="f69" fmla="?: f51 f1 0"/>
              <a:gd name="f70" fmla="+- f43 0 f50"/>
              <a:gd name="f71" fmla="+- f50 0 f43"/>
              <a:gd name="f72" fmla="+- f47 0 f52"/>
              <a:gd name="f73" fmla="+- f44 0 f53"/>
              <a:gd name="f74" fmla="abs f54"/>
              <a:gd name="f75" fmla="?: f54 f15 f2"/>
              <a:gd name="f76" fmla="?: f54 f2 f15"/>
              <a:gd name="f77" fmla="+- f53 0 f44"/>
              <a:gd name="f78" fmla="?: f51 f15 f2"/>
              <a:gd name="f79" fmla="?: f51 f2 f15"/>
              <a:gd name="f80" fmla="?: f51 f3 f2"/>
              <a:gd name="f81" fmla="?: f51 f2 f3"/>
              <a:gd name="f82" fmla="+- f55 0 f42"/>
              <a:gd name="f83" fmla="+- f56 0 f41"/>
              <a:gd name="f84" fmla="+- f40 0 f55"/>
              <a:gd name="f85" fmla="+- f41 0 f56"/>
              <a:gd name="f86" fmla="abs f57"/>
              <a:gd name="f87" fmla="?: f57 0 f1"/>
              <a:gd name="f88" fmla="?: f57 f1 0"/>
              <a:gd name="f89" fmla="+- f46 0 f50"/>
              <a:gd name="f90" fmla="+- f46 0 f46"/>
              <a:gd name="f91" fmla="+- f42 0 f55"/>
              <a:gd name="f92" fmla="abs f58"/>
              <a:gd name="f93" fmla="?: f58 0 f1"/>
              <a:gd name="f94" fmla="?: f58 f1 0"/>
              <a:gd name="f95" fmla="abs f59"/>
              <a:gd name="f96" fmla="?: f48 f65 f64"/>
              <a:gd name="f97" fmla="?: f48 f64 f65"/>
              <a:gd name="f98" fmla="?: f49 f62 f63"/>
              <a:gd name="f99" fmla="abs f66"/>
              <a:gd name="f100" fmla="?: f66 f15 f2"/>
              <a:gd name="f101" fmla="?: f66 f2 f15"/>
              <a:gd name="f102" fmla="?: f66 f69 f68"/>
              <a:gd name="f103" fmla="?: f66 f68 f69"/>
              <a:gd name="f104" fmla="abs f70"/>
              <a:gd name="f105" fmla="?: f70 f15 f2"/>
              <a:gd name="f106" fmla="?: f70 f2 f15"/>
              <a:gd name="f107" fmla="?: f70 f3 f2"/>
              <a:gd name="f108" fmla="?: f70 f2 f3"/>
              <a:gd name="f109" fmla="abs f71"/>
              <a:gd name="f110" fmla="abs f72"/>
              <a:gd name="f111" fmla="?: f71 f15 f2"/>
              <a:gd name="f112" fmla="?: f71 f2 f15"/>
              <a:gd name="f113" fmla="?: f72 0 f1"/>
              <a:gd name="f114" fmla="?: f72 f1 0"/>
              <a:gd name="f115" fmla="abs f73"/>
              <a:gd name="f116" fmla="?: f73 0 f1"/>
              <a:gd name="f117" fmla="?: f73 f1 0"/>
              <a:gd name="f118" fmla="?: f73 f75 f76"/>
              <a:gd name="f119" fmla="abs f77"/>
              <a:gd name="f120" fmla="?: f51 f81 f80"/>
              <a:gd name="f121" fmla="?: f51 f80 f81"/>
              <a:gd name="f122" fmla="?: f77 f79 f78"/>
              <a:gd name="f123" fmla="abs f82"/>
              <a:gd name="f124" fmla="abs f83"/>
              <a:gd name="f125" fmla="?: f82 f15 f2"/>
              <a:gd name="f126" fmla="?: f82 f2 f15"/>
              <a:gd name="f127" fmla="?: f83 0 f1"/>
              <a:gd name="f128" fmla="?: f83 f1 0"/>
              <a:gd name="f129" fmla="abs f84"/>
              <a:gd name="f130" fmla="abs f85"/>
              <a:gd name="f131" fmla="?: f84 f15 f2"/>
              <a:gd name="f132" fmla="?: f84 f2 f15"/>
              <a:gd name="f133" fmla="?: f84 f3 f2"/>
              <a:gd name="f134" fmla="?: f84 f2 f3"/>
              <a:gd name="f135" fmla="?: f54 f88 f87"/>
              <a:gd name="f136" fmla="?: f54 f87 f88"/>
              <a:gd name="f137" fmla="?: f57 f75 f76"/>
              <a:gd name="f138" fmla="abs f89"/>
              <a:gd name="f139" fmla="?: f89 f15 f2"/>
              <a:gd name="f140" fmla="?: f89 f2 f15"/>
              <a:gd name="f141" fmla="?: f82 0 f1"/>
              <a:gd name="f142" fmla="?: f82 f1 0"/>
              <a:gd name="f143" fmla="abs f90"/>
              <a:gd name="f144" fmla="abs f91"/>
              <a:gd name="f145" fmla="?: f90 f15 f2"/>
              <a:gd name="f146" fmla="?: f90 f2 f15"/>
              <a:gd name="f147" fmla="?: f90 f3 f2"/>
              <a:gd name="f148" fmla="?: f90 f2 f3"/>
              <a:gd name="f149" fmla="?: f71 f94 f93"/>
              <a:gd name="f150" fmla="?: f71 f93 f94"/>
              <a:gd name="f151" fmla="?: f59 f79 f78"/>
              <a:gd name="f152" fmla="?: f49 f96 f97"/>
              <a:gd name="f153" fmla="?: f51 f102 f103"/>
              <a:gd name="f154" fmla="?: f51 f100 f101"/>
              <a:gd name="f155" fmla="?: f70 f108 f107"/>
              <a:gd name="f156" fmla="?: f70 f107 f108"/>
              <a:gd name="f157" fmla="?: f48 f106 f105"/>
              <a:gd name="f158" fmla="?: f71 f114 f113"/>
              <a:gd name="f159" fmla="?: f71 f113 f114"/>
              <a:gd name="f160" fmla="?: f72 f111 f112"/>
              <a:gd name="f161" fmla="?: f54 f117 f116"/>
              <a:gd name="f162" fmla="?: f54 f116 f117"/>
              <a:gd name="f163" fmla="?: f77 f121 f120"/>
              <a:gd name="f164" fmla="?: f82 f128 f127"/>
              <a:gd name="f165" fmla="?: f82 f127 f128"/>
              <a:gd name="f166" fmla="?: f83 f125 f126"/>
              <a:gd name="f167" fmla="?: f84 f134 f133"/>
              <a:gd name="f168" fmla="?: f84 f133 f134"/>
              <a:gd name="f169" fmla="?: f85 f132 f131"/>
              <a:gd name="f170" fmla="?: f57 f135 f136"/>
              <a:gd name="f171" fmla="?: f89 f142 f141"/>
              <a:gd name="f172" fmla="?: f89 f141 f142"/>
              <a:gd name="f173" fmla="?: f82 f139 f140"/>
              <a:gd name="f174" fmla="?: f90 f148 f147"/>
              <a:gd name="f175" fmla="?: f90 f147 f148"/>
              <a:gd name="f176" fmla="?: f91 f146 f145"/>
              <a:gd name="f177" fmla="?: f58 f149 f150"/>
              <a:gd name="f178" fmla="?: f58 f111 f112"/>
              <a:gd name="f179" fmla="?: f59 f121 f120"/>
              <a:gd name="f180" fmla="?: f48 f156 f155"/>
              <a:gd name="f181" fmla="?: f72 f158 f159"/>
              <a:gd name="f182" fmla="?: f73 f161 f162"/>
              <a:gd name="f183" fmla="?: f83 f164 f165"/>
              <a:gd name="f184" fmla="?: f85 f168 f167"/>
              <a:gd name="f185" fmla="?: f82 f171 f172"/>
              <a:gd name="f186" fmla="?: f91 f175 f174"/>
            </a:gdLst>
            <a:ahLst>
              <a:ahXY gdRefX="f0" minX="f7" maxX="f8">
                <a:pos x="f38" y="f39"/>
              </a:ahXY>
            </a:ahLst>
            <a:cxnLst>
              <a:cxn ang="3cd4">
                <a:pos x="hc" y="t"/>
              </a:cxn>
              <a:cxn ang="0">
                <a:pos x="r" y="vc"/>
              </a:cxn>
              <a:cxn ang="cd4">
                <a:pos x="hc" y="b"/>
              </a:cxn>
              <a:cxn ang="cd2">
                <a:pos x="l" y="vc"/>
              </a:cxn>
            </a:cxnLst>
            <a:rect l="f40" t="f40" r="f46" b="f47"/>
            <a:pathLst>
              <a:path>
                <a:moveTo>
                  <a:pt x="f39" y="f41"/>
                </a:moveTo>
                <a:arcTo wR="f60" hR="f61" stAng="f152" swAng="f98"/>
                <a:lnTo>
                  <a:pt x="f46" y="f40"/>
                </a:lnTo>
                <a:lnTo>
                  <a:pt x="f46" y="f42"/>
                </a:lnTo>
                <a:arcTo wR="f99" hR="f67" stAng="f153" swAng="f154"/>
                <a:arcTo wR="f104" hR="f60" stAng="f180" swAng="f157"/>
                <a:lnTo>
                  <a:pt x="f43" y="f52"/>
                </a:lnTo>
                <a:arcTo wR="f109" hR="f110" stAng="f181" swAng="f160"/>
                <a:lnTo>
                  <a:pt x="f40" y="f47"/>
                </a:lnTo>
                <a:lnTo>
                  <a:pt x="f40" y="f53"/>
                </a:lnTo>
                <a:arcTo wR="f74" hR="f115" stAng="f182" swAng="f118"/>
                <a:arcTo wR="f67" hR="f119" stAng="f163" swAng="f122"/>
                <a:close/>
              </a:path>
              <a:path>
                <a:moveTo>
                  <a:pt x="f42" y="f41"/>
                </a:moveTo>
                <a:arcTo wR="f123" hR="f124" stAng="f183" swAng="f166"/>
                <a:arcTo wR="f129" hR="f130" stAng="f184" swAng="f169"/>
                <a:arcTo wR="f74" hR="f86" stAng="f170" swAng="f137"/>
                <a:close/>
              </a:path>
              <a:path>
                <a:moveTo>
                  <a:pt x="f50" y="f42"/>
                </a:moveTo>
                <a:arcTo wR="f138" hR="f123" stAng="f185" swAng="f173"/>
                <a:arcTo wR="f143" hR="f144" stAng="f186" swAng="f176"/>
                <a:arcTo wR="f99" hR="f67" stAng="f153" swAng="f154"/>
                <a:arcTo wR="f104" hR="f60" stAng="f180" swAng="f157"/>
                <a:arcTo wR="f109" hR="f92" stAng="f177" swAng="f178"/>
                <a:close/>
              </a:path>
              <a:path>
                <a:moveTo>
                  <a:pt x="f42" y="f45"/>
                </a:moveTo>
                <a:arcTo wR="f67" hR="f95" stAng="f179" swAng="f151"/>
              </a:path>
              <a:path>
                <a:moveTo>
                  <a:pt x="f50" y="f40"/>
                </a:moveTo>
                <a:lnTo>
                  <a:pt x="f46" y="f40"/>
                </a:lnTo>
              </a:path>
              <a:path>
                <a:moveTo>
                  <a:pt x="f40" y="f41"/>
                </a:moveTo>
                <a:lnTo>
                  <a:pt x="f40" y="f53"/>
                </a:lnTo>
              </a:path>
            </a:pathLst>
          </a:custGeom>
          <a:solidFill>
            <a:srgbClr val="99CCFF"/>
          </a:solidFill>
          <a:ln w="0">
            <a:solidFill>
              <a:srgbClr val="000000"/>
            </a:solidFill>
            <a:prstDash val="solid"/>
          </a:ln>
        </p:spPr>
        <p:txBody>
          <a:bodyPr vert="horz" wrap="none" lIns="81638" tIns="40819" rIns="81638" bIns="40819" anchor="ctr" anchorCtr="0" compatLnSpc="0">
            <a:noAutofit/>
          </a:bodyPr>
          <a:lstStyle/>
          <a:p>
            <a:pPr hangingPunct="0"/>
            <a:endParaRPr lang="fr-FR" sz="1633">
              <a:latin typeface="Arial" pitchFamily="18"/>
              <a:ea typeface="DejaVu Sans" pitchFamily="2"/>
              <a:cs typeface="DejaVu Sans" pitchFamily="2"/>
            </a:endParaRPr>
          </a:p>
        </p:txBody>
      </p:sp>
      <p:sp>
        <p:nvSpPr>
          <p:cNvPr id="7" name="ZoneTexte 6">
            <a:extLst>
              <a:ext uri="{FF2B5EF4-FFF2-40B4-BE49-F238E27FC236}">
                <a16:creationId xmlns:a16="http://schemas.microsoft.com/office/drawing/2014/main" id="{CBD24334-3027-4EF4-2D4F-DB80C408CC6F}"/>
              </a:ext>
            </a:extLst>
          </p:cNvPr>
          <p:cNvSpPr txBox="1"/>
          <p:nvPr/>
        </p:nvSpPr>
        <p:spPr>
          <a:xfrm>
            <a:off x="10169622" y="2337056"/>
            <a:ext cx="1621278" cy="1105023"/>
          </a:xfrm>
          <a:prstGeom prst="rect">
            <a:avLst/>
          </a:prstGeom>
          <a:noFill/>
          <a:ln>
            <a:noFill/>
          </a:ln>
        </p:spPr>
        <p:txBody>
          <a:bodyPr vert="horz" wrap="square" lIns="81638" tIns="40819" rIns="81638" bIns="40819" anchorCtr="0" compatLnSpc="0">
            <a:spAutoFit/>
          </a:bodyPr>
          <a:lstStyle/>
          <a:p>
            <a:pPr algn="ctr" hangingPunct="0"/>
            <a:r>
              <a:rPr lang="fr-FR" b="1" dirty="0">
                <a:solidFill>
                  <a:srgbClr val="6600CC"/>
                </a:solidFill>
                <a:latin typeface="Times New Roman" pitchFamily="18"/>
                <a:ea typeface="DejaVu Sans" pitchFamily="2"/>
                <a:cs typeface="DejaVu Sans" pitchFamily="2"/>
              </a:rPr>
              <a:t>A gamma-ray source can </a:t>
            </a:r>
            <a:r>
              <a:rPr lang="fr-FR" b="1" dirty="0" err="1">
                <a:solidFill>
                  <a:srgbClr val="6600CC"/>
                </a:solidFill>
                <a:latin typeface="Times New Roman" pitchFamily="18"/>
                <a:ea typeface="DejaVu Sans" pitchFamily="2"/>
                <a:cs typeface="DejaVu Sans" pitchFamily="2"/>
              </a:rPr>
              <a:t>be</a:t>
            </a:r>
            <a:r>
              <a:rPr lang="fr-FR" b="1" dirty="0">
                <a:solidFill>
                  <a:srgbClr val="6600CC"/>
                </a:solidFill>
                <a:latin typeface="Times New Roman" pitchFamily="18"/>
                <a:ea typeface="DejaVu Sans" pitchFamily="2"/>
                <a:cs typeface="DejaVu Sans" pitchFamily="2"/>
              </a:rPr>
              <a:t> offset </a:t>
            </a:r>
            <a:r>
              <a:rPr lang="fr-FR" b="1" dirty="0" err="1">
                <a:solidFill>
                  <a:srgbClr val="6600CC"/>
                </a:solidFill>
                <a:latin typeface="Times New Roman" pitchFamily="18"/>
                <a:ea typeface="DejaVu Sans" pitchFamily="2"/>
                <a:cs typeface="DejaVu Sans" pitchFamily="2"/>
              </a:rPr>
              <a:t>from</a:t>
            </a:r>
            <a:r>
              <a:rPr lang="fr-FR" b="1" dirty="0">
                <a:solidFill>
                  <a:srgbClr val="6600CC"/>
                </a:solidFill>
                <a:latin typeface="Times New Roman" pitchFamily="18"/>
                <a:ea typeface="DejaVu Sans" pitchFamily="2"/>
                <a:cs typeface="DejaVu Sans" pitchFamily="2"/>
              </a:rPr>
              <a:t> </a:t>
            </a:r>
            <a:r>
              <a:rPr lang="fr-FR" b="1" dirty="0" err="1">
                <a:solidFill>
                  <a:srgbClr val="6600CC"/>
                </a:solidFill>
                <a:latin typeface="Times New Roman" pitchFamily="18"/>
                <a:ea typeface="DejaVu Sans" pitchFamily="2"/>
                <a:cs typeface="DejaVu Sans" pitchFamily="2"/>
              </a:rPr>
              <a:t>its</a:t>
            </a:r>
            <a:r>
              <a:rPr lang="fr-FR" b="1" dirty="0">
                <a:solidFill>
                  <a:srgbClr val="6600CC"/>
                </a:solidFill>
                <a:latin typeface="Times New Roman" pitchFamily="18"/>
                <a:ea typeface="DejaVu Sans" pitchFamily="2"/>
                <a:cs typeface="DejaVu Sans" pitchFamily="2"/>
              </a:rPr>
              <a:t> </a:t>
            </a:r>
            <a:r>
              <a:rPr lang="fr-FR" b="1" dirty="0" err="1">
                <a:solidFill>
                  <a:srgbClr val="6600CC"/>
                </a:solidFill>
                <a:latin typeface="Times New Roman" pitchFamily="18"/>
                <a:ea typeface="DejaVu Sans" pitchFamily="2"/>
                <a:cs typeface="DejaVu Sans" pitchFamily="2"/>
              </a:rPr>
              <a:t>accelerator</a:t>
            </a:r>
            <a:r>
              <a:rPr lang="fr-FR" b="1" dirty="0">
                <a:solidFill>
                  <a:srgbClr val="6600CC"/>
                </a:solidFill>
                <a:latin typeface="Times New Roman" pitchFamily="18"/>
                <a:ea typeface="DejaVu Sans" pitchFamily="2"/>
                <a:cs typeface="DejaVu Sans" pitchFamily="2"/>
              </a:rPr>
              <a:t> !</a:t>
            </a:r>
          </a:p>
        </p:txBody>
      </p:sp>
      <p:pic>
        <p:nvPicPr>
          <p:cNvPr id="8" name="Image 7">
            <a:extLst>
              <a:ext uri="{FF2B5EF4-FFF2-40B4-BE49-F238E27FC236}">
                <a16:creationId xmlns:a16="http://schemas.microsoft.com/office/drawing/2014/main" id="{0F67B272-2C06-2553-8D6B-DFD902269869}"/>
              </a:ext>
            </a:extLst>
          </p:cNvPr>
          <p:cNvPicPr>
            <a:picLocks noChangeAspect="1"/>
          </p:cNvPicPr>
          <p:nvPr/>
        </p:nvPicPr>
        <p:blipFill>
          <a:blip r:embed="rId4">
            <a:lum/>
            <a:alphaModFix/>
          </a:blip>
          <a:srcRect/>
          <a:stretch>
            <a:fillRect/>
          </a:stretch>
        </p:blipFill>
        <p:spPr>
          <a:xfrm>
            <a:off x="9521308" y="3909812"/>
            <a:ext cx="2612409" cy="2720171"/>
          </a:xfrm>
          <a:prstGeom prst="rect">
            <a:avLst/>
          </a:prstGeom>
          <a:noFill/>
          <a:ln>
            <a:noFill/>
          </a:ln>
        </p:spPr>
      </p:pic>
      <p:sp>
        <p:nvSpPr>
          <p:cNvPr id="10" name="ZoneTexte 9">
            <a:extLst>
              <a:ext uri="{FF2B5EF4-FFF2-40B4-BE49-F238E27FC236}">
                <a16:creationId xmlns:a16="http://schemas.microsoft.com/office/drawing/2014/main" id="{33D78EB7-68C4-F855-C6F8-CDE540EC1703}"/>
              </a:ext>
            </a:extLst>
          </p:cNvPr>
          <p:cNvSpPr txBox="1"/>
          <p:nvPr/>
        </p:nvSpPr>
        <p:spPr>
          <a:xfrm>
            <a:off x="1962412" y="5687636"/>
            <a:ext cx="6097978" cy="923330"/>
          </a:xfrm>
          <a:prstGeom prst="rect">
            <a:avLst/>
          </a:prstGeom>
          <a:noFill/>
        </p:spPr>
        <p:txBody>
          <a:bodyPr wrap="square">
            <a:spAutoFit/>
          </a:bodyPr>
          <a:lstStyle/>
          <a:p>
            <a:pPr algn="ctr"/>
            <a:r>
              <a:rPr lang="fr-FR" sz="1800" dirty="0">
                <a:solidFill>
                  <a:srgbClr val="FF0000"/>
                </a:solidFill>
                <a:latin typeface="Times New Roman" pitchFamily="18"/>
              </a:rPr>
              <a:t>Total </a:t>
            </a:r>
            <a:r>
              <a:rPr lang="fr-FR" sz="1800" dirty="0" err="1">
                <a:solidFill>
                  <a:srgbClr val="FF0000"/>
                </a:solidFill>
                <a:latin typeface="Times New Roman" pitchFamily="18"/>
              </a:rPr>
              <a:t>energy</a:t>
            </a:r>
            <a:r>
              <a:rPr lang="fr-FR" sz="1800" dirty="0">
                <a:solidFill>
                  <a:srgbClr val="FF0000"/>
                </a:solidFill>
                <a:latin typeface="Times New Roman" pitchFamily="18"/>
              </a:rPr>
              <a:t> </a:t>
            </a:r>
            <a:r>
              <a:rPr lang="fr-FR" sz="1800" dirty="0" err="1">
                <a:solidFill>
                  <a:srgbClr val="FF0000"/>
                </a:solidFill>
                <a:latin typeface="Times New Roman" pitchFamily="18"/>
              </a:rPr>
              <a:t>density</a:t>
            </a:r>
            <a:r>
              <a:rPr lang="fr-FR" sz="1800" dirty="0">
                <a:solidFill>
                  <a:srgbClr val="FF0000"/>
                </a:solidFill>
                <a:latin typeface="Times New Roman" pitchFamily="18"/>
              </a:rPr>
              <a:t> of </a:t>
            </a:r>
            <a:r>
              <a:rPr lang="fr-FR" sz="1800" dirty="0" err="1">
                <a:solidFill>
                  <a:srgbClr val="FF0000"/>
                </a:solidFill>
                <a:latin typeface="Times New Roman" pitchFamily="18"/>
              </a:rPr>
              <a:t>electrons</a:t>
            </a:r>
            <a:r>
              <a:rPr lang="fr-FR" sz="1800" dirty="0">
                <a:solidFill>
                  <a:srgbClr val="FF0000"/>
                </a:solidFill>
                <a:latin typeface="Times New Roman" pitchFamily="18"/>
              </a:rPr>
              <a:t> in </a:t>
            </a:r>
            <a:r>
              <a:rPr lang="fr-FR" sz="1800" dirty="0" err="1">
                <a:solidFill>
                  <a:srgbClr val="FF0000"/>
                </a:solidFill>
                <a:latin typeface="Times New Roman" pitchFamily="18"/>
              </a:rPr>
              <a:t>outflow</a:t>
            </a:r>
            <a:r>
              <a:rPr lang="fr-FR" sz="1800" dirty="0">
                <a:solidFill>
                  <a:srgbClr val="FF0000"/>
                </a:solidFill>
                <a:latin typeface="Times New Roman" pitchFamily="18"/>
              </a:rPr>
              <a:t> 1-10 eV/cm</a:t>
            </a:r>
            <a:r>
              <a:rPr lang="fr-FR" sz="1800" baseline="30000" dirty="0">
                <a:solidFill>
                  <a:srgbClr val="FF0000"/>
                </a:solidFill>
                <a:latin typeface="Times New Roman" pitchFamily="18"/>
              </a:rPr>
              <a:t>3</a:t>
            </a:r>
          </a:p>
          <a:p>
            <a:pPr lvl="0" algn="ctr"/>
            <a:endParaRPr lang="fr-FR" sz="1800" b="1" dirty="0">
              <a:solidFill>
                <a:srgbClr val="FF0000"/>
              </a:solidFill>
              <a:latin typeface="Times New Roman" pitchFamily="18"/>
            </a:endParaRPr>
          </a:p>
          <a:p>
            <a:pPr lvl="0" algn="ctr"/>
            <a:r>
              <a:rPr lang="fr-FR" sz="1800" b="1" dirty="0">
                <a:solidFill>
                  <a:srgbClr val="FF0000"/>
                </a:solidFill>
                <a:latin typeface="Times New Roman" pitchFamily="18"/>
              </a:rPr>
              <a:t>Common </a:t>
            </a:r>
            <a:r>
              <a:rPr lang="fr-FR" sz="1800" b="1" dirty="0" err="1">
                <a:solidFill>
                  <a:srgbClr val="FF0000"/>
                </a:solidFill>
                <a:latin typeface="Times New Roman" pitchFamily="18"/>
              </a:rPr>
              <a:t>feature</a:t>
            </a:r>
            <a:r>
              <a:rPr lang="fr-FR" sz="1800" b="1" dirty="0">
                <a:solidFill>
                  <a:srgbClr val="FF0000"/>
                </a:solidFill>
                <a:latin typeface="Times New Roman" pitchFamily="18"/>
              </a:rPr>
              <a:t> of </a:t>
            </a:r>
            <a:r>
              <a:rPr lang="fr-FR" sz="1800" b="1" dirty="0" err="1">
                <a:solidFill>
                  <a:srgbClr val="FF0000"/>
                </a:solidFill>
                <a:latin typeface="Times New Roman" pitchFamily="18"/>
              </a:rPr>
              <a:t>young</a:t>
            </a:r>
            <a:r>
              <a:rPr lang="fr-FR" sz="1800" b="1" dirty="0">
                <a:solidFill>
                  <a:srgbClr val="FF0000"/>
                </a:solidFill>
                <a:latin typeface="Times New Roman" pitchFamily="18"/>
              </a:rPr>
              <a:t> massive star clusters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92E11C-5ECB-0C1B-D405-43921C7EAEA9}"/>
              </a:ext>
            </a:extLst>
          </p:cNvPr>
          <p:cNvSpPr txBox="1">
            <a:spLocks noGrp="1"/>
          </p:cNvSpPr>
          <p:nvPr>
            <p:ph type="title" idx="4294967295"/>
          </p:nvPr>
        </p:nvSpPr>
        <p:spPr>
          <a:xfrm>
            <a:off x="1981200" y="99391"/>
            <a:ext cx="8229600" cy="1143000"/>
          </a:xfrm>
        </p:spPr>
        <p:txBody>
          <a:bodyPr>
            <a:noAutofit/>
          </a:bodyPr>
          <a:lstStyle/>
          <a:p>
            <a:pPr>
              <a:spcAft>
                <a:spcPts val="2178"/>
              </a:spcAft>
            </a:pPr>
            <a:r>
              <a:rPr lang="fr-FR" sz="3600" b="1" dirty="0" err="1">
                <a:solidFill>
                  <a:srgbClr val="FFFF00"/>
                </a:solidFill>
                <a:latin typeface="Corbel" panose="020B0503020204020204" pitchFamily="34" charset="0"/>
                <a:ea typeface="HelveticaNeue" pitchFamily="2"/>
                <a:cs typeface="HelveticaNeue" pitchFamily="2"/>
              </a:rPr>
              <a:t>Protostellar</a:t>
            </a:r>
            <a:r>
              <a:rPr lang="fr-FR" sz="3600" b="1" dirty="0">
                <a:solidFill>
                  <a:srgbClr val="FFFF00"/>
                </a:solidFill>
                <a:latin typeface="Corbel" panose="020B0503020204020204" pitchFamily="34" charset="0"/>
                <a:ea typeface="HelveticaNeue" pitchFamily="2"/>
                <a:cs typeface="HelveticaNeue" pitchFamily="2"/>
              </a:rPr>
              <a:t> jets as a population of </a:t>
            </a:r>
            <a:r>
              <a:rPr lang="fr-FR" sz="3600" b="1" dirty="0" err="1">
                <a:solidFill>
                  <a:srgbClr val="FFFF00"/>
                </a:solidFill>
                <a:latin typeface="Corbel" panose="020B0503020204020204" pitchFamily="34" charset="0"/>
                <a:ea typeface="HelveticaNeue" pitchFamily="2"/>
                <a:cs typeface="HelveticaNeue" pitchFamily="2"/>
              </a:rPr>
              <a:t>hadronic</a:t>
            </a:r>
            <a:r>
              <a:rPr lang="fr-FR" sz="3600" b="1" dirty="0">
                <a:solidFill>
                  <a:srgbClr val="FFFF00"/>
                </a:solidFill>
                <a:latin typeface="Corbel" panose="020B0503020204020204" pitchFamily="34" charset="0"/>
                <a:ea typeface="HelveticaNeue" pitchFamily="2"/>
                <a:cs typeface="HelveticaNeue" pitchFamily="2"/>
              </a:rPr>
              <a:t> gamma-ray sources ?</a:t>
            </a:r>
          </a:p>
        </p:txBody>
      </p:sp>
      <p:pic>
        <p:nvPicPr>
          <p:cNvPr id="3" name="Espace réservé pour une image  2">
            <a:extLst>
              <a:ext uri="{FF2B5EF4-FFF2-40B4-BE49-F238E27FC236}">
                <a16:creationId xmlns:a16="http://schemas.microsoft.com/office/drawing/2014/main" id="{1164EA8E-7BA0-148C-C5D4-D2FCA909ED53}"/>
              </a:ext>
            </a:extLst>
          </p:cNvPr>
          <p:cNvPicPr>
            <a:picLocks noGrp="1" noChangeAspect="1"/>
          </p:cNvPicPr>
          <p:nvPr>
            <p:ph type="pic" idx="4294967295"/>
          </p:nvPr>
        </p:nvPicPr>
        <p:blipFill>
          <a:blip r:embed="rId3">
            <a:lum/>
            <a:alphaModFix/>
          </a:blip>
          <a:srcRect/>
          <a:stretch>
            <a:fillRect/>
          </a:stretch>
        </p:blipFill>
        <p:spPr>
          <a:xfrm>
            <a:off x="8811548" y="1401147"/>
            <a:ext cx="2798503" cy="2804100"/>
          </a:xfrm>
        </p:spPr>
      </p:pic>
      <p:pic>
        <p:nvPicPr>
          <p:cNvPr id="4" name="Image 3">
            <a:extLst>
              <a:ext uri="{FF2B5EF4-FFF2-40B4-BE49-F238E27FC236}">
                <a16:creationId xmlns:a16="http://schemas.microsoft.com/office/drawing/2014/main" id="{6F353606-5051-0CE9-6E90-0252056BC9DD}"/>
              </a:ext>
            </a:extLst>
          </p:cNvPr>
          <p:cNvPicPr>
            <a:picLocks noChangeAspect="1"/>
          </p:cNvPicPr>
          <p:nvPr/>
        </p:nvPicPr>
        <p:blipFill>
          <a:blip r:embed="rId4">
            <a:lum/>
            <a:alphaModFix/>
          </a:blip>
          <a:srcRect/>
          <a:stretch>
            <a:fillRect/>
          </a:stretch>
        </p:blipFill>
        <p:spPr>
          <a:xfrm>
            <a:off x="333973" y="4205247"/>
            <a:ext cx="5081630" cy="2422244"/>
          </a:xfrm>
          <a:prstGeom prst="rect">
            <a:avLst/>
          </a:prstGeom>
          <a:noFill/>
          <a:ln>
            <a:noFill/>
          </a:ln>
        </p:spPr>
      </p:pic>
      <p:sp>
        <p:nvSpPr>
          <p:cNvPr id="5" name="ZoneTexte 4">
            <a:extLst>
              <a:ext uri="{FF2B5EF4-FFF2-40B4-BE49-F238E27FC236}">
                <a16:creationId xmlns:a16="http://schemas.microsoft.com/office/drawing/2014/main" id="{7A1D2AA3-7A4F-5414-4139-D296C3D41F25}"/>
              </a:ext>
            </a:extLst>
          </p:cNvPr>
          <p:cNvSpPr txBox="1"/>
          <p:nvPr/>
        </p:nvSpPr>
        <p:spPr>
          <a:xfrm>
            <a:off x="389330" y="2026248"/>
            <a:ext cx="7808526" cy="1802458"/>
          </a:xfrm>
          <a:prstGeom prst="rect">
            <a:avLst/>
          </a:prstGeom>
          <a:noFill/>
          <a:ln>
            <a:noFill/>
          </a:ln>
        </p:spPr>
        <p:txBody>
          <a:bodyPr vert="horz" wrap="square" lIns="81638" tIns="40819" rIns="81638" bIns="40819" compatLnSpc="0">
            <a:spAutoFit/>
          </a:bodyPr>
          <a:lstStyle/>
          <a:p>
            <a:pPr algn="just" hangingPunct="0">
              <a:spcBef>
                <a:spcPts val="514"/>
              </a:spcBef>
              <a:spcAft>
                <a:spcPts val="514"/>
              </a:spcAft>
              <a:buSzPct val="45000"/>
              <a:buFont typeface="StarSymbol"/>
              <a:buChar char="●"/>
              <a:defRPr sz="1800" b="0" i="0" u="none" strike="noStrike" kern="1200">
                <a:ln>
                  <a:noFill/>
                </a:ln>
                <a:solidFill>
                  <a:srgbClr val="FFFFFF"/>
                </a:solidFill>
                <a:latin typeface="Times New Roman" pitchFamily="18"/>
                <a:ea typeface="DejaVu Sans" pitchFamily="2"/>
                <a:cs typeface="DejaVu Sans" pitchFamily="2"/>
              </a:defRPr>
            </a:pPr>
            <a:r>
              <a:rPr lang="fr-FR" sz="1700" dirty="0">
                <a:solidFill>
                  <a:srgbClr val="00B0F0"/>
                </a:solidFill>
                <a:latin typeface="Times New Roman" pitchFamily="18"/>
                <a:ea typeface="DejaVu Sans" pitchFamily="2"/>
                <a:cs typeface="DejaVu Sans" pitchFamily="2"/>
              </a:rPr>
              <a:t> </a:t>
            </a:r>
            <a:r>
              <a:rPr lang="fr-FR" sz="1700" dirty="0" err="1">
                <a:solidFill>
                  <a:srgbClr val="00B0F0"/>
                </a:solidFill>
                <a:latin typeface="Times New Roman" pitchFamily="18"/>
                <a:ea typeface="DejaVu Sans" pitchFamily="2"/>
                <a:cs typeface="DejaVu Sans" pitchFamily="2"/>
              </a:rPr>
              <a:t>Protostellar</a:t>
            </a:r>
            <a:r>
              <a:rPr lang="fr-FR" sz="1700" dirty="0">
                <a:solidFill>
                  <a:srgbClr val="00B0F0"/>
                </a:solidFill>
                <a:latin typeface="Times New Roman" pitchFamily="18"/>
                <a:ea typeface="DejaVu Sans" pitchFamily="2"/>
                <a:cs typeface="DejaVu Sans" pitchFamily="2"/>
              </a:rPr>
              <a:t> jets </a:t>
            </a:r>
            <a:r>
              <a:rPr lang="fr-FR" sz="1700" dirty="0" err="1">
                <a:solidFill>
                  <a:srgbClr val="00B0F0"/>
                </a:solidFill>
                <a:latin typeface="Times New Roman" pitchFamily="18"/>
                <a:ea typeface="DejaVu Sans" pitchFamily="2"/>
                <a:cs typeface="DejaVu Sans" pitchFamily="2"/>
              </a:rPr>
              <a:t>likely</a:t>
            </a:r>
            <a:r>
              <a:rPr lang="fr-FR" sz="1700" dirty="0">
                <a:solidFill>
                  <a:srgbClr val="00B0F0"/>
                </a:solidFill>
                <a:latin typeface="Times New Roman" pitchFamily="18"/>
                <a:ea typeface="DejaVu Sans" pitchFamily="2"/>
                <a:cs typeface="DejaVu Sans" pitchFamily="2"/>
              </a:rPr>
              <a:t> </a:t>
            </a:r>
            <a:r>
              <a:rPr lang="fr-FR" sz="1700" dirty="0" err="1">
                <a:solidFill>
                  <a:srgbClr val="00B0F0"/>
                </a:solidFill>
                <a:latin typeface="Times New Roman" pitchFamily="18"/>
                <a:ea typeface="DejaVu Sans" pitchFamily="2"/>
                <a:cs typeface="DejaVu Sans" pitchFamily="2"/>
              </a:rPr>
              <a:t>accelerate</a:t>
            </a:r>
            <a:r>
              <a:rPr lang="fr-FR" sz="1700" dirty="0">
                <a:solidFill>
                  <a:srgbClr val="00B0F0"/>
                </a:solidFill>
                <a:latin typeface="Times New Roman" pitchFamily="18"/>
                <a:ea typeface="DejaVu Sans" pitchFamily="2"/>
                <a:cs typeface="DejaVu Sans" pitchFamily="2"/>
              </a:rPr>
              <a:t> protons </a:t>
            </a:r>
          </a:p>
          <a:p>
            <a:pPr algn="just" hangingPunct="0">
              <a:spcBef>
                <a:spcPts val="514"/>
              </a:spcBef>
              <a:spcAft>
                <a:spcPts val="514"/>
              </a:spcAft>
              <a:buSzPct val="45000"/>
              <a:defRPr sz="1800" b="0" i="0" u="none" strike="noStrike" kern="1200">
                <a:ln>
                  <a:noFill/>
                </a:ln>
                <a:solidFill>
                  <a:srgbClr val="FFFFFF"/>
                </a:solidFill>
                <a:latin typeface="Times New Roman" pitchFamily="18"/>
                <a:ea typeface="DejaVu Sans" pitchFamily="2"/>
                <a:cs typeface="DejaVu Sans" pitchFamily="2"/>
              </a:defRPr>
            </a:pPr>
            <a:r>
              <a:rPr lang="fr-FR" sz="1700" dirty="0">
                <a:solidFill>
                  <a:srgbClr val="FFFFFF"/>
                </a:solidFill>
                <a:latin typeface="Times New Roman" pitchFamily="18"/>
                <a:ea typeface="DejaVu Sans" pitchFamily="2"/>
                <a:cs typeface="DejaVu Sans" pitchFamily="2"/>
              </a:rPr>
              <a:t>=&gt; gamma rays </a:t>
            </a:r>
            <a:r>
              <a:rPr lang="fr-FR" sz="1700" dirty="0" err="1">
                <a:solidFill>
                  <a:srgbClr val="FFFFFF"/>
                </a:solidFill>
                <a:latin typeface="Times New Roman" pitchFamily="18"/>
                <a:ea typeface="DejaVu Sans" pitchFamily="2"/>
                <a:cs typeface="DejaVu Sans" pitchFamily="2"/>
              </a:rPr>
              <a:t>through</a:t>
            </a:r>
            <a:r>
              <a:rPr lang="fr-FR" sz="1700" dirty="0">
                <a:solidFill>
                  <a:srgbClr val="FFFFFF"/>
                </a:solidFill>
                <a:latin typeface="Times New Roman" pitchFamily="18"/>
                <a:ea typeface="DejaVu Sans" pitchFamily="2"/>
                <a:cs typeface="DejaVu Sans" pitchFamily="2"/>
              </a:rPr>
              <a:t> pion </a:t>
            </a:r>
            <a:r>
              <a:rPr lang="fr-FR" sz="1700" dirty="0" err="1">
                <a:solidFill>
                  <a:srgbClr val="FFFFFF"/>
                </a:solidFill>
                <a:latin typeface="Times New Roman" pitchFamily="18"/>
                <a:ea typeface="DejaVu Sans" pitchFamily="2"/>
                <a:cs typeface="DejaVu Sans" pitchFamily="2"/>
              </a:rPr>
              <a:t>decay</a:t>
            </a:r>
            <a:r>
              <a:rPr lang="fr-FR" sz="1700" dirty="0">
                <a:solidFill>
                  <a:srgbClr val="FFFFFF"/>
                </a:solidFill>
                <a:latin typeface="Times New Roman" pitchFamily="18"/>
                <a:ea typeface="DejaVu Sans" pitchFamily="2"/>
                <a:cs typeface="DejaVu Sans" pitchFamily="2"/>
              </a:rPr>
              <a:t> in interactions </a:t>
            </a:r>
            <a:r>
              <a:rPr lang="fr-FR" sz="1700" dirty="0" err="1">
                <a:solidFill>
                  <a:srgbClr val="FFFFFF"/>
                </a:solidFill>
                <a:latin typeface="Times New Roman" pitchFamily="18"/>
                <a:ea typeface="DejaVu Sans" pitchFamily="2"/>
                <a:cs typeface="DejaVu Sans" pitchFamily="2"/>
              </a:rPr>
              <a:t>with</a:t>
            </a:r>
            <a:r>
              <a:rPr lang="fr-FR" sz="1700" dirty="0">
                <a:solidFill>
                  <a:srgbClr val="FFFFFF"/>
                </a:solidFill>
                <a:latin typeface="Times New Roman" pitchFamily="18"/>
                <a:ea typeface="DejaVu Sans" pitchFamily="2"/>
                <a:cs typeface="DejaVu Sans" pitchFamily="2"/>
              </a:rPr>
              <a:t> </a:t>
            </a:r>
            <a:r>
              <a:rPr lang="fr-FR" sz="1700" dirty="0" err="1">
                <a:solidFill>
                  <a:srgbClr val="FFFFFF"/>
                </a:solidFill>
                <a:latin typeface="Times New Roman" pitchFamily="18"/>
                <a:ea typeface="DejaVu Sans" pitchFamily="2"/>
                <a:cs typeface="DejaVu Sans" pitchFamily="2"/>
              </a:rPr>
              <a:t>surrounding</a:t>
            </a:r>
            <a:r>
              <a:rPr lang="fr-FR" sz="1700" dirty="0">
                <a:solidFill>
                  <a:srgbClr val="FFFFFF"/>
                </a:solidFill>
                <a:latin typeface="Times New Roman" pitchFamily="18"/>
                <a:ea typeface="DejaVu Sans" pitchFamily="2"/>
                <a:cs typeface="DejaVu Sans" pitchFamily="2"/>
              </a:rPr>
              <a:t> </a:t>
            </a:r>
            <a:r>
              <a:rPr lang="fr-FR" sz="1700" dirty="0" err="1">
                <a:solidFill>
                  <a:srgbClr val="FFFFFF"/>
                </a:solidFill>
                <a:latin typeface="Times New Roman" pitchFamily="18"/>
                <a:ea typeface="DejaVu Sans" pitchFamily="2"/>
                <a:cs typeface="DejaVu Sans" pitchFamily="2"/>
              </a:rPr>
              <a:t>gas</a:t>
            </a:r>
            <a:r>
              <a:rPr lang="fr-FR" sz="1700" dirty="0">
                <a:solidFill>
                  <a:srgbClr val="FFFFFF"/>
                </a:solidFill>
                <a:latin typeface="Times New Roman" pitchFamily="18"/>
                <a:ea typeface="DejaVu Sans" pitchFamily="2"/>
                <a:cs typeface="DejaVu Sans" pitchFamily="2"/>
              </a:rPr>
              <a:t>.</a:t>
            </a:r>
          </a:p>
          <a:p>
            <a:pPr algn="just" hangingPunct="0">
              <a:spcBef>
                <a:spcPts val="514"/>
              </a:spcBef>
              <a:spcAft>
                <a:spcPts val="514"/>
              </a:spcAft>
              <a:buSzPct val="45000"/>
              <a:buFont typeface="StarSymbol"/>
              <a:buChar char="●"/>
              <a:defRPr sz="1800" b="0" i="0" u="none" strike="noStrike" kern="1200">
                <a:ln>
                  <a:noFill/>
                </a:ln>
                <a:solidFill>
                  <a:srgbClr val="FFFFFF"/>
                </a:solidFill>
                <a:latin typeface="Times New Roman" pitchFamily="18"/>
                <a:ea typeface="DejaVu Sans" pitchFamily="2"/>
                <a:cs typeface="DejaVu Sans" pitchFamily="2"/>
              </a:defRPr>
            </a:pPr>
            <a:r>
              <a:rPr lang="fr-FR" sz="1700" dirty="0">
                <a:solidFill>
                  <a:srgbClr val="FFFFFF"/>
                </a:solidFill>
                <a:latin typeface="Times New Roman" pitchFamily="18"/>
                <a:ea typeface="DejaVu Sans" pitchFamily="2"/>
                <a:cs typeface="DejaVu Sans" pitchFamily="2"/>
              </a:rPr>
              <a:t> 33 candidate gamma-ray </a:t>
            </a:r>
            <a:r>
              <a:rPr lang="fr-FR" sz="1700" dirty="0" err="1">
                <a:solidFill>
                  <a:srgbClr val="FFFFFF"/>
                </a:solidFill>
                <a:latin typeface="Times New Roman" pitchFamily="18"/>
                <a:ea typeface="DejaVu Sans" pitchFamily="2"/>
                <a:cs typeface="DejaVu Sans" pitchFamily="2"/>
              </a:rPr>
              <a:t>protostars</a:t>
            </a:r>
            <a:r>
              <a:rPr lang="fr-FR" sz="1700" dirty="0">
                <a:solidFill>
                  <a:srgbClr val="FFFFFF"/>
                </a:solidFill>
                <a:latin typeface="Times New Roman" pitchFamily="18"/>
                <a:ea typeface="DejaVu Sans" pitchFamily="2"/>
                <a:cs typeface="DejaVu Sans" pitchFamily="2"/>
              </a:rPr>
              <a:t> </a:t>
            </a:r>
            <a:r>
              <a:rPr lang="fr-FR" sz="1700" dirty="0" err="1">
                <a:solidFill>
                  <a:srgbClr val="FFFFFF"/>
                </a:solidFill>
                <a:latin typeface="Times New Roman" pitchFamily="18"/>
                <a:ea typeface="DejaVu Sans" pitchFamily="2"/>
                <a:cs typeface="DejaVu Sans" pitchFamily="2"/>
              </a:rPr>
              <a:t>identified</a:t>
            </a:r>
            <a:r>
              <a:rPr lang="fr-FR" sz="1700" dirty="0">
                <a:solidFill>
                  <a:srgbClr val="FFFFFF"/>
                </a:solidFill>
                <a:latin typeface="Times New Roman" pitchFamily="18"/>
                <a:ea typeface="DejaVu Sans" pitchFamily="2"/>
                <a:cs typeface="DejaVu Sans" pitchFamily="2"/>
              </a:rPr>
              <a:t> </a:t>
            </a:r>
            <a:r>
              <a:rPr lang="fr-FR" sz="1700" dirty="0" err="1">
                <a:solidFill>
                  <a:srgbClr val="FFFFFF"/>
                </a:solidFill>
                <a:latin typeface="Times New Roman" pitchFamily="18"/>
                <a:ea typeface="DejaVu Sans" pitchFamily="2"/>
                <a:cs typeface="DejaVu Sans" pitchFamily="2"/>
              </a:rPr>
              <a:t>through</a:t>
            </a:r>
            <a:r>
              <a:rPr lang="fr-FR" sz="1700" dirty="0">
                <a:solidFill>
                  <a:srgbClr val="FFFFFF"/>
                </a:solidFill>
                <a:latin typeface="Times New Roman" pitchFamily="18"/>
                <a:ea typeface="DejaVu Sans" pitchFamily="2"/>
                <a:cs typeface="DejaVu Sans" pitchFamily="2"/>
              </a:rPr>
              <a:t> Fermi-LAT data</a:t>
            </a:r>
          </a:p>
          <a:p>
            <a:pPr marL="0" lvl="1" algn="just" hangingPunct="0">
              <a:spcBef>
                <a:spcPts val="514"/>
              </a:spcBef>
              <a:spcAft>
                <a:spcPts val="514"/>
              </a:spcAft>
              <a:buSzPct val="45000"/>
              <a:buFont typeface="StarSymbol"/>
              <a:buChar char="●"/>
              <a:defRPr sz="1800" b="0" i="0" u="none" strike="noStrike" kern="1200">
                <a:ln>
                  <a:noFill/>
                </a:ln>
                <a:solidFill>
                  <a:srgbClr val="FFFFFF"/>
                </a:solidFill>
                <a:latin typeface="Times New Roman" pitchFamily="18"/>
                <a:ea typeface="DejaVu Sans" pitchFamily="2"/>
                <a:cs typeface="DejaVu Sans" pitchFamily="2"/>
              </a:defRPr>
            </a:pPr>
            <a:r>
              <a:rPr lang="fr-FR" sz="1700" b="1" dirty="0">
                <a:solidFill>
                  <a:srgbClr val="FF0000"/>
                </a:solidFill>
                <a:latin typeface="Times New Roman" pitchFamily="18"/>
                <a:ea typeface="DejaVu Sans" pitchFamily="2"/>
                <a:cs typeface="DejaVu Sans" pitchFamily="2"/>
              </a:rPr>
              <a:t>And </a:t>
            </a:r>
            <a:r>
              <a:rPr lang="fr-FR" sz="1700" b="1" dirty="0" err="1">
                <a:solidFill>
                  <a:srgbClr val="FF0000"/>
                </a:solidFill>
                <a:latin typeface="Times New Roman" pitchFamily="18"/>
                <a:ea typeface="DejaVu Sans" pitchFamily="2"/>
                <a:cs typeface="DejaVu Sans" pitchFamily="2"/>
              </a:rPr>
              <a:t>there</a:t>
            </a:r>
            <a:r>
              <a:rPr lang="fr-FR" sz="1700" b="1" dirty="0">
                <a:solidFill>
                  <a:srgbClr val="FF0000"/>
                </a:solidFill>
                <a:latin typeface="Times New Roman" pitchFamily="18"/>
                <a:ea typeface="DejaVu Sans" pitchFamily="2"/>
                <a:cs typeface="DejaVu Sans" pitchFamily="2"/>
              </a:rPr>
              <a:t> </a:t>
            </a:r>
            <a:r>
              <a:rPr lang="fr-FR" sz="1700" b="1" dirty="0" err="1">
                <a:solidFill>
                  <a:srgbClr val="FF0000"/>
                </a:solidFill>
                <a:latin typeface="Times New Roman" pitchFamily="18"/>
                <a:ea typeface="DejaVu Sans" pitchFamily="2"/>
                <a:cs typeface="DejaVu Sans" pitchFamily="2"/>
              </a:rPr>
              <a:t>could</a:t>
            </a:r>
            <a:r>
              <a:rPr lang="fr-FR" sz="1700" b="1" dirty="0">
                <a:solidFill>
                  <a:srgbClr val="FF0000"/>
                </a:solidFill>
                <a:latin typeface="Times New Roman" pitchFamily="18"/>
                <a:ea typeface="DejaVu Sans" pitchFamily="2"/>
                <a:cs typeface="DejaVu Sans" pitchFamily="2"/>
              </a:rPr>
              <a:t> </a:t>
            </a:r>
            <a:r>
              <a:rPr lang="fr-FR" sz="1700" b="1" dirty="0" err="1">
                <a:solidFill>
                  <a:srgbClr val="FF0000"/>
                </a:solidFill>
                <a:latin typeface="Times New Roman" pitchFamily="18"/>
                <a:ea typeface="DejaVu Sans" pitchFamily="2"/>
                <a:cs typeface="DejaVu Sans" pitchFamily="2"/>
              </a:rPr>
              <a:t>be</a:t>
            </a:r>
            <a:r>
              <a:rPr lang="fr-FR" sz="1700" b="1" dirty="0">
                <a:solidFill>
                  <a:srgbClr val="FF0000"/>
                </a:solidFill>
                <a:latin typeface="Times New Roman" pitchFamily="18"/>
                <a:ea typeface="DejaVu Sans" pitchFamily="2"/>
                <a:cs typeface="DejaVu Sans" pitchFamily="2"/>
              </a:rPr>
              <a:t> a </a:t>
            </a:r>
            <a:r>
              <a:rPr lang="fr-FR" sz="1700" b="1" dirty="0" err="1">
                <a:solidFill>
                  <a:srgbClr val="FF0000"/>
                </a:solidFill>
                <a:latin typeface="Times New Roman" pitchFamily="18"/>
                <a:ea typeface="DejaVu Sans" pitchFamily="2"/>
                <a:cs typeface="DejaVu Sans" pitchFamily="2"/>
              </a:rPr>
              <a:t>TeV</a:t>
            </a:r>
            <a:r>
              <a:rPr lang="fr-FR" sz="1700" b="1" dirty="0">
                <a:solidFill>
                  <a:srgbClr val="FF0000"/>
                </a:solidFill>
                <a:latin typeface="Times New Roman" pitchFamily="18"/>
                <a:ea typeface="DejaVu Sans" pitchFamily="2"/>
                <a:cs typeface="DejaVu Sans" pitchFamily="2"/>
              </a:rPr>
              <a:t> population of </a:t>
            </a:r>
            <a:r>
              <a:rPr lang="fr-FR" sz="1700" b="1" dirty="0" err="1">
                <a:solidFill>
                  <a:srgbClr val="FF0000"/>
                </a:solidFill>
                <a:latin typeface="Times New Roman" pitchFamily="18"/>
                <a:ea typeface="DejaVu Sans" pitchFamily="2"/>
                <a:cs typeface="DejaVu Sans" pitchFamily="2"/>
              </a:rPr>
              <a:t>these</a:t>
            </a:r>
            <a:r>
              <a:rPr lang="fr-FR" sz="1700" b="1" dirty="0">
                <a:solidFill>
                  <a:srgbClr val="FF0000"/>
                </a:solidFill>
                <a:latin typeface="Times New Roman" pitchFamily="18"/>
                <a:ea typeface="DejaVu Sans" pitchFamily="2"/>
                <a:cs typeface="DejaVu Sans" pitchFamily="2"/>
              </a:rPr>
              <a:t> </a:t>
            </a:r>
            <a:r>
              <a:rPr lang="fr-FR" sz="1700" b="1" dirty="0" err="1">
                <a:solidFill>
                  <a:srgbClr val="FF0000"/>
                </a:solidFill>
                <a:latin typeface="Times New Roman" pitchFamily="18"/>
                <a:ea typeface="DejaVu Sans" pitchFamily="2"/>
                <a:cs typeface="DejaVu Sans" pitchFamily="2"/>
              </a:rPr>
              <a:t>objects</a:t>
            </a:r>
            <a:r>
              <a:rPr lang="fr-FR" sz="1700" b="1" dirty="0">
                <a:solidFill>
                  <a:srgbClr val="FF0000"/>
                </a:solidFill>
                <a:latin typeface="Times New Roman" pitchFamily="18"/>
                <a:ea typeface="DejaVu Sans" pitchFamily="2"/>
                <a:cs typeface="DejaVu Sans" pitchFamily="2"/>
              </a:rPr>
              <a:t> </a:t>
            </a:r>
          </a:p>
          <a:p>
            <a:pPr marL="457200" lvl="2" algn="just" hangingPunct="0">
              <a:spcBef>
                <a:spcPts val="514"/>
              </a:spcBef>
              <a:spcAft>
                <a:spcPts val="514"/>
              </a:spcAft>
              <a:buSzPct val="45000"/>
              <a:buFont typeface="StarSymbol"/>
              <a:buChar char="●"/>
              <a:defRPr sz="1800" b="0" i="0" u="none" strike="noStrike" kern="1200">
                <a:ln>
                  <a:noFill/>
                </a:ln>
                <a:solidFill>
                  <a:srgbClr val="FFFFFF"/>
                </a:solidFill>
                <a:latin typeface="Times New Roman" pitchFamily="18"/>
                <a:ea typeface="DejaVu Sans" pitchFamily="2"/>
                <a:cs typeface="DejaVu Sans" pitchFamily="2"/>
              </a:defRPr>
            </a:pPr>
            <a:r>
              <a:rPr lang="fr-FR" sz="1700" b="1" dirty="0">
                <a:solidFill>
                  <a:srgbClr val="FF0000"/>
                </a:solidFill>
                <a:latin typeface="Times New Roman" pitchFamily="18"/>
                <a:ea typeface="DejaVu Sans" pitchFamily="2"/>
                <a:cs typeface="DejaVu Sans" pitchFamily="2"/>
              </a:rPr>
              <a:t>H.E.S.S. </a:t>
            </a:r>
            <a:r>
              <a:rPr lang="fr-FR" sz="1700" b="1" dirty="0" err="1">
                <a:solidFill>
                  <a:srgbClr val="FF0000"/>
                </a:solidFill>
                <a:latin typeface="Times New Roman" pitchFamily="18"/>
                <a:ea typeface="DejaVu Sans" pitchFamily="2"/>
                <a:cs typeface="DejaVu Sans" pitchFamily="2"/>
              </a:rPr>
              <a:t>detection</a:t>
            </a:r>
            <a:r>
              <a:rPr lang="fr-FR" sz="1700" b="1" dirty="0">
                <a:solidFill>
                  <a:srgbClr val="FF0000"/>
                </a:solidFill>
                <a:latin typeface="Times New Roman" pitchFamily="18"/>
                <a:ea typeface="DejaVu Sans" pitchFamily="2"/>
                <a:cs typeface="DejaVu Sans" pitchFamily="2"/>
              </a:rPr>
              <a:t> of 4FGL J0822.8-4207</a:t>
            </a:r>
          </a:p>
        </p:txBody>
      </p:sp>
      <p:pic>
        <p:nvPicPr>
          <p:cNvPr id="6" name="Image 5">
            <a:extLst>
              <a:ext uri="{FF2B5EF4-FFF2-40B4-BE49-F238E27FC236}">
                <a16:creationId xmlns:a16="http://schemas.microsoft.com/office/drawing/2014/main" id="{00B7462E-D3D4-53EE-0DB4-424E6FDF4442}"/>
              </a:ext>
            </a:extLst>
          </p:cNvPr>
          <p:cNvPicPr>
            <a:picLocks noChangeAspect="1"/>
          </p:cNvPicPr>
          <p:nvPr/>
        </p:nvPicPr>
        <p:blipFill>
          <a:blip r:embed="rId5">
            <a:lum/>
            <a:alphaModFix/>
          </a:blip>
          <a:srcRect/>
          <a:stretch>
            <a:fillRect/>
          </a:stretch>
        </p:blipFill>
        <p:spPr>
          <a:xfrm>
            <a:off x="9090051" y="4285409"/>
            <a:ext cx="2520000" cy="2473200"/>
          </a:xfrm>
          <a:prstGeom prst="rect">
            <a:avLst/>
          </a:prstGeom>
          <a:noFill/>
          <a:ln>
            <a:noFill/>
          </a:ln>
        </p:spPr>
      </p:pic>
      <p:pic>
        <p:nvPicPr>
          <p:cNvPr id="9" name="Image 8">
            <a:extLst>
              <a:ext uri="{FF2B5EF4-FFF2-40B4-BE49-F238E27FC236}">
                <a16:creationId xmlns:a16="http://schemas.microsoft.com/office/drawing/2014/main" id="{1929C54E-8BA1-8612-36CD-C4E8933D8C38}"/>
              </a:ext>
            </a:extLst>
          </p:cNvPr>
          <p:cNvPicPr>
            <a:picLocks noChangeAspect="1"/>
          </p:cNvPicPr>
          <p:nvPr/>
        </p:nvPicPr>
        <p:blipFill>
          <a:blip r:embed="rId6"/>
          <a:stretch>
            <a:fillRect/>
          </a:stretch>
        </p:blipFill>
        <p:spPr>
          <a:xfrm>
            <a:off x="5742384" y="4103995"/>
            <a:ext cx="3091182" cy="2654614"/>
          </a:xfrm>
          <a:prstGeom prst="rect">
            <a:avLst/>
          </a:prstGeom>
        </p:spPr>
      </p:pic>
      <p:sp>
        <p:nvSpPr>
          <p:cNvPr id="10" name="ZoneTexte 9">
            <a:extLst>
              <a:ext uri="{FF2B5EF4-FFF2-40B4-BE49-F238E27FC236}">
                <a16:creationId xmlns:a16="http://schemas.microsoft.com/office/drawing/2014/main" id="{5F819C60-C3AB-18A1-D0C5-7A58729219B9}"/>
              </a:ext>
            </a:extLst>
          </p:cNvPr>
          <p:cNvSpPr txBox="1"/>
          <p:nvPr/>
        </p:nvSpPr>
        <p:spPr>
          <a:xfrm>
            <a:off x="6953279" y="4188987"/>
            <a:ext cx="1580882" cy="646331"/>
          </a:xfrm>
          <a:prstGeom prst="rect">
            <a:avLst/>
          </a:prstGeom>
          <a:noFill/>
        </p:spPr>
        <p:txBody>
          <a:bodyPr wrap="none" rtlCol="0">
            <a:spAutoFit/>
          </a:bodyPr>
          <a:lstStyle/>
          <a:p>
            <a:r>
              <a:rPr lang="fr-FR" dirty="0">
                <a:solidFill>
                  <a:srgbClr val="FF0000"/>
                </a:solidFill>
              </a:rPr>
              <a:t>H.E.S.S.</a:t>
            </a:r>
          </a:p>
          <a:p>
            <a:r>
              <a:rPr lang="fr-FR" dirty="0">
                <a:solidFill>
                  <a:srgbClr val="FF0000"/>
                </a:solidFill>
              </a:rPr>
              <a:t>PRELIMINARY</a:t>
            </a:r>
          </a:p>
        </p:txBody>
      </p:sp>
      <p:graphicFrame>
        <p:nvGraphicFramePr>
          <p:cNvPr id="12" name="Tableau 11">
            <a:extLst>
              <a:ext uri="{FF2B5EF4-FFF2-40B4-BE49-F238E27FC236}">
                <a16:creationId xmlns:a16="http://schemas.microsoft.com/office/drawing/2014/main" id="{7D678CA1-3FF0-244F-79E7-B763A9D6FF06}"/>
              </a:ext>
            </a:extLst>
          </p:cNvPr>
          <p:cNvGraphicFramePr>
            <a:graphicFrameLocks noGrp="1"/>
          </p:cNvGraphicFramePr>
          <p:nvPr>
            <p:extLst>
              <p:ext uri="{D42A27DB-BD31-4B8C-83A1-F6EECF244321}">
                <p14:modId xmlns:p14="http://schemas.microsoft.com/office/powerpoint/2010/main" val="4132391507"/>
              </p:ext>
            </p:extLst>
          </p:nvPr>
        </p:nvGraphicFramePr>
        <p:xfrm>
          <a:off x="1981200" y="1218267"/>
          <a:ext cx="6812477" cy="365760"/>
        </p:xfrm>
        <a:graphic>
          <a:graphicData uri="http://schemas.openxmlformats.org/drawingml/2006/table">
            <a:tbl>
              <a:tblPr/>
              <a:tblGrid>
                <a:gridCol w="6812477">
                  <a:extLst>
                    <a:ext uri="{9D8B030D-6E8A-4147-A177-3AD203B41FA5}">
                      <a16:colId xmlns:a16="http://schemas.microsoft.com/office/drawing/2014/main" val="2684408721"/>
                    </a:ext>
                  </a:extLst>
                </a:gridCol>
              </a:tblGrid>
              <a:tr h="0">
                <a:tc>
                  <a:txBody>
                    <a:bodyPr/>
                    <a:lstStyle/>
                    <a:p>
                      <a:pPr fontAlgn="t"/>
                      <a:r>
                        <a:rPr lang="fr-FR" b="0" u="none" strike="noStrike" dirty="0">
                          <a:effectLst/>
                          <a:hlinkClick r:id="rId7"/>
                        </a:rPr>
                        <a:t>Mendez-Gallego et al., Nature Astronomy,arXiv:2606.19445</a:t>
                      </a:r>
                      <a:endParaRPr lang="fr-FR" dirty="0">
                        <a:effectLst/>
                      </a:endParaRPr>
                    </a:p>
                  </a:txBody>
                  <a:tcPr marR="61913">
                    <a:lnL>
                      <a:noFill/>
                    </a:lnL>
                    <a:lnR>
                      <a:noFill/>
                    </a:lnR>
                    <a:lnT>
                      <a:noFill/>
                    </a:lnT>
                    <a:lnB>
                      <a:noFill/>
                    </a:lnB>
                  </a:tcPr>
                </a:tc>
                <a:extLst>
                  <a:ext uri="{0D108BD9-81ED-4DB2-BD59-A6C34878D82A}">
                    <a16:rowId xmlns:a16="http://schemas.microsoft.com/office/drawing/2014/main" val="1295035845"/>
                  </a:ext>
                </a:extLst>
              </a:tr>
            </a:tbl>
          </a:graphicData>
        </a:graphic>
      </p:graphicFrame>
      <p:sp>
        <p:nvSpPr>
          <p:cNvPr id="13" name="ZoneTexte 12">
            <a:extLst>
              <a:ext uri="{FF2B5EF4-FFF2-40B4-BE49-F238E27FC236}">
                <a16:creationId xmlns:a16="http://schemas.microsoft.com/office/drawing/2014/main" id="{B4D5B3A9-BCED-B447-A1DE-3FFED28BD784}"/>
              </a:ext>
            </a:extLst>
          </p:cNvPr>
          <p:cNvSpPr txBox="1"/>
          <p:nvPr/>
        </p:nvSpPr>
        <p:spPr>
          <a:xfrm>
            <a:off x="9431367" y="4285409"/>
            <a:ext cx="1580882" cy="646331"/>
          </a:xfrm>
          <a:prstGeom prst="rect">
            <a:avLst/>
          </a:prstGeom>
          <a:noFill/>
        </p:spPr>
        <p:txBody>
          <a:bodyPr wrap="none" rtlCol="0">
            <a:spAutoFit/>
          </a:bodyPr>
          <a:lstStyle/>
          <a:p>
            <a:r>
              <a:rPr lang="fr-FR" dirty="0">
                <a:solidFill>
                  <a:srgbClr val="FF0000"/>
                </a:solidFill>
              </a:rPr>
              <a:t>H.E.S.S.</a:t>
            </a:r>
          </a:p>
          <a:p>
            <a:r>
              <a:rPr lang="fr-FR" dirty="0">
                <a:solidFill>
                  <a:srgbClr val="FF0000"/>
                </a:solidFill>
              </a:rPr>
              <a:t>PRELIMINARY</a:t>
            </a:r>
          </a:p>
        </p:txBody>
      </p:sp>
      <p:sp>
        <p:nvSpPr>
          <p:cNvPr id="14" name="ZoneTexte 13">
            <a:extLst>
              <a:ext uri="{FF2B5EF4-FFF2-40B4-BE49-F238E27FC236}">
                <a16:creationId xmlns:a16="http://schemas.microsoft.com/office/drawing/2014/main" id="{2057C338-27B7-F5E4-7F6C-7553D009680C}"/>
              </a:ext>
            </a:extLst>
          </p:cNvPr>
          <p:cNvSpPr txBox="1"/>
          <p:nvPr/>
        </p:nvSpPr>
        <p:spPr>
          <a:xfrm>
            <a:off x="2505937" y="4931740"/>
            <a:ext cx="737702" cy="369332"/>
          </a:xfrm>
          <a:prstGeom prst="rect">
            <a:avLst/>
          </a:prstGeom>
          <a:noFill/>
        </p:spPr>
        <p:txBody>
          <a:bodyPr wrap="none" rtlCol="0">
            <a:spAutoFit/>
          </a:bodyPr>
          <a:lstStyle/>
          <a:p>
            <a:r>
              <a:rPr lang="fr-FR" dirty="0">
                <a:solidFill>
                  <a:srgbClr val="FF0000"/>
                </a:solidFill>
              </a:rPr>
              <a:t>Fermi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9670F-5CBC-0EC3-F35C-1BCD49968E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F3B2B83-9541-A031-1101-F8531A423E36}"/>
              </a:ext>
            </a:extLst>
          </p:cNvPr>
          <p:cNvPicPr>
            <a:picLocks noChangeAspect="1"/>
          </p:cNvPicPr>
          <p:nvPr/>
        </p:nvPicPr>
        <p:blipFill>
          <a:blip r:embed="rId3">
            <a:alphaModFix amt="30000"/>
          </a:blip>
          <a:stretch>
            <a:fillRect/>
          </a:stretch>
        </p:blipFill>
        <p:spPr>
          <a:xfrm>
            <a:off x="1780322" y="460174"/>
            <a:ext cx="8887679" cy="5095602"/>
          </a:xfrm>
          <a:prstGeom prst="rect">
            <a:avLst/>
          </a:prstGeom>
        </p:spPr>
      </p:pic>
      <p:sp>
        <p:nvSpPr>
          <p:cNvPr id="10" name="Marcador de contenido 1">
            <a:extLst>
              <a:ext uri="{FF2B5EF4-FFF2-40B4-BE49-F238E27FC236}">
                <a16:creationId xmlns:a16="http://schemas.microsoft.com/office/drawing/2014/main" id="{74BDE7BA-2DDC-4C50-D3B0-0C85EEE53787}"/>
              </a:ext>
            </a:extLst>
          </p:cNvPr>
          <p:cNvSpPr txBox="1">
            <a:spLocks/>
          </p:cNvSpPr>
          <p:nvPr/>
        </p:nvSpPr>
        <p:spPr>
          <a:xfrm>
            <a:off x="1040431" y="3231966"/>
            <a:ext cx="5675312" cy="1028097"/>
          </a:xfrm>
          <a:prstGeom prst="rect">
            <a:avLst/>
          </a:prstGeom>
          <a:noFill/>
          <a:ln>
            <a:noFill/>
          </a:ln>
        </p:spPr>
        <p:txBody>
          <a:bodyPr vert="horz" lIns="68580" tIns="34290" rIns="68580" bIns="34290" rtlCol="0" anchor="ctr">
            <a:noAutofit/>
          </a:bodyPr>
          <a:lst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s-ES" sz="4800" b="1" dirty="0" err="1">
                <a:ln w="24500" cmpd="dbl">
                  <a:solidFill>
                    <a:schemeClr val="accent2">
                      <a:shade val="85000"/>
                      <a:satMod val="155000"/>
                    </a:schemeClr>
                  </a:solidFill>
                  <a:prstDash val="solid"/>
                  <a:miter lim="800000"/>
                </a:ln>
                <a:solidFill>
                  <a:srgbClr val="92FFEC"/>
                </a:solidFill>
                <a:effectLst>
                  <a:outerShdw blurRad="38100" dist="38100" dir="7020000" algn="tl">
                    <a:srgbClr val="000000">
                      <a:alpha val="35000"/>
                    </a:srgbClr>
                  </a:outerShdw>
                </a:effectLst>
                <a:latin typeface="Arial"/>
                <a:cs typeface="Arial"/>
              </a:rPr>
              <a:t>Thanks</a:t>
            </a:r>
            <a:r>
              <a:rPr lang="es-ES" sz="4800" b="1" dirty="0">
                <a:ln w="24500" cmpd="dbl">
                  <a:solidFill>
                    <a:schemeClr val="accent2">
                      <a:shade val="85000"/>
                      <a:satMod val="155000"/>
                    </a:schemeClr>
                  </a:solidFill>
                  <a:prstDash val="solid"/>
                  <a:miter lim="800000"/>
                </a:ln>
                <a:solidFill>
                  <a:srgbClr val="92FFEC"/>
                </a:solidFill>
                <a:effectLst>
                  <a:outerShdw blurRad="38100" dist="38100" dir="7020000" algn="tl">
                    <a:srgbClr val="000000">
                      <a:alpha val="35000"/>
                    </a:srgbClr>
                  </a:outerShdw>
                </a:effectLst>
                <a:latin typeface="Arial"/>
                <a:cs typeface="Arial"/>
              </a:rPr>
              <a:t>!</a:t>
            </a:r>
            <a:endParaRPr lang="es-ES" sz="2800" b="1" dirty="0">
              <a:ln w="24500" cmpd="dbl">
                <a:solidFill>
                  <a:schemeClr val="accent2">
                    <a:shade val="85000"/>
                    <a:satMod val="155000"/>
                  </a:schemeClr>
                </a:solidFill>
                <a:prstDash val="solid"/>
                <a:miter lim="800000"/>
              </a:ln>
              <a:solidFill>
                <a:srgbClr val="92FFEC"/>
              </a:solidFill>
              <a:effectLst>
                <a:outerShdw blurRad="38100" dist="38100" dir="7020000" algn="tl">
                  <a:srgbClr val="000000">
                    <a:alpha val="35000"/>
                  </a:srgbClr>
                </a:outerShdw>
              </a:effectLst>
              <a:latin typeface="Arial"/>
              <a:cs typeface="Arial"/>
            </a:endParaRPr>
          </a:p>
        </p:txBody>
      </p:sp>
      <p:pic>
        <p:nvPicPr>
          <p:cNvPr id="9" name="Image 8">
            <a:extLst>
              <a:ext uri="{FF2B5EF4-FFF2-40B4-BE49-F238E27FC236}">
                <a16:creationId xmlns:a16="http://schemas.microsoft.com/office/drawing/2014/main" id="{45D55537-197F-9FE3-2FBE-E78912DF4661}"/>
              </a:ext>
            </a:extLst>
          </p:cNvPr>
          <p:cNvPicPr>
            <a:picLocks noChangeAspect="1"/>
          </p:cNvPicPr>
          <p:nvPr/>
        </p:nvPicPr>
        <p:blipFill>
          <a:blip r:embed="rId4"/>
          <a:stretch>
            <a:fillRect/>
          </a:stretch>
        </p:blipFill>
        <p:spPr>
          <a:xfrm>
            <a:off x="0" y="0"/>
            <a:ext cx="12065330" cy="6762246"/>
          </a:xfrm>
          <a:prstGeom prst="rect">
            <a:avLst/>
          </a:prstGeom>
        </p:spPr>
      </p:pic>
    </p:spTree>
    <p:extLst>
      <p:ext uri="{BB962C8B-B14F-4D97-AF65-F5344CB8AC3E}">
        <p14:creationId xmlns:p14="http://schemas.microsoft.com/office/powerpoint/2010/main" val="68982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_background.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566928" y="347472"/>
            <a:ext cx="10881360" cy="502920"/>
          </a:xfrm>
          <a:prstGeom prst="rect">
            <a:avLst/>
          </a:prstGeom>
          <a:noFill/>
        </p:spPr>
        <p:txBody>
          <a:bodyPr wrap="square" lIns="0" tIns="0" rIns="0" bIns="0">
            <a:spAutoFit/>
          </a:bodyPr>
          <a:lstStyle/>
          <a:p>
            <a:pPr>
              <a:defRPr sz="3200" b="1">
                <a:solidFill>
                  <a:srgbClr val="FFF27A"/>
                </a:solidFill>
                <a:latin typeface="Aptos"/>
              </a:defRPr>
            </a:pPr>
            <a:r>
              <a:rPr dirty="0"/>
              <a:t>FERMI-LAT + CTA</a:t>
            </a:r>
            <a:r>
              <a:rPr lang="fr-FR" dirty="0"/>
              <a:t>O</a:t>
            </a:r>
            <a:r>
              <a:rPr dirty="0"/>
              <a:t> LSTs</a:t>
            </a:r>
          </a:p>
        </p:txBody>
      </p:sp>
      <p:sp>
        <p:nvSpPr>
          <p:cNvPr id="4" name="TextBox 3"/>
          <p:cNvSpPr txBox="1"/>
          <p:nvPr/>
        </p:nvSpPr>
        <p:spPr>
          <a:xfrm>
            <a:off x="566928" y="987552"/>
            <a:ext cx="7680960" cy="548640"/>
          </a:xfrm>
          <a:prstGeom prst="rect">
            <a:avLst/>
          </a:prstGeom>
          <a:noFill/>
        </p:spPr>
        <p:txBody>
          <a:bodyPr wrap="square" lIns="0" tIns="0" rIns="0" bIns="0">
            <a:spAutoFit/>
          </a:bodyPr>
          <a:lstStyle/>
          <a:p>
            <a:pPr>
              <a:defRPr sz="2300" b="1">
                <a:solidFill>
                  <a:srgbClr val="FFFFFF"/>
                </a:solidFill>
                <a:latin typeface="Aptos"/>
              </a:defRPr>
            </a:pPr>
            <a:r>
              <a:t>Exploring the gamma-ray universe together</a:t>
            </a:r>
          </a:p>
        </p:txBody>
      </p:sp>
      <p:sp>
        <p:nvSpPr>
          <p:cNvPr id="5" name="TextBox 4"/>
          <p:cNvSpPr txBox="1"/>
          <p:nvPr/>
        </p:nvSpPr>
        <p:spPr>
          <a:xfrm>
            <a:off x="658368" y="2011680"/>
            <a:ext cx="6766560" cy="292608"/>
          </a:xfrm>
          <a:prstGeom prst="rect">
            <a:avLst/>
          </a:prstGeom>
          <a:noFill/>
        </p:spPr>
        <p:txBody>
          <a:bodyPr wrap="square" lIns="0" tIns="0" rIns="0" bIns="0">
            <a:spAutoFit/>
          </a:bodyPr>
          <a:lstStyle/>
          <a:p>
            <a:pPr>
              <a:defRPr sz="2000" b="1">
                <a:solidFill>
                  <a:srgbClr val="FFE86B"/>
                </a:solidFill>
                <a:latin typeface="Aptos"/>
              </a:defRPr>
            </a:pPr>
            <a:r>
              <a:t>ALL-SKY TO DEEP SKY</a:t>
            </a:r>
          </a:p>
        </p:txBody>
      </p:sp>
      <p:sp>
        <p:nvSpPr>
          <p:cNvPr id="6" name="TextBox 5"/>
          <p:cNvSpPr txBox="1"/>
          <p:nvPr/>
        </p:nvSpPr>
        <p:spPr>
          <a:xfrm>
            <a:off x="658368" y="2350008"/>
            <a:ext cx="6675120" cy="523220"/>
          </a:xfrm>
          <a:prstGeom prst="rect">
            <a:avLst/>
          </a:prstGeom>
          <a:noFill/>
        </p:spPr>
        <p:txBody>
          <a:bodyPr wrap="square" lIns="0" tIns="0" rIns="0" bIns="0">
            <a:spAutoFit/>
          </a:bodyPr>
          <a:lstStyle/>
          <a:p>
            <a:pPr>
              <a:defRPr sz="1700" b="0">
                <a:solidFill>
                  <a:srgbClr val="FFFFFF"/>
                </a:solidFill>
                <a:latin typeface="Aptos"/>
              </a:defRPr>
            </a:pPr>
            <a:r>
              <a:rPr dirty="0"/>
              <a:t>Fermi-LAT monitors the GeV sky; LSTs probe selected targets </a:t>
            </a:r>
            <a:r>
              <a:rPr lang="fr-FR" dirty="0"/>
              <a:t>at high </a:t>
            </a:r>
            <a:r>
              <a:rPr lang="fr-FR" dirty="0" err="1"/>
              <a:t>sensitivity</a:t>
            </a:r>
            <a:endParaRPr dirty="0"/>
          </a:p>
        </p:txBody>
      </p:sp>
      <p:sp>
        <p:nvSpPr>
          <p:cNvPr id="7" name="TextBox 6"/>
          <p:cNvSpPr txBox="1"/>
          <p:nvPr/>
        </p:nvSpPr>
        <p:spPr>
          <a:xfrm>
            <a:off x="658368" y="3246120"/>
            <a:ext cx="6766560" cy="292608"/>
          </a:xfrm>
          <a:prstGeom prst="rect">
            <a:avLst/>
          </a:prstGeom>
          <a:noFill/>
        </p:spPr>
        <p:txBody>
          <a:bodyPr wrap="square" lIns="0" tIns="0" rIns="0" bIns="0">
            <a:spAutoFit/>
          </a:bodyPr>
          <a:lstStyle/>
          <a:p>
            <a:pPr>
              <a:defRPr sz="2000" b="1">
                <a:solidFill>
                  <a:srgbClr val="FFE86B"/>
                </a:solidFill>
                <a:latin typeface="Aptos"/>
              </a:defRPr>
            </a:pPr>
            <a:r>
              <a:t>TRANSIENTS &amp; MULTI-MESSENGERS</a:t>
            </a:r>
          </a:p>
        </p:txBody>
      </p:sp>
      <p:sp>
        <p:nvSpPr>
          <p:cNvPr id="8" name="TextBox 7"/>
          <p:cNvSpPr txBox="1"/>
          <p:nvPr/>
        </p:nvSpPr>
        <p:spPr>
          <a:xfrm>
            <a:off x="658368" y="3584448"/>
            <a:ext cx="6675120" cy="731520"/>
          </a:xfrm>
          <a:prstGeom prst="rect">
            <a:avLst/>
          </a:prstGeom>
          <a:noFill/>
        </p:spPr>
        <p:txBody>
          <a:bodyPr wrap="square" lIns="0" tIns="0" rIns="0" bIns="0">
            <a:spAutoFit/>
          </a:bodyPr>
          <a:lstStyle/>
          <a:p>
            <a:pPr>
              <a:defRPr sz="1700" b="0">
                <a:solidFill>
                  <a:srgbClr val="FFFFFF"/>
                </a:solidFill>
                <a:latin typeface="Aptos"/>
              </a:defRPr>
            </a:pPr>
            <a:r>
              <a:t>GRBs, AGN flares and alerts: long-term context meets rapid, sensitive follow-up.</a:t>
            </a:r>
          </a:p>
        </p:txBody>
      </p:sp>
      <p:sp>
        <p:nvSpPr>
          <p:cNvPr id="9" name="TextBox 8"/>
          <p:cNvSpPr txBox="1"/>
          <p:nvPr/>
        </p:nvSpPr>
        <p:spPr>
          <a:xfrm>
            <a:off x="658368" y="4480560"/>
            <a:ext cx="6766560" cy="292608"/>
          </a:xfrm>
          <a:prstGeom prst="rect">
            <a:avLst/>
          </a:prstGeom>
          <a:noFill/>
        </p:spPr>
        <p:txBody>
          <a:bodyPr wrap="square" lIns="0" tIns="0" rIns="0" bIns="0">
            <a:spAutoFit/>
          </a:bodyPr>
          <a:lstStyle/>
          <a:p>
            <a:pPr>
              <a:defRPr sz="2000" b="1">
                <a:solidFill>
                  <a:srgbClr val="FFE86B"/>
                </a:solidFill>
                <a:latin typeface="Aptos"/>
              </a:defRPr>
            </a:pPr>
            <a:r>
              <a:t>THE NEXT DISCOVERIES</a:t>
            </a:r>
          </a:p>
        </p:txBody>
      </p:sp>
      <p:sp>
        <p:nvSpPr>
          <p:cNvPr id="10" name="TextBox 9"/>
          <p:cNvSpPr txBox="1"/>
          <p:nvPr/>
        </p:nvSpPr>
        <p:spPr>
          <a:xfrm>
            <a:off x="658368" y="4818888"/>
            <a:ext cx="6675120" cy="731520"/>
          </a:xfrm>
          <a:prstGeom prst="rect">
            <a:avLst/>
          </a:prstGeom>
          <a:noFill/>
        </p:spPr>
        <p:txBody>
          <a:bodyPr wrap="square" lIns="0" tIns="0" rIns="0" bIns="0">
            <a:spAutoFit/>
          </a:bodyPr>
          <a:lstStyle/>
          <a:p>
            <a:pPr>
              <a:defRPr sz="1700" b="0">
                <a:solidFill>
                  <a:srgbClr val="FFFFFF"/>
                </a:solidFill>
                <a:latin typeface="Aptos"/>
              </a:defRPr>
            </a:pPr>
            <a:r>
              <a:t>Pulsars, extreme accelerators and unexpected phenomena across the GeV–TeV sky.</a:t>
            </a:r>
          </a:p>
        </p:txBody>
      </p:sp>
      <p:sp>
        <p:nvSpPr>
          <p:cNvPr id="11" name="TextBox 10"/>
          <p:cNvSpPr txBox="1"/>
          <p:nvPr/>
        </p:nvSpPr>
        <p:spPr>
          <a:xfrm>
            <a:off x="640080" y="6144768"/>
            <a:ext cx="10881360" cy="502920"/>
          </a:xfrm>
          <a:prstGeom prst="rect">
            <a:avLst/>
          </a:prstGeom>
          <a:noFill/>
        </p:spPr>
        <p:txBody>
          <a:bodyPr wrap="square" lIns="0" tIns="0" rIns="0" bIns="0">
            <a:spAutoFit/>
          </a:bodyPr>
          <a:lstStyle/>
          <a:p>
            <a:pPr>
              <a:defRPr sz="2400" b="1">
                <a:solidFill>
                  <a:srgbClr val="FFFFFF"/>
                </a:solidFill>
                <a:latin typeface="Aptos"/>
              </a:defRPr>
            </a:pPr>
            <a:r>
              <a:t>18 years of discoveries. The next chapter starts 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1B8233-309F-5F8A-248A-B06B5BD5C814}"/>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F591460-E6EC-27E4-9E73-B59353E0E43D}"/>
              </a:ext>
            </a:extLst>
          </p:cNvPr>
          <p:cNvSpPr>
            <a:spLocks noGrp="1"/>
          </p:cNvSpPr>
          <p:nvPr>
            <p:ph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CD929CB-5EFF-0362-E215-FD1888DCB001}"/>
              </a:ext>
            </a:extLst>
          </p:cNvPr>
          <p:cNvSpPr>
            <a:spLocks noGrp="1"/>
          </p:cNvSpPr>
          <p:nvPr>
            <p:ph type="sldNum" sz="quarter" idx="12"/>
          </p:nvPr>
        </p:nvSpPr>
        <p:spPr/>
        <p:txBody>
          <a:bodyPr/>
          <a:lstStyle/>
          <a:p>
            <a:fld id="{DFC95BCA-6418-2341-80B3-2965CB58C1C8}" type="slidenum">
              <a:rPr lang="es-ES" smtClean="0"/>
              <a:t>26</a:t>
            </a:fld>
            <a:endParaRPr lang="es-ES"/>
          </a:p>
        </p:txBody>
      </p:sp>
    </p:spTree>
    <p:extLst>
      <p:ext uri="{BB962C8B-B14F-4D97-AF65-F5344CB8AC3E}">
        <p14:creationId xmlns:p14="http://schemas.microsoft.com/office/powerpoint/2010/main" val="7862408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152B-CE13-8D86-342D-963038687AB6}"/>
              </a:ext>
            </a:extLst>
          </p:cNvPr>
          <p:cNvSpPr>
            <a:spLocks noGrp="1"/>
          </p:cNvSpPr>
          <p:nvPr>
            <p:ph type="title"/>
          </p:nvPr>
        </p:nvSpPr>
        <p:spPr>
          <a:xfrm>
            <a:off x="1771619" y="1175446"/>
            <a:ext cx="7459396" cy="564735"/>
          </a:xfrm>
        </p:spPr>
        <p:txBody>
          <a:bodyPr>
            <a:normAutofit fontScale="90000"/>
          </a:bodyPr>
          <a:lstStyle/>
          <a:p>
            <a:r>
              <a:rPr lang="en-US"/>
              <a:t>The Fermi LAT science</a:t>
            </a:r>
          </a:p>
        </p:txBody>
      </p:sp>
      <p:pic>
        <p:nvPicPr>
          <p:cNvPr id="7" name="Content Placeholder 6">
            <a:extLst>
              <a:ext uri="{FF2B5EF4-FFF2-40B4-BE49-F238E27FC236}">
                <a16:creationId xmlns:a16="http://schemas.microsoft.com/office/drawing/2014/main" id="{FA8D9C1A-E6C2-2ADA-6720-7EBA36B05169}"/>
              </a:ext>
            </a:extLst>
          </p:cNvPr>
          <p:cNvPicPr>
            <a:picLocks noGrp="1" noChangeAspect="1"/>
          </p:cNvPicPr>
          <p:nvPr>
            <p:ph idx="1"/>
          </p:nvPr>
        </p:nvPicPr>
        <p:blipFill>
          <a:blip r:embed="rId2"/>
          <a:stretch>
            <a:fillRect/>
          </a:stretch>
        </p:blipFill>
        <p:spPr>
          <a:xfrm>
            <a:off x="426008" y="269492"/>
            <a:ext cx="11156392" cy="6269421"/>
          </a:xfrm>
          <a:prstGeom prst="rect">
            <a:avLst/>
          </a:prstGeom>
        </p:spPr>
      </p:pic>
      <p:sp>
        <p:nvSpPr>
          <p:cNvPr id="4" name="Date Placeholder 3">
            <a:extLst>
              <a:ext uri="{FF2B5EF4-FFF2-40B4-BE49-F238E27FC236}">
                <a16:creationId xmlns:a16="http://schemas.microsoft.com/office/drawing/2014/main" id="{1EE8BF59-803C-B273-B1BA-600A2554B11D}"/>
              </a:ext>
            </a:extLst>
          </p:cNvPr>
          <p:cNvSpPr>
            <a:spLocks noGrp="1"/>
          </p:cNvSpPr>
          <p:nvPr>
            <p:ph type="dt" sz="half" idx="10"/>
          </p:nvPr>
        </p:nvSpPr>
        <p:spPr/>
        <p:txBody>
          <a:bodyPr/>
          <a:lstStyle/>
          <a:p>
            <a:fld id="{7A5B94FA-B93F-4013-9831-DEB1536EBA05}" type="datetime1">
              <a:t>2026/10/16</a:t>
            </a:fld>
            <a:endParaRPr lang="en-US"/>
          </a:p>
        </p:txBody>
      </p:sp>
      <p:sp>
        <p:nvSpPr>
          <p:cNvPr id="5" name="Footer Placeholder 4">
            <a:extLst>
              <a:ext uri="{FF2B5EF4-FFF2-40B4-BE49-F238E27FC236}">
                <a16:creationId xmlns:a16="http://schemas.microsoft.com/office/drawing/2014/main" id="{C91D7F9F-70CD-425A-D169-B65DF562305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EAC734-1B18-0953-01D6-34D0DACB51AA}"/>
              </a:ext>
            </a:extLst>
          </p:cNvPr>
          <p:cNvSpPr>
            <a:spLocks noGrp="1"/>
          </p:cNvSpPr>
          <p:nvPr>
            <p:ph type="sldNum" sz="quarter" idx="12"/>
          </p:nvPr>
        </p:nvSpPr>
        <p:spPr/>
        <p:txBody>
          <a:bodyPr/>
          <a:lstStyle/>
          <a:p>
            <a:fld id="{6E91CC32-6A6B-4E2E-BBA1-6864F305DA26}" type="slidenum">
              <a:rPr lang="en-US" dirty="0"/>
              <a:t>27</a:t>
            </a:fld>
            <a:endParaRPr lang="en-US"/>
          </a:p>
        </p:txBody>
      </p:sp>
    </p:spTree>
    <p:extLst>
      <p:ext uri="{BB962C8B-B14F-4D97-AF65-F5344CB8AC3E}">
        <p14:creationId xmlns:p14="http://schemas.microsoft.com/office/powerpoint/2010/main" val="1486157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32455" y="74932"/>
            <a:ext cx="8229600" cy="970703"/>
          </a:xfrm>
        </p:spPr>
        <p:txBody>
          <a:bodyPr>
            <a:noAutofit/>
          </a:bodyPr>
          <a:lstStyle/>
          <a:p>
            <a:r>
              <a:rPr lang="es-ES" sz="3600" b="1" dirty="0">
                <a:solidFill>
                  <a:srgbClr val="FFFF00"/>
                </a:solidFill>
              </a:rPr>
              <a:t>‘</a:t>
            </a:r>
            <a:r>
              <a:rPr lang="es-ES" sz="3600" b="1" dirty="0" err="1">
                <a:solidFill>
                  <a:srgbClr val="FFFF00"/>
                </a:solidFill>
              </a:rPr>
              <a:t>GeV</a:t>
            </a:r>
            <a:r>
              <a:rPr lang="es-ES" sz="3600" b="1" dirty="0">
                <a:solidFill>
                  <a:srgbClr val="FFFF00"/>
                </a:solidFill>
              </a:rPr>
              <a:t> </a:t>
            </a:r>
            <a:r>
              <a:rPr lang="es-ES" sz="3600" b="1" dirty="0" err="1">
                <a:solidFill>
                  <a:srgbClr val="FFFF00"/>
                </a:solidFill>
              </a:rPr>
              <a:t>excess</a:t>
            </a:r>
            <a:r>
              <a:rPr lang="es-ES" sz="3600" b="1" dirty="0">
                <a:solidFill>
                  <a:srgbClr val="FFFF00"/>
                </a:solidFill>
              </a:rPr>
              <a:t>’ in </a:t>
            </a:r>
            <a:r>
              <a:rPr lang="es-ES" sz="3600" b="1" dirty="0" err="1">
                <a:solidFill>
                  <a:srgbClr val="FFFF00"/>
                </a:solidFill>
              </a:rPr>
              <a:t>the</a:t>
            </a:r>
            <a:r>
              <a:rPr lang="es-ES" sz="3600" b="1" dirty="0">
                <a:solidFill>
                  <a:srgbClr val="FFFF00"/>
                </a:solidFill>
              </a:rPr>
              <a:t> </a:t>
            </a:r>
            <a:r>
              <a:rPr lang="es-ES" sz="3600" b="1" dirty="0" err="1">
                <a:solidFill>
                  <a:srgbClr val="FFFF00"/>
                </a:solidFill>
              </a:rPr>
              <a:t>Galactic</a:t>
            </a:r>
            <a:r>
              <a:rPr lang="es-ES" sz="3600" b="1" dirty="0">
                <a:solidFill>
                  <a:srgbClr val="FFFF00"/>
                </a:solidFill>
              </a:rPr>
              <a:t> center</a:t>
            </a:r>
          </a:p>
        </p:txBody>
      </p:sp>
      <p:sp>
        <p:nvSpPr>
          <p:cNvPr id="3" name="Marcador de contenido 2"/>
          <p:cNvSpPr>
            <a:spLocks noGrp="1"/>
          </p:cNvSpPr>
          <p:nvPr>
            <p:ph idx="1"/>
          </p:nvPr>
        </p:nvSpPr>
        <p:spPr>
          <a:xfrm>
            <a:off x="2415963" y="914400"/>
            <a:ext cx="7469733" cy="3225266"/>
          </a:xfrm>
          <a:ln>
            <a:solidFill>
              <a:srgbClr val="8FE9FF"/>
            </a:solidFill>
          </a:ln>
        </p:spPr>
        <p:txBody>
          <a:bodyPr>
            <a:noAutofit/>
          </a:bodyPr>
          <a:lstStyle/>
          <a:p>
            <a:pPr>
              <a:lnSpc>
                <a:spcPct val="100000"/>
              </a:lnSpc>
            </a:pPr>
            <a:r>
              <a:rPr lang="en-AU" sz="1800" b="1" dirty="0">
                <a:solidFill>
                  <a:srgbClr val="FFFF00"/>
                </a:solidFill>
              </a:rPr>
              <a:t>Several groups </a:t>
            </a:r>
            <a:r>
              <a:rPr lang="en-AU" sz="1600" dirty="0"/>
              <a:t>reported an excess of GeV photons from the GC region </a:t>
            </a:r>
          </a:p>
          <a:p>
            <a:pPr marL="0" indent="0" algn="ctr">
              <a:lnSpc>
                <a:spcPct val="100000"/>
              </a:lnSpc>
              <a:buNone/>
            </a:pPr>
            <a:r>
              <a:rPr lang="en-AU" sz="1200" dirty="0"/>
              <a:t>(e.g., </a:t>
            </a:r>
            <a:r>
              <a:rPr lang="en-AU" sz="1200" dirty="0" err="1"/>
              <a:t>Goodenough</a:t>
            </a:r>
            <a:r>
              <a:rPr lang="en-AU" sz="1200" dirty="0"/>
              <a:t> &amp; Hooper 09, 11; Daylan+14, Abazajian+14,  Calore+14; Gordon &amp; </a:t>
            </a:r>
            <a:r>
              <a:rPr lang="en-AU" sz="1200" dirty="0" err="1"/>
              <a:t>Macías</a:t>
            </a:r>
            <a:r>
              <a:rPr lang="en-AU" sz="1200" dirty="0"/>
              <a:t> 14, Ajello+16)</a:t>
            </a:r>
          </a:p>
          <a:p>
            <a:r>
              <a:rPr lang="en-AU" sz="1600" dirty="0"/>
              <a:t>General agreement on the </a:t>
            </a:r>
            <a:r>
              <a:rPr lang="en-AU" sz="1600" dirty="0">
                <a:solidFill>
                  <a:srgbClr val="FFFFFF"/>
                </a:solidFill>
              </a:rPr>
              <a:t>excess</a:t>
            </a:r>
            <a:r>
              <a:rPr lang="en-AU" sz="1600" dirty="0">
                <a:solidFill>
                  <a:srgbClr val="FFFF00"/>
                </a:solidFill>
              </a:rPr>
              <a:t> </a:t>
            </a:r>
            <a:r>
              <a:rPr lang="en-AU" sz="1800" b="1" dirty="0">
                <a:solidFill>
                  <a:srgbClr val="FFFF00"/>
                </a:solidFill>
              </a:rPr>
              <a:t>peaking at a few </a:t>
            </a:r>
            <a:r>
              <a:rPr lang="en-AU" sz="1800" b="1" dirty="0" err="1">
                <a:solidFill>
                  <a:srgbClr val="FFFF00"/>
                </a:solidFill>
              </a:rPr>
              <a:t>GeV</a:t>
            </a:r>
            <a:r>
              <a:rPr lang="en-AU" sz="1800" b="1" dirty="0">
                <a:solidFill>
                  <a:srgbClr val="FFFF00"/>
                </a:solidFill>
              </a:rPr>
              <a:t> </a:t>
            </a:r>
            <a:r>
              <a:rPr lang="en-AU" sz="1600" dirty="0"/>
              <a:t>above the </a:t>
            </a:r>
            <a:r>
              <a:rPr lang="en-AU" sz="1600" b="1" i="1" dirty="0"/>
              <a:t>standard</a:t>
            </a:r>
            <a:r>
              <a:rPr lang="en-AU" sz="1600" dirty="0"/>
              <a:t> diffuse emission models.</a:t>
            </a:r>
          </a:p>
          <a:p>
            <a:r>
              <a:rPr lang="en-AU" sz="1800" b="1" dirty="0">
                <a:solidFill>
                  <a:srgbClr val="FFFF00"/>
                </a:solidFill>
              </a:rPr>
              <a:t>Interpretation difficult </a:t>
            </a:r>
            <a:r>
              <a:rPr lang="en-AU" sz="1600" dirty="0"/>
              <a:t>due to complicated foreground/background </a:t>
            </a:r>
            <a:r>
              <a:rPr lang="en-AU" sz="1600" dirty="0" err="1"/>
              <a:t>modeling</a:t>
            </a:r>
            <a:r>
              <a:rPr lang="en-AU" sz="1600" dirty="0"/>
              <a:t>. </a:t>
            </a:r>
          </a:p>
          <a:p>
            <a:pPr>
              <a:lnSpc>
                <a:spcPct val="100000"/>
              </a:lnSpc>
            </a:pPr>
            <a:r>
              <a:rPr lang="en-AU" sz="1800" b="1" dirty="0">
                <a:solidFill>
                  <a:srgbClr val="FFFF00"/>
                </a:solidFill>
              </a:rPr>
              <a:t>DM annihilation </a:t>
            </a:r>
            <a:r>
              <a:rPr lang="en-AU" sz="1800" dirty="0"/>
              <a:t>(still) </a:t>
            </a:r>
            <a:r>
              <a:rPr lang="en-AU" sz="1600" dirty="0"/>
              <a:t>a plausible and exciting possibility</a:t>
            </a:r>
          </a:p>
          <a:p>
            <a:pPr lvl="1">
              <a:lnSpc>
                <a:spcPct val="100000"/>
              </a:lnSpc>
            </a:pPr>
            <a:r>
              <a:rPr lang="en-AU" sz="1600" dirty="0"/>
              <a:t>Spatially consistent with </a:t>
            </a:r>
            <a:r>
              <a:rPr lang="en-AU" sz="1600" dirty="0" err="1"/>
              <a:t>gNFW</a:t>
            </a:r>
            <a:endParaRPr lang="en-AU" sz="1600" dirty="0"/>
          </a:p>
          <a:p>
            <a:pPr lvl="1">
              <a:lnSpc>
                <a:spcPct val="100000"/>
              </a:lnSpc>
            </a:pPr>
            <a:r>
              <a:rPr lang="en-AU" sz="1600" dirty="0"/>
              <a:t>Approx. half the thermal cross section</a:t>
            </a:r>
          </a:p>
          <a:p>
            <a:pPr lvl="1">
              <a:lnSpc>
                <a:spcPct val="100000"/>
              </a:lnSpc>
            </a:pPr>
            <a:r>
              <a:rPr lang="en-AU" sz="1600" dirty="0"/>
              <a:t>Around 50 </a:t>
            </a:r>
            <a:r>
              <a:rPr lang="en-AU" sz="1600" dirty="0" err="1"/>
              <a:t>GeV</a:t>
            </a:r>
            <a:r>
              <a:rPr lang="en-AU" sz="1600" dirty="0"/>
              <a:t> DM particle mass (bb)</a:t>
            </a:r>
          </a:p>
          <a:p>
            <a:pPr lvl="2"/>
            <a:endParaRPr lang="en-AU" sz="800" dirty="0"/>
          </a:p>
        </p:txBody>
      </p:sp>
      <p:sp>
        <p:nvSpPr>
          <p:cNvPr id="4" name="Marcador de número de diapositiva 3"/>
          <p:cNvSpPr>
            <a:spLocks noGrp="1"/>
          </p:cNvSpPr>
          <p:nvPr>
            <p:ph type="sldNum" sz="quarter" idx="12"/>
          </p:nvPr>
        </p:nvSpPr>
        <p:spPr>
          <a:xfrm>
            <a:off x="8371840" y="6386831"/>
            <a:ext cx="2133600" cy="365125"/>
          </a:xfrm>
        </p:spPr>
        <p:txBody>
          <a:bodyPr/>
          <a:lstStyle/>
          <a:p>
            <a:fld id="{DFC95BCA-6418-2341-80B3-2965CB58C1C8}" type="slidenum">
              <a:rPr lang="es-ES" smtClean="0"/>
              <a:t>28</a:t>
            </a:fld>
            <a:endParaRPr lang="es-ES"/>
          </a:p>
        </p:txBody>
      </p:sp>
      <p:pic>
        <p:nvPicPr>
          <p:cNvPr id="8" name="Imagen 7"/>
          <p:cNvPicPr>
            <a:picLocks noChangeAspect="1"/>
          </p:cNvPicPr>
          <p:nvPr/>
        </p:nvPicPr>
        <p:blipFill>
          <a:blip r:embed="rId2"/>
          <a:stretch>
            <a:fillRect/>
          </a:stretch>
        </p:blipFill>
        <p:spPr>
          <a:xfrm>
            <a:off x="1764453" y="4460587"/>
            <a:ext cx="5238752" cy="1993157"/>
          </a:xfrm>
          <a:prstGeom prst="rect">
            <a:avLst/>
          </a:prstGeom>
        </p:spPr>
      </p:pic>
      <p:sp>
        <p:nvSpPr>
          <p:cNvPr id="9" name="CuadroTexto 8"/>
          <p:cNvSpPr txBox="1"/>
          <p:nvPr/>
        </p:nvSpPr>
        <p:spPr>
          <a:xfrm>
            <a:off x="1683173" y="6382623"/>
            <a:ext cx="1338264" cy="369332"/>
          </a:xfrm>
          <a:prstGeom prst="rect">
            <a:avLst/>
          </a:prstGeom>
          <a:noFill/>
        </p:spPr>
        <p:txBody>
          <a:bodyPr wrap="none" rtlCol="0">
            <a:spAutoFit/>
          </a:bodyPr>
          <a:lstStyle/>
          <a:p>
            <a:r>
              <a:rPr lang="es-ES" dirty="0"/>
              <a:t>[Daylan+14]</a:t>
            </a:r>
          </a:p>
        </p:txBody>
      </p:sp>
      <p:sp>
        <p:nvSpPr>
          <p:cNvPr id="10" name="CuadroTexto 9"/>
          <p:cNvSpPr txBox="1"/>
          <p:nvPr/>
        </p:nvSpPr>
        <p:spPr>
          <a:xfrm>
            <a:off x="2791036" y="4135995"/>
            <a:ext cx="1062460" cy="369332"/>
          </a:xfrm>
          <a:prstGeom prst="rect">
            <a:avLst/>
          </a:prstGeom>
          <a:noFill/>
        </p:spPr>
        <p:txBody>
          <a:bodyPr wrap="none" rtlCol="0">
            <a:spAutoFit/>
          </a:bodyPr>
          <a:lstStyle/>
          <a:p>
            <a:r>
              <a:rPr lang="es-ES" dirty="0"/>
              <a:t>Total flux</a:t>
            </a:r>
          </a:p>
        </p:txBody>
      </p:sp>
      <p:sp>
        <p:nvSpPr>
          <p:cNvPr id="11" name="CuadroTexto 10"/>
          <p:cNvSpPr txBox="1"/>
          <p:nvPr/>
        </p:nvSpPr>
        <p:spPr>
          <a:xfrm>
            <a:off x="4488603" y="4124895"/>
            <a:ext cx="1475772" cy="369332"/>
          </a:xfrm>
          <a:prstGeom prst="rect">
            <a:avLst/>
          </a:prstGeom>
          <a:noFill/>
        </p:spPr>
        <p:txBody>
          <a:bodyPr wrap="none" rtlCol="0">
            <a:spAutoFit/>
          </a:bodyPr>
          <a:lstStyle/>
          <a:p>
            <a:r>
              <a:rPr lang="es-ES" dirty="0" err="1"/>
              <a:t>Residuals</a:t>
            </a:r>
            <a:r>
              <a:rPr lang="es-ES" dirty="0"/>
              <a:t> (x3)</a:t>
            </a:r>
          </a:p>
        </p:txBody>
      </p:sp>
      <p:pic>
        <p:nvPicPr>
          <p:cNvPr id="13" name="Imagen 11">
            <a:extLst>
              <a:ext uri="{FF2B5EF4-FFF2-40B4-BE49-F238E27FC236}">
                <a16:creationId xmlns:a16="http://schemas.microsoft.com/office/drawing/2014/main" id="{FE82E353-AC7D-E6A4-B60D-C66D449738F5}"/>
              </a:ext>
            </a:extLst>
          </p:cNvPr>
          <p:cNvPicPr>
            <a:picLocks noChangeAspect="1"/>
          </p:cNvPicPr>
          <p:nvPr/>
        </p:nvPicPr>
        <p:blipFill>
          <a:blip r:embed="rId3"/>
          <a:stretch>
            <a:fillRect/>
          </a:stretch>
        </p:blipFill>
        <p:spPr>
          <a:xfrm>
            <a:off x="7408236" y="3292262"/>
            <a:ext cx="2860967" cy="2992204"/>
          </a:xfrm>
          <a:prstGeom prst="rect">
            <a:avLst/>
          </a:prstGeom>
          <a:ln>
            <a:solidFill>
              <a:srgbClr val="FFD623"/>
            </a:solidFill>
          </a:ln>
        </p:spPr>
      </p:pic>
      <p:sp>
        <p:nvSpPr>
          <p:cNvPr id="14" name="CuadroTexto 12">
            <a:extLst>
              <a:ext uri="{FF2B5EF4-FFF2-40B4-BE49-F238E27FC236}">
                <a16:creationId xmlns:a16="http://schemas.microsoft.com/office/drawing/2014/main" id="{17E04FD3-D526-C3EF-D8D3-6414B64FC0B0}"/>
              </a:ext>
            </a:extLst>
          </p:cNvPr>
          <p:cNvSpPr txBox="1"/>
          <p:nvPr/>
        </p:nvSpPr>
        <p:spPr>
          <a:xfrm>
            <a:off x="8582517" y="6284466"/>
            <a:ext cx="1158490" cy="338554"/>
          </a:xfrm>
          <a:prstGeom prst="rect">
            <a:avLst/>
          </a:prstGeom>
          <a:noFill/>
        </p:spPr>
        <p:txBody>
          <a:bodyPr wrap="none" rtlCol="0">
            <a:spAutoFit/>
          </a:bodyPr>
          <a:lstStyle/>
          <a:p>
            <a:r>
              <a:rPr lang="es-ES" sz="1600" dirty="0"/>
              <a:t>[Calore+14]</a:t>
            </a:r>
          </a:p>
        </p:txBody>
      </p:sp>
    </p:spTree>
    <p:extLst>
      <p:ext uri="{BB962C8B-B14F-4D97-AF65-F5344CB8AC3E}">
        <p14:creationId xmlns:p14="http://schemas.microsoft.com/office/powerpoint/2010/main" val="838770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84348" y="121920"/>
            <a:ext cx="8862149" cy="751840"/>
          </a:xfrm>
        </p:spPr>
        <p:txBody>
          <a:bodyPr>
            <a:noAutofit/>
          </a:bodyPr>
          <a:lstStyle/>
          <a:p>
            <a:r>
              <a:rPr lang="es-ES" sz="3600" b="1" dirty="0">
                <a:solidFill>
                  <a:srgbClr val="FFFF00"/>
                </a:solidFill>
              </a:rPr>
              <a:t>GC </a:t>
            </a:r>
            <a:r>
              <a:rPr lang="es-ES" sz="3600" b="1" dirty="0" err="1">
                <a:solidFill>
                  <a:srgbClr val="FFFF00"/>
                </a:solidFill>
              </a:rPr>
              <a:t>excess</a:t>
            </a:r>
            <a:r>
              <a:rPr lang="es-ES" sz="3600" b="1" dirty="0">
                <a:solidFill>
                  <a:srgbClr val="FFFF00"/>
                </a:solidFill>
              </a:rPr>
              <a:t> </a:t>
            </a:r>
            <a:r>
              <a:rPr lang="es-ES" sz="3600" b="1" i="1" dirty="0">
                <a:solidFill>
                  <a:srgbClr val="FFFF00"/>
                </a:solidFill>
              </a:rPr>
              <a:t>circa</a:t>
            </a:r>
            <a:r>
              <a:rPr lang="es-ES" sz="3600" b="1" dirty="0">
                <a:solidFill>
                  <a:srgbClr val="FFFF00"/>
                </a:solidFill>
              </a:rPr>
              <a:t> 2024</a:t>
            </a:r>
          </a:p>
        </p:txBody>
      </p:sp>
      <p:sp>
        <p:nvSpPr>
          <p:cNvPr id="7" name="CuadroTexto 6"/>
          <p:cNvSpPr txBox="1"/>
          <p:nvPr/>
        </p:nvSpPr>
        <p:spPr>
          <a:xfrm>
            <a:off x="2262324" y="987136"/>
            <a:ext cx="7805403" cy="2308324"/>
          </a:xfrm>
          <a:prstGeom prst="rect">
            <a:avLst/>
          </a:prstGeom>
          <a:solidFill>
            <a:srgbClr val="008000">
              <a:alpha val="32000"/>
            </a:srgbClr>
          </a:solidFill>
          <a:ln>
            <a:solidFill>
              <a:srgbClr val="8FE9FF"/>
            </a:solidFill>
          </a:ln>
        </p:spPr>
        <p:txBody>
          <a:bodyPr wrap="square" rtlCol="0">
            <a:spAutoFit/>
          </a:bodyPr>
          <a:lstStyle/>
          <a:p>
            <a:pPr marL="285750" indent="-285750">
              <a:spcBef>
                <a:spcPts val="600"/>
              </a:spcBef>
              <a:buFont typeface="Arial"/>
              <a:buChar char="•"/>
            </a:pPr>
            <a:r>
              <a:rPr lang="es-ES" sz="1700" dirty="0" err="1"/>
              <a:t>Excess</a:t>
            </a:r>
            <a:r>
              <a:rPr lang="es-ES" sz="1700" dirty="0"/>
              <a:t> </a:t>
            </a:r>
            <a:r>
              <a:rPr lang="es-ES" sz="1700" dirty="0" err="1">
                <a:solidFill>
                  <a:srgbClr val="FFFF00"/>
                </a:solidFill>
              </a:rPr>
              <a:t>persists</a:t>
            </a:r>
            <a:r>
              <a:rPr lang="es-ES" sz="1700" dirty="0">
                <a:solidFill>
                  <a:srgbClr val="FFFF00"/>
                </a:solidFill>
              </a:rPr>
              <a:t>. </a:t>
            </a:r>
            <a:r>
              <a:rPr lang="es-ES" sz="1700" dirty="0" err="1"/>
              <a:t>Different</a:t>
            </a:r>
            <a:r>
              <a:rPr lang="es-ES" sz="1700" dirty="0"/>
              <a:t> </a:t>
            </a:r>
            <a:r>
              <a:rPr lang="es-ES" sz="1700" dirty="0" err="1"/>
              <a:t>explanations</a:t>
            </a:r>
            <a:r>
              <a:rPr lang="es-ES" sz="1700" dirty="0"/>
              <a:t> </a:t>
            </a:r>
            <a:r>
              <a:rPr lang="es-ES" sz="1700" dirty="0" err="1"/>
              <a:t>possible</a:t>
            </a:r>
            <a:r>
              <a:rPr lang="es-ES" sz="1700" dirty="0"/>
              <a:t>: </a:t>
            </a:r>
            <a:r>
              <a:rPr lang="es-ES" sz="1700" dirty="0" err="1"/>
              <a:t>pulsars</a:t>
            </a:r>
            <a:r>
              <a:rPr lang="es-ES" sz="1700" dirty="0"/>
              <a:t>, CR </a:t>
            </a:r>
            <a:r>
              <a:rPr lang="es-ES" sz="1700" dirty="0" err="1"/>
              <a:t>outbursts</a:t>
            </a:r>
            <a:r>
              <a:rPr lang="es-ES" sz="1700" dirty="0"/>
              <a:t>, DM.</a:t>
            </a:r>
          </a:p>
          <a:p>
            <a:pPr marL="285750" indent="-285750">
              <a:spcBef>
                <a:spcPts val="600"/>
              </a:spcBef>
              <a:buFont typeface="Arial"/>
              <a:buChar char="•"/>
            </a:pPr>
            <a:r>
              <a:rPr lang="es-ES" sz="1700" dirty="0">
                <a:solidFill>
                  <a:srgbClr val="FFFF00"/>
                </a:solidFill>
              </a:rPr>
              <a:t>Pulsar </a:t>
            </a:r>
            <a:r>
              <a:rPr lang="es-ES" sz="1700" dirty="0" err="1">
                <a:solidFill>
                  <a:srgbClr val="FFFF00"/>
                </a:solidFill>
              </a:rPr>
              <a:t>interpretation</a:t>
            </a:r>
            <a:r>
              <a:rPr lang="es-ES" sz="1700" dirty="0">
                <a:solidFill>
                  <a:srgbClr val="FFFF00"/>
                </a:solidFill>
              </a:rPr>
              <a:t> </a:t>
            </a:r>
            <a:r>
              <a:rPr lang="es-ES" sz="1700" dirty="0" err="1">
                <a:solidFill>
                  <a:srgbClr val="FFFF00"/>
                </a:solidFill>
              </a:rPr>
              <a:t>is</a:t>
            </a:r>
            <a:r>
              <a:rPr lang="es-ES" sz="1700" dirty="0">
                <a:solidFill>
                  <a:srgbClr val="FFFF00"/>
                </a:solidFill>
              </a:rPr>
              <a:t> </a:t>
            </a:r>
            <a:r>
              <a:rPr lang="es-ES" sz="1700" dirty="0" err="1">
                <a:solidFill>
                  <a:srgbClr val="FFFF00"/>
                </a:solidFill>
              </a:rPr>
              <a:t>strenghtening</a:t>
            </a:r>
            <a:r>
              <a:rPr lang="es-ES" sz="1700" dirty="0"/>
              <a:t>:</a:t>
            </a:r>
          </a:p>
          <a:p>
            <a:pPr marL="742950" lvl="1" indent="-285750">
              <a:spcBef>
                <a:spcPts val="600"/>
              </a:spcBef>
              <a:buFont typeface="Arial"/>
              <a:buChar char="•"/>
            </a:pPr>
            <a:r>
              <a:rPr lang="es-ES" sz="1700" dirty="0" err="1"/>
              <a:t>Photon</a:t>
            </a:r>
            <a:r>
              <a:rPr lang="es-ES" sz="1700" dirty="0"/>
              <a:t> </a:t>
            </a:r>
            <a:r>
              <a:rPr lang="es-ES" sz="1700" dirty="0" err="1"/>
              <a:t>counts</a:t>
            </a:r>
            <a:r>
              <a:rPr lang="es-ES" sz="1700" dirty="0"/>
              <a:t> </a:t>
            </a:r>
            <a:r>
              <a:rPr lang="es-ES" sz="1700" dirty="0" err="1"/>
              <a:t>suggest</a:t>
            </a:r>
            <a:r>
              <a:rPr lang="es-ES" sz="1700" dirty="0"/>
              <a:t> a </a:t>
            </a:r>
            <a:r>
              <a:rPr lang="es-ES" sz="1700" dirty="0" err="1"/>
              <a:t>point</a:t>
            </a:r>
            <a:r>
              <a:rPr lang="es-ES" sz="1700" dirty="0"/>
              <a:t> </a:t>
            </a:r>
            <a:r>
              <a:rPr lang="es-ES" sz="1700" dirty="0" err="1"/>
              <a:t>source</a:t>
            </a:r>
            <a:r>
              <a:rPr lang="es-ES" sz="1700" dirty="0"/>
              <a:t> </a:t>
            </a:r>
            <a:r>
              <a:rPr lang="es-ES" sz="1700" dirty="0" err="1"/>
              <a:t>origin</a:t>
            </a:r>
            <a:r>
              <a:rPr lang="es-ES" sz="1700" dirty="0"/>
              <a:t> (Bartels+15, Lee+15; Buschmann+20; Malyshev+24; </a:t>
            </a:r>
            <a:r>
              <a:rPr lang="es-ES" sz="1700" dirty="0" err="1"/>
              <a:t>but</a:t>
            </a:r>
            <a:r>
              <a:rPr lang="es-ES" sz="1700" dirty="0"/>
              <a:t> </a:t>
            </a:r>
            <a:r>
              <a:rPr lang="es-ES" sz="1700" dirty="0" err="1"/>
              <a:t>see</a:t>
            </a:r>
            <a:r>
              <a:rPr lang="es-ES" sz="1700" dirty="0"/>
              <a:t> </a:t>
            </a:r>
            <a:r>
              <a:rPr lang="es-ES" sz="1700" dirty="0" err="1"/>
              <a:t>also</a:t>
            </a:r>
            <a:r>
              <a:rPr lang="es-ES" sz="1700" dirty="0"/>
              <a:t> </a:t>
            </a:r>
            <a:r>
              <a:rPr lang="es-ES" sz="1700" dirty="0" err="1"/>
              <a:t>Leane&amp;Slatyer</a:t>
            </a:r>
            <a:r>
              <a:rPr lang="es-ES" sz="1700" dirty="0"/>
              <a:t> 20).</a:t>
            </a:r>
          </a:p>
          <a:p>
            <a:pPr marL="742950" lvl="1" indent="-285750">
              <a:spcBef>
                <a:spcPts val="600"/>
              </a:spcBef>
              <a:buFont typeface="Arial"/>
              <a:buChar char="•"/>
            </a:pPr>
            <a:r>
              <a:rPr lang="es-ES" sz="1700" dirty="0"/>
              <a:t>GCE </a:t>
            </a:r>
            <a:r>
              <a:rPr lang="es-ES" sz="1700" dirty="0" err="1"/>
              <a:t>seems</a:t>
            </a:r>
            <a:r>
              <a:rPr lang="es-ES" sz="1700" dirty="0"/>
              <a:t> </a:t>
            </a:r>
            <a:r>
              <a:rPr lang="es-ES" sz="1700" dirty="0" err="1"/>
              <a:t>to</a:t>
            </a:r>
            <a:r>
              <a:rPr lang="es-ES" sz="1700" dirty="0"/>
              <a:t> trace </a:t>
            </a:r>
            <a:r>
              <a:rPr lang="es-ES" sz="1700" dirty="0" err="1"/>
              <a:t>stellar</a:t>
            </a:r>
            <a:r>
              <a:rPr lang="es-ES" sz="1700" dirty="0"/>
              <a:t> </a:t>
            </a:r>
            <a:r>
              <a:rPr lang="es-ES" sz="1700" dirty="0" err="1"/>
              <a:t>densities</a:t>
            </a:r>
            <a:r>
              <a:rPr lang="es-ES" sz="1700" dirty="0"/>
              <a:t> (Bartels+18; Macias+18)</a:t>
            </a:r>
          </a:p>
          <a:p>
            <a:pPr marL="285750" indent="-285750">
              <a:spcBef>
                <a:spcPts val="600"/>
              </a:spcBef>
              <a:buFont typeface="Arial"/>
              <a:buChar char="•"/>
            </a:pPr>
            <a:r>
              <a:rPr lang="es-ES" sz="1700" dirty="0">
                <a:solidFill>
                  <a:srgbClr val="FFFF00"/>
                </a:solidFill>
              </a:rPr>
              <a:t>Similar </a:t>
            </a:r>
            <a:r>
              <a:rPr lang="es-ES" sz="1700" dirty="0" err="1">
                <a:solidFill>
                  <a:srgbClr val="FFFF00"/>
                </a:solidFill>
              </a:rPr>
              <a:t>excesses</a:t>
            </a:r>
            <a:r>
              <a:rPr lang="es-ES" sz="1700" dirty="0">
                <a:solidFill>
                  <a:srgbClr val="FFFF00"/>
                </a:solidFill>
              </a:rPr>
              <a:t> </a:t>
            </a:r>
            <a:r>
              <a:rPr lang="es-ES" sz="1700" dirty="0"/>
              <a:t>at </a:t>
            </a:r>
            <a:r>
              <a:rPr lang="es-ES" sz="1700" dirty="0" err="1"/>
              <a:t>other</a:t>
            </a:r>
            <a:r>
              <a:rPr lang="es-ES" sz="1700" dirty="0"/>
              <a:t> longitudes </a:t>
            </a:r>
            <a:r>
              <a:rPr lang="es-ES" sz="1700" dirty="0" err="1"/>
              <a:t>along</a:t>
            </a:r>
            <a:r>
              <a:rPr lang="es-ES" sz="1700" dirty="0"/>
              <a:t> </a:t>
            </a:r>
            <a:r>
              <a:rPr lang="es-ES" sz="1700" dirty="0" err="1"/>
              <a:t>the</a:t>
            </a:r>
            <a:r>
              <a:rPr lang="es-ES" sz="1700" dirty="0"/>
              <a:t> </a:t>
            </a:r>
            <a:r>
              <a:rPr lang="es-ES" sz="1700" dirty="0" err="1"/>
              <a:t>Galactic</a:t>
            </a:r>
            <a:r>
              <a:rPr lang="es-ES" sz="1700" dirty="0"/>
              <a:t> </a:t>
            </a:r>
            <a:r>
              <a:rPr lang="es-ES" sz="1700" dirty="0" err="1"/>
              <a:t>Plane</a:t>
            </a:r>
            <a:r>
              <a:rPr lang="es-ES" sz="1700" dirty="0"/>
              <a:t>  (Ackermann+17)</a:t>
            </a:r>
          </a:p>
          <a:p>
            <a:pPr>
              <a:spcBef>
                <a:spcPts val="600"/>
              </a:spcBef>
            </a:pPr>
            <a:r>
              <a:rPr lang="es-ES" sz="1700" dirty="0">
                <a:sym typeface="Wingdings"/>
              </a:rPr>
              <a:t>	 </a:t>
            </a:r>
            <a:r>
              <a:rPr lang="es-ES" sz="1700" dirty="0" err="1">
                <a:sym typeface="Wingdings"/>
              </a:rPr>
              <a:t>not</a:t>
            </a:r>
            <a:r>
              <a:rPr lang="es-ES" sz="1700" dirty="0">
                <a:sym typeface="Wingdings"/>
              </a:rPr>
              <a:t> </a:t>
            </a:r>
            <a:r>
              <a:rPr lang="es-ES" sz="1700" dirty="0" err="1">
                <a:sym typeface="Wingdings"/>
              </a:rPr>
              <a:t>expected</a:t>
            </a:r>
            <a:r>
              <a:rPr lang="es-ES" sz="1700" dirty="0">
                <a:sym typeface="Wingdings"/>
              </a:rPr>
              <a:t> </a:t>
            </a:r>
            <a:r>
              <a:rPr lang="es-ES" sz="1700" dirty="0" err="1">
                <a:sym typeface="Wingdings"/>
              </a:rPr>
              <a:t>from</a:t>
            </a:r>
            <a:r>
              <a:rPr lang="es-ES" sz="1700" dirty="0">
                <a:sym typeface="Wingdings"/>
              </a:rPr>
              <a:t> DM; </a:t>
            </a:r>
            <a:r>
              <a:rPr lang="es-ES" sz="1700" dirty="0" err="1">
                <a:sym typeface="Wingdings"/>
              </a:rPr>
              <a:t>diffuse</a:t>
            </a:r>
            <a:r>
              <a:rPr lang="es-ES" sz="1700" dirty="0">
                <a:sym typeface="Wingdings"/>
              </a:rPr>
              <a:t> </a:t>
            </a:r>
            <a:r>
              <a:rPr lang="es-ES" sz="1700" dirty="0" err="1">
                <a:sym typeface="Wingdings"/>
              </a:rPr>
              <a:t>emission</a:t>
            </a:r>
            <a:r>
              <a:rPr lang="es-ES" sz="1700" dirty="0">
                <a:sym typeface="Wingdings"/>
              </a:rPr>
              <a:t> </a:t>
            </a:r>
            <a:r>
              <a:rPr lang="es-ES" sz="1700" dirty="0" err="1">
                <a:sym typeface="Wingdings"/>
              </a:rPr>
              <a:t>residuals</a:t>
            </a:r>
            <a:r>
              <a:rPr lang="es-ES" sz="1700" dirty="0">
                <a:sym typeface="Wingdings"/>
              </a:rPr>
              <a:t> can </a:t>
            </a:r>
            <a:r>
              <a:rPr lang="es-ES" sz="1700" dirty="0" err="1">
                <a:sym typeface="Wingdings"/>
              </a:rPr>
              <a:t>mimic</a:t>
            </a:r>
            <a:r>
              <a:rPr lang="es-ES" sz="1700" dirty="0">
                <a:sym typeface="Wingdings"/>
              </a:rPr>
              <a:t> a DM </a:t>
            </a:r>
            <a:r>
              <a:rPr lang="es-ES" sz="1700" dirty="0" err="1">
                <a:sym typeface="Wingdings"/>
              </a:rPr>
              <a:t>signal</a:t>
            </a:r>
            <a:r>
              <a:rPr lang="es-ES" sz="1700" dirty="0">
                <a:sym typeface="Wingdings"/>
              </a:rPr>
              <a:t>.</a:t>
            </a:r>
          </a:p>
        </p:txBody>
      </p:sp>
      <p:sp>
        <p:nvSpPr>
          <p:cNvPr id="11" name="CuadroTexto 10"/>
          <p:cNvSpPr txBox="1"/>
          <p:nvPr/>
        </p:nvSpPr>
        <p:spPr>
          <a:xfrm>
            <a:off x="5538048" y="6524766"/>
            <a:ext cx="1475414" cy="338554"/>
          </a:xfrm>
          <a:prstGeom prst="rect">
            <a:avLst/>
          </a:prstGeom>
          <a:noFill/>
        </p:spPr>
        <p:txBody>
          <a:bodyPr wrap="square" rtlCol="0">
            <a:spAutoFit/>
          </a:bodyPr>
          <a:lstStyle/>
          <a:p>
            <a:r>
              <a:rPr lang="es-ES" sz="1600" dirty="0"/>
              <a:t>[di Mauro+21] </a:t>
            </a:r>
          </a:p>
        </p:txBody>
      </p:sp>
      <p:pic>
        <p:nvPicPr>
          <p:cNvPr id="6" name="Picture 5">
            <a:extLst>
              <a:ext uri="{FF2B5EF4-FFF2-40B4-BE49-F238E27FC236}">
                <a16:creationId xmlns:a16="http://schemas.microsoft.com/office/drawing/2014/main" id="{374325C5-64AA-6646-A01F-EC81076A1E39}"/>
              </a:ext>
            </a:extLst>
          </p:cNvPr>
          <p:cNvPicPr>
            <a:picLocks noChangeAspect="1"/>
          </p:cNvPicPr>
          <p:nvPr/>
        </p:nvPicPr>
        <p:blipFill>
          <a:blip r:embed="rId2"/>
          <a:stretch>
            <a:fillRect/>
          </a:stretch>
        </p:blipFill>
        <p:spPr>
          <a:xfrm>
            <a:off x="2019959" y="3438169"/>
            <a:ext cx="4145067" cy="3103011"/>
          </a:xfrm>
          <a:prstGeom prst="rect">
            <a:avLst/>
          </a:prstGeom>
        </p:spPr>
      </p:pic>
      <p:pic>
        <p:nvPicPr>
          <p:cNvPr id="5" name="Picture 4">
            <a:extLst>
              <a:ext uri="{FF2B5EF4-FFF2-40B4-BE49-F238E27FC236}">
                <a16:creationId xmlns:a16="http://schemas.microsoft.com/office/drawing/2014/main" id="{8F36B5B6-9FC8-4ECD-45F6-DEE3CD6E74AF}"/>
              </a:ext>
            </a:extLst>
          </p:cNvPr>
          <p:cNvPicPr>
            <a:picLocks noChangeAspect="1"/>
          </p:cNvPicPr>
          <p:nvPr/>
        </p:nvPicPr>
        <p:blipFill>
          <a:blip r:embed="rId3"/>
          <a:stretch>
            <a:fillRect/>
          </a:stretch>
        </p:blipFill>
        <p:spPr>
          <a:xfrm>
            <a:off x="6259593" y="3438168"/>
            <a:ext cx="4125357" cy="3086598"/>
          </a:xfrm>
          <a:prstGeom prst="rect">
            <a:avLst/>
          </a:prstGeom>
        </p:spPr>
      </p:pic>
    </p:spTree>
    <p:extLst>
      <p:ext uri="{BB962C8B-B14F-4D97-AF65-F5344CB8AC3E}">
        <p14:creationId xmlns:p14="http://schemas.microsoft.com/office/powerpoint/2010/main" val="2230653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4000" y="162560"/>
            <a:ext cx="9072880" cy="853440"/>
          </a:xfrm>
        </p:spPr>
        <p:txBody>
          <a:bodyPr>
            <a:noAutofit/>
          </a:bodyPr>
          <a:lstStyle/>
          <a:p>
            <a:r>
              <a:rPr lang="es-ES" sz="4000" b="1" dirty="0" err="1">
                <a:solidFill>
                  <a:srgbClr val="FFFF00"/>
                </a:solidFill>
              </a:rPr>
              <a:t>Interpretation</a:t>
            </a:r>
            <a:r>
              <a:rPr lang="es-ES" sz="4000" b="1" dirty="0">
                <a:solidFill>
                  <a:srgbClr val="FFFF00"/>
                </a:solidFill>
              </a:rPr>
              <a:t> (II): </a:t>
            </a:r>
            <a:r>
              <a:rPr lang="es-ES" sz="4000" b="1" dirty="0" err="1">
                <a:solidFill>
                  <a:srgbClr val="FFFF00"/>
                </a:solidFill>
              </a:rPr>
              <a:t>Unresolved</a:t>
            </a:r>
            <a:r>
              <a:rPr lang="es-ES" sz="4000" b="1" dirty="0">
                <a:solidFill>
                  <a:srgbClr val="FFFF00"/>
                </a:solidFill>
              </a:rPr>
              <a:t> </a:t>
            </a:r>
            <a:r>
              <a:rPr lang="es-ES" sz="4000" b="1" dirty="0" err="1">
                <a:solidFill>
                  <a:srgbClr val="FFFF00"/>
                </a:solidFill>
              </a:rPr>
              <a:t>sources</a:t>
            </a:r>
            <a:r>
              <a:rPr lang="es-ES" sz="4000" b="1" dirty="0">
                <a:solidFill>
                  <a:srgbClr val="FFFF00"/>
                </a:solidFill>
              </a:rPr>
              <a:t>?</a:t>
            </a:r>
            <a:endParaRPr lang="es-ES" sz="3600" dirty="0"/>
          </a:p>
        </p:txBody>
      </p:sp>
      <p:sp>
        <p:nvSpPr>
          <p:cNvPr id="3" name="Marcador de contenido 2"/>
          <p:cNvSpPr>
            <a:spLocks noGrp="1"/>
          </p:cNvSpPr>
          <p:nvPr>
            <p:ph idx="1"/>
          </p:nvPr>
        </p:nvSpPr>
        <p:spPr>
          <a:xfrm>
            <a:off x="1981200" y="1137920"/>
            <a:ext cx="8229600" cy="2028190"/>
          </a:xfrm>
        </p:spPr>
        <p:txBody>
          <a:bodyPr>
            <a:noAutofit/>
          </a:bodyPr>
          <a:lstStyle/>
          <a:p>
            <a:pPr lvl="1">
              <a:lnSpc>
                <a:spcPct val="110000"/>
              </a:lnSpc>
              <a:buFont typeface="Wingdings" charset="2"/>
              <a:buChar char="§"/>
            </a:pPr>
            <a:r>
              <a:rPr lang="en-AU" sz="1800" dirty="0"/>
              <a:t>O(1000) Millisecond pulsars (MSPs) within ~1kpc of the GC [Abazajian+14]</a:t>
            </a:r>
          </a:p>
          <a:p>
            <a:pPr lvl="1">
              <a:lnSpc>
                <a:spcPct val="110000"/>
              </a:lnSpc>
              <a:buFont typeface="Wingdings" charset="2"/>
              <a:buChar char="§"/>
            </a:pPr>
            <a:r>
              <a:rPr lang="en-AU" sz="1800" dirty="0"/>
              <a:t>Young MSPs [O’Leary+15]</a:t>
            </a:r>
          </a:p>
          <a:p>
            <a:pPr lvl="1">
              <a:lnSpc>
                <a:spcPct val="110000"/>
              </a:lnSpc>
              <a:buFont typeface="Wingdings" charset="2"/>
              <a:buChar char="§"/>
            </a:pPr>
            <a:r>
              <a:rPr lang="en-AU" sz="1800" dirty="0"/>
              <a:t>MSPs from globular clusters’ disruption [Brandt+15]</a:t>
            </a:r>
          </a:p>
          <a:p>
            <a:pPr lvl="1">
              <a:lnSpc>
                <a:spcPct val="110000"/>
              </a:lnSpc>
              <a:buFont typeface="Wingdings" charset="2"/>
              <a:buChar char="§"/>
            </a:pPr>
            <a:r>
              <a:rPr lang="en-AU" sz="1800" dirty="0"/>
              <a:t>Non-</a:t>
            </a:r>
            <a:r>
              <a:rPr lang="en-AU" sz="1800" dirty="0" err="1"/>
              <a:t>poissonian</a:t>
            </a:r>
            <a:r>
              <a:rPr lang="en-AU" sz="1800" dirty="0"/>
              <a:t> photon statistics template analysis [Lee+15]</a:t>
            </a:r>
          </a:p>
          <a:p>
            <a:pPr lvl="1">
              <a:lnSpc>
                <a:spcPct val="110000"/>
              </a:lnSpc>
              <a:buFont typeface="Wingdings" charset="2"/>
              <a:buChar char="§"/>
            </a:pPr>
            <a:r>
              <a:rPr lang="en-AU" sz="1800" dirty="0"/>
              <a:t>Wavelet decomposition of the gamma-ray sky [Bartels+15]</a:t>
            </a:r>
          </a:p>
        </p:txBody>
      </p:sp>
      <p:sp>
        <p:nvSpPr>
          <p:cNvPr id="4" name="Marcador de número de diapositiva 3"/>
          <p:cNvSpPr>
            <a:spLocks noGrp="1"/>
          </p:cNvSpPr>
          <p:nvPr>
            <p:ph type="sldNum" sz="quarter" idx="12"/>
          </p:nvPr>
        </p:nvSpPr>
        <p:spPr/>
        <p:txBody>
          <a:bodyPr/>
          <a:lstStyle/>
          <a:p>
            <a:fld id="{DFC95BCA-6418-2341-80B3-2965CB58C1C8}" type="slidenum">
              <a:rPr lang="es-ES" smtClean="0"/>
              <a:t>30</a:t>
            </a:fld>
            <a:endParaRPr lang="es-ES"/>
          </a:p>
        </p:txBody>
      </p:sp>
      <p:sp>
        <p:nvSpPr>
          <p:cNvPr id="10" name="CuadroTexto 9"/>
          <p:cNvSpPr txBox="1"/>
          <p:nvPr/>
        </p:nvSpPr>
        <p:spPr>
          <a:xfrm>
            <a:off x="7497037" y="6244590"/>
            <a:ext cx="1408145" cy="369332"/>
          </a:xfrm>
          <a:prstGeom prst="rect">
            <a:avLst/>
          </a:prstGeom>
          <a:noFill/>
        </p:spPr>
        <p:txBody>
          <a:bodyPr wrap="none" rtlCol="0">
            <a:spAutoFit/>
          </a:bodyPr>
          <a:lstStyle/>
          <a:p>
            <a:r>
              <a:rPr lang="es-ES" dirty="0"/>
              <a:t>[ Brandt+15 ]</a:t>
            </a:r>
          </a:p>
        </p:txBody>
      </p:sp>
      <p:pic>
        <p:nvPicPr>
          <p:cNvPr id="11" name="Imagen 10"/>
          <p:cNvPicPr>
            <a:picLocks noChangeAspect="1"/>
          </p:cNvPicPr>
          <p:nvPr/>
        </p:nvPicPr>
        <p:blipFill>
          <a:blip r:embed="rId2"/>
          <a:stretch>
            <a:fillRect/>
          </a:stretch>
        </p:blipFill>
        <p:spPr>
          <a:xfrm>
            <a:off x="6304704" y="3288614"/>
            <a:ext cx="3682577" cy="2994710"/>
          </a:xfrm>
          <a:prstGeom prst="rect">
            <a:avLst/>
          </a:prstGeom>
          <a:solidFill>
            <a:srgbClr val="FFFFFF"/>
          </a:solidFill>
        </p:spPr>
      </p:pic>
      <p:pic>
        <p:nvPicPr>
          <p:cNvPr id="13" name="Imagen 12"/>
          <p:cNvPicPr>
            <a:picLocks noChangeAspect="1"/>
          </p:cNvPicPr>
          <p:nvPr/>
        </p:nvPicPr>
        <p:blipFill>
          <a:blip r:embed="rId3"/>
          <a:stretch>
            <a:fillRect/>
          </a:stretch>
        </p:blipFill>
        <p:spPr>
          <a:xfrm>
            <a:off x="2540001" y="3288615"/>
            <a:ext cx="3513595" cy="2988995"/>
          </a:xfrm>
          <a:prstGeom prst="rect">
            <a:avLst/>
          </a:prstGeom>
        </p:spPr>
      </p:pic>
      <p:sp>
        <p:nvSpPr>
          <p:cNvPr id="14" name="CuadroTexto 13"/>
          <p:cNvSpPr txBox="1"/>
          <p:nvPr/>
        </p:nvSpPr>
        <p:spPr>
          <a:xfrm>
            <a:off x="3656556" y="6283324"/>
            <a:ext cx="1424488" cy="369332"/>
          </a:xfrm>
          <a:prstGeom prst="rect">
            <a:avLst/>
          </a:prstGeom>
          <a:noFill/>
        </p:spPr>
        <p:txBody>
          <a:bodyPr wrap="none" rtlCol="0">
            <a:spAutoFit/>
          </a:bodyPr>
          <a:lstStyle/>
          <a:p>
            <a:r>
              <a:rPr lang="es-ES" dirty="0"/>
              <a:t>[ Bartels+15 ]</a:t>
            </a:r>
          </a:p>
        </p:txBody>
      </p:sp>
    </p:spTree>
    <p:extLst>
      <p:ext uri="{BB962C8B-B14F-4D97-AF65-F5344CB8AC3E}">
        <p14:creationId xmlns:p14="http://schemas.microsoft.com/office/powerpoint/2010/main" val="24746877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A colorful oval with a black background&#10;&#10;AI-generated content may be incorrect.">
            <a:extLst>
              <a:ext uri="{FF2B5EF4-FFF2-40B4-BE49-F238E27FC236}">
                <a16:creationId xmlns:a16="http://schemas.microsoft.com/office/drawing/2014/main" id="{6E74C7EE-E613-873F-420A-7C5123983E4E}"/>
              </a:ext>
            </a:extLst>
          </p:cNvPr>
          <p:cNvPicPr>
            <a:picLocks noGrp="1" noChangeAspect="1"/>
          </p:cNvPicPr>
          <p:nvPr>
            <p:ph idx="1"/>
          </p:nvPr>
        </p:nvPicPr>
        <p:blipFill>
          <a:blip r:embed="rId2"/>
          <a:stretch>
            <a:fillRect/>
          </a:stretch>
        </p:blipFill>
        <p:spPr>
          <a:xfrm>
            <a:off x="5669068" y="858550"/>
            <a:ext cx="4909853" cy="2531161"/>
          </a:xfrm>
          <a:prstGeom prst="rect">
            <a:avLst/>
          </a:prstGeom>
        </p:spPr>
      </p:pic>
      <p:sp>
        <p:nvSpPr>
          <p:cNvPr id="2" name="Title 1">
            <a:extLst>
              <a:ext uri="{FF2B5EF4-FFF2-40B4-BE49-F238E27FC236}">
                <a16:creationId xmlns:a16="http://schemas.microsoft.com/office/drawing/2014/main" id="{07C239C8-F9EF-FE32-CB90-C6B3569C8988}"/>
              </a:ext>
            </a:extLst>
          </p:cNvPr>
          <p:cNvSpPr>
            <a:spLocks noGrp="1"/>
          </p:cNvSpPr>
          <p:nvPr>
            <p:ph type="title"/>
          </p:nvPr>
        </p:nvSpPr>
        <p:spPr>
          <a:xfrm>
            <a:off x="1813664" y="379539"/>
            <a:ext cx="3709948" cy="479010"/>
          </a:xfrm>
        </p:spPr>
        <p:txBody>
          <a:bodyPr>
            <a:normAutofit fontScale="90000"/>
          </a:bodyPr>
          <a:lstStyle/>
          <a:p>
            <a:r>
              <a:rPr lang="en-US" b="1" dirty="0">
                <a:solidFill>
                  <a:srgbClr val="FFFF00"/>
                </a:solidFill>
              </a:rPr>
              <a:t>The Fermi bubbles</a:t>
            </a:r>
          </a:p>
        </p:txBody>
      </p:sp>
      <p:sp>
        <p:nvSpPr>
          <p:cNvPr id="4" name="Date Placeholder 3">
            <a:extLst>
              <a:ext uri="{FF2B5EF4-FFF2-40B4-BE49-F238E27FC236}">
                <a16:creationId xmlns:a16="http://schemas.microsoft.com/office/drawing/2014/main" id="{49386275-12B8-99FB-83C2-09260BBF43AA}"/>
              </a:ext>
            </a:extLst>
          </p:cNvPr>
          <p:cNvSpPr>
            <a:spLocks noGrp="1"/>
          </p:cNvSpPr>
          <p:nvPr>
            <p:ph type="dt" sz="half" idx="10"/>
          </p:nvPr>
        </p:nvSpPr>
        <p:spPr/>
        <p:txBody>
          <a:bodyPr/>
          <a:lstStyle/>
          <a:p>
            <a:fld id="{38276F5A-ACCE-4339-816E-6A5171B6E7BE}" type="datetime1">
              <a:t>2026/10/16</a:t>
            </a:fld>
            <a:endParaRPr lang="en-US"/>
          </a:p>
        </p:txBody>
      </p:sp>
      <p:sp>
        <p:nvSpPr>
          <p:cNvPr id="5" name="Footer Placeholder 4">
            <a:extLst>
              <a:ext uri="{FF2B5EF4-FFF2-40B4-BE49-F238E27FC236}">
                <a16:creationId xmlns:a16="http://schemas.microsoft.com/office/drawing/2014/main" id="{6986A909-6921-E6B7-5064-8F0B8D8ED29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0D76565-6061-B0E1-D41E-D7279994BFA4}"/>
              </a:ext>
            </a:extLst>
          </p:cNvPr>
          <p:cNvSpPr>
            <a:spLocks noGrp="1"/>
          </p:cNvSpPr>
          <p:nvPr>
            <p:ph type="sldNum" sz="quarter" idx="12"/>
          </p:nvPr>
        </p:nvSpPr>
        <p:spPr/>
        <p:txBody>
          <a:bodyPr/>
          <a:lstStyle/>
          <a:p>
            <a:fld id="{6E91CC32-6A6B-4E2E-BBA1-6864F305DA26}" type="slidenum">
              <a:rPr lang="en-US" dirty="0"/>
              <a:t>31</a:t>
            </a:fld>
            <a:endParaRPr lang="en-US"/>
          </a:p>
        </p:txBody>
      </p:sp>
      <p:pic>
        <p:nvPicPr>
          <p:cNvPr id="11" name="Picture 10">
            <a:extLst>
              <a:ext uri="{FF2B5EF4-FFF2-40B4-BE49-F238E27FC236}">
                <a16:creationId xmlns:a16="http://schemas.microsoft.com/office/drawing/2014/main" id="{9A372C11-DF37-AD9B-1651-11F706DBA0F9}"/>
              </a:ext>
            </a:extLst>
          </p:cNvPr>
          <p:cNvPicPr>
            <a:picLocks noChangeAspect="1"/>
          </p:cNvPicPr>
          <p:nvPr/>
        </p:nvPicPr>
        <p:blipFill>
          <a:blip r:embed="rId3"/>
          <a:stretch>
            <a:fillRect/>
          </a:stretch>
        </p:blipFill>
        <p:spPr>
          <a:xfrm>
            <a:off x="5695951" y="3421856"/>
            <a:ext cx="4850606" cy="2528888"/>
          </a:xfrm>
          <a:prstGeom prst="rect">
            <a:avLst/>
          </a:prstGeom>
        </p:spPr>
      </p:pic>
      <p:sp>
        <p:nvSpPr>
          <p:cNvPr id="12" name="TextBox 11">
            <a:extLst>
              <a:ext uri="{FF2B5EF4-FFF2-40B4-BE49-F238E27FC236}">
                <a16:creationId xmlns:a16="http://schemas.microsoft.com/office/drawing/2014/main" id="{977045CA-1018-A583-0236-9395CD3DA882}"/>
              </a:ext>
            </a:extLst>
          </p:cNvPr>
          <p:cNvSpPr txBox="1"/>
          <p:nvPr/>
        </p:nvSpPr>
        <p:spPr>
          <a:xfrm>
            <a:off x="1813664" y="2128252"/>
            <a:ext cx="3121916" cy="235449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128588" indent="-128588">
              <a:buFont typeface="Arial"/>
              <a:buChar char="•"/>
            </a:pPr>
            <a:r>
              <a:rPr lang="en-US" sz="1350">
                <a:latin typeface="Titillium Web"/>
              </a:rPr>
              <a:t>Giant gamma-ray emitting lobes  </a:t>
            </a:r>
            <a:r>
              <a:rPr lang="en-US" sz="1350">
                <a:solidFill>
                  <a:srgbClr val="212529"/>
                </a:solidFill>
                <a:latin typeface="Titillium Web"/>
              </a:rPr>
              <a:t> </a:t>
            </a:r>
            <a:r>
              <a:rPr lang="en-US" sz="1350">
                <a:latin typeface="Titillium Web"/>
              </a:rPr>
              <a:t>extending</a:t>
            </a:r>
            <a:r>
              <a:rPr lang="en-US" sz="1350">
                <a:solidFill>
                  <a:srgbClr val="FFFFFF"/>
                </a:solidFill>
                <a:latin typeface="Titillium Web"/>
              </a:rPr>
              <a:t> above and below the center of our galaxy</a:t>
            </a:r>
          </a:p>
          <a:p>
            <a:pPr marL="128588" indent="-128588">
              <a:buFont typeface="Arial"/>
              <a:buChar char="•"/>
            </a:pPr>
            <a:r>
              <a:rPr lang="en-US" sz="1350">
                <a:solidFill>
                  <a:srgbClr val="FFFFFF"/>
                </a:solidFill>
                <a:latin typeface="Titillium Web"/>
              </a:rPr>
              <a:t>The origin of the bubbles is still unknown</a:t>
            </a:r>
          </a:p>
          <a:p>
            <a:pPr marL="128588" indent="-128588">
              <a:buFont typeface="Arial"/>
              <a:buChar char="•"/>
            </a:pPr>
            <a:r>
              <a:rPr lang="en-US" sz="1350">
                <a:solidFill>
                  <a:srgbClr val="FFFFFF"/>
                </a:solidFill>
                <a:latin typeface="Titillium Web"/>
              </a:rPr>
              <a:t>Some possible explanations could be:</a:t>
            </a:r>
          </a:p>
          <a:p>
            <a:pPr marL="471488" lvl="1" indent="-128588">
              <a:buFont typeface="Courier New"/>
              <a:buChar char="o"/>
            </a:pPr>
            <a:r>
              <a:rPr lang="en-US" sz="1350">
                <a:latin typeface="Titillium Web"/>
              </a:rPr>
              <a:t>Remnants of a massive burst of star formation</a:t>
            </a:r>
          </a:p>
          <a:p>
            <a:pPr marL="471488" lvl="1" indent="-128588">
              <a:buFont typeface="Courier New"/>
              <a:buChar char="o"/>
            </a:pPr>
            <a:r>
              <a:rPr lang="en-US" sz="1350">
                <a:latin typeface="Titillium Web"/>
              </a:rPr>
              <a:t>Leftovers from an eruption by the supermassive black hole at our galaxy's center</a:t>
            </a:r>
          </a:p>
        </p:txBody>
      </p:sp>
    </p:spTree>
    <p:extLst>
      <p:ext uri="{BB962C8B-B14F-4D97-AF65-F5344CB8AC3E}">
        <p14:creationId xmlns:p14="http://schemas.microsoft.com/office/powerpoint/2010/main" val="2336743202"/>
      </p:ext>
    </p:extLst>
  </p:cSld>
  <p:clrMapOvr>
    <a:masterClrMapping/>
  </p:clrMapOvr>
</p:sld>
</file>

<file path=ppt/theme/theme1.xml><?xml version="1.0" encoding="utf-8"?>
<a:theme xmlns:a="http://schemas.openxmlformats.org/drawingml/2006/main" name="Crepúsculo">
  <a:themeElements>
    <a:clrScheme name="Personalizar 1">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2BF1EC"/>
      </a:hlink>
      <a:folHlink>
        <a:srgbClr val="C649E0"/>
      </a:folHlink>
    </a:clrScheme>
    <a:fontScheme name="Crepúsculo">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repúsc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Crepúsculo.thmx</Template>
  <TotalTime>89476</TotalTime>
  <Words>2268</Words>
  <Application>Microsoft Macintosh PowerPoint</Application>
  <PresentationFormat>ワイド画面</PresentationFormat>
  <Paragraphs>298</Paragraphs>
  <Slides>31</Slides>
  <Notes>8</Notes>
  <HiddenSlides>0</HiddenSlides>
  <MMClips>3</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31</vt:i4>
      </vt:variant>
    </vt:vector>
  </HeadingPairs>
  <TitlesOfParts>
    <vt:vector size="46" baseType="lpstr">
      <vt:lpstr>-apple-system</vt:lpstr>
      <vt:lpstr>ＭＳ Ｐゴシック</vt:lpstr>
      <vt:lpstr>StarSymbol</vt:lpstr>
      <vt:lpstr>Arial</vt:lpstr>
      <vt:lpstr>Calibri</vt:lpstr>
      <vt:lpstr>Chalkboard</vt:lpstr>
      <vt:lpstr>Corbel</vt:lpstr>
      <vt:lpstr>Courier New</vt:lpstr>
      <vt:lpstr>HelveticaNeue</vt:lpstr>
      <vt:lpstr>Montserrat</vt:lpstr>
      <vt:lpstr>Symbol</vt:lpstr>
      <vt:lpstr>Times New Roman</vt:lpstr>
      <vt:lpstr>Titillium Web</vt:lpstr>
      <vt:lpstr>Wingdings</vt:lpstr>
      <vt:lpstr>Crepúsculo</vt:lpstr>
      <vt:lpstr>Bridging the GeV and TeV skies with Fermi-LAT</vt:lpstr>
      <vt:lpstr>The NASA Fermi satellite</vt:lpstr>
      <vt:lpstr>PowerPoint プレゼンテーション</vt:lpstr>
      <vt:lpstr>FHL catalogs: bridging the gap  with TeV instruments</vt:lpstr>
      <vt:lpstr>The 3rd Fermi LAT pulsar catalog</vt:lpstr>
      <vt:lpstr>PowerPoint プレゼンテーション</vt:lpstr>
      <vt:lpstr>PowerPoint プレゼンテーション</vt:lpstr>
      <vt:lpstr>The dynamic gamma-ray sky</vt:lpstr>
      <vt:lpstr>PowerPoint プレゼンテーション</vt:lpstr>
      <vt:lpstr>Superluminous supernova detected with Fermi</vt:lpstr>
      <vt:lpstr>PowerPoint プレゼンテーション</vt:lpstr>
      <vt:lpstr>PowerPoint プレゼンテーション</vt:lpstr>
      <vt:lpstr>Hadronic Emission from RS Oph, T CrB</vt:lpstr>
      <vt:lpstr>GRB221009A – “The B.O.A.T.”</vt:lpstr>
      <vt:lpstr>Multi-Messenger astronomy: neutrino and GW</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Westerlund 1 at TeV</vt:lpstr>
      <vt:lpstr>Westerlund 1 above 3 GeV </vt:lpstr>
      <vt:lpstr>Protostellar jets as a population of hadronic gamma-ray sources ?</vt:lpstr>
      <vt:lpstr>PowerPoint プレゼンテーション</vt:lpstr>
      <vt:lpstr>PowerPoint プレゼンテーション</vt:lpstr>
      <vt:lpstr>PowerPoint プレゼンテーション</vt:lpstr>
      <vt:lpstr>The Fermi LAT science</vt:lpstr>
      <vt:lpstr>‘GeV excess’ in the Galactic center</vt:lpstr>
      <vt:lpstr>GC excess circa 2024</vt:lpstr>
      <vt:lpstr>Interpretation (II): Unresolved sources?</vt:lpstr>
      <vt:lpstr>The Fermi bubbles</vt:lpstr>
    </vt:vector>
  </TitlesOfParts>
  <Company>IAC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 notes on substructure</dc:title>
  <dc:creator>Miguel Ángel Sánchez Conde</dc:creator>
  <cp:lastModifiedBy>TESHIMA ICRR</cp:lastModifiedBy>
  <cp:revision>885</cp:revision>
  <cp:lastPrinted>2012-11-21T12:54:33Z</cp:lastPrinted>
  <dcterms:created xsi:type="dcterms:W3CDTF">2011-11-02T05:34:46Z</dcterms:created>
  <dcterms:modified xsi:type="dcterms:W3CDTF">2026-10-16T10:38:57Z</dcterms:modified>
</cp:coreProperties>
</file>