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1"/>
  </p:sldMasterIdLst>
  <p:notesMasterIdLst>
    <p:notesMasterId r:id="rId16"/>
  </p:notesMasterIdLst>
  <p:sldIdLst>
    <p:sldId id="548" r:id="rId2"/>
    <p:sldId id="568" r:id="rId3"/>
    <p:sldId id="335" r:id="rId4"/>
    <p:sldId id="551" r:id="rId5"/>
    <p:sldId id="560" r:id="rId6"/>
    <p:sldId id="535" r:id="rId7"/>
    <p:sldId id="552" r:id="rId8"/>
    <p:sldId id="562" r:id="rId9"/>
    <p:sldId id="567" r:id="rId10"/>
    <p:sldId id="536" r:id="rId11"/>
    <p:sldId id="563" r:id="rId12"/>
    <p:sldId id="550" r:id="rId13"/>
    <p:sldId id="556" r:id="rId14"/>
    <p:sldId id="565" r:id="rId15"/>
  </p:sldIdLst>
  <p:sldSz cx="12192000" cy="6858000"/>
  <p:notesSz cx="6858000" cy="9144000"/>
  <p:embeddedFontLst>
    <p:embeddedFont>
      <p:font typeface="Open Sans" panose="020B0606030504020204" pitchFamily="34" charset="0"/>
      <p:regular r:id="rId17"/>
      <p:bold r:id="rId18"/>
      <p:italic r:id="rId19"/>
      <p:boldItalic r:id="rId20"/>
    </p:embeddedFont>
    <p:embeddedFont>
      <p:font typeface="Open Sans Light" panose="020B0306030504020204" pitchFamily="34" charset="0"/>
      <p:regular r:id="rId21"/>
      <p: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1317"/>
    <a:srgbClr val="0E111C"/>
    <a:srgbClr val="0A1220"/>
    <a:srgbClr val="26313E"/>
    <a:srgbClr val="7B93AD"/>
    <a:srgbClr val="7A84AE"/>
    <a:srgbClr val="D6D9E6"/>
    <a:srgbClr val="5574D7"/>
    <a:srgbClr val="1F6691"/>
    <a:srgbClr val="65C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201" autoAdjust="0"/>
    <p:restoredTop sz="86436" autoAdjust="0"/>
  </p:normalViewPr>
  <p:slideViewPr>
    <p:cSldViewPr snapToGrid="0">
      <p:cViewPr>
        <p:scale>
          <a:sx n="102" d="100"/>
          <a:sy n="102" d="100"/>
        </p:scale>
        <p:origin x="144" y="200"/>
      </p:cViewPr>
      <p:guideLst>
        <p:guide orient="horz" pos="2092"/>
        <p:guide pos="3840"/>
      </p:guideLst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2984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70F9AB-5D2F-47FC-AC36-6C5A924DE9D7}" type="datetimeFigureOut">
              <a:rPr lang="en-US"/>
              <a:t>11/4/25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27D722-D9F3-4E3D-A470-91F06D715F9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48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7D722-D9F3-4E3D-A470-91F06D715F9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217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7D722-D9F3-4E3D-A470-91F06D715F9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873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958C0-9AB1-13FF-5BCC-24680168F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7CD243-C272-845D-8366-0CD4FA0AE3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8D5B39-DB1A-47F1-B1B6-1AA0D0B31F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7E7DEC-989C-C43F-200D-375C37051D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7D722-D9F3-4E3D-A470-91F06D715F9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658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2ACFD-C2AB-0796-2C01-2EA35048B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0FA5A8-8074-99E4-8B74-74E184D2C3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7806F4-A30D-C302-E3FF-F7DE5D0F8B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C2F2DE-06E2-2569-E500-331A117BF7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7D722-D9F3-4E3D-A470-91F06D715F9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562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912BD-0B09-6073-E53B-82CD90107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F0AAA3-8B6E-0121-F78B-F379DF55A2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C41DFF-629F-9B10-EFB3-469E8B85D3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D14A90-83B5-B212-564B-A4F8AD5FD4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7D722-D9F3-4E3D-A470-91F06D715F9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0694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F8F1A-57C2-EA09-28E0-88878EEC5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6809AB-6ED5-7809-DC4C-836A8AC366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BA1979-C12F-F0EA-EEF1-DFA1A0A343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C8E6B-6FDB-9C92-655A-04DA13E789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7D722-D9F3-4E3D-A470-91F06D715F9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484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6843D-BE99-5CA4-7F23-D24C1BBF6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4B8A21-7CE7-093C-D6A0-6ABE6D5152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7DA186-C85A-6E1B-7B15-62946C1080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2E5947-4B44-61A3-1803-3C41125E9D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7D722-D9F3-4E3D-A470-91F06D715F9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889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7D722-D9F3-4E3D-A470-91F06D715F9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452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7D564-ED8C-C948-76F3-1362A09BB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03A343-6287-A6BD-B4A2-DD6B5F6CC9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796F76-2ABA-A463-3526-104AE98C0E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DE413-5E9B-79B2-D0BF-AEB07C5621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7D722-D9F3-4E3D-A470-91F06D715F9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782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1B54F-8AFC-4FEE-FA2A-73992E9D6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372746-49B2-1A52-A4F7-57D914F344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EF3027-CBB8-472F-C545-66035AB027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5B2131-5A88-62C5-67D7-69DDBB4BB8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7D722-D9F3-4E3D-A470-91F06D715F9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873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7D722-D9F3-4E3D-A470-91F06D715F9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645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B68DB-A672-E7A8-07D6-6A4BB1B2B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86B63F-8CDF-1A54-CAD6-E45AE179CB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675B61-3491-F95C-4EFF-DA4F3CA90A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C74780-69B0-D59E-6B93-74E39B886B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7D722-D9F3-4E3D-A470-91F06D715F9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525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784AA-3BB1-22FF-35C1-2156CB579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D67D15-CB40-286C-ADBF-29357A510F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FA83CD-A29A-1D1F-BCB7-EFBB62E3A9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A04972-C847-2D99-9BDB-9EFB74268D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7D722-D9F3-4E3D-A470-91F06D715F9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563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331BF-0FD9-0F46-5B78-13640D97E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542DC2-8297-BA50-CEE8-5A822CA6FA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4958F9-EBA1-A93E-4B1E-55807A28B6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EB529-CBE8-0814-3A49-E1C666A003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7D722-D9F3-4E3D-A470-91F06D715F9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285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62" y="1"/>
            <a:ext cx="12212361" cy="6858000"/>
          </a:xfrm>
          <a:prstGeom prst="rect">
            <a:avLst/>
          </a:prstGeom>
          <a:blipFill>
            <a:blip r:embed="rId2"/>
            <a:stretch>
              <a:fillRect r="14467"/>
            </a:stretch>
          </a:blip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08117" y="2519679"/>
            <a:ext cx="7197726" cy="151107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08117" y="4104640"/>
            <a:ext cx="7197726" cy="978899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none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1724104" y="904241"/>
            <a:ext cx="2129213" cy="10159"/>
          </a:xfrm>
          <a:prstGeom prst="line">
            <a:avLst/>
          </a:prstGeom>
          <a:ln w="31750">
            <a:gradFill flip="none" rotWithShape="1">
              <a:gsLst>
                <a:gs pos="0">
                  <a:schemeClr val="bg1"/>
                </a:gs>
                <a:gs pos="100000">
                  <a:srgbClr val="F26900"/>
                </a:gs>
                <a:gs pos="17000">
                  <a:srgbClr val="F26900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316" y="-876039"/>
            <a:ext cx="7307327" cy="4314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641" y="6045843"/>
            <a:ext cx="1124243" cy="3869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52" y="6017850"/>
            <a:ext cx="849828" cy="4222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183" y="6036512"/>
            <a:ext cx="1428749" cy="4181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67" y="315245"/>
            <a:ext cx="1599511" cy="9368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345" y="6036512"/>
            <a:ext cx="1174698" cy="3785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198" y="6008519"/>
            <a:ext cx="1719100" cy="40073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840" y="6045842"/>
            <a:ext cx="1287989" cy="3869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8288" y="5915359"/>
            <a:ext cx="481067" cy="481067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 rot="11109234">
            <a:off x="12656570" y="466701"/>
            <a:ext cx="3519565" cy="3278499"/>
          </a:xfrm>
          <a:prstGeom prst="rect">
            <a:avLst/>
          </a:prstGeom>
          <a:blipFill dpi="0" rotWithShape="1">
            <a:blip r:embed="rId12">
              <a:alphaModFix amt="41000"/>
            </a:blip>
            <a:srcRect/>
            <a:stretch>
              <a:fillRect r="144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/>
          <p:cNvSpPr/>
          <p:nvPr userDrawn="1"/>
        </p:nvSpPr>
        <p:spPr>
          <a:xfrm>
            <a:off x="56286" y="1491201"/>
            <a:ext cx="4045409" cy="2148644"/>
          </a:xfrm>
          <a:prstGeom prst="rect">
            <a:avLst/>
          </a:prstGeom>
          <a:blipFill dpi="0" rotWithShape="1">
            <a:blip r:embed="rId13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333" y="5998891"/>
            <a:ext cx="468000" cy="46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317" y="5965477"/>
            <a:ext cx="1136512" cy="58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51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ave Aqu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73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ave Pi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27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ave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340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ave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12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ave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56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ave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21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rot="3561188">
            <a:off x="503910" y="3041220"/>
            <a:ext cx="11271464" cy="2421019"/>
          </a:xfrm>
          <a:prstGeom prst="rect">
            <a:avLst/>
          </a:prstGeom>
          <a:blipFill dpi="0" rotWithShape="1">
            <a:blip r:embed="rId2">
              <a:alphaModFix amt="5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 r="144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5323112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0224" y="2142068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519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849119" y="2065867"/>
            <a:ext cx="17983199" cy="3904627"/>
          </a:xfrm>
          <a:prstGeom prst="rect">
            <a:avLst/>
          </a:prstGeom>
          <a:blipFill dpi="0" rotWithShape="1">
            <a:blip r:embed="rId2">
              <a:alphaModFix amt="5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 r="144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56845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 rot="940027">
            <a:off x="-406680" y="-1207409"/>
            <a:ext cx="14836039" cy="8571538"/>
          </a:xfrm>
          <a:prstGeom prst="rect">
            <a:avLst/>
          </a:prstGeom>
          <a:blipFill dpi="0" rotWithShape="1">
            <a:blip r:embed="rId2">
              <a:alphaModFix amt="5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 r="144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none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544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06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Wave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5323112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0224" y="2142068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669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567814" y="2352781"/>
            <a:ext cx="15029814" cy="3718560"/>
          </a:xfrm>
          <a:prstGeom prst="rect">
            <a:avLst/>
          </a:prstGeom>
          <a:blipFill dpi="0" rotWithShape="1">
            <a:blip r:embed="rId2">
              <a:alphaModFix amt="5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18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0" y="0"/>
            <a:ext cx="12191999" cy="6858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9796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1102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ortrait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rot="825970">
            <a:off x="-1951389" y="-898829"/>
            <a:ext cx="15316050" cy="6952185"/>
          </a:xfrm>
          <a:prstGeom prst="rect">
            <a:avLst/>
          </a:prstGeom>
          <a:blipFill dpi="0" rotWithShape="1">
            <a:blip r:embed="rId2">
              <a:alphaModFix amt="5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774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nscape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rot="12023625">
            <a:off x="-1521935" y="1028182"/>
            <a:ext cx="17531102" cy="5608869"/>
          </a:xfrm>
          <a:prstGeom prst="rect">
            <a:avLst/>
          </a:prstGeom>
          <a:blipFill dpi="0" rotWithShape="1">
            <a:blip r:embed="rId2">
              <a:alphaModFix amt="5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459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421448" y="700088"/>
            <a:ext cx="14873287" cy="5374640"/>
          </a:xfrm>
          <a:prstGeom prst="rect">
            <a:avLst/>
          </a:prstGeom>
          <a:blipFill dpi="0" rotWithShape="1">
            <a:blip r:embed="rId2">
              <a:alphaModFix amt="5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7248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056640" y="1288832"/>
            <a:ext cx="15941040" cy="4078287"/>
          </a:xfrm>
          <a:prstGeom prst="rect">
            <a:avLst/>
          </a:prstGeom>
          <a:blipFill dpi="0" rotWithShape="1">
            <a:blip r:embed="rId2">
              <a:alphaModFix amt="5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9224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 rot="19620803">
            <a:off x="2769605" y="-1188012"/>
            <a:ext cx="11768680" cy="7528560"/>
          </a:xfrm>
          <a:prstGeom prst="rect">
            <a:avLst/>
          </a:prstGeom>
          <a:blipFill dpi="0" rotWithShape="1">
            <a:blip r:embed="rId2">
              <a:alphaModFix amt="5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592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Wave Aqu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5323112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0224" y="2142068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74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Wave Pi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5323112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0224" y="2142068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29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Wave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5323112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0224" y="2142068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69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Wave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5323112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0224" y="2142068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53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Wave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5323112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0224" y="2142068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35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Wave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5323112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0224" y="2142068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32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ave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21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85975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85975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1" y="6358255"/>
            <a:ext cx="12309231" cy="499745"/>
          </a:xfrm>
          <a:prstGeom prst="rect">
            <a:avLst/>
          </a:prstGeom>
          <a:blipFill dpi="0" rotWithShape="0">
            <a:blip r:embed="rId30"/>
            <a:srcRect/>
            <a:stretch>
              <a:fillRect/>
            </a:stretch>
          </a:blipFill>
        </p:spPr>
        <p:txBody>
          <a:bodyPr vert="horz" lIns="91440" tIns="45720" rIns="91440" bIns="45720" rtlCol="0" anchor="ctr"/>
          <a:lstStyle>
            <a:lvl1pPr algn="l">
              <a:defRPr sz="1000" b="0" i="0" baseline="-2500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9703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59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55.png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2FCF2CDA-BE4F-47E7-9960-0C1E64DBEADA}"/>
              </a:ext>
            </a:extLst>
          </p:cNvPr>
          <p:cNvSpPr txBox="1">
            <a:spLocks/>
          </p:cNvSpPr>
          <p:nvPr/>
        </p:nvSpPr>
        <p:spPr>
          <a:xfrm>
            <a:off x="584200" y="2657805"/>
            <a:ext cx="11023600" cy="185956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1" i="0" u="none" strike="noStrike" kern="1200" cap="none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Flexible modelling of gravitational-wave signals using Gaussian processes</a:t>
            </a:r>
          </a:p>
        </p:txBody>
      </p:sp>
      <p:grpSp>
        <p:nvGrpSpPr>
          <p:cNvPr id="52" name="Logos" hidden="1">
            <a:extLst>
              <a:ext uri="{FF2B5EF4-FFF2-40B4-BE49-F238E27FC236}">
                <a16:creationId xmlns:a16="http://schemas.microsoft.com/office/drawing/2014/main" id="{7C5A8910-0CBB-7BB2-D5F8-02D3552BBA74}"/>
              </a:ext>
            </a:extLst>
          </p:cNvPr>
          <p:cNvGrpSpPr/>
          <p:nvPr/>
        </p:nvGrpSpPr>
        <p:grpSpPr>
          <a:xfrm>
            <a:off x="763711" y="5083787"/>
            <a:ext cx="10678023" cy="1345866"/>
            <a:chOff x="741943" y="5147286"/>
            <a:chExt cx="10981160" cy="1384074"/>
          </a:xfrm>
        </p:grpSpPr>
        <p:pic>
          <p:nvPicPr>
            <p:cNvPr id="20" name="Picture 19" descr="A black and white logo&#10;&#10;Description automatically generated">
              <a:extLst>
                <a:ext uri="{FF2B5EF4-FFF2-40B4-BE49-F238E27FC236}">
                  <a16:creationId xmlns:a16="http://schemas.microsoft.com/office/drawing/2014/main" id="{18E5C49D-90C8-A271-B454-C9848BB40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889" y="5221226"/>
              <a:ext cx="1156507" cy="578256"/>
            </a:xfrm>
            <a:prstGeom prst="rect">
              <a:avLst/>
            </a:prstGeom>
          </p:spPr>
        </p:pic>
        <p:pic>
          <p:nvPicPr>
            <p:cNvPr id="22" name="Picture 21" descr="A black and white logo&#10;&#10;Description automatically generated">
              <a:extLst>
                <a:ext uri="{FF2B5EF4-FFF2-40B4-BE49-F238E27FC236}">
                  <a16:creationId xmlns:a16="http://schemas.microsoft.com/office/drawing/2014/main" id="{7D65527F-017C-735B-205D-DC2B14D0B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943" y="6034044"/>
              <a:ext cx="1418642" cy="494903"/>
            </a:xfrm>
            <a:prstGeom prst="rect">
              <a:avLst/>
            </a:prstGeom>
          </p:spPr>
        </p:pic>
        <p:pic>
          <p:nvPicPr>
            <p:cNvPr id="24" name="Picture 23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77F8001C-E10C-45BF-5F47-9550115DB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7602" y="5283831"/>
              <a:ext cx="1722404" cy="500052"/>
            </a:xfrm>
            <a:prstGeom prst="rect">
              <a:avLst/>
            </a:prstGeom>
          </p:spPr>
        </p:pic>
        <p:pic>
          <p:nvPicPr>
            <p:cNvPr id="28" name="Picture 27" descr="A black and white logo&#10;&#10;Description automatically generated">
              <a:extLst>
                <a:ext uri="{FF2B5EF4-FFF2-40B4-BE49-F238E27FC236}">
                  <a16:creationId xmlns:a16="http://schemas.microsoft.com/office/drawing/2014/main" id="{E34C17B3-F287-0492-A020-9993388E5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9474" y="6036457"/>
              <a:ext cx="1658660" cy="494903"/>
            </a:xfrm>
            <a:prstGeom prst="rect">
              <a:avLst/>
            </a:prstGeom>
          </p:spPr>
        </p:pic>
        <p:pic>
          <p:nvPicPr>
            <p:cNvPr id="30" name="Picture 29" descr="A black and white logo&#10;&#10;Description automatically generated">
              <a:extLst>
                <a:ext uri="{FF2B5EF4-FFF2-40B4-BE49-F238E27FC236}">
                  <a16:creationId xmlns:a16="http://schemas.microsoft.com/office/drawing/2014/main" id="{CAEEC204-E347-7825-C418-7804D7E1F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3886" y="5147286"/>
              <a:ext cx="2324331" cy="769629"/>
            </a:xfrm>
            <a:prstGeom prst="rect">
              <a:avLst/>
            </a:prstGeom>
          </p:spPr>
        </p:pic>
        <p:pic>
          <p:nvPicPr>
            <p:cNvPr id="32" name="Picture 31" descr="A black and white sign with white text&#10;&#10;Description automatically generated">
              <a:extLst>
                <a:ext uri="{FF2B5EF4-FFF2-40B4-BE49-F238E27FC236}">
                  <a16:creationId xmlns:a16="http://schemas.microsoft.com/office/drawing/2014/main" id="{F13FEBAA-6E6C-4B3D-12A6-CE073203F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4812" y="5288727"/>
              <a:ext cx="1864072" cy="490265"/>
            </a:xfrm>
            <a:prstGeom prst="rect">
              <a:avLst/>
            </a:prstGeom>
          </p:spPr>
        </p:pic>
        <p:pic>
          <p:nvPicPr>
            <p:cNvPr id="40" name="Picture 39" descr="A white circle with black text&#10;&#10;Description automatically generated">
              <a:extLst>
                <a:ext uri="{FF2B5EF4-FFF2-40B4-BE49-F238E27FC236}">
                  <a16:creationId xmlns:a16="http://schemas.microsoft.com/office/drawing/2014/main" id="{ADAF1638-8C01-EF71-12F7-3594085F8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8514" y="6022653"/>
              <a:ext cx="492988" cy="492988"/>
            </a:xfrm>
            <a:prstGeom prst="rect">
              <a:avLst/>
            </a:prstGeom>
          </p:spPr>
        </p:pic>
        <p:pic>
          <p:nvPicPr>
            <p:cNvPr id="42" name="Picture 41" descr="A black and white logo&#10;&#10;Description automatically generated">
              <a:extLst>
                <a:ext uri="{FF2B5EF4-FFF2-40B4-BE49-F238E27FC236}">
                  <a16:creationId xmlns:a16="http://schemas.microsoft.com/office/drawing/2014/main" id="{13515E6F-1992-822F-42F8-B02BE94BD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8674" y="5177844"/>
              <a:ext cx="774429" cy="705944"/>
            </a:xfrm>
            <a:prstGeom prst="rect">
              <a:avLst/>
            </a:prstGeom>
          </p:spPr>
        </p:pic>
        <p:pic>
          <p:nvPicPr>
            <p:cNvPr id="44" name="Picture 43" descr="A black and white logo&#10;&#10;Description automatically generated">
              <a:extLst>
                <a:ext uri="{FF2B5EF4-FFF2-40B4-BE49-F238E27FC236}">
                  <a16:creationId xmlns:a16="http://schemas.microsoft.com/office/drawing/2014/main" id="{EEDE9F56-C82E-9989-0CE2-9E59237B1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4541" y="6035836"/>
              <a:ext cx="1425233" cy="492894"/>
            </a:xfrm>
            <a:prstGeom prst="rect">
              <a:avLst/>
            </a:prstGeom>
          </p:spPr>
        </p:pic>
        <p:pic>
          <p:nvPicPr>
            <p:cNvPr id="48" name="Picture 47" descr="A black and white logo&#10;&#10;Description automatically generated">
              <a:extLst>
                <a:ext uri="{FF2B5EF4-FFF2-40B4-BE49-F238E27FC236}">
                  <a16:creationId xmlns:a16="http://schemas.microsoft.com/office/drawing/2014/main" id="{AEE49EBB-7CC2-43DC-2209-E4B7DD162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14" y="6034821"/>
              <a:ext cx="1502126" cy="493556"/>
            </a:xfrm>
            <a:prstGeom prst="rect">
              <a:avLst/>
            </a:prstGeom>
          </p:spPr>
        </p:pic>
      </p:grp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35BED5BE-AF8A-8F10-F635-D23F4449BCA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1" y="638848"/>
            <a:ext cx="3135189" cy="900937"/>
          </a:xfrm>
          <a:prstGeom prst="rect">
            <a:avLst/>
          </a:prstGeom>
        </p:spPr>
      </p:pic>
      <p:sp>
        <p:nvSpPr>
          <p:cNvPr id="11" name="TITLE email">
            <a:extLst>
              <a:ext uri="{FF2B5EF4-FFF2-40B4-BE49-F238E27FC236}">
                <a16:creationId xmlns:a16="http://schemas.microsoft.com/office/drawing/2014/main" id="{AF44EB5A-8E44-AC29-82F6-8B1072D2DD33}"/>
              </a:ext>
            </a:extLst>
          </p:cNvPr>
          <p:cNvSpPr txBox="1">
            <a:spLocks/>
          </p:cNvSpPr>
          <p:nvPr/>
        </p:nvSpPr>
        <p:spPr>
          <a:xfrm>
            <a:off x="1448470" y="5083787"/>
            <a:ext cx="10224823" cy="1312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500"/>
              </a:spcAft>
              <a:buClr>
                <a:prstClr val="white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Lachlan Passenger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lachlan.passenger1@monash.edu</a:t>
            </a:r>
          </a:p>
          <a:p>
            <a:pPr marL="457200" lvl="1" indent="0" algn="r">
              <a:lnSpc>
                <a:spcPts val="2400"/>
              </a:lnSpc>
              <a:spcAft>
                <a:spcPts val="1500"/>
              </a:spcAft>
              <a:buClr>
                <a:prstClr val="white"/>
              </a:buClr>
              <a:buNone/>
              <a:defRPr/>
            </a:pPr>
            <a:r>
              <a:rPr lang="en-US" sz="2000" dirty="0">
                <a:solidFill>
                  <a:prstClr val="whit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Nov 04 CTAO-</a:t>
            </a:r>
            <a:r>
              <a:rPr lang="en-US" sz="2000" dirty="0" err="1">
                <a:solidFill>
                  <a:prstClr val="whit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OzGrav</a:t>
            </a:r>
            <a:r>
              <a:rPr lang="en-US" sz="2000" dirty="0">
                <a:solidFill>
                  <a:prstClr val="white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Meeting</a:t>
            </a:r>
            <a:endParaRPr kumimoji="0" lang="en-US" sz="2000" b="0" i="0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7" name="Picture 16" descr="A black and white logo&#10;&#10;Description automatically generated" hidden="1">
            <a:extLst>
              <a:ext uri="{FF2B5EF4-FFF2-40B4-BE49-F238E27FC236}">
                <a16:creationId xmlns:a16="http://schemas.microsoft.com/office/drawing/2014/main" id="{A6BD2B3E-4FD9-C226-3A95-95A65AA266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832" y="5282159"/>
            <a:ext cx="698277" cy="349140"/>
          </a:xfrm>
          <a:prstGeom prst="rect">
            <a:avLst/>
          </a:prstGeom>
        </p:spPr>
      </p:pic>
      <p:pic>
        <p:nvPicPr>
          <p:cNvPr id="26" name="Picture 25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5CB536E-DECF-A99F-2577-0EA0491351D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08316" y="329365"/>
            <a:ext cx="1695726" cy="1542389"/>
          </a:xfrm>
          <a:prstGeom prst="rect">
            <a:avLst/>
          </a:prstGeom>
        </p:spPr>
      </p:pic>
      <p:pic>
        <p:nvPicPr>
          <p:cNvPr id="27" name="Picture 26" descr="A black and white logo&#10;&#10;Description automatically generated">
            <a:extLst>
              <a:ext uri="{FF2B5EF4-FFF2-40B4-BE49-F238E27FC236}">
                <a16:creationId xmlns:a16="http://schemas.microsoft.com/office/drawing/2014/main" id="{A71E0E83-0C7B-C357-026B-F1A08CAFB77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73713" y="528064"/>
            <a:ext cx="3978930" cy="135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45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5F666C6-0A2A-9CC8-277D-10C3B127DE3E}"/>
              </a:ext>
            </a:extLst>
          </p:cNvPr>
          <p:cNvSpPr txBox="1">
            <a:spLocks/>
          </p:cNvSpPr>
          <p:nvPr/>
        </p:nvSpPr>
        <p:spPr>
          <a:xfrm>
            <a:off x="517036" y="338649"/>
            <a:ext cx="11154264" cy="118632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AU" sz="4800" spc="-15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What did we find?</a:t>
            </a:r>
            <a:endParaRPr lang="en-US" sz="4800" spc="-15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893AAB-3662-BDA0-0C40-38B5B3F469B5}"/>
              </a:ext>
            </a:extLst>
          </p:cNvPr>
          <p:cNvSpPr txBox="1"/>
          <p:nvPr/>
        </p:nvSpPr>
        <p:spPr>
          <a:xfrm>
            <a:off x="378118" y="1507791"/>
            <a:ext cx="92738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6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statistically significant deviations (so far!)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78E74F-CFAC-87A7-E024-7651C04BAABB}"/>
              </a:ext>
            </a:extLst>
          </p:cNvPr>
          <p:cNvSpPr txBox="1"/>
          <p:nvPr/>
        </p:nvSpPr>
        <p:spPr>
          <a:xfrm>
            <a:off x="4324324" y="6127766"/>
            <a:ext cx="353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Passenger and Cheung et al., (2025)</a:t>
            </a:r>
          </a:p>
        </p:txBody>
      </p:sp>
      <p:pic>
        <p:nvPicPr>
          <p:cNvPr id="4" name="Picture 3" descr="A graph of noise levels&#10;&#10;AI-generated content may be incorrect.">
            <a:extLst>
              <a:ext uri="{FF2B5EF4-FFF2-40B4-BE49-F238E27FC236}">
                <a16:creationId xmlns:a16="http://schemas.microsoft.com/office/drawing/2014/main" id="{7EFF92C0-AA53-AD51-A540-35D38B318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7925" y="2145694"/>
            <a:ext cx="5732484" cy="378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4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AEEA7D-78C9-2D80-6C52-2DC889AD5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24D1151-F7E5-0733-EAD4-D8895E3AE280}"/>
              </a:ext>
            </a:extLst>
          </p:cNvPr>
          <p:cNvSpPr txBox="1">
            <a:spLocks/>
          </p:cNvSpPr>
          <p:nvPr/>
        </p:nvSpPr>
        <p:spPr>
          <a:xfrm>
            <a:off x="517036" y="338649"/>
            <a:ext cx="8452971" cy="118632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spc="-15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Population-level deviations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39CB75-090D-D195-2D39-34BB3CF3D2DA}"/>
              </a:ext>
            </a:extLst>
          </p:cNvPr>
          <p:cNvSpPr txBox="1"/>
          <p:nvPr/>
        </p:nvSpPr>
        <p:spPr>
          <a:xfrm>
            <a:off x="378119" y="2670738"/>
            <a:ext cx="503208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A: Leverage information contained in the covariance structure </a:t>
            </a:r>
            <a:r>
              <a:rPr lang="en-AU" sz="2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across events</a:t>
            </a:r>
            <a:r>
              <a:rPr lang="en-AU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  <a:endParaRPr lang="en-AU" sz="2600" b="0" i="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465295-E9FD-9541-F05B-CB1FB4E9E9C4}"/>
              </a:ext>
            </a:extLst>
          </p:cNvPr>
          <p:cNvSpPr txBox="1"/>
          <p:nvPr/>
        </p:nvSpPr>
        <p:spPr>
          <a:xfrm rot="16200000">
            <a:off x="10730734" y="2993116"/>
            <a:ext cx="2257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Ordered by total mass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D2CBC5-29A3-8218-975F-AF370AD5D7E2}"/>
              </a:ext>
            </a:extLst>
          </p:cNvPr>
          <p:cNvSpPr txBox="1"/>
          <p:nvPr/>
        </p:nvSpPr>
        <p:spPr>
          <a:xfrm rot="16200000">
            <a:off x="6202491" y="2902174"/>
            <a:ext cx="1968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Ordered by event #</a:t>
            </a:r>
          </a:p>
        </p:txBody>
      </p:sp>
      <p:pic>
        <p:nvPicPr>
          <p:cNvPr id="18" name="Picture 17" descr="A screen shot of a computer screen&#10;&#10;AI-generated content may be incorrect.">
            <a:extLst>
              <a:ext uri="{FF2B5EF4-FFF2-40B4-BE49-F238E27FC236}">
                <a16:creationId xmlns:a16="http://schemas.microsoft.com/office/drawing/2014/main" id="{38478B87-7201-896E-AA45-AAE07666B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4812" y="382583"/>
            <a:ext cx="1628290" cy="6106086"/>
          </a:xfrm>
          <a:prstGeom prst="rect">
            <a:avLst/>
          </a:prstGeom>
        </p:spPr>
      </p:pic>
      <p:pic>
        <p:nvPicPr>
          <p:cNvPr id="20" name="Picture 19" descr="A screen shot of a computer screen&#10;&#10;AI-generated content may be incorrect.">
            <a:extLst>
              <a:ext uri="{FF2B5EF4-FFF2-40B4-BE49-F238E27FC236}">
                <a16:creationId xmlns:a16="http://schemas.microsoft.com/office/drawing/2014/main" id="{CE86BCF1-708E-B50A-5C38-E93949D07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3345" y="382583"/>
            <a:ext cx="1648188" cy="610608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7A8AEB6-A62B-7103-21F8-77BCF22C3F0D}"/>
              </a:ext>
            </a:extLst>
          </p:cNvPr>
          <p:cNvSpPr txBox="1"/>
          <p:nvPr/>
        </p:nvSpPr>
        <p:spPr>
          <a:xfrm>
            <a:off x="378119" y="1507791"/>
            <a:ext cx="672118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Q: How can we stack deviations from multiple events coherently?</a:t>
            </a:r>
            <a:endParaRPr lang="en-AU" sz="2600" b="0" i="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54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1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3B9A65-6B3B-5EA9-1DE7-14BD872CF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15DC5FC-4C84-5C36-0C2B-A836645624EF}"/>
              </a:ext>
            </a:extLst>
          </p:cNvPr>
          <p:cNvSpPr txBox="1">
            <a:spLocks/>
          </p:cNvSpPr>
          <p:nvPr/>
        </p:nvSpPr>
        <p:spPr>
          <a:xfrm>
            <a:off x="517036" y="338649"/>
            <a:ext cx="8452971" cy="118632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spc="-15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Demonstration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397F24-C57F-686C-AB54-B5CFA3BF6C08}"/>
              </a:ext>
            </a:extLst>
          </p:cNvPr>
          <p:cNvSpPr txBox="1"/>
          <p:nvPr/>
        </p:nvSpPr>
        <p:spPr>
          <a:xfrm>
            <a:off x="2427305" y="6334685"/>
            <a:ext cx="3799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Passenger and Guttman et al. (in prep)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AF09E9-FFFE-272C-4175-9D91C4B538FE}"/>
              </a:ext>
            </a:extLst>
          </p:cNvPr>
          <p:cNvSpPr txBox="1"/>
          <p:nvPr/>
        </p:nvSpPr>
        <p:spPr>
          <a:xfrm>
            <a:off x="517036" y="1478550"/>
            <a:ext cx="605098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Assume the deviation smoothly varies in event total mass (like a GP!)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46E033-F039-0331-EF09-4407E1B975B5}"/>
              </a:ext>
            </a:extLst>
          </p:cNvPr>
          <p:cNvSpPr txBox="1"/>
          <p:nvPr/>
        </p:nvSpPr>
        <p:spPr>
          <a:xfrm>
            <a:off x="517036" y="2664879"/>
            <a:ext cx="608735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Preliminary results suggest this is more effective than combining the individual probabilities for each event </a:t>
            </a:r>
          </a:p>
        </p:txBody>
      </p:sp>
      <p:pic>
        <p:nvPicPr>
          <p:cNvPr id="14" name="Picture 13" descr="A red and blue lines on a black background&#10;&#10;AI-generated content may be incorrect.">
            <a:extLst>
              <a:ext uri="{FF2B5EF4-FFF2-40B4-BE49-F238E27FC236}">
                <a16:creationId xmlns:a16="http://schemas.microsoft.com/office/drawing/2014/main" id="{24B9FBBC-961B-A2D9-BEBC-2AADBA3E6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9849" y="0"/>
            <a:ext cx="2743200" cy="6858000"/>
          </a:xfrm>
          <a:prstGeom prst="rect">
            <a:avLst/>
          </a:prstGeom>
        </p:spPr>
      </p:pic>
      <p:pic>
        <p:nvPicPr>
          <p:cNvPr id="16" name="Picture 15" descr="A red and blue lines on a black background&#10;&#10;AI-generated content may be incorrect.">
            <a:extLst>
              <a:ext uri="{FF2B5EF4-FFF2-40B4-BE49-F238E27FC236}">
                <a16:creationId xmlns:a16="http://schemas.microsoft.com/office/drawing/2014/main" id="{F61DC3D0-3378-435A-662A-A4EA7DF42F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728" y="0"/>
            <a:ext cx="27432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1C1610-C26B-4D84-4044-FA04218B267F}"/>
              </a:ext>
            </a:extLst>
          </p:cNvPr>
          <p:cNvSpPr txBox="1"/>
          <p:nvPr/>
        </p:nvSpPr>
        <p:spPr>
          <a:xfrm rot="16200000">
            <a:off x="8275990" y="3021691"/>
            <a:ext cx="2257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Ordered by total mass</a:t>
            </a:r>
          </a:p>
        </p:txBody>
      </p:sp>
    </p:spTree>
    <p:extLst>
      <p:ext uri="{BB962C8B-B14F-4D97-AF65-F5344CB8AC3E}">
        <p14:creationId xmlns:p14="http://schemas.microsoft.com/office/powerpoint/2010/main" val="324311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7F6300-F5F3-0C9E-0C82-46C1CD02D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420DC0-0115-32CD-13B0-7DD080C65F92}"/>
              </a:ext>
            </a:extLst>
          </p:cNvPr>
          <p:cNvSpPr txBox="1"/>
          <p:nvPr/>
        </p:nvSpPr>
        <p:spPr>
          <a:xfrm>
            <a:off x="987710" y="1666755"/>
            <a:ext cx="1026449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There is large uncertainty in the functional form of deviations from general relativity</a:t>
            </a:r>
          </a:p>
          <a:p>
            <a:endParaRPr lang="en-AU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AU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Gaussian processes can fit signals in which the functional form is unknown, but the structure is</a:t>
            </a:r>
            <a:br>
              <a:rPr lang="en-AU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AU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AU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Tx/>
              <a:buChar char="-"/>
            </a:pPr>
            <a:endParaRPr lang="en-AU" sz="2800" b="0" i="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217BD5D-C9D3-2EF6-CAD7-7E93FAADBCF9}"/>
              </a:ext>
            </a:extLst>
          </p:cNvPr>
          <p:cNvSpPr txBox="1">
            <a:spLocks/>
          </p:cNvSpPr>
          <p:nvPr/>
        </p:nvSpPr>
        <p:spPr>
          <a:xfrm>
            <a:off x="517036" y="338649"/>
            <a:ext cx="8452971" cy="118632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spc="-15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F107D8-620C-01CB-57F8-1FEACBB17536}"/>
              </a:ext>
            </a:extLst>
          </p:cNvPr>
          <p:cNvSpPr txBox="1"/>
          <p:nvPr/>
        </p:nvSpPr>
        <p:spPr>
          <a:xfrm>
            <a:off x="987709" y="4009134"/>
            <a:ext cx="1026448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applied a Gaussian process framework to search for deviations from GR</a:t>
            </a:r>
            <a:br>
              <a:rPr lang="en-AU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AU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AU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are extending this framework to perform a population-level test, with promising preliminary results</a:t>
            </a:r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88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9E508-D38C-DFD1-C3D9-E092AD9C0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ack BG">
            <a:extLst>
              <a:ext uri="{FF2B5EF4-FFF2-40B4-BE49-F238E27FC236}">
                <a16:creationId xmlns:a16="http://schemas.microsoft.com/office/drawing/2014/main" id="{4FAE4AB2-13E3-2F02-2BB7-2C57304BE00B}"/>
              </a:ext>
            </a:extLst>
          </p:cNvPr>
          <p:cNvSpPr/>
          <p:nvPr/>
        </p:nvSpPr>
        <p:spPr>
          <a:xfrm>
            <a:off x="114300" y="13071"/>
            <a:ext cx="12192000" cy="6858000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 descr="A graph with a line and a line&#10;&#10;AI-generated content may be incorrect.">
            <a:extLst>
              <a:ext uri="{FF2B5EF4-FFF2-40B4-BE49-F238E27FC236}">
                <a16:creationId xmlns:a16="http://schemas.microsoft.com/office/drawing/2014/main" id="{3F574FE7-3E6C-3A55-F022-73CBCF46E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62" y="2097735"/>
            <a:ext cx="3752908" cy="3002326"/>
          </a:xfrm>
          <a:prstGeom prst="rect">
            <a:avLst/>
          </a:prstGeom>
        </p:spPr>
      </p:pic>
      <p:pic>
        <p:nvPicPr>
          <p:cNvPr id="7" name="Picture 6" descr="A red and blue lines on a black background&#10;&#10;AI-generated content may be incorrect.">
            <a:extLst>
              <a:ext uri="{FF2B5EF4-FFF2-40B4-BE49-F238E27FC236}">
                <a16:creationId xmlns:a16="http://schemas.microsoft.com/office/drawing/2014/main" id="{9052A8EC-1388-10D7-2539-EA6A179E5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3980" y="0"/>
            <a:ext cx="2743200" cy="6858000"/>
          </a:xfrm>
          <a:prstGeom prst="rect">
            <a:avLst/>
          </a:prstGeom>
        </p:spPr>
      </p:pic>
      <p:pic>
        <p:nvPicPr>
          <p:cNvPr id="2" name="Picture 1" descr="A graph of a graph showing a number of waves&#10;&#10;AI-generated content may be incorrect.">
            <a:extLst>
              <a:ext uri="{FF2B5EF4-FFF2-40B4-BE49-F238E27FC236}">
                <a16:creationId xmlns:a16="http://schemas.microsoft.com/office/drawing/2014/main" id="{B3E5A91D-B211-ADD0-D234-BC0BC61256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8275" y="3704011"/>
            <a:ext cx="3699300" cy="228123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7443612-6E2C-1B95-56D3-C2A1B28F18CE}"/>
              </a:ext>
            </a:extLst>
          </p:cNvPr>
          <p:cNvSpPr txBox="1">
            <a:spLocks/>
          </p:cNvSpPr>
          <p:nvPr/>
        </p:nvSpPr>
        <p:spPr>
          <a:xfrm>
            <a:off x="517036" y="338649"/>
            <a:ext cx="8452971" cy="118632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4800" spc="-15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B5706A-2416-711D-7DBC-6A289F30F63D}"/>
              </a:ext>
            </a:extLst>
          </p:cNvPr>
          <p:cNvSpPr txBox="1"/>
          <p:nvPr/>
        </p:nvSpPr>
        <p:spPr>
          <a:xfrm>
            <a:off x="1567260" y="5303486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 (2023)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F51C23-C408-9FA3-5EAB-6245679F4E77}"/>
              </a:ext>
            </a:extLst>
          </p:cNvPr>
          <p:cNvSpPr txBox="1"/>
          <p:nvPr/>
        </p:nvSpPr>
        <p:spPr>
          <a:xfrm rot="16200000">
            <a:off x="10549473" y="3244334"/>
            <a:ext cx="2257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Ordered by total mass</a:t>
            </a:r>
          </a:p>
        </p:txBody>
      </p:sp>
      <p:pic>
        <p:nvPicPr>
          <p:cNvPr id="4" name="Picture 3" descr="A graph of a signal&#10;&#10;AI-generated content may be incorrect.">
            <a:extLst>
              <a:ext uri="{FF2B5EF4-FFF2-40B4-BE49-F238E27FC236}">
                <a16:creationId xmlns:a16="http://schemas.microsoft.com/office/drawing/2014/main" id="{B39E2579-DA49-3783-3D47-2CE7BCBB4A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275" y="1416240"/>
            <a:ext cx="3699301" cy="228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4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3222D-55CD-8987-455C-E5DD362B6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ack BG">
            <a:extLst>
              <a:ext uri="{FF2B5EF4-FFF2-40B4-BE49-F238E27FC236}">
                <a16:creationId xmlns:a16="http://schemas.microsoft.com/office/drawing/2014/main" id="{B83FA6B4-7766-9A62-839F-2510DD8DF61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08E0E99-5E8B-38EF-BCBF-B71B91152C13}"/>
              </a:ext>
            </a:extLst>
          </p:cNvPr>
          <p:cNvSpPr txBox="1">
            <a:spLocks/>
          </p:cNvSpPr>
          <p:nvPr/>
        </p:nvSpPr>
        <p:spPr>
          <a:xfrm>
            <a:off x="517036" y="338649"/>
            <a:ext cx="8452971" cy="118632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spc="-15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Overview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471A3E-7092-0A1C-456C-F30B4186BA03}"/>
              </a:ext>
            </a:extLst>
          </p:cNvPr>
          <p:cNvSpPr txBox="1"/>
          <p:nvPr/>
        </p:nvSpPr>
        <p:spPr>
          <a:xfrm>
            <a:off x="743196" y="1717555"/>
            <a:ext cx="1122020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AU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Gravitational wave signals – modelled and “unmodelled”</a:t>
            </a:r>
          </a:p>
          <a:p>
            <a:pPr marL="514350" indent="-514350">
              <a:buAutoNum type="arabicPeriod"/>
            </a:pPr>
            <a:endParaRPr lang="en-AU" sz="2600" b="0" i="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indent="-514350">
              <a:buAutoNum type="arabicPeriod"/>
            </a:pPr>
            <a:r>
              <a:rPr lang="en-AU" sz="26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Deviations from general relativity</a:t>
            </a:r>
          </a:p>
          <a:p>
            <a:pPr marL="514350" indent="-514350">
              <a:buAutoNum type="arabicPeriod"/>
            </a:pPr>
            <a:endParaRPr lang="en-AU" sz="2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indent="-514350">
              <a:buAutoNum type="arabicPeriod"/>
            </a:pPr>
            <a:r>
              <a:rPr lang="en-AU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Gaussian processes</a:t>
            </a:r>
          </a:p>
          <a:p>
            <a:pPr lvl="1"/>
            <a:r>
              <a:rPr lang="en-AU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Application to single-event searched for general-relativity violations</a:t>
            </a:r>
          </a:p>
          <a:p>
            <a:pPr lvl="1"/>
            <a:r>
              <a:rPr lang="en-AU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en-AU" sz="26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Extension to a population-level analysis</a:t>
            </a:r>
          </a:p>
        </p:txBody>
      </p:sp>
    </p:spTree>
    <p:extLst>
      <p:ext uri="{BB962C8B-B14F-4D97-AF65-F5344CB8AC3E}">
        <p14:creationId xmlns:p14="http://schemas.microsoft.com/office/powerpoint/2010/main" val="103712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ack BG">
            <a:extLst>
              <a:ext uri="{FF2B5EF4-FFF2-40B4-BE49-F238E27FC236}">
                <a16:creationId xmlns:a16="http://schemas.microsoft.com/office/drawing/2014/main" id="{BCF9B912-8459-5C3A-7ECB-7883E6DFB472}"/>
              </a:ext>
            </a:extLst>
          </p:cNvPr>
          <p:cNvSpPr/>
          <p:nvPr/>
        </p:nvSpPr>
        <p:spPr>
          <a:xfrm>
            <a:off x="0" y="-19942"/>
            <a:ext cx="12236383" cy="6877942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4C9313-4A52-D4B0-5202-3C6CAC8C8F7B}"/>
              </a:ext>
            </a:extLst>
          </p:cNvPr>
          <p:cNvSpPr txBox="1">
            <a:spLocks/>
          </p:cNvSpPr>
          <p:nvPr/>
        </p:nvSpPr>
        <p:spPr>
          <a:xfrm>
            <a:off x="517036" y="338649"/>
            <a:ext cx="11194318" cy="118632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spc="-15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 gravitational-wave zoo – “modelled”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913C3C-345F-3482-BE3B-9B87DBB15BE1}"/>
              </a:ext>
            </a:extLst>
          </p:cNvPr>
          <p:cNvSpPr txBox="1"/>
          <p:nvPr/>
        </p:nvSpPr>
        <p:spPr>
          <a:xfrm>
            <a:off x="1048295" y="1538589"/>
            <a:ext cx="2765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Binary </a:t>
            </a:r>
            <a:r>
              <a:rPr lang="en-AU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mergers</a:t>
            </a:r>
            <a:endParaRPr lang="en-AU" sz="2800" dirty="0"/>
          </a:p>
          <a:p>
            <a:endParaRPr lang="en-AU" sz="2600" b="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8FAE3A-B2A1-13AC-17F9-79A3100EF8B4}"/>
              </a:ext>
            </a:extLst>
          </p:cNvPr>
          <p:cNvSpPr txBox="1"/>
          <p:nvPr/>
        </p:nvSpPr>
        <p:spPr>
          <a:xfrm>
            <a:off x="8161063" y="1412302"/>
            <a:ext cx="37714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Continuous waves (e.g.  rotating neutron stars)</a:t>
            </a:r>
            <a:endParaRPr lang="en-AU" sz="2600" b="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763E14-F3DB-3EE0-B575-C2AE611E17E9}"/>
              </a:ext>
            </a:extLst>
          </p:cNvPr>
          <p:cNvSpPr txBox="1"/>
          <p:nvPr/>
        </p:nvSpPr>
        <p:spPr>
          <a:xfrm>
            <a:off x="4534932" y="1412302"/>
            <a:ext cx="321090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Burst-like signals</a:t>
            </a:r>
          </a:p>
          <a:p>
            <a:r>
              <a:rPr lang="en-AU" sz="2600" b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(e.g. supernovae)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4374A6-E3E4-41A9-FE71-ECA61918C5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70" t="51127" r="53178" b="15373"/>
          <a:stretch>
            <a:fillRect/>
          </a:stretch>
        </p:blipFill>
        <p:spPr>
          <a:xfrm>
            <a:off x="4030936" y="2461919"/>
            <a:ext cx="4130127" cy="17947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4C5961-B5AC-EAEF-FAB2-45644C04ED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99" t="13941" r="51864" b="55802"/>
          <a:stretch>
            <a:fillRect/>
          </a:stretch>
        </p:blipFill>
        <p:spPr>
          <a:xfrm>
            <a:off x="259525" y="2461919"/>
            <a:ext cx="4275407" cy="17263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43E916-D07D-E9FA-F179-AFF60B4C50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373" t="13186" r="5107" b="55209"/>
          <a:stretch>
            <a:fillRect/>
          </a:stretch>
        </p:blipFill>
        <p:spPr>
          <a:xfrm>
            <a:off x="7881661" y="2461919"/>
            <a:ext cx="4130128" cy="1726349"/>
          </a:xfrm>
          <a:prstGeom prst="rect">
            <a:avLst/>
          </a:prstGeom>
        </p:spPr>
      </p:pic>
      <p:pic>
        <p:nvPicPr>
          <p:cNvPr id="16" name="Picture 15" descr="A graph of sound waves&#10;&#10;AI-generated content may be incorrect.">
            <a:extLst>
              <a:ext uri="{FF2B5EF4-FFF2-40B4-BE49-F238E27FC236}">
                <a16:creationId xmlns:a16="http://schemas.microsoft.com/office/drawing/2014/main" id="{C0CA817D-90B0-53F6-0767-BDB1D298A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6910" y="4125046"/>
            <a:ext cx="2996914" cy="2237533"/>
          </a:xfrm>
          <a:prstGeom prst="rect">
            <a:avLst/>
          </a:prstGeom>
        </p:spPr>
      </p:pic>
      <p:pic>
        <p:nvPicPr>
          <p:cNvPr id="19" name="Picture 18" descr="A diagram of a waveform&#10;&#10;AI-generated content may be incorrect.">
            <a:extLst>
              <a:ext uri="{FF2B5EF4-FFF2-40B4-BE49-F238E27FC236}">
                <a16:creationId xmlns:a16="http://schemas.microsoft.com/office/drawing/2014/main" id="{B713DE53-227D-A28A-1D22-7420C30F93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5118" y="3986897"/>
            <a:ext cx="2717512" cy="285116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BF293EB-166E-7794-61A4-207C2EBBCE8D}"/>
              </a:ext>
            </a:extLst>
          </p:cNvPr>
          <p:cNvSpPr txBox="1"/>
          <p:nvPr/>
        </p:nvSpPr>
        <p:spPr>
          <a:xfrm>
            <a:off x="1226565" y="6364621"/>
            <a:ext cx="201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Abbott et al. (2016)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378CE3-27C4-6B8F-50F1-3C3697377669}"/>
              </a:ext>
            </a:extLst>
          </p:cNvPr>
          <p:cNvSpPr txBox="1"/>
          <p:nvPr/>
        </p:nvSpPr>
        <p:spPr>
          <a:xfrm>
            <a:off x="5255434" y="6425623"/>
            <a:ext cx="171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Iess</a:t>
            </a:r>
            <a:r>
              <a:rPr lang="en-US" dirty="0"/>
              <a:t> et al. (2020)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588C7D-52B2-413D-CB91-43F35272893B}"/>
              </a:ext>
            </a:extLst>
          </p:cNvPr>
          <p:cNvSpPr txBox="1"/>
          <p:nvPr/>
        </p:nvSpPr>
        <p:spPr>
          <a:xfrm>
            <a:off x="10776373" y="5328497"/>
            <a:ext cx="1421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Wette (2023)</a:t>
            </a:r>
          </a:p>
        </p:txBody>
      </p:sp>
      <p:pic>
        <p:nvPicPr>
          <p:cNvPr id="2" name="Picture 1" descr="A graph of a signal&#10;&#10;AI-generated content may be incorrect.">
            <a:extLst>
              <a:ext uri="{FF2B5EF4-FFF2-40B4-BE49-F238E27FC236}">
                <a16:creationId xmlns:a16="http://schemas.microsoft.com/office/drawing/2014/main" id="{89FD8AC0-652D-3BE4-DBD7-97224F8A7E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525" y="4223534"/>
            <a:ext cx="3554196" cy="219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6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E301FD-606E-900D-AEF7-BD3D1AEDF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723CDDF3-DF84-98FC-3031-732879ED2BC3}"/>
              </a:ext>
            </a:extLst>
          </p:cNvPr>
          <p:cNvSpPr txBox="1">
            <a:spLocks/>
          </p:cNvSpPr>
          <p:nvPr/>
        </p:nvSpPr>
        <p:spPr>
          <a:xfrm>
            <a:off x="517036" y="338649"/>
            <a:ext cx="11194318" cy="118632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spc="-15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 gravitational-wave zoo – “unmodelled”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8E3CAE5-9807-E048-7885-C1221E93775C}"/>
              </a:ext>
            </a:extLst>
          </p:cNvPr>
          <p:cNvSpPr txBox="1">
            <a:spLocks/>
          </p:cNvSpPr>
          <p:nvPr/>
        </p:nvSpPr>
        <p:spPr>
          <a:xfrm>
            <a:off x="517036" y="338649"/>
            <a:ext cx="11313014" cy="118632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4800" spc="-15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15A70AF-8998-0C2E-DF59-1FF7576D358E}"/>
              </a:ext>
            </a:extLst>
          </p:cNvPr>
          <p:cNvSpPr txBox="1">
            <a:spLocks/>
          </p:cNvSpPr>
          <p:nvPr/>
        </p:nvSpPr>
        <p:spPr>
          <a:xfrm>
            <a:off x="517036" y="338649"/>
            <a:ext cx="11490085" cy="118632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4800" spc="-15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D8AD42-056C-5477-9C44-3CB1638AE8BC}"/>
              </a:ext>
            </a:extLst>
          </p:cNvPr>
          <p:cNvSpPr txBox="1"/>
          <p:nvPr/>
        </p:nvSpPr>
        <p:spPr>
          <a:xfrm>
            <a:off x="8796845" y="1429574"/>
            <a:ext cx="29813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Deviations from general relativity?</a:t>
            </a:r>
            <a:endParaRPr lang="en-AU" sz="2600" b="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D0F6C2-B280-7870-F3F2-D2079066C091}"/>
              </a:ext>
            </a:extLst>
          </p:cNvPr>
          <p:cNvSpPr txBox="1"/>
          <p:nvPr/>
        </p:nvSpPr>
        <p:spPr>
          <a:xfrm>
            <a:off x="477643" y="1635142"/>
            <a:ext cx="34414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600" b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Instrumental glitches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994FF1-B529-DD6E-F3BD-7640DAED45DB}"/>
              </a:ext>
            </a:extLst>
          </p:cNvPr>
          <p:cNvSpPr txBox="1"/>
          <p:nvPr/>
        </p:nvSpPr>
        <p:spPr>
          <a:xfrm>
            <a:off x="4324555" y="1429574"/>
            <a:ext cx="38750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Burst-like signals (e.g. SNe, head on collisions)</a:t>
            </a:r>
            <a:endParaRPr lang="en-AU" sz="2600" b="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 descr="A graph with a purple line&#10;&#10;AI-generated content may be incorrect.">
            <a:extLst>
              <a:ext uri="{FF2B5EF4-FFF2-40B4-BE49-F238E27FC236}">
                <a16:creationId xmlns:a16="http://schemas.microsoft.com/office/drawing/2014/main" id="{26B5AD87-D28C-9BEC-BB61-68CA6F858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437" y="4068113"/>
            <a:ext cx="3875043" cy="2161440"/>
          </a:xfrm>
          <a:prstGeom prst="rect">
            <a:avLst/>
          </a:prstGeom>
        </p:spPr>
      </p:pic>
      <p:pic>
        <p:nvPicPr>
          <p:cNvPr id="12" name="Picture 11" descr="A diagram of a test and mirror&#10;&#10;AI-generated content may be incorrect.">
            <a:extLst>
              <a:ext uri="{FF2B5EF4-FFF2-40B4-BE49-F238E27FC236}">
                <a16:creationId xmlns:a16="http://schemas.microsoft.com/office/drawing/2014/main" id="{C775B746-9BD8-A87C-0715-11A1998B4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436" y="2450006"/>
            <a:ext cx="3875043" cy="16706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AE208F-F6A7-9C06-F39C-21F27F0EC3AF}"/>
              </a:ext>
            </a:extLst>
          </p:cNvPr>
          <p:cNvSpPr txBox="1"/>
          <p:nvPr/>
        </p:nvSpPr>
        <p:spPr>
          <a:xfrm>
            <a:off x="1090932" y="6381953"/>
            <a:ext cx="308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Soni (2021) and Ashton (2023)</a:t>
            </a:r>
          </a:p>
        </p:txBody>
      </p:sp>
      <p:pic>
        <p:nvPicPr>
          <p:cNvPr id="15" name="Picture 14" descr="A graph of sound waves&#10;&#10;AI-generated content may be incorrect.">
            <a:extLst>
              <a:ext uri="{FF2B5EF4-FFF2-40B4-BE49-F238E27FC236}">
                <a16:creationId xmlns:a16="http://schemas.microsoft.com/office/drawing/2014/main" id="{039F207C-C336-BB79-D143-2145EDAF8E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1381" y="2450006"/>
            <a:ext cx="2981393" cy="2225945"/>
          </a:xfrm>
          <a:prstGeom prst="rect">
            <a:avLst/>
          </a:prstGeom>
        </p:spPr>
      </p:pic>
      <p:pic>
        <p:nvPicPr>
          <p:cNvPr id="18" name="Picture 17" descr="A graph of a function&#10;&#10;AI-generated content may be incorrect.">
            <a:extLst>
              <a:ext uri="{FF2B5EF4-FFF2-40B4-BE49-F238E27FC236}">
                <a16:creationId xmlns:a16="http://schemas.microsoft.com/office/drawing/2014/main" id="{96FB20AF-44F4-974F-D985-174E850192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1100" y="4646296"/>
            <a:ext cx="2555607" cy="221170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90998D-8B92-5308-7D39-209E1DAC483B}"/>
              </a:ext>
            </a:extLst>
          </p:cNvPr>
          <p:cNvSpPr txBox="1"/>
          <p:nvPr/>
        </p:nvSpPr>
        <p:spPr>
          <a:xfrm>
            <a:off x="7938085" y="3285354"/>
            <a:ext cx="171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Iess</a:t>
            </a:r>
            <a:r>
              <a:rPr lang="en-US" dirty="0"/>
              <a:t> et al. (2020)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7CF761-3A1D-7F49-B483-F8627D3EC370}"/>
              </a:ext>
            </a:extLst>
          </p:cNvPr>
          <p:cNvSpPr txBox="1"/>
          <p:nvPr/>
        </p:nvSpPr>
        <p:spPr>
          <a:xfrm>
            <a:off x="7766426" y="5428426"/>
            <a:ext cx="2232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Sperhake</a:t>
            </a:r>
            <a:r>
              <a:rPr lang="en-US" dirty="0"/>
              <a:t> et al. (2018)</a:t>
            </a:r>
          </a:p>
        </p:txBody>
      </p:sp>
    </p:spTree>
    <p:extLst>
      <p:ext uri="{BB962C8B-B14F-4D97-AF65-F5344CB8AC3E}">
        <p14:creationId xmlns:p14="http://schemas.microsoft.com/office/powerpoint/2010/main" val="13695988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3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11726C-EE51-51B4-0863-02C2F6884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aph of a pulse&#10;&#10;AI-generated content may be incorrect.">
            <a:extLst>
              <a:ext uri="{FF2B5EF4-FFF2-40B4-BE49-F238E27FC236}">
                <a16:creationId xmlns:a16="http://schemas.microsoft.com/office/drawing/2014/main" id="{F3935B7C-F370-5332-DF32-CBB470025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2101" y="3428999"/>
            <a:ext cx="4782860" cy="294943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D50886D-004D-D7D5-C275-AF6A5AC171C5}"/>
              </a:ext>
            </a:extLst>
          </p:cNvPr>
          <p:cNvSpPr txBox="1">
            <a:spLocks/>
          </p:cNvSpPr>
          <p:nvPr/>
        </p:nvSpPr>
        <p:spPr>
          <a:xfrm>
            <a:off x="517036" y="338649"/>
            <a:ext cx="6014393" cy="118632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spc="-15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Deviations from General Relativity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0FA18B-0F6A-0FF8-3031-638585001EED}"/>
              </a:ext>
            </a:extLst>
          </p:cNvPr>
          <p:cNvSpPr txBox="1"/>
          <p:nvPr/>
        </p:nvSpPr>
        <p:spPr>
          <a:xfrm>
            <a:off x="2822903" y="1794726"/>
            <a:ext cx="33938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Binary merger signal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AFEA77-99A8-782B-C3C0-70359266288C}"/>
              </a:ext>
            </a:extLst>
          </p:cNvPr>
          <p:cNvSpPr txBox="1"/>
          <p:nvPr/>
        </p:nvSpPr>
        <p:spPr>
          <a:xfrm>
            <a:off x="3999471" y="4570832"/>
            <a:ext cx="33938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Residual data</a:t>
            </a:r>
          </a:p>
        </p:txBody>
      </p:sp>
      <p:pic>
        <p:nvPicPr>
          <p:cNvPr id="14" name="Picture 13" descr="A graph of a wave&#10;&#10;AI-generated content may be incorrect.">
            <a:extLst>
              <a:ext uri="{FF2B5EF4-FFF2-40B4-BE49-F238E27FC236}">
                <a16:creationId xmlns:a16="http://schemas.microsoft.com/office/drawing/2014/main" id="{94AFE573-9655-EFF5-92E3-E6CEBC626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2098" y="3429001"/>
            <a:ext cx="4782859" cy="2949429"/>
          </a:xfrm>
          <a:prstGeom prst="rect">
            <a:avLst/>
          </a:prstGeom>
        </p:spPr>
      </p:pic>
      <p:pic>
        <p:nvPicPr>
          <p:cNvPr id="4" name="Picture 3" descr="A graph of a signal&#10;&#10;AI-generated content may be incorrect.">
            <a:extLst>
              <a:ext uri="{FF2B5EF4-FFF2-40B4-BE49-F238E27FC236}">
                <a16:creationId xmlns:a16="http://schemas.microsoft.com/office/drawing/2014/main" id="{DF55757B-BAA4-45A4-30FD-11C7FC0EC9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2099" y="479571"/>
            <a:ext cx="4782858" cy="294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1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27394B6-DFE9-29F3-DC60-D5DAD3FAC082}"/>
              </a:ext>
            </a:extLst>
          </p:cNvPr>
          <p:cNvSpPr txBox="1">
            <a:spLocks/>
          </p:cNvSpPr>
          <p:nvPr/>
        </p:nvSpPr>
        <p:spPr>
          <a:xfrm>
            <a:off x="517036" y="338649"/>
            <a:ext cx="11490085" cy="118632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4800" spc="-15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D3EDB8-17A9-2E45-7FAA-20A3137243FE}"/>
              </a:ext>
            </a:extLst>
          </p:cNvPr>
          <p:cNvSpPr txBox="1"/>
          <p:nvPr/>
        </p:nvSpPr>
        <p:spPr>
          <a:xfrm>
            <a:off x="517036" y="2725307"/>
            <a:ext cx="588376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Choose </a:t>
            </a:r>
            <a:r>
              <a:rPr lang="en-AU" sz="2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kernel functions </a:t>
            </a:r>
            <a:r>
              <a:rPr lang="en-AU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which describe the overall structure, based on prior assumptions</a:t>
            </a:r>
          </a:p>
          <a:p>
            <a:endParaRPr lang="en-AU" sz="2600" b="0" i="1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AU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Condition these kernel functions on the data to fit signals</a:t>
            </a:r>
            <a:endParaRPr lang="en-AU" sz="2600" b="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CAE9A69-2708-332B-29FC-42B9DC58825D}"/>
              </a:ext>
            </a:extLst>
          </p:cNvPr>
          <p:cNvSpPr txBox="1">
            <a:spLocks/>
          </p:cNvSpPr>
          <p:nvPr/>
        </p:nvSpPr>
        <p:spPr>
          <a:xfrm>
            <a:off x="669436" y="491049"/>
            <a:ext cx="11490085" cy="118632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spc="-15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Gaussian Processes</a:t>
            </a:r>
          </a:p>
        </p:txBody>
      </p:sp>
      <p:pic>
        <p:nvPicPr>
          <p:cNvPr id="7" name="Picture 6" descr="A graph with a line and a line&#10;&#10;AI-generated content may be incorrect.">
            <a:extLst>
              <a:ext uri="{FF2B5EF4-FFF2-40B4-BE49-F238E27FC236}">
                <a16:creationId xmlns:a16="http://schemas.microsoft.com/office/drawing/2014/main" id="{AA6E7C9B-461B-50C1-47DF-5BBD5F1CF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4161" y="1560697"/>
            <a:ext cx="4572000" cy="3657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EB5748-D2A2-142A-331C-E5A286BEB8CA}"/>
              </a:ext>
            </a:extLst>
          </p:cNvPr>
          <p:cNvSpPr txBox="1"/>
          <p:nvPr/>
        </p:nvSpPr>
        <p:spPr>
          <a:xfrm>
            <a:off x="8642005" y="5511800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 (2023)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F5EF10-7129-3806-91CD-6423AEA8BFDD}"/>
              </a:ext>
            </a:extLst>
          </p:cNvPr>
          <p:cNvSpPr txBox="1"/>
          <p:nvPr/>
        </p:nvSpPr>
        <p:spPr>
          <a:xfrm>
            <a:off x="517036" y="1680355"/>
            <a:ext cx="60960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 the covariance structure of a signal, instead of the functional form</a:t>
            </a:r>
          </a:p>
        </p:txBody>
      </p:sp>
    </p:spTree>
    <p:extLst>
      <p:ext uri="{BB962C8B-B14F-4D97-AF65-F5344CB8AC3E}">
        <p14:creationId xmlns:p14="http://schemas.microsoft.com/office/powerpoint/2010/main" val="304420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4FFFB9-667D-F0D2-DA06-C69053C91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F6012E8-7972-1F5A-5B8A-110BED3E2C53}"/>
              </a:ext>
            </a:extLst>
          </p:cNvPr>
          <p:cNvSpPr txBox="1">
            <a:spLocks/>
          </p:cNvSpPr>
          <p:nvPr/>
        </p:nvSpPr>
        <p:spPr>
          <a:xfrm>
            <a:off x="517036" y="338649"/>
            <a:ext cx="11490085" cy="118632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spc="-15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 structure of a GR deviation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809C1F-20C8-76DF-B6FC-CF5A1DA7747E}"/>
              </a:ext>
            </a:extLst>
          </p:cNvPr>
          <p:cNvSpPr txBox="1"/>
          <p:nvPr/>
        </p:nvSpPr>
        <p:spPr>
          <a:xfrm>
            <a:off x="378119" y="1507791"/>
            <a:ext cx="612995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600" b="0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choose kernel functions tha</a:t>
            </a:r>
            <a:r>
              <a:rPr lang="en-AU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 encode our prior beliefs</a:t>
            </a:r>
            <a:r>
              <a:rPr lang="en-AU" sz="2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AU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about what the </a:t>
            </a:r>
            <a:r>
              <a:rPr lang="en-AU" sz="2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structure</a:t>
            </a:r>
            <a:r>
              <a:rPr lang="en-AU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a deviation from GR is</a:t>
            </a:r>
          </a:p>
          <a:p>
            <a:endParaRPr lang="en-AU" sz="2600" b="0" i="1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dirty="0"/>
              <a:t>Strongest at merger = Gaussian-envelope kernel</a:t>
            </a:r>
            <a:br>
              <a:rPr lang="en-US" sz="2800" dirty="0"/>
            </a:br>
            <a:endParaRPr lang="en-US" sz="2800" dirty="0"/>
          </a:p>
          <a:p>
            <a:r>
              <a:rPr lang="en-US" sz="2800" dirty="0"/>
              <a:t>Periodic = Cosine kernel</a:t>
            </a:r>
            <a:br>
              <a:rPr lang="en-US" sz="2800" dirty="0"/>
            </a:br>
            <a:endParaRPr lang="en-US" sz="2800" dirty="0"/>
          </a:p>
          <a:p>
            <a:r>
              <a:rPr lang="en-US" sz="2800" dirty="0"/>
              <a:t>Asymmetric = Squared-exponential kernel</a:t>
            </a:r>
          </a:p>
          <a:p>
            <a:pPr lvl="1"/>
            <a:endParaRPr lang="en-AU" sz="2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Tx/>
              <a:buChar char="-"/>
            </a:pPr>
            <a:endParaRPr lang="en-AU" sz="2600" b="0" i="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369235-A3A3-B6F9-D64C-B073EDACC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6986" y="668607"/>
            <a:ext cx="5850744" cy="585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5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CEA019-B509-899A-30A1-26EEBE205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9B1B14F-2306-CBD6-F676-19BF4AF15926}"/>
              </a:ext>
            </a:extLst>
          </p:cNvPr>
          <p:cNvSpPr txBox="1">
            <a:spLocks/>
          </p:cNvSpPr>
          <p:nvPr/>
        </p:nvSpPr>
        <p:spPr>
          <a:xfrm>
            <a:off x="517036" y="476250"/>
            <a:ext cx="6014393" cy="118632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spc="-15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Deviations from General relativity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3DB756-D3DC-9827-F4C4-33B0A763675F}"/>
              </a:ext>
            </a:extLst>
          </p:cNvPr>
          <p:cNvSpPr txBox="1"/>
          <p:nvPr/>
        </p:nvSpPr>
        <p:spPr>
          <a:xfrm>
            <a:off x="2822903" y="1794726"/>
            <a:ext cx="33938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Binary merger signal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4EAFDD-A621-BD75-1E08-F6AC4C1466A1}"/>
              </a:ext>
            </a:extLst>
          </p:cNvPr>
          <p:cNvSpPr txBox="1"/>
          <p:nvPr/>
        </p:nvSpPr>
        <p:spPr>
          <a:xfrm>
            <a:off x="2996171" y="4659153"/>
            <a:ext cx="33938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Deviation from GR?</a:t>
            </a:r>
          </a:p>
        </p:txBody>
      </p:sp>
      <p:pic>
        <p:nvPicPr>
          <p:cNvPr id="9" name="Picture 8" descr="A graph of a wave&#10;&#10;AI-generated content may be incorrect.">
            <a:extLst>
              <a:ext uri="{FF2B5EF4-FFF2-40B4-BE49-F238E27FC236}">
                <a16:creationId xmlns:a16="http://schemas.microsoft.com/office/drawing/2014/main" id="{98A37152-BEA8-6DAB-AA76-5B9E8436B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7481" y="3429000"/>
            <a:ext cx="4777483" cy="2946115"/>
          </a:xfrm>
          <a:prstGeom prst="rect">
            <a:avLst/>
          </a:prstGeom>
        </p:spPr>
      </p:pic>
      <p:pic>
        <p:nvPicPr>
          <p:cNvPr id="2" name="Picture 1" descr="A graph of a pulse&#10;&#10;AI-generated content may be incorrect.">
            <a:extLst>
              <a:ext uri="{FF2B5EF4-FFF2-40B4-BE49-F238E27FC236}">
                <a16:creationId xmlns:a16="http://schemas.microsoft.com/office/drawing/2014/main" id="{34222A69-0FF4-67AA-354A-EF18BC736A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2101" y="3428999"/>
            <a:ext cx="4782860" cy="2949431"/>
          </a:xfrm>
          <a:prstGeom prst="rect">
            <a:avLst/>
          </a:prstGeom>
        </p:spPr>
      </p:pic>
      <p:pic>
        <p:nvPicPr>
          <p:cNvPr id="4" name="Picture 3" descr="A graph of a signal&#10;&#10;AI-generated content may be incorrect.">
            <a:extLst>
              <a:ext uri="{FF2B5EF4-FFF2-40B4-BE49-F238E27FC236}">
                <a16:creationId xmlns:a16="http://schemas.microsoft.com/office/drawing/2014/main" id="{664F5AE9-1625-9666-217A-D8A3C173B1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2099" y="479571"/>
            <a:ext cx="4782858" cy="294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8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2465DD-0159-58BD-8DED-3495FF244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8E601C2-796D-4698-075C-0FEAEB650326}"/>
              </a:ext>
            </a:extLst>
          </p:cNvPr>
          <p:cNvSpPr txBox="1">
            <a:spLocks/>
          </p:cNvSpPr>
          <p:nvPr/>
        </p:nvSpPr>
        <p:spPr>
          <a:xfrm>
            <a:off x="517036" y="476250"/>
            <a:ext cx="6014393" cy="118632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spc="-15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Deviations from General relativity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DA3D60-5921-589D-9FB0-179EAC5B46BE}"/>
              </a:ext>
            </a:extLst>
          </p:cNvPr>
          <p:cNvSpPr txBox="1"/>
          <p:nvPr/>
        </p:nvSpPr>
        <p:spPr>
          <a:xfrm>
            <a:off x="2822903" y="1794726"/>
            <a:ext cx="33938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Binary merger signal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B3375B-2DC3-D833-E526-7B8CFFDBDD69}"/>
              </a:ext>
            </a:extLst>
          </p:cNvPr>
          <p:cNvSpPr txBox="1"/>
          <p:nvPr/>
        </p:nvSpPr>
        <p:spPr>
          <a:xfrm>
            <a:off x="2996171" y="4659153"/>
            <a:ext cx="33938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Deviation from GR!</a:t>
            </a:r>
          </a:p>
        </p:txBody>
      </p:sp>
      <p:pic>
        <p:nvPicPr>
          <p:cNvPr id="12" name="Picture 11" descr="A graph of a graph showing a number of waves&#10;&#10;AI-generated content may be incorrect.">
            <a:extLst>
              <a:ext uri="{FF2B5EF4-FFF2-40B4-BE49-F238E27FC236}">
                <a16:creationId xmlns:a16="http://schemas.microsoft.com/office/drawing/2014/main" id="{853B1EE0-23D6-7707-7E92-8D666CBFBA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7481" y="3429000"/>
            <a:ext cx="4777482" cy="2946114"/>
          </a:xfrm>
          <a:prstGeom prst="rect">
            <a:avLst/>
          </a:prstGeom>
        </p:spPr>
      </p:pic>
      <p:pic>
        <p:nvPicPr>
          <p:cNvPr id="2" name="Picture 1" descr="A graph of a signal&#10;&#10;AI-generated content may be incorrect.">
            <a:extLst>
              <a:ext uri="{FF2B5EF4-FFF2-40B4-BE49-F238E27FC236}">
                <a16:creationId xmlns:a16="http://schemas.microsoft.com/office/drawing/2014/main" id="{4691F6CD-F8B7-1746-750A-CE231C988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2099" y="479571"/>
            <a:ext cx="4782858" cy="294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23089"/>
      </p:ext>
    </p:extLst>
  </p:cSld>
  <p:clrMapOvr>
    <a:masterClrMapping/>
  </p:clrMapOvr>
  <p:transition spd="slow">
    <p:wipe dir="r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zGrav01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zGrav Template Celestial.potx" id="{1617B31E-8C14-410F-8EF6-C85804FCBC4C}" vid="{9FF93B10-9615-4A4C-80FA-C5ED09D1B10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16312</TotalTime>
  <Words>447</Words>
  <Application>Microsoft Macintosh PowerPoint</Application>
  <PresentationFormat>Widescreen</PresentationFormat>
  <Paragraphs>81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Open Sans Light</vt:lpstr>
      <vt:lpstr>Calibri Light</vt:lpstr>
      <vt:lpstr>Arial</vt:lpstr>
      <vt:lpstr>Open Sans</vt:lpstr>
      <vt:lpstr>Calibri</vt:lpstr>
      <vt:lpstr>OzGrav01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Swinburne University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OzGrav overview</dc:title>
  <dc:creator>Yeshe Fenner</dc:creator>
  <cp:lastModifiedBy>Lachlan Passenger</cp:lastModifiedBy>
  <cp:revision>192</cp:revision>
  <dcterms:created xsi:type="dcterms:W3CDTF">2018-06-21T05:52:50Z</dcterms:created>
  <dcterms:modified xsi:type="dcterms:W3CDTF">2025-11-03T23:13:41Z</dcterms:modified>
</cp:coreProperties>
</file>