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70" r:id="rId4"/>
    <p:sldId id="259" r:id="rId5"/>
    <p:sldId id="260" r:id="rId6"/>
    <p:sldId id="261" r:id="rId7"/>
    <p:sldId id="274" r:id="rId8"/>
    <p:sldId id="277" r:id="rId9"/>
    <p:sldId id="265" r:id="rId10"/>
    <p:sldId id="264" r:id="rId11"/>
    <p:sldId id="266" r:id="rId12"/>
    <p:sldId id="267" r:id="rId13"/>
    <p:sldId id="276" r:id="rId14"/>
    <p:sldId id="268" r:id="rId15"/>
    <p:sldId id="27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84"/>
    <p:restoredTop sz="94678"/>
  </p:normalViewPr>
  <p:slideViewPr>
    <p:cSldViewPr snapToGrid="0">
      <p:cViewPr>
        <p:scale>
          <a:sx n="110" d="100"/>
          <a:sy n="110" d="100"/>
        </p:scale>
        <p:origin x="10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77691-8496-6E44-8B6F-C7EA6879F20B}" type="datetimeFigureOut">
              <a:rPr lang="en-US" smtClean="0"/>
              <a:t>11/4/25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058E8-E4F6-7B4F-BC94-D4EC5BE55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57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058E8-E4F6-7B4F-BC94-D4EC5BE55A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68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1421-A111-3D47-8708-AC865E5104D6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5FF7-7944-C441-8ACC-589C944C1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60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1421-A111-3D47-8708-AC865E5104D6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5FF7-7944-C441-8ACC-589C944C1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1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1421-A111-3D47-8708-AC865E5104D6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5FF7-7944-C441-8ACC-589C944C1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0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1421-A111-3D47-8708-AC865E5104D6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5FF7-7944-C441-8ACC-589C944C1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65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1421-A111-3D47-8708-AC865E5104D6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5FF7-7944-C441-8ACC-589C944C1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88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1421-A111-3D47-8708-AC865E5104D6}" type="datetimeFigureOut">
              <a:rPr lang="en-US" smtClean="0"/>
              <a:t>11/3/25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5FF7-7944-C441-8ACC-589C944C1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38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1421-A111-3D47-8708-AC865E5104D6}" type="datetimeFigureOut">
              <a:rPr lang="en-US" smtClean="0"/>
              <a:t>11/3/25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5FF7-7944-C441-8ACC-589C944C1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20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1421-A111-3D47-8708-AC865E5104D6}" type="datetimeFigureOut">
              <a:rPr lang="en-US" smtClean="0"/>
              <a:t>11/3/25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5FF7-7944-C441-8ACC-589C944C1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26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1421-A111-3D47-8708-AC865E5104D6}" type="datetimeFigureOut">
              <a:rPr lang="en-US" smtClean="0"/>
              <a:t>11/3/25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5FF7-7944-C441-8ACC-589C944C1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2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1421-A111-3D47-8708-AC865E5104D6}" type="datetimeFigureOut">
              <a:rPr lang="en-US" smtClean="0"/>
              <a:t>11/3/25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5FF7-7944-C441-8ACC-589C944C1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12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1421-A111-3D47-8708-AC865E5104D6}" type="datetimeFigureOut">
              <a:rPr lang="en-US" smtClean="0"/>
              <a:t>11/3/25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5FF7-7944-C441-8ACC-589C944C1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1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E41421-A111-3D47-8708-AC865E5104D6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3E5FF7-7944-C441-8ACC-589C944C1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D7F5A-57FF-569E-FF1F-5A43C667A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83509" y="1579043"/>
            <a:ext cx="6944566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SNRs in the LMC:             a multi-frequency population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793B0-58AB-80E0-E2C9-29C1254B9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459" y="4504608"/>
            <a:ext cx="4418178" cy="774349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Zachary Smeaton, Miroslav Filipović and Evan Crawford</a:t>
            </a:r>
            <a:endParaRPr lang="en-US" sz="2000" dirty="0">
              <a:highlight>
                <a:srgbClr val="FFFF00"/>
              </a:highlight>
            </a:endParaRPr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16FDB-8F12-3423-D36C-AEF20D0135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03" b="3678"/>
          <a:stretch/>
        </p:blipFill>
        <p:spPr>
          <a:xfrm>
            <a:off x="5800604" y="-184091"/>
            <a:ext cx="7231822" cy="7226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A8CFF8-F922-44DC-F74F-CE2A7BB45412}"/>
              </a:ext>
            </a:extLst>
          </p:cNvPr>
          <p:cNvSpPr txBox="1"/>
          <p:nvPr/>
        </p:nvSpPr>
        <p:spPr>
          <a:xfrm>
            <a:off x="1063657" y="6382307"/>
            <a:ext cx="7716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Image: </a:t>
            </a:r>
            <a:r>
              <a:rPr lang="en-US" sz="1400" dirty="0"/>
              <a:t>Optical RGB of entire Large Magellanic Cloud</a:t>
            </a:r>
          </a:p>
        </p:txBody>
      </p:sp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28CA3063-81F8-A1FC-A4A1-AA6C3FBC8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32" y="269348"/>
            <a:ext cx="1954032" cy="97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0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14511-2F7F-A9CD-E4A0-4727F1D72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B8036-6ED9-3ADD-2895-40A731504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6679" y="296573"/>
            <a:ext cx="9144000" cy="1068746"/>
          </a:xfrm>
        </p:spPr>
        <p:txBody>
          <a:bodyPr>
            <a:normAutofit/>
          </a:bodyPr>
          <a:lstStyle/>
          <a:p>
            <a:r>
              <a:rPr lang="en-US" sz="4400" dirty="0"/>
              <a:t>Distributions: Diameter</a:t>
            </a:r>
          </a:p>
        </p:txBody>
      </p:sp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CE1F642-C9A2-AC66-D458-179E3EF5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69" y="3217297"/>
            <a:ext cx="5574030" cy="3405459"/>
          </a:xfrm>
          <a:prstGeom prst="rect">
            <a:avLst/>
          </a:prstGeom>
        </p:spPr>
      </p:pic>
      <p:pic>
        <p:nvPicPr>
          <p:cNvPr id="10" name="Picture 9" descr="A group of graphs showing different sizes and numbers&#10;&#10;Description automatically generated with medium confidence">
            <a:extLst>
              <a:ext uri="{FF2B5EF4-FFF2-40B4-BE49-F238E27FC236}">
                <a16:creationId xmlns:a16="http://schemas.microsoft.com/office/drawing/2014/main" id="{83B36871-BA7E-492C-0309-5D2A8AC35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679" y="1590935"/>
            <a:ext cx="5849073" cy="46726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Subtitle 2">
                <a:extLst>
                  <a:ext uri="{FF2B5EF4-FFF2-40B4-BE49-F238E27FC236}">
                    <a16:creationId xmlns:a16="http://schemas.microsoft.com/office/drawing/2014/main" id="{BB5F9193-9025-7C6C-673B-7206D14AA6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5147" y="1752439"/>
                <a:ext cx="4585505" cy="13495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buFontTx/>
                  <a:buChar char="-"/>
                </a:pPr>
                <a:r>
                  <a:rPr lang="en-US" dirty="0"/>
                  <a:t>Average: 48.4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3.1 pc</a:t>
                </a:r>
              </a:p>
              <a:p>
                <a:pPr marL="342900" indent="-342900" algn="l">
                  <a:buFontTx/>
                  <a:buChar char="-"/>
                </a:pPr>
                <a:r>
                  <a:rPr lang="en-US" dirty="0"/>
                  <a:t>Candidates larger</a:t>
                </a:r>
              </a:p>
              <a:p>
                <a:pPr marL="342900" indent="-342900" algn="l">
                  <a:buFontTx/>
                  <a:buChar char="-"/>
                </a:pPr>
                <a:r>
                  <a:rPr lang="en-US" dirty="0"/>
                  <a:t>Galactic: 30.5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1.7 pc</a:t>
                </a:r>
              </a:p>
              <a:p>
                <a:pPr algn="l"/>
                <a:r>
                  <a:rPr lang="en-US" sz="1400" dirty="0"/>
                  <a:t>(Ranasinghe &amp; Leahy, 2023, </a:t>
                </a:r>
                <a:r>
                  <a:rPr lang="en-US" sz="1400" dirty="0" err="1"/>
                  <a:t>ApJS</a:t>
                </a:r>
                <a:r>
                  <a:rPr lang="en-US" sz="1400" dirty="0"/>
                  <a:t>, 265, 2)</a:t>
                </a:r>
              </a:p>
              <a:p>
                <a:pPr marL="342900" indent="-342900" algn="l">
                  <a:buFontTx/>
                  <a:buChar char="-"/>
                </a:pPr>
                <a:endParaRPr lang="en-US" dirty="0"/>
              </a:p>
              <a:p>
                <a:pPr marL="342900" indent="-342900" algn="l">
                  <a:buFontTx/>
                  <a:buChar char="-"/>
                </a:pPr>
                <a:endParaRPr lang="en-US" dirty="0"/>
              </a:p>
            </p:txBody>
          </p:sp>
        </mc:Choice>
        <mc:Fallback>
          <p:sp>
            <p:nvSpPr>
              <p:cNvPr id="13" name="Subtitle 2">
                <a:extLst>
                  <a:ext uri="{FF2B5EF4-FFF2-40B4-BE49-F238E27FC236}">
                    <a16:creationId xmlns:a16="http://schemas.microsoft.com/office/drawing/2014/main" id="{BB5F9193-9025-7C6C-673B-7206D14AA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47" y="1752439"/>
                <a:ext cx="4585505" cy="1349576"/>
              </a:xfrm>
              <a:prstGeom prst="rect">
                <a:avLst/>
              </a:prstGeom>
              <a:blipFill>
                <a:blip r:embed="rId4"/>
                <a:stretch>
                  <a:fillRect l="-1381" t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0119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8E163-F39D-9E5A-173E-81FDEA505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3CE04FBB-76E0-DC86-5043-6D11F192F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83" y="3429000"/>
            <a:ext cx="5200095" cy="3092342"/>
          </a:xfrm>
          <a:prstGeom prst="rect">
            <a:avLst/>
          </a:prstGeom>
        </p:spPr>
      </p:pic>
      <p:pic>
        <p:nvPicPr>
          <p:cNvPr id="7" name="Picture 6" descr="A group of graphs with numbers and labels&#10;&#10;Description automatically generated with medium confidence">
            <a:extLst>
              <a:ext uri="{FF2B5EF4-FFF2-40B4-BE49-F238E27FC236}">
                <a16:creationId xmlns:a16="http://schemas.microsoft.com/office/drawing/2014/main" id="{13BFDF77-AC10-0391-31B2-6717E5114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388" y="1986799"/>
            <a:ext cx="5810186" cy="462859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926FFB-5A02-E8B4-9EB9-583FB0AF06BA}"/>
              </a:ext>
            </a:extLst>
          </p:cNvPr>
          <p:cNvSpPr txBox="1">
            <a:spLocks/>
          </p:cNvSpPr>
          <p:nvPr/>
        </p:nvSpPr>
        <p:spPr>
          <a:xfrm>
            <a:off x="1396679" y="296573"/>
            <a:ext cx="9144000" cy="10687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Distributions: Spectral Index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Subtitle 2">
                <a:extLst>
                  <a:ext uri="{FF2B5EF4-FFF2-40B4-BE49-F238E27FC236}">
                    <a16:creationId xmlns:a16="http://schemas.microsoft.com/office/drawing/2014/main" id="{C464C643-6493-9506-456D-8F6673667B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5148" y="1752438"/>
                <a:ext cx="4226690" cy="13611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buFontTx/>
                  <a:buChar char="-"/>
                </a:pPr>
                <a:r>
                  <a:rPr lang="en-US" dirty="0"/>
                  <a:t>Average: -0.56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0.03</a:t>
                </a:r>
              </a:p>
              <a:p>
                <a:pPr marL="342900" indent="-342900" algn="l">
                  <a:buFontTx/>
                  <a:buChar char="-"/>
                </a:pPr>
                <a:r>
                  <a:rPr lang="en-US" dirty="0"/>
                  <a:t>Galactic: -0.51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0.01</a:t>
                </a:r>
              </a:p>
              <a:p>
                <a:pPr algn="l"/>
                <a:r>
                  <a:rPr lang="en-US" sz="1100" dirty="0"/>
                  <a:t>(Ranasinghe &amp; Leahy, 2023, </a:t>
                </a:r>
                <a:r>
                  <a:rPr lang="en-US" sz="1100" dirty="0" err="1"/>
                  <a:t>ApJS</a:t>
                </a:r>
                <a:r>
                  <a:rPr lang="en-US" sz="1100" dirty="0"/>
                  <a:t>, 265, 2)</a:t>
                </a:r>
              </a:p>
            </p:txBody>
          </p:sp>
        </mc:Choice>
        <mc:Fallback>
          <p:sp>
            <p:nvSpPr>
              <p:cNvPr id="13" name="Subtitle 2">
                <a:extLst>
                  <a:ext uri="{FF2B5EF4-FFF2-40B4-BE49-F238E27FC236}">
                    <a16:creationId xmlns:a16="http://schemas.microsoft.com/office/drawing/2014/main" id="{C464C643-6493-9506-456D-8F6673667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48" y="1752438"/>
                <a:ext cx="4226690" cy="1361151"/>
              </a:xfrm>
              <a:prstGeom prst="rect">
                <a:avLst/>
              </a:prstGeom>
              <a:blipFill>
                <a:blip r:embed="rId4"/>
                <a:stretch>
                  <a:fillRect l="-2096" t="-64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3558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CB2F5-0810-C604-E6DB-F07C4016F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graph with red and blue dots&#10;&#10;Description automatically generated">
            <a:extLst>
              <a:ext uri="{FF2B5EF4-FFF2-40B4-BE49-F238E27FC236}">
                <a16:creationId xmlns:a16="http://schemas.microsoft.com/office/drawing/2014/main" id="{2DA50447-6AF9-C2B3-6BA7-61A69BBBA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482" y="104667"/>
            <a:ext cx="7598475" cy="6648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B49EB2-1472-5A78-BDA9-390A36D48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31402" y="187342"/>
            <a:ext cx="9144000" cy="1068746"/>
          </a:xfrm>
        </p:spPr>
        <p:txBody>
          <a:bodyPr>
            <a:normAutofit/>
          </a:bodyPr>
          <a:lstStyle/>
          <a:p>
            <a:r>
              <a:rPr lang="en-US" sz="4800" dirty="0"/>
              <a:t>Sigma-D relation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AF6FBB-608F-AB80-E169-E0500C8A312D}"/>
              </a:ext>
            </a:extLst>
          </p:cNvPr>
          <p:cNvSpPr txBox="1"/>
          <p:nvPr/>
        </p:nvSpPr>
        <p:spPr>
          <a:xfrm>
            <a:off x="2049683" y="1522280"/>
            <a:ext cx="28116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dirty="0"/>
              <a:t>∑</a:t>
            </a:r>
            <a:r>
              <a:rPr lang="en-AU" sz="3200" baseline="-25000" dirty="0"/>
              <a:t>v</a:t>
            </a:r>
            <a:r>
              <a:rPr lang="el-GR" sz="3200" dirty="0"/>
              <a:t> (</a:t>
            </a:r>
            <a:r>
              <a:rPr lang="en-AU" sz="3200" dirty="0"/>
              <a:t>D) ∝ D</a:t>
            </a:r>
            <a:r>
              <a:rPr lang="en-AU" sz="3200" baseline="30000" dirty="0"/>
              <a:t>−</a:t>
            </a:r>
            <a:r>
              <a:rPr lang="el-GR" sz="3200" baseline="30000" dirty="0"/>
              <a:t>β 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21DE62-F8D5-B5A6-A5CC-840E5A83782F}"/>
              </a:ext>
            </a:extLst>
          </p:cNvPr>
          <p:cNvSpPr txBox="1"/>
          <p:nvPr/>
        </p:nvSpPr>
        <p:spPr>
          <a:xfrm>
            <a:off x="937548" y="2311693"/>
            <a:ext cx="549797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l-GR" sz="2400" dirty="0"/>
              <a:t>β</a:t>
            </a:r>
            <a:r>
              <a:rPr lang="en-AU" sz="2400" dirty="0"/>
              <a:t> = 2.54</a:t>
            </a:r>
          </a:p>
          <a:p>
            <a:pPr marL="342900" indent="-342900">
              <a:buFontTx/>
              <a:buChar char="-"/>
            </a:pPr>
            <a:r>
              <a:rPr lang="en-AU" sz="2400" dirty="0"/>
              <a:t>Preliminary, done with linear regression</a:t>
            </a:r>
          </a:p>
          <a:p>
            <a:pPr marL="342900" indent="-342900">
              <a:buFontTx/>
              <a:buChar char="-"/>
            </a:pPr>
            <a:r>
              <a:rPr lang="en-AU" sz="2400" dirty="0"/>
              <a:t>To do: orthogonal fitting</a:t>
            </a:r>
          </a:p>
          <a:p>
            <a:pPr marL="342900" indent="-342900">
              <a:buFontTx/>
              <a:buChar char="-"/>
            </a:pPr>
            <a:endParaRPr lang="en-AU" sz="2400" dirty="0"/>
          </a:p>
          <a:p>
            <a:r>
              <a:rPr lang="en-AU" sz="2400" dirty="0"/>
              <a:t>For context LMC value</a:t>
            </a:r>
            <a:r>
              <a:rPr lang="en-AU" sz="2400" dirty="0">
                <a:sym typeface="Wingdings" pitchFamily="2" charset="2"/>
              </a:rPr>
              <a:t>s:</a:t>
            </a:r>
          </a:p>
          <a:p>
            <a:r>
              <a:rPr lang="en-AU" sz="2400" dirty="0">
                <a:sym typeface="Wingdings" pitchFamily="2" charset="2"/>
              </a:rPr>
              <a:t>	- </a:t>
            </a:r>
            <a:r>
              <a:rPr lang="el-GR" sz="2400" dirty="0"/>
              <a:t>β</a:t>
            </a:r>
            <a:r>
              <a:rPr lang="en-AU" sz="2400" dirty="0"/>
              <a:t> = 3.92 (orthogonal)</a:t>
            </a:r>
          </a:p>
          <a:p>
            <a:endParaRPr lang="en-AU" sz="2400" dirty="0"/>
          </a:p>
          <a:p>
            <a:endParaRPr lang="en-US" sz="2000" baseline="-25000" dirty="0"/>
          </a:p>
          <a:p>
            <a:endParaRPr lang="en-US" sz="2000" baseline="-25000" dirty="0"/>
          </a:p>
          <a:p>
            <a:endParaRPr lang="en-US" sz="2000" baseline="-25000" dirty="0"/>
          </a:p>
          <a:p>
            <a:r>
              <a:rPr lang="en-US" sz="2000" baseline="-25000" dirty="0"/>
              <a:t>Bozzetto et al. 2017, </a:t>
            </a:r>
            <a:r>
              <a:rPr lang="en-US" sz="2000" baseline="-25000" dirty="0" err="1"/>
              <a:t>ApJS</a:t>
            </a:r>
            <a:r>
              <a:rPr lang="en-US" sz="2000" baseline="-25000" dirty="0"/>
              <a:t>, 230, 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6195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1D926-4A20-06F9-F650-5DC7F7D94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983B7-E67D-1EAD-ED58-7B341C274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930" y="11418"/>
            <a:ext cx="9144000" cy="1068746"/>
          </a:xfrm>
        </p:spPr>
        <p:txBody>
          <a:bodyPr>
            <a:normAutofit/>
          </a:bodyPr>
          <a:lstStyle/>
          <a:p>
            <a:r>
              <a:rPr lang="en-US" dirty="0"/>
              <a:t>Age vs Diameter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97B80-DCD9-79D0-75DB-4042ECB1D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22430"/>
            <a:ext cx="9144000" cy="3066691"/>
          </a:xfrm>
        </p:spPr>
        <p:txBody>
          <a:bodyPr>
            <a:normAutofit/>
          </a:bodyPr>
          <a:lstStyle/>
          <a:p>
            <a:r>
              <a:rPr lang="en-US" dirty="0"/>
              <a:t>Spectral index KDEs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895BDBB-65FB-7367-095A-35E9D7BB776C}"/>
              </a:ext>
            </a:extLst>
          </p:cNvPr>
          <p:cNvSpPr txBox="1">
            <a:spLocks/>
          </p:cNvSpPr>
          <p:nvPr/>
        </p:nvSpPr>
        <p:spPr>
          <a:xfrm>
            <a:off x="364955" y="2021571"/>
            <a:ext cx="3593431" cy="3066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5" name="Picture 4" descr="A graph with red and blue dots&#10;&#10;Description automatically generated">
            <a:extLst>
              <a:ext uri="{FF2B5EF4-FFF2-40B4-BE49-F238E27FC236}">
                <a16:creationId xmlns:a16="http://schemas.microsoft.com/office/drawing/2014/main" id="{18094D7B-84BC-42DF-75FC-245F45B266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32"/>
          <a:stretch/>
        </p:blipFill>
        <p:spPr>
          <a:xfrm>
            <a:off x="1709474" y="1168879"/>
            <a:ext cx="8212591" cy="543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44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059D4-B1E5-F175-2550-E4A1CDAAD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B297B-81BE-DA5E-D056-EEA4C7602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1454"/>
            <a:ext cx="9144000" cy="799635"/>
          </a:xfrm>
        </p:spPr>
        <p:txBody>
          <a:bodyPr>
            <a:normAutofit/>
          </a:bodyPr>
          <a:lstStyle/>
          <a:p>
            <a:r>
              <a:rPr lang="en-US" sz="4800" dirty="0"/>
              <a:t>Relation to CTA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A6CE1D9-46E5-D6D4-0764-B7D4F3EC0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01515"/>
            <a:ext cx="9144000" cy="3604803"/>
          </a:xfrm>
        </p:spPr>
        <p:txBody>
          <a:bodyPr>
            <a:normAutofit lnSpcReduction="10000"/>
          </a:bodyPr>
          <a:lstStyle/>
          <a:p>
            <a:pPr marL="342900" indent="-342900" algn="l">
              <a:buFontTx/>
              <a:buChar char="-"/>
            </a:pPr>
            <a:r>
              <a:rPr lang="en-US" dirty="0"/>
              <a:t>LMC is a key CTA science project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SNRs are good gamma-ray targets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Recent Fermi-LAT paper showed gamma-ray emission from 16 LMC SNRs above 4 GeV</a:t>
            </a:r>
          </a:p>
          <a:p>
            <a:pPr marL="800100" lvl="1" indent="-342900" algn="l">
              <a:buFontTx/>
              <a:buChar char="-"/>
            </a:pPr>
            <a:r>
              <a:rPr lang="en-US" dirty="0"/>
              <a:t>Majority were young, CC, with environmental interactions</a:t>
            </a:r>
          </a:p>
          <a:p>
            <a:pPr algn="l"/>
            <a:endParaRPr lang="en-US" dirty="0"/>
          </a:p>
          <a:p>
            <a:pPr marL="342900" indent="-342900" algn="l">
              <a:buFontTx/>
              <a:buChar char="-"/>
            </a:pPr>
            <a:endParaRPr lang="en-US" dirty="0"/>
          </a:p>
          <a:p>
            <a:pPr marL="342900" indent="-342900" algn="l">
              <a:buFontTx/>
              <a:buChar char="-"/>
            </a:pPr>
            <a:r>
              <a:rPr lang="en-US" dirty="0"/>
              <a:t>Better constraints on the LMC SNR population can be used to advise these observations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D0E6422F-9294-DFA6-ACA8-166576CA642B}"/>
              </a:ext>
            </a:extLst>
          </p:cNvPr>
          <p:cNvSpPr txBox="1">
            <a:spLocks/>
          </p:cNvSpPr>
          <p:nvPr/>
        </p:nvSpPr>
        <p:spPr>
          <a:xfrm>
            <a:off x="1524000" y="6150387"/>
            <a:ext cx="5719822" cy="352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err="1"/>
              <a:t>Tramacere</a:t>
            </a:r>
            <a:r>
              <a:rPr lang="en-US" sz="1800" dirty="0"/>
              <a:t> et al. 2025, A&amp;A, 697</a:t>
            </a:r>
          </a:p>
        </p:txBody>
      </p:sp>
    </p:spTree>
    <p:extLst>
      <p:ext uri="{BB962C8B-B14F-4D97-AF65-F5344CB8AC3E}">
        <p14:creationId xmlns:p14="http://schemas.microsoft.com/office/powerpoint/2010/main" val="2492851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5B658-8775-C7AF-6721-989ADDF06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5E3C6-A9B7-337B-326A-5B31C9558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1454"/>
            <a:ext cx="9144000" cy="799635"/>
          </a:xfrm>
        </p:spPr>
        <p:txBody>
          <a:bodyPr>
            <a:normAutofit/>
          </a:bodyPr>
          <a:lstStyle/>
          <a:p>
            <a:r>
              <a:rPr lang="en-US" sz="4800" dirty="0"/>
              <a:t>Future work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4129B7A-9096-42D1-2382-2177BBFED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08918"/>
            <a:ext cx="9622420" cy="4056216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en-US" dirty="0"/>
              <a:t>Publish final catalogue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Online database for LMC SNRs</a:t>
            </a:r>
          </a:p>
          <a:p>
            <a:pPr marL="800100" lvl="1" indent="-342900" algn="l">
              <a:buFontTx/>
              <a:buChar char="-"/>
            </a:pPr>
            <a:r>
              <a:rPr lang="en-US" dirty="0"/>
              <a:t>Multi-wavelength view and summary of properties</a:t>
            </a:r>
          </a:p>
          <a:p>
            <a:pPr marL="800100" lvl="1" indent="-342900" algn="l">
              <a:buFontTx/>
              <a:buChar char="-"/>
            </a:pPr>
            <a:r>
              <a:rPr lang="en-US" dirty="0"/>
              <a:t>Updated as new data becomes available</a:t>
            </a:r>
          </a:p>
          <a:p>
            <a:pPr marL="342900" indent="-342900" algn="l">
              <a:buFontTx/>
              <a:buChar char="-"/>
            </a:pPr>
            <a:endParaRPr lang="en-US" dirty="0"/>
          </a:p>
          <a:p>
            <a:pPr marL="342900" indent="-342900" algn="l">
              <a:buFontTx/>
              <a:buChar char="-"/>
            </a:pPr>
            <a:r>
              <a:rPr lang="en-US" dirty="0"/>
              <a:t>Potential future projects</a:t>
            </a:r>
          </a:p>
          <a:p>
            <a:pPr marL="800100" lvl="1" indent="-342900" algn="l">
              <a:buFontTx/>
              <a:buChar char="-"/>
            </a:pPr>
            <a:r>
              <a:rPr lang="en-US" dirty="0"/>
              <a:t>Systematic study with polarization</a:t>
            </a:r>
          </a:p>
          <a:p>
            <a:pPr marL="800100" lvl="1" indent="-342900" algn="l">
              <a:buFontTx/>
              <a:buChar char="-"/>
            </a:pPr>
            <a:r>
              <a:rPr lang="en-US" dirty="0"/>
              <a:t>Dedicated X-ray vs radio morphology systematic study</a:t>
            </a:r>
          </a:p>
          <a:p>
            <a:pPr marL="800100" lvl="1" indent="-342900" algn="l">
              <a:buFontTx/>
              <a:buChar char="-"/>
            </a:pPr>
            <a:r>
              <a:rPr lang="en-US" dirty="0"/>
              <a:t>Environmental interaction signatures, radio vs IR, combined with age helps to constrain properties</a:t>
            </a:r>
          </a:p>
        </p:txBody>
      </p:sp>
    </p:spTree>
    <p:extLst>
      <p:ext uri="{BB962C8B-B14F-4D97-AF65-F5344CB8AC3E}">
        <p14:creationId xmlns:p14="http://schemas.microsoft.com/office/powerpoint/2010/main" val="3478479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2FEE0-8B3E-8C92-0353-111C06AA7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42719" y="-1304168"/>
            <a:ext cx="9144000" cy="2387600"/>
          </a:xfrm>
        </p:spPr>
        <p:txBody>
          <a:bodyPr/>
          <a:lstStyle/>
          <a:p>
            <a:r>
              <a:rPr lang="en-US" dirty="0"/>
              <a:t>SNRs in the LMC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A59B8-7E39-63FE-9830-691FFD131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7066" y="1083432"/>
            <a:ext cx="4294934" cy="4283242"/>
          </a:xfrm>
        </p:spPr>
        <p:txBody>
          <a:bodyPr>
            <a:normAutofit/>
          </a:bodyPr>
          <a:lstStyle/>
          <a:p>
            <a:r>
              <a:rPr lang="en-US" b="1" dirty="0"/>
              <a:t>Large Magellanic Cloud</a:t>
            </a:r>
          </a:p>
          <a:p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Nearby face-on, spiral galaxy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Known distance (50 kpc)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Numerous multi-frequency surveys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Well-studied SNR population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CTA key science project</a:t>
            </a:r>
          </a:p>
        </p:txBody>
      </p:sp>
      <p:pic>
        <p:nvPicPr>
          <p:cNvPr id="8" name="Picture 7" descr="A red and white image of a galaxy&#10;&#10;Description automatically generated with medium confidence">
            <a:extLst>
              <a:ext uri="{FF2B5EF4-FFF2-40B4-BE49-F238E27FC236}">
                <a16:creationId xmlns:a16="http://schemas.microsoft.com/office/drawing/2014/main" id="{9DD132B3-6D7B-BD07-6C3E-25EACF8F3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3433"/>
            <a:ext cx="7792750" cy="5774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7620A7-F84F-840E-E388-4DB436EC34D8}"/>
              </a:ext>
            </a:extLst>
          </p:cNvPr>
          <p:cNvSpPr txBox="1"/>
          <p:nvPr/>
        </p:nvSpPr>
        <p:spPr>
          <a:xfrm>
            <a:off x="7792749" y="6191256"/>
            <a:ext cx="43992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Image: </a:t>
            </a:r>
            <a:r>
              <a:rPr lang="en-US" sz="1200" dirty="0"/>
              <a:t>MeerKAT radio image of Large Magellanic Cloud</a:t>
            </a:r>
          </a:p>
        </p:txBody>
      </p:sp>
    </p:spTree>
    <p:extLst>
      <p:ext uri="{BB962C8B-B14F-4D97-AF65-F5344CB8AC3E}">
        <p14:creationId xmlns:p14="http://schemas.microsoft.com/office/powerpoint/2010/main" val="1274275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4CBBB-C84F-6E3D-32A7-24CB48DEB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950703-FFDE-FC16-DC69-4186CDDC0B0C}"/>
              </a:ext>
            </a:extLst>
          </p:cNvPr>
          <p:cNvSpPr txBox="1"/>
          <p:nvPr/>
        </p:nvSpPr>
        <p:spPr>
          <a:xfrm>
            <a:off x="7792749" y="6191256"/>
            <a:ext cx="4399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Image: </a:t>
            </a:r>
            <a:r>
              <a:rPr lang="en-US" sz="1200" dirty="0"/>
              <a:t>MeerKAT radio image of Large Magellanic Cloud with SNRs (green) and candidates (yellow) shown</a:t>
            </a:r>
          </a:p>
        </p:txBody>
      </p:sp>
      <p:pic>
        <p:nvPicPr>
          <p:cNvPr id="8" name="Picture 7" descr="A red and white image of a galaxy&#10;&#10;Description automatically generated with medium confidence">
            <a:extLst>
              <a:ext uri="{FF2B5EF4-FFF2-40B4-BE49-F238E27FC236}">
                <a16:creationId xmlns:a16="http://schemas.microsoft.com/office/drawing/2014/main" id="{A0533F1D-9E04-17E0-AF15-449F0AA6D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433"/>
            <a:ext cx="7792750" cy="5774568"/>
          </a:xfrm>
          <a:prstGeom prst="rect">
            <a:avLst/>
          </a:prstGeom>
        </p:spPr>
      </p:pic>
      <p:pic>
        <p:nvPicPr>
          <p:cNvPr id="7" name="Picture 6" descr="A red and yellow background with many small dots&#10;&#10;Description automatically generated with medium confidence">
            <a:extLst>
              <a:ext uri="{FF2B5EF4-FFF2-40B4-BE49-F238E27FC236}">
                <a16:creationId xmlns:a16="http://schemas.microsoft.com/office/drawing/2014/main" id="{1631A34E-E3DC-57D3-B115-77051F1FB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3433"/>
            <a:ext cx="7792750" cy="57745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629870B-656A-4A9F-6C6F-B598BD4BD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42719" y="-1304168"/>
            <a:ext cx="9144000" cy="2387600"/>
          </a:xfrm>
        </p:spPr>
        <p:txBody>
          <a:bodyPr/>
          <a:lstStyle/>
          <a:p>
            <a:r>
              <a:rPr lang="en-US" dirty="0"/>
              <a:t>SNRs in the LMC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37B6555-4848-32FD-E3FF-B54D2A262BA8}"/>
              </a:ext>
            </a:extLst>
          </p:cNvPr>
          <p:cNvSpPr txBox="1">
            <a:spLocks/>
          </p:cNvSpPr>
          <p:nvPr/>
        </p:nvSpPr>
        <p:spPr>
          <a:xfrm>
            <a:off x="7897066" y="1083432"/>
            <a:ext cx="4294934" cy="42832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Large Magellanic Cloud</a:t>
            </a:r>
          </a:p>
          <a:p>
            <a:endParaRPr lang="en-US" dirty="0"/>
          </a:p>
          <a:p>
            <a:pPr algn="l"/>
            <a:r>
              <a:rPr lang="en-US" dirty="0"/>
              <a:t>Population: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86 SNRs </a:t>
            </a:r>
          </a:p>
          <a:p>
            <a:pPr marL="800100" lvl="1" indent="-342900" algn="l">
              <a:buFontTx/>
              <a:buChar char="-"/>
            </a:pPr>
            <a:r>
              <a:rPr lang="en-US" dirty="0"/>
              <a:t>Previously 80</a:t>
            </a:r>
          </a:p>
          <a:p>
            <a:pPr marL="800100" lvl="1" indent="-342900" algn="l">
              <a:buFontTx/>
              <a:buChar char="-"/>
            </a:pPr>
            <a:r>
              <a:rPr lang="en-US" dirty="0"/>
              <a:t>New radio detections confirmed 6 candidates as SNRs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45 candidates</a:t>
            </a:r>
          </a:p>
          <a:p>
            <a:pPr marL="800100" lvl="1" indent="-342900" algn="l">
              <a:buFontTx/>
              <a:buChar char="-"/>
            </a:pPr>
            <a:r>
              <a:rPr lang="en-US" dirty="0"/>
              <a:t>Previously 43</a:t>
            </a:r>
          </a:p>
          <a:p>
            <a:pPr marL="800100" lvl="1" indent="-342900" algn="l">
              <a:buFontTx/>
              <a:buChar char="-"/>
            </a:pPr>
            <a:r>
              <a:rPr lang="en-US" dirty="0"/>
              <a:t>6 promoted to SNR</a:t>
            </a:r>
          </a:p>
          <a:p>
            <a:pPr marL="800100" lvl="1" indent="-342900" algn="l">
              <a:buFontTx/>
              <a:buChar char="-"/>
            </a:pPr>
            <a:r>
              <a:rPr lang="en-US" dirty="0"/>
              <a:t>8 newly discovered</a:t>
            </a:r>
          </a:p>
          <a:p>
            <a:pPr marL="342900" indent="-342900" algn="l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87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98B58-D12C-1D63-8C67-A4A5023D3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9ECB4-F6A2-58D6-E7FC-F2DD23A7B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0159" y="266617"/>
            <a:ext cx="4764505" cy="1431085"/>
          </a:xfrm>
        </p:spPr>
        <p:txBody>
          <a:bodyPr>
            <a:noAutofit/>
          </a:bodyPr>
          <a:lstStyle/>
          <a:p>
            <a:r>
              <a:rPr lang="en-US" sz="4800" dirty="0"/>
              <a:t>Multi-frequency approach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1930E5-FB04-8F4E-E42B-B32DAE7FF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0158" y="1697702"/>
            <a:ext cx="4764505" cy="379729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Radio: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MeerKAT: 1.3 GHz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EMU: 888 MHz</a:t>
            </a:r>
          </a:p>
          <a:p>
            <a:pPr algn="l"/>
            <a:r>
              <a:rPr lang="en-US" dirty="0"/>
              <a:t>Optical: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MCELS: H⍺, [SII], and [OIII] filters</a:t>
            </a:r>
          </a:p>
          <a:p>
            <a:pPr marL="342900" indent="-342900" algn="l">
              <a:buFontTx/>
              <a:buChar char="-"/>
            </a:pPr>
            <a:r>
              <a:rPr lang="en-US" dirty="0" err="1"/>
              <a:t>DeMCELS</a:t>
            </a:r>
            <a:r>
              <a:rPr lang="en-US" dirty="0"/>
              <a:t>: H⍺ and [SII] filters</a:t>
            </a:r>
          </a:p>
          <a:p>
            <a:pPr algn="l"/>
            <a:r>
              <a:rPr lang="en-US" dirty="0"/>
              <a:t>X-ray (soft, medium, and hard):</a:t>
            </a:r>
          </a:p>
          <a:p>
            <a:pPr marL="342900" indent="-342900" algn="l">
              <a:buFontTx/>
              <a:buChar char="-"/>
            </a:pPr>
            <a:r>
              <a:rPr lang="en-US" i="1" dirty="0"/>
              <a:t>XMM-Newton</a:t>
            </a:r>
          </a:p>
          <a:p>
            <a:pPr marL="342900" indent="-342900" algn="l">
              <a:buFontTx/>
              <a:buChar char="-"/>
            </a:pPr>
            <a:r>
              <a:rPr lang="en-US" i="1" dirty="0" err="1"/>
              <a:t>eROSITA</a:t>
            </a:r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22B03-77F7-427A-3800-1DA16B84D7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71" t="11228" r="9064" b="10410"/>
          <a:stretch/>
        </p:blipFill>
        <p:spPr>
          <a:xfrm>
            <a:off x="122245" y="266617"/>
            <a:ext cx="6323414" cy="6267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2E5F17-C85E-A26D-5517-E19471E6A109}"/>
              </a:ext>
            </a:extLst>
          </p:cNvPr>
          <p:cNvSpPr txBox="1"/>
          <p:nvPr/>
        </p:nvSpPr>
        <p:spPr>
          <a:xfrm>
            <a:off x="6596130" y="5844782"/>
            <a:ext cx="5595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Image: </a:t>
            </a:r>
            <a:r>
              <a:rPr lang="en-US" sz="1400" dirty="0"/>
              <a:t>SNR 0527-6549 (DEM L204) multi-panel image. Top left to bottom right: MeerKAT 1.3 GHz, multi-frequency RGB, optical RGB, X-ray RGB</a:t>
            </a:r>
            <a:endParaRPr lang="en-AU" sz="1400" b="0" dirty="0">
              <a:solidFill>
                <a:srgbClr val="CCCCCC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D90F7-444B-D2B3-C565-C4E5B1F95F27}"/>
              </a:ext>
            </a:extLst>
          </p:cNvPr>
          <p:cNvSpPr txBox="1"/>
          <p:nvPr/>
        </p:nvSpPr>
        <p:spPr>
          <a:xfrm>
            <a:off x="3486420" y="420038"/>
            <a:ext cx="135230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R: 1.3 GHz radio</a:t>
            </a:r>
          </a:p>
          <a:p>
            <a:r>
              <a:rPr lang="en-US" sz="1200" dirty="0">
                <a:solidFill>
                  <a:srgbClr val="00B050"/>
                </a:solidFill>
              </a:rPr>
              <a:t>G: H⍺ optical</a:t>
            </a:r>
          </a:p>
          <a:p>
            <a:r>
              <a:rPr lang="en-US" sz="1200" dirty="0">
                <a:solidFill>
                  <a:srgbClr val="0070C0"/>
                </a:solidFill>
              </a:rPr>
              <a:t>B: soft X-ray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A2272E-5DD7-32D5-0038-20B02235F6A8}"/>
              </a:ext>
            </a:extLst>
          </p:cNvPr>
          <p:cNvSpPr txBox="1"/>
          <p:nvPr/>
        </p:nvSpPr>
        <p:spPr>
          <a:xfrm>
            <a:off x="295665" y="426462"/>
            <a:ext cx="1787778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Radio: MeerKAT 1.3 GHz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AA9A5B-6DB5-034D-7317-53D53C10ECF9}"/>
              </a:ext>
            </a:extLst>
          </p:cNvPr>
          <p:cNvSpPr txBox="1"/>
          <p:nvPr/>
        </p:nvSpPr>
        <p:spPr>
          <a:xfrm>
            <a:off x="295665" y="3548884"/>
            <a:ext cx="81544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R: H⍺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G: [SII]</a:t>
            </a:r>
          </a:p>
          <a:p>
            <a:r>
              <a:rPr lang="en-US" sz="1200" dirty="0">
                <a:solidFill>
                  <a:srgbClr val="0070C0"/>
                </a:solidFill>
              </a:rPr>
              <a:t>B: [OIII]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4E3227-4D17-1754-6DA3-8073A321BEF7}"/>
              </a:ext>
            </a:extLst>
          </p:cNvPr>
          <p:cNvSpPr txBox="1"/>
          <p:nvPr/>
        </p:nvSpPr>
        <p:spPr>
          <a:xfrm>
            <a:off x="3465354" y="3583197"/>
            <a:ext cx="203702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R: Soft (0.2 - 1.0 keV)</a:t>
            </a:r>
          </a:p>
          <a:p>
            <a:r>
              <a:rPr lang="en-US" sz="1200" dirty="0">
                <a:solidFill>
                  <a:srgbClr val="00B050"/>
                </a:solidFill>
              </a:rPr>
              <a:t>G: Medium (1.0 - 2.0 keV)</a:t>
            </a:r>
          </a:p>
          <a:p>
            <a:r>
              <a:rPr lang="en-US" sz="1200" dirty="0">
                <a:solidFill>
                  <a:srgbClr val="0070C0"/>
                </a:solidFill>
              </a:rPr>
              <a:t>B: Hard (2.0 – 4.5 keV)</a:t>
            </a:r>
          </a:p>
        </p:txBody>
      </p:sp>
    </p:spTree>
    <p:extLst>
      <p:ext uri="{BB962C8B-B14F-4D97-AF65-F5344CB8AC3E}">
        <p14:creationId xmlns:p14="http://schemas.microsoft.com/office/powerpoint/2010/main" val="1269652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F0B14-95EA-5FAB-9A30-07531DD67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566CC-7ABB-457D-7DCA-376C47481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358" y="232859"/>
            <a:ext cx="9144000" cy="1068746"/>
          </a:xfrm>
        </p:spPr>
        <p:txBody>
          <a:bodyPr>
            <a:normAutofit/>
          </a:bodyPr>
          <a:lstStyle/>
          <a:p>
            <a:r>
              <a:rPr lang="en-US" sz="4800" dirty="0"/>
              <a:t>Catalogue properties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56060DC-CFB7-6EC6-7644-D25E34F2206F}"/>
              </a:ext>
            </a:extLst>
          </p:cNvPr>
          <p:cNvSpPr txBox="1">
            <a:spLocks/>
          </p:cNvSpPr>
          <p:nvPr/>
        </p:nvSpPr>
        <p:spPr>
          <a:xfrm>
            <a:off x="843022" y="1830127"/>
            <a:ext cx="10685363" cy="4355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Measured for all: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Position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Size (Diameters, PA, ovality)</a:t>
            </a:r>
          </a:p>
          <a:p>
            <a:pPr algn="l"/>
            <a:r>
              <a:rPr lang="en-US" dirty="0"/>
              <a:t>Radio properties: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 Flux density (MeerKAT 1.3 GHz, EMU 888 MHz, MWA 118 – 200 MHz)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Spectral index and surface brightness: 59 SNRs (69%)</a:t>
            </a:r>
          </a:p>
          <a:p>
            <a:pPr algn="l"/>
            <a:r>
              <a:rPr lang="en-US" dirty="0"/>
              <a:t>Literature values: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SN Type: 27 TN (31%), 31 CC (36%), 26 Unknown (30%)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Age: known for 56 (65%)</a:t>
            </a:r>
          </a:p>
        </p:txBody>
      </p:sp>
    </p:spTree>
    <p:extLst>
      <p:ext uri="{BB962C8B-B14F-4D97-AF65-F5344CB8AC3E}">
        <p14:creationId xmlns:p14="http://schemas.microsoft.com/office/powerpoint/2010/main" val="1766125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AC8A2-0E21-FF50-BF5B-5CF5AB0B0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F6405-79F1-6247-F0BE-AB4440AEC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4821" y="-135384"/>
            <a:ext cx="10042358" cy="1068746"/>
          </a:xfrm>
        </p:spPr>
        <p:txBody>
          <a:bodyPr>
            <a:normAutofit/>
          </a:bodyPr>
          <a:lstStyle/>
          <a:p>
            <a:r>
              <a:rPr lang="en-US" sz="4800" dirty="0"/>
              <a:t>New radio data</a:t>
            </a:r>
          </a:p>
        </p:txBody>
      </p:sp>
      <p:pic>
        <p:nvPicPr>
          <p:cNvPr id="9" name="Picture 8" descr="A close-up of a star&#10;&#10;Description automatically generated">
            <a:extLst>
              <a:ext uri="{FF2B5EF4-FFF2-40B4-BE49-F238E27FC236}">
                <a16:creationId xmlns:a16="http://schemas.microsoft.com/office/drawing/2014/main" id="{30E8F4AD-5889-92AD-66A8-6C7E9108D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460" y="925474"/>
            <a:ext cx="7772400" cy="2562791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92F67434-0437-4CA3-BE03-5EE4B0A67D0A}"/>
              </a:ext>
            </a:extLst>
          </p:cNvPr>
          <p:cNvSpPr txBox="1">
            <a:spLocks/>
          </p:cNvSpPr>
          <p:nvPr/>
        </p:nvSpPr>
        <p:spPr>
          <a:xfrm>
            <a:off x="222573" y="1481558"/>
            <a:ext cx="3701245" cy="1571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0456-6950</a:t>
            </a:r>
          </a:p>
          <a:p>
            <a:pPr algn="l"/>
            <a:r>
              <a:rPr lang="en-US" dirty="0"/>
              <a:t>- whole shell structure now visible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1AEC70-2879-C988-E034-E551BC6A9602}"/>
              </a:ext>
            </a:extLst>
          </p:cNvPr>
          <p:cNvSpPr txBox="1"/>
          <p:nvPr/>
        </p:nvSpPr>
        <p:spPr>
          <a:xfrm>
            <a:off x="4155460" y="3486610"/>
            <a:ext cx="255785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ATCA 1.4 GHz</a:t>
            </a:r>
          </a:p>
          <a:p>
            <a:pPr algn="ctr"/>
            <a:r>
              <a:rPr lang="en-US" sz="1200" b="1" dirty="0"/>
              <a:t>B.S.  30 arcsec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E50987-C909-1D62-DA63-331602F1CF2D}"/>
              </a:ext>
            </a:extLst>
          </p:cNvPr>
          <p:cNvSpPr txBox="1"/>
          <p:nvPr/>
        </p:nvSpPr>
        <p:spPr>
          <a:xfrm>
            <a:off x="6713316" y="3486609"/>
            <a:ext cx="265668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EMU 888 MHz</a:t>
            </a:r>
          </a:p>
          <a:p>
            <a:pPr algn="ctr"/>
            <a:r>
              <a:rPr lang="en-US" sz="1200" b="1" dirty="0"/>
              <a:t>B.S. 15 arcsec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AF7B35-38A7-314F-6F2F-2CB68F0C106D}"/>
              </a:ext>
            </a:extLst>
          </p:cNvPr>
          <p:cNvSpPr txBox="1"/>
          <p:nvPr/>
        </p:nvSpPr>
        <p:spPr>
          <a:xfrm>
            <a:off x="9271172" y="3486608"/>
            <a:ext cx="265668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MeerKAT 1.3 GHz</a:t>
            </a:r>
          </a:p>
          <a:p>
            <a:pPr algn="ctr"/>
            <a:r>
              <a:rPr lang="en-US" sz="1200" b="1" dirty="0"/>
              <a:t>B.S. 8 arcsec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4CD3D2E-37FC-19D4-08ED-EEFE46AC47B2}"/>
              </a:ext>
            </a:extLst>
          </p:cNvPr>
          <p:cNvSpPr txBox="1">
            <a:spLocks/>
          </p:cNvSpPr>
          <p:nvPr/>
        </p:nvSpPr>
        <p:spPr>
          <a:xfrm>
            <a:off x="222572" y="4151355"/>
            <a:ext cx="3701245" cy="19618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0447-6918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First real radio detection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Not 3 sigma for entire shell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70EA28F-48C7-22D8-6D4E-8C072091FA06}"/>
              </a:ext>
            </a:extLst>
          </p:cNvPr>
          <p:cNvSpPr txBox="1">
            <a:spLocks/>
          </p:cNvSpPr>
          <p:nvPr/>
        </p:nvSpPr>
        <p:spPr>
          <a:xfrm>
            <a:off x="504949" y="1304985"/>
            <a:ext cx="3181588" cy="5200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1" name="Picture 20" descr="A close-up of a star&#10;&#10;Description automatically generated">
            <a:extLst>
              <a:ext uri="{FF2B5EF4-FFF2-40B4-BE49-F238E27FC236}">
                <a16:creationId xmlns:a16="http://schemas.microsoft.com/office/drawing/2014/main" id="{C26A6380-9C9D-5DA6-B6B6-C520F2AD5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460" y="3943068"/>
            <a:ext cx="7772400" cy="256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53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20CD4-1112-5F82-88A0-629EA94A4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159F4-16FC-6332-8A36-52E28FEAB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32" y="0"/>
            <a:ext cx="4636984" cy="900369"/>
          </a:xfrm>
        </p:spPr>
        <p:txBody>
          <a:bodyPr>
            <a:normAutofit/>
          </a:bodyPr>
          <a:lstStyle/>
          <a:p>
            <a:r>
              <a:rPr lang="en-US" sz="4000" dirty="0"/>
              <a:t>0450-7050</a:t>
            </a:r>
          </a:p>
        </p:txBody>
      </p:sp>
      <p:pic>
        <p:nvPicPr>
          <p:cNvPr id="7" name="Picture 6" descr="A collage of images of stars and galaxies&#10;&#10;Description automatically generated">
            <a:extLst>
              <a:ext uri="{FF2B5EF4-FFF2-40B4-BE49-F238E27FC236}">
                <a16:creationId xmlns:a16="http://schemas.microsoft.com/office/drawing/2014/main" id="{526A7D12-4B40-3A9B-CE37-13BCA2D9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69" t="11308" r="9262" b="10211"/>
          <a:stretch/>
        </p:blipFill>
        <p:spPr>
          <a:xfrm>
            <a:off x="5406661" y="134897"/>
            <a:ext cx="6587207" cy="6588206"/>
          </a:xfrm>
          <a:prstGeom prst="rect">
            <a:avLst/>
          </a:prstGeom>
        </p:spPr>
      </p:pic>
      <p:pic>
        <p:nvPicPr>
          <p:cNvPr id="9" name="Picture 8" descr="A map of the island&#10;&#10;Description automatically generated">
            <a:extLst>
              <a:ext uri="{FF2B5EF4-FFF2-40B4-BE49-F238E27FC236}">
                <a16:creationId xmlns:a16="http://schemas.microsoft.com/office/drawing/2014/main" id="{4B5C0DB8-9C43-8B92-6337-6D158F69B4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23" b="10295"/>
          <a:stretch/>
        </p:blipFill>
        <p:spPr>
          <a:xfrm>
            <a:off x="1089798" y="2801073"/>
            <a:ext cx="3549872" cy="3732915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A3CA714-328C-6D96-F9C2-C72C278BFF21}"/>
              </a:ext>
            </a:extLst>
          </p:cNvPr>
          <p:cNvSpPr txBox="1">
            <a:spLocks/>
          </p:cNvSpPr>
          <p:nvPr/>
        </p:nvSpPr>
        <p:spPr>
          <a:xfrm>
            <a:off x="613458" y="1134319"/>
            <a:ext cx="4502552" cy="1666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en-US" dirty="0"/>
              <a:t>Dedicated case study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One of the largest in the LMC (150 x 80 pc)</a:t>
            </a:r>
          </a:p>
          <a:p>
            <a:pPr marL="342900" indent="-342900" algn="l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788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0C36B-8F12-7FD4-025F-79418FBD4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5C02E-BA1F-4980-A4EA-93FDA8DEE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32" y="0"/>
            <a:ext cx="4636984" cy="900369"/>
          </a:xfrm>
        </p:spPr>
        <p:txBody>
          <a:bodyPr>
            <a:normAutofit/>
          </a:bodyPr>
          <a:lstStyle/>
          <a:p>
            <a:r>
              <a:rPr lang="en-US" sz="4000" dirty="0"/>
              <a:t>N132D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0F301EC-4FF9-CFDB-173C-C3B4C8818549}"/>
              </a:ext>
            </a:extLst>
          </p:cNvPr>
          <p:cNvSpPr txBox="1">
            <a:spLocks/>
          </p:cNvSpPr>
          <p:nvPr/>
        </p:nvSpPr>
        <p:spPr>
          <a:xfrm>
            <a:off x="613458" y="1134319"/>
            <a:ext cx="4502552" cy="2407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en-US" dirty="0"/>
              <a:t>Paper in preparation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One of the brightest SNRs in the LMC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One of the few known gamma-ray emitting LMC SNRs</a:t>
            </a:r>
          </a:p>
          <a:p>
            <a:pPr marL="342900" indent="-342900" algn="l">
              <a:buFontTx/>
              <a:buChar char="-"/>
            </a:pPr>
            <a:endParaRPr lang="en-US" dirty="0"/>
          </a:p>
          <a:p>
            <a:pPr marL="342900" indent="-342900" algn="l">
              <a:buFontTx/>
              <a:buChar char="-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2283D8-0899-17CC-B654-D11E5E10DC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51" t="10937" r="9093" b="10937"/>
          <a:stretch/>
        </p:blipFill>
        <p:spPr>
          <a:xfrm>
            <a:off x="5779202" y="480074"/>
            <a:ext cx="5975627" cy="5897851"/>
          </a:xfrm>
          <a:prstGeom prst="rect">
            <a:avLst/>
          </a:prstGeom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4D26E0A-ACCD-DD8A-4446-01B6ECC6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867" t="232" r="19181" b="10466"/>
          <a:stretch/>
        </p:blipFill>
        <p:spPr>
          <a:xfrm>
            <a:off x="3271360" y="4016416"/>
            <a:ext cx="2341270" cy="2648147"/>
          </a:xfrm>
          <a:prstGeom prst="rect">
            <a:avLst/>
          </a:prstGeom>
        </p:spPr>
      </p:pic>
      <p:pic>
        <p:nvPicPr>
          <p:cNvPr id="8" name="Picture 7" descr="A blue and white map&#10;&#10;Description automatically generated">
            <a:extLst>
              <a:ext uri="{FF2B5EF4-FFF2-40B4-BE49-F238E27FC236}">
                <a16:creationId xmlns:a16="http://schemas.microsoft.com/office/drawing/2014/main" id="{918ACABC-5060-2DBC-348C-ECEDC33F8E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66" r="2709" b="10359"/>
          <a:stretch/>
        </p:blipFill>
        <p:spPr>
          <a:xfrm>
            <a:off x="50132" y="4016416"/>
            <a:ext cx="3054656" cy="264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01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E2DCD-45E6-EDD9-1069-D6AD3AAAD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different colors and numbers&#10;&#10;Description automatically generated">
            <a:extLst>
              <a:ext uri="{FF2B5EF4-FFF2-40B4-BE49-F238E27FC236}">
                <a16:creationId xmlns:a16="http://schemas.microsoft.com/office/drawing/2014/main" id="{50E2B231-019C-5F32-DE22-D61EA784D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605982"/>
            <a:ext cx="8336024" cy="6252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61874E-3AA0-3CA4-B0A4-C3F8C65E4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122" y="620159"/>
            <a:ext cx="4575858" cy="87785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statistics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838F3D2-AF60-2FB9-CC62-D4BB06A9F905}"/>
              </a:ext>
            </a:extLst>
          </p:cNvPr>
          <p:cNvSpPr txBox="1">
            <a:spLocks/>
          </p:cNvSpPr>
          <p:nvPr/>
        </p:nvSpPr>
        <p:spPr>
          <a:xfrm>
            <a:off x="680976" y="2218131"/>
            <a:ext cx="3624805" cy="260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Visibility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Most SNRs (66%) detected at all 3 frequencies</a:t>
            </a:r>
          </a:p>
        </p:txBody>
      </p:sp>
    </p:spTree>
    <p:extLst>
      <p:ext uri="{BB962C8B-B14F-4D97-AF65-F5344CB8AC3E}">
        <p14:creationId xmlns:p14="http://schemas.microsoft.com/office/powerpoint/2010/main" val="2359758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2401</TotalTime>
  <Words>654</Words>
  <Application>Microsoft Macintosh PowerPoint</Application>
  <PresentationFormat>Widescreen</PresentationFormat>
  <Paragraphs>121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Cambria Math</vt:lpstr>
      <vt:lpstr>Menlo</vt:lpstr>
      <vt:lpstr>Wingdings</vt:lpstr>
      <vt:lpstr>Office Theme</vt:lpstr>
      <vt:lpstr>SNRs in the LMC:             a multi-frequency population study</vt:lpstr>
      <vt:lpstr>SNRs in the LMC</vt:lpstr>
      <vt:lpstr>SNRs in the LMC</vt:lpstr>
      <vt:lpstr>Multi-frequency approach</vt:lpstr>
      <vt:lpstr>Catalogue properties</vt:lpstr>
      <vt:lpstr>New radio data</vt:lpstr>
      <vt:lpstr>0450-7050</vt:lpstr>
      <vt:lpstr>N132D</vt:lpstr>
      <vt:lpstr>Some statistics</vt:lpstr>
      <vt:lpstr>Distributions: Diameter</vt:lpstr>
      <vt:lpstr>PowerPoint Presentation</vt:lpstr>
      <vt:lpstr>Sigma-D relation</vt:lpstr>
      <vt:lpstr>Age vs Diameter</vt:lpstr>
      <vt:lpstr>Relation to CTA</vt:lpstr>
      <vt:lpstr>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Zachary Smeaton</dc:creator>
  <cp:lastModifiedBy>Zachary Smeaton</cp:lastModifiedBy>
  <cp:revision>6</cp:revision>
  <dcterms:created xsi:type="dcterms:W3CDTF">2025-11-03T04:42:13Z</dcterms:created>
  <dcterms:modified xsi:type="dcterms:W3CDTF">2025-11-04T20:43:35Z</dcterms:modified>
</cp:coreProperties>
</file>