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325" r:id="rId2"/>
    <p:sldId id="336" r:id="rId3"/>
    <p:sldId id="334" r:id="rId4"/>
    <p:sldId id="327" r:id="rId5"/>
    <p:sldId id="328" r:id="rId6"/>
    <p:sldId id="344" r:id="rId7"/>
    <p:sldId id="350" r:id="rId8"/>
    <p:sldId id="346" r:id="rId9"/>
    <p:sldId id="263" r:id="rId10"/>
    <p:sldId id="278" r:id="rId11"/>
    <p:sldId id="264" r:id="rId12"/>
    <p:sldId id="338" r:id="rId13"/>
    <p:sldId id="341" r:id="rId14"/>
    <p:sldId id="331" r:id="rId15"/>
    <p:sldId id="329" r:id="rId16"/>
    <p:sldId id="333" r:id="rId17"/>
    <p:sldId id="348" r:id="rId18"/>
    <p:sldId id="34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191B"/>
    <a:srgbClr val="156082"/>
    <a:srgbClr val="0A293A"/>
    <a:srgbClr val="6A17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05"/>
    <p:restoredTop sz="94689"/>
  </p:normalViewPr>
  <p:slideViewPr>
    <p:cSldViewPr snapToGrid="0">
      <p:cViewPr>
        <p:scale>
          <a:sx n="81" d="100"/>
          <a:sy n="81" d="100"/>
        </p:scale>
        <p:origin x="1904" y="1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1807B-1808-8E4E-80FB-04A46BE89209}" type="datetimeFigureOut">
              <a:rPr lang="en-AU" smtClean="0"/>
              <a:t>3/11/2025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C8804-A229-7E47-98A3-64222607CF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5096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A2817-D33F-444B-AAD7-CCFA8B85F8A0}" type="slidenum">
              <a:rPr lang="en-AU" smtClean="0"/>
              <a:t>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7567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744C1-E41C-DD95-46D4-ABA01E94E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D9AA78-BBF0-77DB-D0FC-6F77AF0606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227ABA-C6C8-89F0-7757-E2747A535A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- 4:30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74B5A2-D67F-1A3A-70DB-FFACDBFA31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C8804-A229-7E47-98A3-64222607CF99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991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AU" dirty="0"/>
              <a:t>9min</a:t>
            </a:r>
          </a:p>
          <a:p>
            <a:pPr marL="171450" indent="-171450">
              <a:buFontTx/>
              <a:buChar char="-"/>
            </a:pPr>
            <a:r>
              <a:rPr lang="en-AU" dirty="0"/>
              <a:t>What specifically are the benefits?</a:t>
            </a:r>
          </a:p>
          <a:p>
            <a:pPr marL="171450" indent="-171450">
              <a:buFontTx/>
              <a:buChar char="-"/>
            </a:pPr>
            <a:r>
              <a:rPr lang="en-AU" dirty="0"/>
              <a:t>Take out the ATLAS plot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C8804-A229-7E47-98A3-64222607CF99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5463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- Motivate this slide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A2817-D33F-444B-AAD7-CCFA8B85F8A0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0746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- Get rid of equation – make dot points -- simplify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C8804-A229-7E47-98A3-64222607CF99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7770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8A352-11F4-AAB4-5302-F3C3007AB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E87A31-7815-EB6D-6301-A0D8A26207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DE9E33-915C-9754-D223-DC9D0C958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AU" dirty="0"/>
              <a:t>Spend more time on the cool things</a:t>
            </a:r>
          </a:p>
          <a:p>
            <a:pPr marL="171450" indent="-171450">
              <a:buFontTx/>
              <a:buChar char="-"/>
            </a:pPr>
            <a:r>
              <a:rPr lang="en-AU" dirty="0"/>
              <a:t>Make clear not to read it/Dad joke?</a:t>
            </a:r>
          </a:p>
          <a:p>
            <a:pPr marL="171450" indent="-171450">
              <a:buFontTx/>
              <a:buChar char="-"/>
            </a:pPr>
            <a:r>
              <a:rPr lang="en-AU" dirty="0"/>
              <a:t>Have a clear message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8BD5C-8B22-0ED2-FBC6-A6911DFFDC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C8804-A229-7E47-98A3-64222607CF99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3423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ABAC5-B855-0A9F-228C-290BC3F2D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3E9047-AF0E-0685-FB1C-7EA070F776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FB4381-CFC7-C5DF-7208-A89891C81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AU" dirty="0"/>
              <a:t>Spend more time on the cool things</a:t>
            </a:r>
          </a:p>
          <a:p>
            <a:pPr marL="171450" indent="-171450">
              <a:buFontTx/>
              <a:buChar char="-"/>
            </a:pPr>
            <a:r>
              <a:rPr lang="en-AU" dirty="0"/>
              <a:t>Make clear not to read it/Dad joke?</a:t>
            </a:r>
          </a:p>
          <a:p>
            <a:pPr marL="171450" indent="-171450">
              <a:buFontTx/>
              <a:buChar char="-"/>
            </a:pPr>
            <a:r>
              <a:rPr lang="en-AU" dirty="0"/>
              <a:t>Have a clear message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7E217-9A8F-1A38-D85C-D43FEAB852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C8804-A229-7E47-98A3-64222607CF99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5687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AU" dirty="0"/>
              <a:t>QR Code for model independent paper</a:t>
            </a:r>
          </a:p>
          <a:p>
            <a:pPr marL="171450" indent="-171450">
              <a:buFontTx/>
              <a:buChar char="-"/>
            </a:pPr>
            <a:r>
              <a:rPr lang="en-AU" dirty="0"/>
              <a:t>QR Code for website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C8804-A229-7E47-98A3-64222607CF99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3658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C8804-A229-7E47-98A3-64222607CF99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0662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02D6A-9A2F-A9EF-0BE0-627B5AB592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A54289-FDDC-DEB8-DA29-78ED9FB64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DDFEC-0C9E-9FD5-C116-2B53509AD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8E4C8-E546-94EC-45DD-9E91FF9ED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Email me at Liam.Pinchbeck@monash.edu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F1613-4DDA-F762-1E5E-34E11B749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34A2-8099-8240-B4EB-F486AC7BED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3470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18B0C-D0D4-9479-DF18-045EBA008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B717A8-3F63-86C6-198B-D70B60F8E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DFEE6-5D9D-1EBF-9282-D3FCCECF8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F7651-477E-33C1-0B44-A9846D7D7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Email me at Liam.Pinchbeck@monash.edu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C5733-3FA2-C9CB-E4B9-36C84A720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34A2-8099-8240-B4EB-F486AC7BED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2984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EF529C-3E6B-898D-E2A6-5A2B134FDE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F5F7BA-03F6-6AB1-8EF8-B63983707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A77DB-1527-1E2E-3B41-8AE8C9B69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4A071-7482-283B-51BE-11931BD5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Email me at Liam.Pinchbeck@monash.edu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EA582-5C05-DE4B-7A61-AAC45926F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34A2-8099-8240-B4EB-F486AC7BED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4283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81FA0-30FE-301F-E071-ADBB137A0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3EBF7-D72E-0C75-8755-9F6E8C881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A306D-3F3D-0BC9-7A5F-32F46444E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54C37-CC3B-CA72-2D36-E7E915008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Email me at Liam.Pinchbeck@monash.edu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FB483-65CE-AFB9-D596-2915FA25A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34A2-8099-8240-B4EB-F486AC7BED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3090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A5674-077D-E0A1-15EE-AB7FA8A2D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92E8B-9105-5736-6656-F42F96449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1DE5E-D4AD-CE14-2B1B-32DD62E6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E5C00-D2BA-1B5F-E308-F82C3E2C5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Email me at Liam.Pinchbeck@monash.edu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C408D-0839-E087-07A1-27729A309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34A2-8099-8240-B4EB-F486AC7BED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8964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6266A-21BF-B33A-B315-DBA4A0071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A7A23-E52C-2DD2-F7FC-C9E0FA2053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806C67-ADAF-3657-9D18-DB61F1088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F0D5C3-79A2-7A0F-F467-C6DA76A5B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C09ECE-5752-4114-A839-52CB34B33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Email me at Liam.Pinchbeck@monash.edu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A7D78-8E9E-F3A1-2A83-2B65A4EF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34A2-8099-8240-B4EB-F486AC7BED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6248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DFF7F-E644-E38B-E560-D35181EB9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FD5027-CB7E-0E6B-280B-6DD431573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14840-5012-6BD1-5FF0-0D449B999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0CD0A0-F8ED-4261-168B-395CB6EA62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2D783D-64B1-AAF5-F974-B00FB9B3A6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6553D1-B768-C4D9-0756-5F16AFBF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C92C24-B8E1-D326-F219-5CE6670D0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Email me at Liam.Pinchbeck@monash.edu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B921F3-AA07-5D28-CDED-383E94B8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34A2-8099-8240-B4EB-F486AC7BED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5877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B1531-5175-AD77-E5E3-8DF015188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58A23A-9F89-626C-9DED-52E71F1C7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61855E-90CB-F09B-48DA-4BAB16C90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Email me at Liam.Pinchbeck@monash.edu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9EB3F3-3FC1-0744-D609-15DA52626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34A2-8099-8240-B4EB-F486AC7BED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3637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B3B3F2-5F78-C47B-FE4D-CE80ED85D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8E854E-63E9-3F5A-DA3D-3DF736FB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Email me at Liam.Pinchbeck@monash.edu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5B3315-DDD4-42ED-07BE-ED732640D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34A2-8099-8240-B4EB-F486AC7BED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213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8F004-B0B4-A347-2F47-6F6533F55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F323C-1339-2EAD-EA71-2510095BE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4098E-9E57-8D92-D314-0BE3ABD90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CB1139-B8C8-DC73-E519-7859641FF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666B3B-796C-6E7A-3BB0-AE0BF8707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Email me at Liam.Pinchbeck@monash.edu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4FA68-9175-63E9-9B2A-F62B34AC1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34A2-8099-8240-B4EB-F486AC7BED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6546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32B70-88BE-8CAB-84BB-91AA83C21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C040B1-342B-2CAB-4B1A-E40D1E293D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DB1177-E4BA-F0E4-8BEB-2EB63630B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4C2EE-9910-6131-9EFE-7105692C5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E2CEB-87FD-379C-3BC2-C6BE493DB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Email me at Liam.Pinchbeck@monash.edu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B1CED-F918-376B-C108-95DEAFAC9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34A2-8099-8240-B4EB-F486AC7BED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1956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30DC61-5D07-3700-E684-07EF5077B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EA16F-3BEE-9CDF-0407-AF73F74BC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753B4-1E05-50F8-04FA-91430510F4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1BA07-467F-970E-78E9-300CAED0D7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AU"/>
              <a:t>Email me at Liam.Pinchbeck@monash.edu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563DF-46CC-D34A-D577-7522DED174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0834A2-8099-8240-B4EB-F486AC7BED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397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hyperlink" Target="http://dx.doi.org/10.31223/X53K6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5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.png"/><Relationship Id="rId4" Type="http://schemas.openxmlformats.org/officeDocument/2006/relationships/hyperlink" Target="mailto:Liam.Pinchbeck@monash.edu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A7EFB0E-ACB5-8DF0-ABF6-3FD564E4A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350338" cy="694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D00A4B-77E0-0770-D146-3D6D1D182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350338" cy="1282535"/>
          </a:xfrm>
        </p:spPr>
        <p:txBody>
          <a:bodyPr>
            <a:noAutofit/>
          </a:bodyPr>
          <a:lstStyle/>
          <a:p>
            <a:r>
              <a:rPr lang="en-AU" sz="4800" dirty="0">
                <a:solidFill>
                  <a:schemeClr val="bg1"/>
                </a:solidFill>
              </a:rPr>
              <a:t>Modelling the unknown with CTAO: </a:t>
            </a:r>
            <a:br>
              <a:rPr lang="en-AU" sz="4800" dirty="0">
                <a:solidFill>
                  <a:schemeClr val="bg1"/>
                </a:solidFill>
              </a:rPr>
            </a:br>
            <a:r>
              <a:rPr lang="en-AU" sz="4000" dirty="0">
                <a:solidFill>
                  <a:schemeClr val="bg1"/>
                </a:solidFill>
              </a:rPr>
              <a:t>Investigating indirect WIMP dark matter search systematics</a:t>
            </a:r>
            <a:endParaRPr lang="en-AU" sz="48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144258-599B-5D00-71D8-588294F2F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495393"/>
            <a:ext cx="5874327" cy="451672"/>
          </a:xfrm>
        </p:spPr>
        <p:txBody>
          <a:bodyPr/>
          <a:lstStyle/>
          <a:p>
            <a:r>
              <a:rPr lang="en-AU" u="sng" dirty="0">
                <a:solidFill>
                  <a:schemeClr val="bg1"/>
                </a:solidFill>
              </a:rPr>
              <a:t>Liam Pinchbeck</a:t>
            </a:r>
            <a:r>
              <a:rPr lang="en-AU" dirty="0">
                <a:solidFill>
                  <a:schemeClr val="bg1"/>
                </a:solidFill>
              </a:rPr>
              <a:t>, Csaba Balazs, Eric Thrane</a:t>
            </a:r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DC9D184-AA6F-0C8A-13BE-9AE5A046F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0248" y="5744015"/>
            <a:ext cx="2940999" cy="85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52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36DE8-5EEF-6890-39D0-6EC2934E9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9" y="7023"/>
            <a:ext cx="12023652" cy="941253"/>
          </a:xfrm>
        </p:spPr>
        <p:txBody>
          <a:bodyPr/>
          <a:lstStyle/>
          <a:p>
            <a:r>
              <a:rPr lang="en-AU" b="1" i="1" dirty="0"/>
              <a:t>Normalising flows</a:t>
            </a:r>
            <a:endParaRPr lang="en-AU" dirty="0"/>
          </a:p>
        </p:txBody>
      </p:sp>
      <p:pic>
        <p:nvPicPr>
          <p:cNvPr id="5" name="Picture 2" descr="Image showing the broad concept of variational inference not guaranteeing exactness">
            <a:extLst>
              <a:ext uri="{FF2B5EF4-FFF2-40B4-BE49-F238E27FC236}">
                <a16:creationId xmlns:a16="http://schemas.microsoft.com/office/drawing/2014/main" id="{8F65802E-4F35-0193-1A09-C8D8E0B35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4396" y="1597561"/>
            <a:ext cx="4654748" cy="288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D5621D-E191-E5E9-9BE5-10EAEE6A821A}"/>
              </a:ext>
            </a:extLst>
          </p:cNvPr>
          <p:cNvSpPr/>
          <p:nvPr/>
        </p:nvSpPr>
        <p:spPr>
          <a:xfrm>
            <a:off x="1341120" y="5617029"/>
            <a:ext cx="1698171" cy="56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44BFF-DB22-F16E-3C14-8CDFBB76A968}"/>
              </a:ext>
            </a:extLst>
          </p:cNvPr>
          <p:cNvSpPr txBox="1"/>
          <p:nvPr/>
        </p:nvSpPr>
        <p:spPr>
          <a:xfrm>
            <a:off x="20099" y="6448704"/>
            <a:ext cx="367616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dirty="0"/>
              <a:t>[1] “</a:t>
            </a:r>
            <a:r>
              <a:rPr lang="en-AU" sz="1050" i="1" dirty="0"/>
              <a:t>Bayesian Seismic Tomography using Normalizing Flows</a:t>
            </a:r>
            <a:r>
              <a:rPr lang="en-AU" sz="1050" dirty="0"/>
              <a:t>” - DOI:</a:t>
            </a:r>
            <a:r>
              <a:rPr lang="en-AU" sz="1050" u="sng" dirty="0">
                <a:hlinkClick r:id="rId4"/>
              </a:rPr>
              <a:t>10.31223/X53K6G</a:t>
            </a:r>
            <a:endParaRPr lang="en-AU" sz="1050" dirty="0"/>
          </a:p>
          <a:p>
            <a:endParaRPr lang="en-AU" sz="1050" b="1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249E8EAB-D322-2F90-8F8F-87D9D4FAF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Email me at </a:t>
            </a:r>
            <a:r>
              <a:rPr lang="en-AU" dirty="0" err="1"/>
              <a:t>Liam.Pinchbeck@monash.edu</a:t>
            </a:r>
            <a:endParaRPr lang="en-AU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D56A765-402D-B2F8-732C-0D77C1536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34A2-8099-8240-B4EB-F486AC7BED20}" type="slidenum">
              <a:rPr lang="en-AU" smtClean="0"/>
              <a:t>9</a:t>
            </a:fld>
            <a:endParaRPr lang="en-AU"/>
          </a:p>
        </p:txBody>
      </p:sp>
      <p:pic>
        <p:nvPicPr>
          <p:cNvPr id="1028" name="Picture 4" descr="Nothing to see here.">
            <a:extLst>
              <a:ext uri="{FF2B5EF4-FFF2-40B4-BE49-F238E27FC236}">
                <a16:creationId xmlns:a16="http://schemas.microsoft.com/office/drawing/2014/main" id="{E96DCA59-1251-B023-D14B-6D61CF5FF7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r="5150"/>
          <a:stretch>
            <a:fillRect/>
          </a:stretch>
        </p:blipFill>
        <p:spPr bwMode="auto">
          <a:xfrm>
            <a:off x="4371444" y="1571645"/>
            <a:ext cx="7820556" cy="362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25365CE-431C-7971-67DF-D56CA5BEA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8" y="1117913"/>
            <a:ext cx="4476597" cy="44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75E4D4-8C4A-C298-7452-EDC93461E5A2}"/>
              </a:ext>
            </a:extLst>
          </p:cNvPr>
          <p:cNvSpPr txBox="1"/>
          <p:nvPr/>
        </p:nvSpPr>
        <p:spPr>
          <a:xfrm>
            <a:off x="671653" y="5421432"/>
            <a:ext cx="3419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Normalising Flow demonstration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CD334D-78B3-3C99-313C-CB97926040D5}"/>
              </a:ext>
            </a:extLst>
          </p:cNvPr>
          <p:cNvSpPr txBox="1"/>
          <p:nvPr/>
        </p:nvSpPr>
        <p:spPr>
          <a:xfrm>
            <a:off x="6861042" y="5457468"/>
            <a:ext cx="294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General flow demonstration</a:t>
            </a:r>
          </a:p>
        </p:txBody>
      </p:sp>
    </p:spTree>
    <p:extLst>
      <p:ext uri="{BB962C8B-B14F-4D97-AF65-F5344CB8AC3E}">
        <p14:creationId xmlns:p14="http://schemas.microsoft.com/office/powerpoint/2010/main" val="2503232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B62D3-4282-6E81-F845-1FE1C9519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Email me at Liam.Pinchbeck@monash.edu</a:t>
            </a:r>
          </a:p>
        </p:txBody>
      </p:sp>
      <p:pic>
        <p:nvPicPr>
          <p:cNvPr id="1026" name="Picture 2" descr="Pyro">
            <a:extLst>
              <a:ext uri="{FF2B5EF4-FFF2-40B4-BE49-F238E27FC236}">
                <a16:creationId xmlns:a16="http://schemas.microsoft.com/office/drawing/2014/main" id="{4CF612FF-6ABA-F724-C0EC-4FE033339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397" y="2833310"/>
            <a:ext cx="881973" cy="74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6FEAF84-546D-05B4-2463-B0AF713B3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781" y="3937015"/>
            <a:ext cx="3031798" cy="74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BA8AFD3-DFF9-D9A7-6B30-483281550B1C}"/>
                  </a:ext>
                </a:extLst>
              </p:cNvPr>
              <p:cNvSpPr txBox="1"/>
              <p:nvPr/>
            </p:nvSpPr>
            <p:spPr>
              <a:xfrm>
                <a:off x="1932397" y="4850012"/>
                <a:ext cx="453585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AU" sz="48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AU" sz="4800" dirty="0"/>
                  <a:t>-ray Astronomy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BA8AFD3-DFF9-D9A7-6B30-483281550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2397" y="4850012"/>
                <a:ext cx="4535857" cy="830997"/>
              </a:xfrm>
              <a:prstGeom prst="rect">
                <a:avLst/>
              </a:prstGeom>
              <a:blipFill>
                <a:blip r:embed="rId5"/>
                <a:stretch>
                  <a:fillRect l="-2514" t="-16667" r="-5028" b="-3787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C235B61A-2B7E-2D99-8805-D01513F07BCF}"/>
              </a:ext>
            </a:extLst>
          </p:cNvPr>
          <p:cNvGrpSpPr>
            <a:grpSpLocks noChangeAspect="1"/>
          </p:cNvGrpSpPr>
          <p:nvPr/>
        </p:nvGrpSpPr>
        <p:grpSpPr>
          <a:xfrm>
            <a:off x="518471" y="102753"/>
            <a:ext cx="10337685" cy="2130637"/>
            <a:chOff x="2556159" y="2225121"/>
            <a:chExt cx="6364805" cy="1311811"/>
          </a:xfrm>
        </p:grpSpPr>
        <p:pic>
          <p:nvPicPr>
            <p:cNvPr id="6" name="Picture 2" descr="GitHub - LiamCPinchbeck/GammaBayes: A bayesian inference pipeline for dark  matter analysis with CTA data">
              <a:extLst>
                <a:ext uri="{FF2B5EF4-FFF2-40B4-BE49-F238E27FC236}">
                  <a16:creationId xmlns:a16="http://schemas.microsoft.com/office/drawing/2014/main" id="{3D29043F-6423-E30B-6771-3F44B3E3D8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159" y="2225121"/>
              <a:ext cx="6165669" cy="1311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BCBC5D-9357-61D9-8796-F7A7AB76BBD6}"/>
                </a:ext>
              </a:extLst>
            </p:cNvPr>
            <p:cNvSpPr txBox="1"/>
            <p:nvPr/>
          </p:nvSpPr>
          <p:spPr>
            <a:xfrm>
              <a:off x="8382878" y="2422996"/>
              <a:ext cx="538086" cy="5116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AU" sz="4800" dirty="0">
                  <a:solidFill>
                    <a:srgbClr val="0A293A"/>
                  </a:solidFill>
                </a:rPr>
                <a:t>V2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5A4F4DD-BBF1-039B-51F2-EE7F460B4CB2}"/>
              </a:ext>
            </a:extLst>
          </p:cNvPr>
          <p:cNvSpPr txBox="1"/>
          <p:nvPr/>
        </p:nvSpPr>
        <p:spPr>
          <a:xfrm>
            <a:off x="9358065" y="1771726"/>
            <a:ext cx="169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/>
              <a:t>(current public on GitHub is V1)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A8ABD51-1062-DC28-98EC-77281B47A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34A2-8099-8240-B4EB-F486AC7BED20}" type="slidenum">
              <a:rPr lang="en-AU" smtClean="0"/>
              <a:t>10</a:t>
            </a:fld>
            <a:endParaRPr lang="en-AU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9443635-2059-43D1-452F-8ACC9DC72CC3}"/>
              </a:ext>
            </a:extLst>
          </p:cNvPr>
          <p:cNvSpPr/>
          <p:nvPr/>
        </p:nvSpPr>
        <p:spPr>
          <a:xfrm>
            <a:off x="1489435" y="3026004"/>
            <a:ext cx="226243" cy="23567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DE86A13-A566-DE08-D687-8DF0D6D51DB0}"/>
              </a:ext>
            </a:extLst>
          </p:cNvPr>
          <p:cNvSpPr/>
          <p:nvPr/>
        </p:nvSpPr>
        <p:spPr>
          <a:xfrm>
            <a:off x="1489434" y="4124815"/>
            <a:ext cx="226243" cy="23567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7425A60-7D5E-E3EB-20F0-1F5D3E521598}"/>
              </a:ext>
            </a:extLst>
          </p:cNvPr>
          <p:cNvSpPr/>
          <p:nvPr/>
        </p:nvSpPr>
        <p:spPr>
          <a:xfrm>
            <a:off x="1489434" y="5147676"/>
            <a:ext cx="226243" cy="23567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19F20B-A17C-2248-526A-61C550102837}"/>
              </a:ext>
            </a:extLst>
          </p:cNvPr>
          <p:cNvSpPr txBox="1"/>
          <p:nvPr/>
        </p:nvSpPr>
        <p:spPr>
          <a:xfrm>
            <a:off x="3523680" y="2908731"/>
            <a:ext cx="8314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A full probabilistic programming language that can implement normalising flows and other methods such as Hamiltonian Monte Carlo</a:t>
            </a:r>
          </a:p>
        </p:txBody>
      </p:sp>
    </p:spTree>
    <p:extLst>
      <p:ext uri="{BB962C8B-B14F-4D97-AF65-F5344CB8AC3E}">
        <p14:creationId xmlns:p14="http://schemas.microsoft.com/office/powerpoint/2010/main" val="2906689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F288F-2BEE-10D1-FD6B-AD61EC136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47C85A-DF9D-535B-8547-2008EF66E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Email me at Liam.Pinchbeck@monash.edu</a:t>
            </a:r>
          </a:p>
        </p:txBody>
      </p:sp>
      <p:pic>
        <p:nvPicPr>
          <p:cNvPr id="5" name="Picture 2" descr="GitHub - LiamCPinchbeck/GammaBayes: A bayesian inference pipeline for dark  matter analysis with CTA data">
            <a:extLst>
              <a:ext uri="{FF2B5EF4-FFF2-40B4-BE49-F238E27FC236}">
                <a16:creationId xmlns:a16="http://schemas.microsoft.com/office/drawing/2014/main" id="{539FC78F-B9F1-939E-5EC2-C64FB38D6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3972"/>
            <a:ext cx="3732028" cy="79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12232D-3AE6-052F-2705-5AEFECA841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01091" y="80608"/>
            <a:ext cx="6189814" cy="61225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AB42F6-4566-6641-93A4-C9F1708DF194}"/>
              </a:ext>
            </a:extLst>
          </p:cNvPr>
          <p:cNvSpPr txBox="1"/>
          <p:nvPr/>
        </p:nvSpPr>
        <p:spPr>
          <a:xfrm>
            <a:off x="5783875" y="-53222"/>
            <a:ext cx="63106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0" dirty="0">
                <a:solidFill>
                  <a:schemeClr val="bg1">
                    <a:lumMod val="65000"/>
                  </a:schemeClr>
                </a:solidFill>
              </a:rPr>
              <a:t>PRELIMINARY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10003B4-85FC-0EEA-94F4-20D38F27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34A2-8099-8240-B4EB-F486AC7BED20}" type="slidenum">
              <a:rPr lang="en-AU" smtClean="0"/>
              <a:t>11</a:t>
            </a:fld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0A1034-037E-B844-C680-7673EAEFD771}"/>
              </a:ext>
            </a:extLst>
          </p:cNvPr>
          <p:cNvSpPr txBox="1"/>
          <p:nvPr/>
        </p:nvSpPr>
        <p:spPr>
          <a:xfrm>
            <a:off x="86889" y="2503085"/>
            <a:ext cx="2543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Just some of the flux normalisations!</a:t>
            </a:r>
          </a:p>
          <a:p>
            <a:r>
              <a:rPr lang="en-AU" b="1" dirty="0"/>
              <a:t>(don’t read)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133BB4F-5502-A98E-E006-BEBC16DF07CB}"/>
              </a:ext>
            </a:extLst>
          </p:cNvPr>
          <p:cNvCxnSpPr>
            <a:cxnSpLocks/>
          </p:cNvCxnSpPr>
          <p:nvPr/>
        </p:nvCxnSpPr>
        <p:spPr>
          <a:xfrm>
            <a:off x="2420983" y="2899954"/>
            <a:ext cx="41801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C0CB47B-660A-468E-626D-3BFE7F8A0764}"/>
              </a:ext>
            </a:extLst>
          </p:cNvPr>
          <p:cNvSpPr txBox="1"/>
          <p:nvPr/>
        </p:nvSpPr>
        <p:spPr>
          <a:xfrm>
            <a:off x="3509288" y="6125517"/>
            <a:ext cx="52931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AU" sz="2400" dirty="0">
                <a:solidFill>
                  <a:srgbClr val="0A293A"/>
                </a:solidFill>
              </a:rPr>
              <a:t>V2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9C4244-0421-2262-D597-C9374F814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6854" y="1404047"/>
            <a:ext cx="2819861" cy="22011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B7FD76-2A99-1DD5-55FF-F7EE0DE179F8}"/>
              </a:ext>
            </a:extLst>
          </p:cNvPr>
          <p:cNvSpPr txBox="1"/>
          <p:nvPr/>
        </p:nvSpPr>
        <p:spPr>
          <a:xfrm>
            <a:off x="9378465" y="3628617"/>
            <a:ext cx="1014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Iteration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4E604C-B6C2-3D9C-E65E-54FEB4C00DD4}"/>
              </a:ext>
            </a:extLst>
          </p:cNvPr>
          <p:cNvSpPr txBox="1"/>
          <p:nvPr/>
        </p:nvSpPr>
        <p:spPr>
          <a:xfrm>
            <a:off x="7647701" y="2276479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ELBO</a:t>
            </a:r>
          </a:p>
        </p:txBody>
      </p:sp>
    </p:spTree>
    <p:extLst>
      <p:ext uri="{BB962C8B-B14F-4D97-AF65-F5344CB8AC3E}">
        <p14:creationId xmlns:p14="http://schemas.microsoft.com/office/powerpoint/2010/main" val="2847632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56F09-8D84-756A-8DC3-6B9EC22E2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6BBCB8-D775-EE56-C1BA-DD522C3DD8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389"/>
          <a:stretch>
            <a:fillRect/>
          </a:stretch>
        </p:blipFill>
        <p:spPr>
          <a:xfrm>
            <a:off x="7558593" y="855375"/>
            <a:ext cx="2387375" cy="300155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EC3E874-3F5C-6D3E-67A5-FAF1D504575C}"/>
              </a:ext>
            </a:extLst>
          </p:cNvPr>
          <p:cNvGrpSpPr>
            <a:grpSpLocks noChangeAspect="1"/>
          </p:cNvGrpSpPr>
          <p:nvPr/>
        </p:nvGrpSpPr>
        <p:grpSpPr>
          <a:xfrm>
            <a:off x="3773944" y="855375"/>
            <a:ext cx="4379456" cy="3682209"/>
            <a:chOff x="3930014" y="951281"/>
            <a:chExt cx="3257722" cy="270046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292CB9F-D713-7367-86F2-EB6C73C3ABD1}"/>
                </a:ext>
              </a:extLst>
            </p:cNvPr>
            <p:cNvGrpSpPr/>
            <p:nvPr/>
          </p:nvGrpSpPr>
          <p:grpSpPr>
            <a:xfrm>
              <a:off x="3930014" y="951281"/>
              <a:ext cx="3257722" cy="2128681"/>
              <a:chOff x="3930014" y="951281"/>
              <a:chExt cx="3257722" cy="2128681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63F9735-2EB7-87C3-0F96-EBBAF20C80BF}"/>
                  </a:ext>
                </a:extLst>
              </p:cNvPr>
              <p:cNvGrpSpPr/>
              <p:nvPr/>
            </p:nvGrpSpPr>
            <p:grpSpPr>
              <a:xfrm>
                <a:off x="3930014" y="951281"/>
                <a:ext cx="3257722" cy="2128681"/>
                <a:chOff x="3952974" y="1003557"/>
                <a:chExt cx="3257722" cy="2128681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A1407E40-2400-63D3-3FFB-31A9172D2E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4132" r="6100"/>
                <a:stretch>
                  <a:fillRect/>
                </a:stretch>
              </p:blipFill>
              <p:spPr>
                <a:xfrm>
                  <a:off x="3952974" y="1003557"/>
                  <a:ext cx="2969984" cy="2114731"/>
                </a:xfrm>
                <a:prstGeom prst="rect">
                  <a:avLst/>
                </a:prstGeom>
              </p:spPr>
            </p:pic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CF3D7EA-457D-0FF3-6ED5-4C10AD091128}"/>
                    </a:ext>
                  </a:extLst>
                </p:cNvPr>
                <p:cNvSpPr/>
                <p:nvPr/>
              </p:nvSpPr>
              <p:spPr>
                <a:xfrm>
                  <a:off x="6302375" y="2908664"/>
                  <a:ext cx="908321" cy="2235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AA3F053F-1385-8608-5AB0-E36D14F638EA}"/>
                    </a:ext>
                  </a:extLst>
                </p:cNvPr>
                <p:cNvGrpSpPr/>
                <p:nvPr/>
              </p:nvGrpSpPr>
              <p:grpSpPr>
                <a:xfrm>
                  <a:off x="5641735" y="2909026"/>
                  <a:ext cx="336935" cy="116685"/>
                  <a:chOff x="5732325" y="2916828"/>
                  <a:chExt cx="336935" cy="116685"/>
                </a:xfrm>
              </p:grpSpPr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48E65746-C643-36A9-AA4D-CB600074E34A}"/>
                      </a:ext>
                    </a:extLst>
                  </p:cNvPr>
                  <p:cNvSpPr/>
                  <p:nvPr/>
                </p:nvSpPr>
                <p:spPr>
                  <a:xfrm>
                    <a:off x="5732325" y="2916828"/>
                    <a:ext cx="175050" cy="11668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D18336A4-0DAD-B673-8CB1-0C95A26A3FC3}"/>
                      </a:ext>
                    </a:extLst>
                  </p:cNvPr>
                  <p:cNvSpPr/>
                  <p:nvPr/>
                </p:nvSpPr>
                <p:spPr>
                  <a:xfrm>
                    <a:off x="5882021" y="2951172"/>
                    <a:ext cx="187239" cy="823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</p:grp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0B6A09C-C633-5DDD-A534-5176E30FE15B}"/>
                  </a:ext>
                </a:extLst>
              </p:cNvPr>
              <p:cNvSpPr/>
              <p:nvPr/>
            </p:nvSpPr>
            <p:spPr>
              <a:xfrm>
                <a:off x="6049053" y="2891536"/>
                <a:ext cx="187239" cy="823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AA7AD41-4B55-FCCD-B175-28B44B060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56937" y="2999312"/>
              <a:ext cx="1612342" cy="65243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F100C3-EE78-6838-7C26-E84CCA33E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6293"/>
            <a:ext cx="10515600" cy="822967"/>
          </a:xfrm>
        </p:spPr>
        <p:txBody>
          <a:bodyPr/>
          <a:lstStyle/>
          <a:p>
            <a:r>
              <a:rPr lang="en-AU" dirty="0"/>
              <a:t>Example Synthetic Dataset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0DF12-F481-2875-A52F-97857B949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Email me at </a:t>
            </a:r>
            <a:r>
              <a:rPr lang="en-AU" dirty="0" err="1"/>
              <a:t>Liam.Pinchbeck@monash.edu</a:t>
            </a:r>
            <a:endParaRPr lang="en-AU" dirty="0"/>
          </a:p>
        </p:txBody>
      </p:sp>
      <p:pic>
        <p:nvPicPr>
          <p:cNvPr id="5" name="Picture 2" descr="GitHub - LiamCPinchbeck/GammaBayes: A bayesian inference pipeline for dark  matter analysis with CTA data">
            <a:extLst>
              <a:ext uri="{FF2B5EF4-FFF2-40B4-BE49-F238E27FC236}">
                <a16:creationId xmlns:a16="http://schemas.microsoft.com/office/drawing/2014/main" id="{C2DEA8EC-9220-3839-CFFD-E5CB17829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3972"/>
            <a:ext cx="3732028" cy="79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CE0327-9FD2-8C00-2DB8-2F9E105F4F5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3368" y="1416056"/>
            <a:ext cx="4332423" cy="4320901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1CA82D7-1F0D-52E5-9B78-109A5C7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34A2-8099-8240-B4EB-F486AC7BED20}" type="slidenum">
              <a:rPr lang="en-AU" smtClean="0"/>
              <a:t>12</a:t>
            </a:fld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FCFC64-47F2-B667-22F7-FCEEDD4A16CC}"/>
              </a:ext>
            </a:extLst>
          </p:cNvPr>
          <p:cNvSpPr txBox="1"/>
          <p:nvPr/>
        </p:nvSpPr>
        <p:spPr>
          <a:xfrm>
            <a:off x="5106475" y="5137547"/>
            <a:ext cx="63106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0" dirty="0">
                <a:solidFill>
                  <a:schemeClr val="bg1">
                    <a:lumMod val="65000"/>
                  </a:schemeClr>
                </a:solidFill>
              </a:rPr>
              <a:t>PRELIMINARY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B46B01-3DBC-2FD7-4CC4-8E62E19BEC1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880055" y="855375"/>
            <a:ext cx="2311945" cy="30825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454B96-E3C5-3572-5763-A5D3BD0EE177}"/>
              </a:ext>
            </a:extLst>
          </p:cNvPr>
          <p:cNvSpPr txBox="1"/>
          <p:nvPr/>
        </p:nvSpPr>
        <p:spPr>
          <a:xfrm>
            <a:off x="3509288" y="6125517"/>
            <a:ext cx="52931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AU" sz="2400" dirty="0">
                <a:solidFill>
                  <a:srgbClr val="0A293A"/>
                </a:solidFill>
              </a:rPr>
              <a:t>V2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D67C7A6-83E5-9D04-8618-DF1A879122A1}"/>
                  </a:ext>
                </a:extLst>
              </p:cNvPr>
              <p:cNvSpPr txBox="1"/>
              <p:nvPr/>
            </p:nvSpPr>
            <p:spPr>
              <a:xfrm>
                <a:off x="5298503" y="4178375"/>
                <a:ext cx="1147237" cy="3938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AU" i="1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𝜒</m:t>
                          </m:r>
                        </m:sub>
                      </m:sSub>
                    </m:oMath>
                  </m:oMathPara>
                </a14:m>
                <a:endParaRPr lang="en-AU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D67C7A6-83E5-9D04-8618-DF1A87912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503" y="4178375"/>
                <a:ext cx="1147237" cy="393890"/>
              </a:xfrm>
              <a:prstGeom prst="rect">
                <a:avLst/>
              </a:prstGeom>
              <a:blipFill>
                <a:blip r:embed="rId9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73FB743-3677-7E01-E30C-394D1F90858F}"/>
                  </a:ext>
                </a:extLst>
              </p:cNvPr>
              <p:cNvSpPr txBox="1"/>
              <p:nvPr/>
            </p:nvSpPr>
            <p:spPr>
              <a:xfrm>
                <a:off x="3566656" y="787397"/>
                <a:ext cx="1468671" cy="4943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AU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AU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sub>
                      </m:sSub>
                    </m:oMath>
                  </m:oMathPara>
                </a14:m>
                <a:endParaRPr lang="en-AU" sz="2400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73FB743-3677-7E01-E30C-394D1F908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656" y="787397"/>
                <a:ext cx="1468671" cy="494366"/>
              </a:xfrm>
              <a:prstGeom prst="rect">
                <a:avLst/>
              </a:prstGeom>
              <a:blipFill>
                <a:blip r:embed="rId10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6848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angle 2">
            <a:extLst>
              <a:ext uri="{FF2B5EF4-FFF2-40B4-BE49-F238E27FC236}">
                <a16:creationId xmlns:a16="http://schemas.microsoft.com/office/drawing/2014/main" id="{EE2DD5B1-504C-89AF-F551-B6BAB2051E7A}"/>
              </a:ext>
            </a:extLst>
          </p:cNvPr>
          <p:cNvSpPr/>
          <p:nvPr/>
        </p:nvSpPr>
        <p:spPr>
          <a:xfrm rot="10800000" flipH="1">
            <a:off x="-7479" y="0"/>
            <a:ext cx="934340" cy="983210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x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E95D9E9-D812-8B29-657D-55BB687B5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4" r="74"/>
          <a:stretch/>
        </p:blipFill>
        <p:spPr bwMode="auto">
          <a:xfrm>
            <a:off x="0" y="44451"/>
            <a:ext cx="6884474" cy="681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riangle 3">
            <a:extLst>
              <a:ext uri="{FF2B5EF4-FFF2-40B4-BE49-F238E27FC236}">
                <a16:creationId xmlns:a16="http://schemas.microsoft.com/office/drawing/2014/main" id="{18A65EE2-9510-C5C5-4BF6-04CE27F514CF}"/>
              </a:ext>
            </a:extLst>
          </p:cNvPr>
          <p:cNvSpPr/>
          <p:nvPr/>
        </p:nvSpPr>
        <p:spPr>
          <a:xfrm rot="10800000">
            <a:off x="493057" y="0"/>
            <a:ext cx="6777318" cy="6858000"/>
          </a:xfrm>
          <a:prstGeom prst="triangle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18CCA8-65A1-F2B0-5D14-1B6E77B9B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388" y="44451"/>
            <a:ext cx="9242612" cy="1500187"/>
          </a:xfrm>
        </p:spPr>
        <p:txBody>
          <a:bodyPr>
            <a:normAutofit fontScale="90000"/>
          </a:bodyPr>
          <a:lstStyle/>
          <a:p>
            <a:r>
              <a:rPr lang="en-AU" sz="8000" dirty="0">
                <a:solidFill>
                  <a:schemeClr val="bg1"/>
                </a:solidFill>
              </a:rPr>
              <a:t>Thank you for listening!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7DC1DA-3D03-2618-CB29-C06780357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8682" y="1589089"/>
            <a:ext cx="9063318" cy="1500187"/>
          </a:xfrm>
        </p:spPr>
        <p:txBody>
          <a:bodyPr>
            <a:normAutofit/>
          </a:bodyPr>
          <a:lstStyle/>
          <a:p>
            <a:r>
              <a:rPr lang="en-AU" sz="3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Liam.Pinchbeck@monash.edu</a:t>
            </a:r>
            <a:endParaRPr lang="en-AU" sz="3200" dirty="0">
              <a:solidFill>
                <a:schemeClr val="bg1"/>
              </a:solidFill>
            </a:endParaRPr>
          </a:p>
          <a:p>
            <a:r>
              <a:rPr lang="en-AU" b="1" dirty="0">
                <a:solidFill>
                  <a:schemeClr val="bg1"/>
                </a:solidFill>
              </a:rPr>
              <a:t>And look out for our paper in the next couple of months on </a:t>
            </a:r>
            <a:r>
              <a:rPr lang="en-AU" b="1" dirty="0" err="1">
                <a:solidFill>
                  <a:schemeClr val="bg1"/>
                </a:solidFill>
              </a:rPr>
              <a:t>arXiv</a:t>
            </a:r>
            <a:r>
              <a:rPr lang="en-AU" b="1" dirty="0">
                <a:solidFill>
                  <a:schemeClr val="bg1"/>
                </a:solidFill>
              </a:rPr>
              <a:t>!</a:t>
            </a:r>
          </a:p>
          <a:p>
            <a:endParaRPr lang="en-AU" sz="2000" dirty="0">
              <a:solidFill>
                <a:schemeClr val="bg1"/>
              </a:solidFill>
            </a:endParaRPr>
          </a:p>
          <a:p>
            <a:endParaRPr lang="en-AU" sz="2000" dirty="0">
              <a:solidFill>
                <a:schemeClr val="bg1"/>
              </a:solidFill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0772F381-75C9-904A-9965-141711AEE566}"/>
              </a:ext>
            </a:extLst>
          </p:cNvPr>
          <p:cNvSpPr/>
          <p:nvPr/>
        </p:nvSpPr>
        <p:spPr>
          <a:xfrm>
            <a:off x="6840530" y="6454588"/>
            <a:ext cx="429846" cy="39602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2" descr="GitHub - LiamCPinchbeck/GammaBayes: A bayesian inference pipeline for dark  matter analysis with CTA data">
            <a:extLst>
              <a:ext uri="{FF2B5EF4-FFF2-40B4-BE49-F238E27FC236}">
                <a16:creationId xmlns:a16="http://schemas.microsoft.com/office/drawing/2014/main" id="{435CF393-C09B-FEDE-D742-9AADC06D0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374" y="5857466"/>
            <a:ext cx="4921625" cy="100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C82257-0EE3-E8E1-CA25-8B571083A38E}"/>
              </a:ext>
            </a:extLst>
          </p:cNvPr>
          <p:cNvSpPr txBox="1"/>
          <p:nvPr/>
        </p:nvSpPr>
        <p:spPr>
          <a:xfrm>
            <a:off x="11611858" y="5869813"/>
            <a:ext cx="695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rgbClr val="0A293A"/>
                </a:solidFill>
              </a:rPr>
              <a:t>V2</a:t>
            </a: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4775978A-00EB-F223-EF6D-4DCD1D5CBB24}"/>
              </a:ext>
            </a:extLst>
          </p:cNvPr>
          <p:cNvSpPr/>
          <p:nvPr/>
        </p:nvSpPr>
        <p:spPr>
          <a:xfrm rot="10800000">
            <a:off x="6252754" y="5867400"/>
            <a:ext cx="1025100" cy="983210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x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099384E-C662-66E3-F787-B1880E380C5C}"/>
              </a:ext>
            </a:extLst>
          </p:cNvPr>
          <p:cNvGrpSpPr/>
          <p:nvPr/>
        </p:nvGrpSpPr>
        <p:grpSpPr>
          <a:xfrm>
            <a:off x="9408453" y="2873240"/>
            <a:ext cx="2637209" cy="2955726"/>
            <a:chOff x="9408453" y="2873240"/>
            <a:chExt cx="2637209" cy="2955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AB1080C-1926-D40F-24B9-8C9EA989C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9408453" y="2873240"/>
              <a:ext cx="2637209" cy="260403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B89DDC-1378-B243-B486-4142198EAC86}"/>
                </a:ext>
              </a:extLst>
            </p:cNvPr>
            <p:cNvSpPr txBox="1"/>
            <p:nvPr/>
          </p:nvSpPr>
          <p:spPr>
            <a:xfrm>
              <a:off x="10022473" y="5459634"/>
              <a:ext cx="14091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</a:rPr>
                <a:t>My website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5AED056-B242-6946-D77D-11BE4C2ED293}"/>
              </a:ext>
            </a:extLst>
          </p:cNvPr>
          <p:cNvGrpSpPr/>
          <p:nvPr/>
        </p:nvGrpSpPr>
        <p:grpSpPr>
          <a:xfrm>
            <a:off x="6252753" y="2868830"/>
            <a:ext cx="2609320" cy="2966411"/>
            <a:chOff x="6252753" y="2868830"/>
            <a:chExt cx="2609320" cy="296641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973A74E-CEEB-6A74-4CCF-9387ED54B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52753" y="2868830"/>
              <a:ext cx="2609320" cy="261285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C2D27A-B546-596A-A0F3-16C8C4E800AD}"/>
                </a:ext>
              </a:extLst>
            </p:cNvPr>
            <p:cNvSpPr txBox="1"/>
            <p:nvPr/>
          </p:nvSpPr>
          <p:spPr>
            <a:xfrm>
              <a:off x="6340477" y="5465909"/>
              <a:ext cx="2433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</a:rPr>
                <a:t>GammaBayes GitHub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5452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E48EA-AB98-C792-9598-FCAD193E6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64"/>
            <a:ext cx="10515600" cy="1325563"/>
          </a:xfrm>
        </p:spPr>
        <p:txBody>
          <a:bodyPr/>
          <a:lstStyle/>
          <a:p>
            <a:r>
              <a:rPr lang="en-AU" dirty="0"/>
              <a:t>How do flows compare?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2FDFC1-678D-8493-C527-32A7CEFD0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17" y="1131904"/>
            <a:ext cx="10323683" cy="531679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9F1B3C-4F98-F219-5E3B-5065EF92D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Email me at Liam.Pinchbeck@monash.edu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D9FD93-4CDD-75A6-DAE3-0B84BB7C9588}"/>
              </a:ext>
            </a:extLst>
          </p:cNvPr>
          <p:cNvSpPr txBox="1"/>
          <p:nvPr/>
        </p:nvSpPr>
        <p:spPr>
          <a:xfrm>
            <a:off x="0" y="6409738"/>
            <a:ext cx="34838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dirty="0"/>
              <a:t>“Disentangling impact of capacity, objective, </a:t>
            </a:r>
            <a:r>
              <a:rPr lang="en-AU" sz="1050" dirty="0" err="1"/>
              <a:t>batchsize</a:t>
            </a:r>
            <a:r>
              <a:rPr lang="en-AU" sz="1050" dirty="0"/>
              <a:t>, estimators, and step-size on flow VI” - arXiv:2412.08824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BC1944-5B18-0ECD-C468-23B5E38C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34A2-8099-8240-B4EB-F486AC7BED20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0660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2E5C3-0277-708D-7401-CDA90C47A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Email me at Liam.Pinchbeck@monash.edu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A3305C-291A-D9B6-79B1-738EA483C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269" y="441434"/>
            <a:ext cx="10531366" cy="570761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07E14-F138-1F5E-D2DB-50CCF2432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34A2-8099-8240-B4EB-F486AC7BED20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1089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322EB9A-4DF3-DB24-2EA8-34305B54D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Email me at Liam.Pinchbeck@monash.edu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2CDBD5-BE3F-04C7-6EFF-E328FEE5B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34A2-8099-8240-B4EB-F486AC7BED20}" type="slidenum">
              <a:rPr lang="en-AU" smtClean="0"/>
              <a:t>16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57E2A2-E7DE-4483-BCA6-5E67CC4C3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290" y="225911"/>
            <a:ext cx="6133709" cy="5772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2CF61B-F797-3502-43CA-F7BBA648D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10497" cy="59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43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2ABE20-0CE4-1D8C-68CA-6B4E4E37F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Email me at Liam.Pinchbeck@monash.edu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A7D6E5-6E83-B7E0-D78C-D0798BB5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34A2-8099-8240-B4EB-F486AC7BED20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6757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7E388E-F9CD-BAEA-49A1-99CC3DB7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Email me at </a:t>
            </a:r>
            <a:r>
              <a:rPr lang="en-AU" dirty="0" err="1"/>
              <a:t>Liam.Pinchbeck@monash.edu</a:t>
            </a:r>
            <a:endParaRPr lang="en-AU" dirty="0"/>
          </a:p>
        </p:txBody>
      </p:sp>
      <p:pic>
        <p:nvPicPr>
          <p:cNvPr id="5" name="Picture 2" descr="GitHub - LiamCPinchbeck/GammaBayes: A bayesian inference pipeline for dark  matter analysis with CTA data">
            <a:extLst>
              <a:ext uri="{FF2B5EF4-FFF2-40B4-BE49-F238E27FC236}">
                <a16:creationId xmlns:a16="http://schemas.microsoft.com/office/drawing/2014/main" id="{7DD0639C-4ECF-B3CF-F69E-5D81065AA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38" y="2230826"/>
            <a:ext cx="8887152" cy="189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4687030-F92A-8F27-677B-B26CDA5AD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34A2-8099-8240-B4EB-F486AC7BED20}" type="slidenum">
              <a:rPr lang="en-AU" smtClean="0"/>
              <a:t>1</a:t>
            </a:fld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03FC39-53E3-40A6-538A-5293E16BD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8110" y="2080369"/>
            <a:ext cx="2489904" cy="24932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6EBDBD-DCCB-BDED-2A73-06D7E6CF15FE}"/>
              </a:ext>
            </a:extLst>
          </p:cNvPr>
          <p:cNvSpPr txBox="1"/>
          <p:nvPr/>
        </p:nvSpPr>
        <p:spPr>
          <a:xfrm>
            <a:off x="536213" y="4121660"/>
            <a:ext cx="415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Pinchbeck et al. 2024, arXiv:2401.13876</a:t>
            </a:r>
          </a:p>
        </p:txBody>
      </p:sp>
    </p:spTree>
    <p:extLst>
      <p:ext uri="{BB962C8B-B14F-4D97-AF65-F5344CB8AC3E}">
        <p14:creationId xmlns:p14="http://schemas.microsoft.com/office/powerpoint/2010/main" val="4041393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7CDFA8-332C-D207-6B6D-11A9FC8ED345}"/>
              </a:ext>
            </a:extLst>
          </p:cNvPr>
          <p:cNvCxnSpPr>
            <a:cxnSpLocks/>
            <a:stCxn id="2" idx="2"/>
            <a:endCxn id="4" idx="0"/>
          </p:cNvCxnSpPr>
          <p:nvPr/>
        </p:nvCxnSpPr>
        <p:spPr>
          <a:xfrm>
            <a:off x="6071419" y="993914"/>
            <a:ext cx="24581" cy="5362436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93C5053-6DDD-B67F-3B66-E8513D2E2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416"/>
            <a:ext cx="12142839" cy="976498"/>
          </a:xfrm>
        </p:spPr>
        <p:txBody>
          <a:bodyPr/>
          <a:lstStyle/>
          <a:p>
            <a:pPr algn="ctr"/>
            <a:r>
              <a:rPr lang="en-AU" dirty="0"/>
              <a:t>Dark Matter Signal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74398C-ACD4-9BC8-631F-F25938051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b="1" dirty="0">
                <a:solidFill>
                  <a:schemeClr val="tx1"/>
                </a:solidFill>
              </a:rPr>
              <a:t>Email me at </a:t>
            </a:r>
            <a:r>
              <a:rPr lang="en-AU" b="1" dirty="0" err="1">
                <a:solidFill>
                  <a:schemeClr val="tx1"/>
                </a:solidFill>
              </a:rPr>
              <a:t>Liam.Pinchbeck@monash.edu</a:t>
            </a:r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C436C-6371-595A-AA92-6F90AC11D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34A2-8099-8240-B4EB-F486AC7BED20}" type="slidenum">
              <a:rPr lang="en-AU" smtClean="0"/>
              <a:t>2</a:t>
            </a:fld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F723B6-8959-99B0-261A-5B7BF2CDD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46" y="1682577"/>
            <a:ext cx="4804782" cy="382421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31E2BE5-EAFA-394C-DCDB-ECB3A6825CC1}"/>
              </a:ext>
            </a:extLst>
          </p:cNvPr>
          <p:cNvGrpSpPr/>
          <p:nvPr/>
        </p:nvGrpSpPr>
        <p:grpSpPr>
          <a:xfrm>
            <a:off x="6172200" y="2192041"/>
            <a:ext cx="5970639" cy="3135551"/>
            <a:chOff x="6096000" y="1865993"/>
            <a:chExt cx="6046839" cy="312601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6EB0440-2C9D-A594-3BAC-0794F84F2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888360" y="1865993"/>
              <a:ext cx="3254479" cy="3126014"/>
              <a:chOff x="6267912" y="1642619"/>
              <a:chExt cx="5429712" cy="521538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3994220-65CA-A85C-6B85-88094A78C4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67912" y="1642619"/>
                <a:ext cx="5429712" cy="5215381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71ADCF6-EBD6-76AA-36F1-4F142DC27EB4}"/>
                  </a:ext>
                </a:extLst>
              </p:cNvPr>
              <p:cNvSpPr txBox="1"/>
              <p:nvPr/>
            </p:nvSpPr>
            <p:spPr>
              <a:xfrm>
                <a:off x="8598823" y="1808076"/>
                <a:ext cx="1589400" cy="623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/>
                  <a:t>Burkert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099F0C2-12A1-187C-D9A1-684D97037AF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96000" y="1865993"/>
              <a:ext cx="3254479" cy="3126014"/>
              <a:chOff x="356460" y="1636327"/>
              <a:chExt cx="5429712" cy="521538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37DDCD3-D00D-CD45-BBBF-B2B0BB216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6460" y="1636327"/>
                <a:ext cx="5429712" cy="5215381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31A5C9-947D-A6BD-60A0-BFC671E3BA59}"/>
                  </a:ext>
                </a:extLst>
              </p:cNvPr>
              <p:cNvSpPr txBox="1"/>
              <p:nvPr/>
            </p:nvSpPr>
            <p:spPr>
              <a:xfrm>
                <a:off x="2846697" y="1857994"/>
                <a:ext cx="1629865" cy="616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>
                    <a:solidFill>
                      <a:schemeClr val="bg1"/>
                    </a:solidFill>
                  </a:rPr>
                  <a:t>NFW</a:t>
                </a: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0F7E614-3DE9-D9B5-9857-E0AE5F44B2D7}"/>
              </a:ext>
            </a:extLst>
          </p:cNvPr>
          <p:cNvSpPr txBox="1"/>
          <p:nvPr/>
        </p:nvSpPr>
        <p:spPr>
          <a:xfrm>
            <a:off x="7380805" y="1159357"/>
            <a:ext cx="3939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/>
              <a:t>SPATIAL DISTRIBUTION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ADD066-380A-96B5-378B-0CDAC5902C6B}"/>
              </a:ext>
            </a:extLst>
          </p:cNvPr>
          <p:cNvSpPr txBox="1"/>
          <p:nvPr/>
        </p:nvSpPr>
        <p:spPr>
          <a:xfrm>
            <a:off x="871847" y="1159357"/>
            <a:ext cx="4322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/>
              <a:t>SPECTRAL DISTRIBUTION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272132-98E2-77C1-D805-9D377E0B98CF}"/>
                  </a:ext>
                </a:extLst>
              </p:cNvPr>
              <p:cNvSpPr txBox="1"/>
              <p:nvPr/>
            </p:nvSpPr>
            <p:spPr>
              <a:xfrm>
                <a:off x="644666" y="5506791"/>
                <a:ext cx="5120120" cy="1095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d>
                        <m:dPr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sub>
                          </m:sSub>
                        </m:e>
                      </m:d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AU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8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AU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f>
                            <m:fPr>
                              <m:ctrlP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AU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8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AU" sz="28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den>
                          </m:f>
                          <m:d>
                            <m:dPr>
                              <m:ctrlP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AU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AU" sz="2800" b="0" i="1" smtClean="0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AU" sz="28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272132-98E2-77C1-D805-9D377E0B9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66" y="5506791"/>
                <a:ext cx="5120120" cy="1095877"/>
              </a:xfrm>
              <a:prstGeom prst="rect">
                <a:avLst/>
              </a:prstGeom>
              <a:blipFill>
                <a:blip r:embed="rId5"/>
                <a:stretch>
                  <a:fillRect l="-1235" t="-139080" b="-18850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3D619FC-C22E-5395-0C8D-106FD009F198}"/>
                  </a:ext>
                </a:extLst>
              </p:cNvPr>
              <p:cNvSpPr txBox="1"/>
              <p:nvPr/>
            </p:nvSpPr>
            <p:spPr>
              <a:xfrm>
                <a:off x="7791119" y="5516072"/>
                <a:ext cx="93249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6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AU" sz="3600" b="0" i="1" smtClean="0">
                          <a:latin typeface="Cambria Math" panose="02040503050406030204" pitchFamily="18" charset="0"/>
                        </a:rPr>
                        <m:t>~1</m:t>
                      </m:r>
                    </m:oMath>
                  </m:oMathPara>
                </a14:m>
                <a:endParaRPr lang="en-AU" sz="36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3D619FC-C22E-5395-0C8D-106FD009F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1119" y="5516072"/>
                <a:ext cx="932499" cy="553998"/>
              </a:xfrm>
              <a:prstGeom prst="rect">
                <a:avLst/>
              </a:prstGeom>
              <a:blipFill>
                <a:blip r:embed="rId6"/>
                <a:stretch>
                  <a:fillRect l="-10811" r="-12162" b="-1777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E730AFF-BD80-BE75-CD17-24F4AE0C5BD3}"/>
                  </a:ext>
                </a:extLst>
              </p:cNvPr>
              <p:cNvSpPr txBox="1"/>
              <p:nvPr/>
            </p:nvSpPr>
            <p:spPr>
              <a:xfrm>
                <a:off x="10418737" y="5506791"/>
                <a:ext cx="93249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6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AU" sz="3600" b="0" i="1" smtClean="0">
                          <a:latin typeface="Cambria Math" panose="02040503050406030204" pitchFamily="18" charset="0"/>
                        </a:rPr>
                        <m:t>~0</m:t>
                      </m:r>
                    </m:oMath>
                  </m:oMathPara>
                </a14:m>
                <a:endParaRPr lang="en-AU" sz="36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E730AFF-BD80-BE75-CD17-24F4AE0C5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8737" y="5506791"/>
                <a:ext cx="932499" cy="553998"/>
              </a:xfrm>
              <a:prstGeom prst="rect">
                <a:avLst/>
              </a:prstGeom>
              <a:blipFill>
                <a:blip r:embed="rId7"/>
                <a:stretch>
                  <a:fillRect l="-10811" r="-10811" b="-1777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8215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7BA60F49-5053-CAF9-DB7E-43035FE06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680" y="1325563"/>
            <a:ext cx="3866320" cy="481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F5C6A5-9E96-0181-72B6-6CB2A39F8E3C}"/>
              </a:ext>
            </a:extLst>
          </p:cNvPr>
          <p:cNvSpPr txBox="1"/>
          <p:nvPr/>
        </p:nvSpPr>
        <p:spPr>
          <a:xfrm>
            <a:off x="0" y="6085863"/>
            <a:ext cx="60979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dirty="0">
                <a:solidFill>
                  <a:schemeClr val="bg1"/>
                </a:solidFill>
              </a:rPr>
              <a:t>[1]</a:t>
            </a:r>
            <a:r>
              <a:rPr lang="en-AU" dirty="0">
                <a:solidFill>
                  <a:schemeClr val="bg1"/>
                </a:solidFill>
              </a:rPr>
              <a:t> Image Credit: NASA/DOE/Fermi LAT Collaboration</a:t>
            </a:r>
            <a:endParaRPr lang="en-AU" sz="1800" dirty="0">
              <a:solidFill>
                <a:schemeClr val="bg1"/>
              </a:solidFill>
            </a:endParaRPr>
          </a:p>
          <a:p>
            <a:r>
              <a:rPr lang="en-AU" sz="1800" dirty="0">
                <a:solidFill>
                  <a:schemeClr val="bg1"/>
                </a:solidFill>
              </a:rPr>
              <a:t>[2] Image Credit:- </a:t>
            </a:r>
            <a:r>
              <a:rPr lang="en-AU" sz="1800" b="0" i="0" dirty="0">
                <a:solidFill>
                  <a:schemeClr val="bg1"/>
                </a:solidFill>
                <a:effectLst/>
                <a:latin typeface="ElsevierGulliver"/>
              </a:rPr>
              <a:t>arXiv</a:t>
            </a:r>
            <a:r>
              <a:rPr lang="en-AU" sz="1800" dirty="0">
                <a:solidFill>
                  <a:schemeClr val="bg1"/>
                </a:solidFill>
                <a:latin typeface="ElsevierGulliver"/>
              </a:rPr>
              <a:t>:</a:t>
            </a:r>
            <a:r>
              <a:rPr lang="en-AU" sz="1800" b="0" i="0" dirty="0">
                <a:solidFill>
                  <a:schemeClr val="bg1"/>
                </a:solidFill>
                <a:effectLst/>
                <a:latin typeface="ElsevierGulliver"/>
              </a:rPr>
              <a:t>1505.06055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C861FC-3A89-4CDA-1651-D409AF126740}"/>
              </a:ext>
            </a:extLst>
          </p:cNvPr>
          <p:cNvSpPr txBox="1"/>
          <p:nvPr/>
        </p:nvSpPr>
        <p:spPr>
          <a:xfrm>
            <a:off x="10294225" y="6085863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[2]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A7CEB2B-D82D-A793-5078-E3BB5C9EB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1389279"/>
            <a:ext cx="8325680" cy="468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E4D55E-FEF4-2194-E01B-1F335CFF1BF5}"/>
              </a:ext>
            </a:extLst>
          </p:cNvPr>
          <p:cNvSpPr txBox="1"/>
          <p:nvPr/>
        </p:nvSpPr>
        <p:spPr>
          <a:xfrm>
            <a:off x="3720090" y="571653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[1]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591880D-962D-05A6-41AD-F03E1BB9F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859"/>
            <a:ext cx="12192000" cy="1280316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Complicated Backgrounds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160A092-25FA-22D7-7D54-0E2CDFDA6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Email me at Liam.Pinchbeck@monash.edu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33FE6D-BC46-F676-F20D-5C5B87DF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34A2-8099-8240-B4EB-F486AC7BED20}" type="slidenum">
              <a:rPr lang="en-AU" smtClean="0"/>
              <a:t>3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64BDCE-8B03-37BE-7CA0-D6D62166A3CA}"/>
              </a:ext>
            </a:extLst>
          </p:cNvPr>
          <p:cNvSpPr/>
          <p:nvPr/>
        </p:nvSpPr>
        <p:spPr>
          <a:xfrm>
            <a:off x="3980223" y="3647090"/>
            <a:ext cx="442750" cy="369332"/>
          </a:xfrm>
          <a:prstGeom prst="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1181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CF11F-F946-2370-5AFC-11D5C0772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C9C8729-5AFD-4437-8377-601F36B85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>
              <a:lnSpc>
                <a:spcPct val="100000"/>
              </a:lnSpc>
              <a:spcAft>
                <a:spcPts val="900"/>
              </a:spcAft>
            </a:pPr>
            <a:r>
              <a:rPr lang="en-AU" sz="3200" b="1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GALPROP Diffuse Emission Maps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D3A7C19-F8E2-4999-C89E-18B68BEB2AF1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1775637"/>
            <a:ext cx="12076479" cy="4118269"/>
            <a:chOff x="963384" y="2723242"/>
            <a:chExt cx="9796411" cy="334073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C9B062E-6EDD-01C0-934C-E55ECF3D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460" r="18401" b="531"/>
            <a:stretch/>
          </p:blipFill>
          <p:spPr>
            <a:xfrm>
              <a:off x="963384" y="2723242"/>
              <a:ext cx="3576119" cy="334073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C36A76-F798-EE21-46E6-25E609F3D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0429" t="874" r="18565" b="1691"/>
            <a:stretch/>
          </p:blipFill>
          <p:spPr>
            <a:xfrm>
              <a:off x="4616457" y="2723242"/>
              <a:ext cx="3086676" cy="329430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6CFDB3-BC63-B2D0-D30A-E752592B4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680" t="1196" r="20007" b="1"/>
            <a:stretch/>
          </p:blipFill>
          <p:spPr>
            <a:xfrm>
              <a:off x="7703133" y="2723242"/>
              <a:ext cx="3056662" cy="3340730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55D308-F6C7-89E5-1419-17F489316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Email me at Liam.Pinchbeck@monash.edu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53262-82C6-129A-918A-81DFF858C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34A2-8099-8240-B4EB-F486AC7BED20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7367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14292-D95D-7885-D6DC-E85B9D28B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Email me at Liam.Pinchbeck@monash.edu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101FA5-A2D0-4331-27D0-075F84B7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34A2-8099-8240-B4EB-F486AC7BED20}" type="slidenum">
              <a:rPr lang="en-AU" smtClean="0"/>
              <a:t>5</a:t>
            </a:fld>
            <a:endParaRPr lang="en-AU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BC19C6-83C0-0B25-F854-0BEA61BF21BE}"/>
              </a:ext>
            </a:extLst>
          </p:cNvPr>
          <p:cNvGrpSpPr/>
          <p:nvPr/>
        </p:nvGrpSpPr>
        <p:grpSpPr>
          <a:xfrm>
            <a:off x="304647" y="220749"/>
            <a:ext cx="6219557" cy="3849517"/>
            <a:chOff x="87063" y="979336"/>
            <a:chExt cx="6219557" cy="38495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5AE821-356B-544E-22F2-BB953DB08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063" y="979336"/>
              <a:ext cx="6219557" cy="384951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80583B1-A947-1409-9489-31E0A5DC8AEB}"/>
                </a:ext>
              </a:extLst>
            </p:cNvPr>
            <p:cNvSpPr/>
            <p:nvPr/>
          </p:nvSpPr>
          <p:spPr>
            <a:xfrm>
              <a:off x="5652673" y="983530"/>
              <a:ext cx="645559" cy="376853"/>
            </a:xfrm>
            <a:prstGeom prst="rect">
              <a:avLst/>
            </a:prstGeom>
            <a:solidFill>
              <a:srgbClr val="B5191B"/>
            </a:solidFill>
            <a:ln>
              <a:solidFill>
                <a:srgbClr val="B519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1E061D0-955A-4281-D150-0FD01CDF8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342" y="525267"/>
            <a:ext cx="4379611" cy="51084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85F9C7-F0A4-FA89-AFE3-6F76DA86956E}"/>
              </a:ext>
            </a:extLst>
          </p:cNvPr>
          <p:cNvSpPr/>
          <p:nvPr/>
        </p:nvSpPr>
        <p:spPr>
          <a:xfrm>
            <a:off x="8947557" y="1061528"/>
            <a:ext cx="575353" cy="45070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21D22D-35A7-74F7-B34F-CB49992B0D37}"/>
              </a:ext>
            </a:extLst>
          </p:cNvPr>
          <p:cNvSpPr/>
          <p:nvPr/>
        </p:nvSpPr>
        <p:spPr>
          <a:xfrm>
            <a:off x="10149155" y="1061529"/>
            <a:ext cx="575353" cy="45070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A419FC-FE45-4A66-ADBC-3894A3C6A271}"/>
              </a:ext>
            </a:extLst>
          </p:cNvPr>
          <p:cNvSpPr txBox="1"/>
          <p:nvPr/>
        </p:nvSpPr>
        <p:spPr>
          <a:xfrm>
            <a:off x="776014" y="4328762"/>
            <a:ext cx="4365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/>
              <a:t>+ 2 ISRF Models Mentioned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186D7E-5B79-BFAE-6D8A-E3217E3FE306}"/>
              </a:ext>
            </a:extLst>
          </p:cNvPr>
          <p:cNvSpPr txBox="1"/>
          <p:nvPr/>
        </p:nvSpPr>
        <p:spPr>
          <a:xfrm>
            <a:off x="738096" y="4951698"/>
            <a:ext cx="5913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/>
              <a:t>+ 2 Magnetic Field Models Mentioned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04EAD7-FEFA-4BCA-42F3-A9419125D5C6}"/>
              </a:ext>
            </a:extLst>
          </p:cNvPr>
          <p:cNvSpPr/>
          <p:nvPr/>
        </p:nvSpPr>
        <p:spPr>
          <a:xfrm rot="5400000">
            <a:off x="8784098" y="3027383"/>
            <a:ext cx="4507064" cy="575353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SA100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6564890-926A-632D-CB8D-619C74F9FBB8}"/>
              </a:ext>
            </a:extLst>
          </p:cNvPr>
          <p:cNvSpPr/>
          <p:nvPr/>
        </p:nvSpPr>
        <p:spPr>
          <a:xfrm rot="5400000">
            <a:off x="7595222" y="3027383"/>
            <a:ext cx="4507064" cy="575353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SA50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1CD9A8-83ED-BB2F-6BD0-97A0449B74B9}"/>
              </a:ext>
            </a:extLst>
          </p:cNvPr>
          <p:cNvSpPr/>
          <p:nvPr/>
        </p:nvSpPr>
        <p:spPr>
          <a:xfrm rot="5400000">
            <a:off x="6368181" y="3027383"/>
            <a:ext cx="4507064" cy="575353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SA0</a:t>
            </a:r>
          </a:p>
        </p:txBody>
      </p:sp>
    </p:spTree>
    <p:extLst>
      <p:ext uri="{BB962C8B-B14F-4D97-AF65-F5344CB8AC3E}">
        <p14:creationId xmlns:p14="http://schemas.microsoft.com/office/powerpoint/2010/main" val="20756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6C9545-9396-1CDD-DBA1-572F8F495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Email me at Liam.Pinchbeck@monash.edu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EBFC4-F114-818D-8580-6C8115A9F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34A2-8099-8240-B4EB-F486AC7BED20}" type="slidenum">
              <a:rPr lang="en-AU" smtClean="0"/>
              <a:t>6</a:t>
            </a:fld>
            <a:endParaRPr lang="en-AU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63648E-AA79-8FA3-8F01-97C9E2713975}"/>
              </a:ext>
            </a:extLst>
          </p:cNvPr>
          <p:cNvGrpSpPr/>
          <p:nvPr/>
        </p:nvGrpSpPr>
        <p:grpSpPr>
          <a:xfrm>
            <a:off x="3086517" y="0"/>
            <a:ext cx="6400802" cy="2816356"/>
            <a:chOff x="2895600" y="623943"/>
            <a:chExt cx="6400802" cy="281635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AB70E25-7F6A-5FD4-8FCC-B615955E2757}"/>
                </a:ext>
              </a:extLst>
            </p:cNvPr>
            <p:cNvSpPr/>
            <p:nvPr/>
          </p:nvSpPr>
          <p:spPr>
            <a:xfrm>
              <a:off x="5455920" y="623943"/>
              <a:ext cx="1280160" cy="124788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/>
                <a:t>Event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3E40CFD-BD0C-E21D-BF8B-597BD6ABEFD9}"/>
                </a:ext>
              </a:extLst>
            </p:cNvPr>
            <p:cNvSpPr/>
            <p:nvPr/>
          </p:nvSpPr>
          <p:spPr>
            <a:xfrm>
              <a:off x="2895600" y="2192412"/>
              <a:ext cx="1280160" cy="124788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/>
                <a:t>R12 Model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4644506-2B2C-F20F-A8EB-C5F09BE8C2D0}"/>
                </a:ext>
              </a:extLst>
            </p:cNvPr>
            <p:cNvSpPr/>
            <p:nvPr/>
          </p:nvSpPr>
          <p:spPr>
            <a:xfrm>
              <a:off x="8016242" y="2181113"/>
              <a:ext cx="1280160" cy="124788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/>
                <a:t>F98 Model</a:t>
              </a: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D2E3C666-8D9F-028F-2C96-381590DE6C2C}"/>
              </a:ext>
            </a:extLst>
          </p:cNvPr>
          <p:cNvSpPr/>
          <p:nvPr/>
        </p:nvSpPr>
        <p:spPr>
          <a:xfrm>
            <a:off x="5641655" y="3097118"/>
            <a:ext cx="1280160" cy="1247887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GASE Model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4842ACB-CC26-EF37-4A71-58930692DAF0}"/>
              </a:ext>
            </a:extLst>
          </p:cNvPr>
          <p:cNvSpPr/>
          <p:nvPr/>
        </p:nvSpPr>
        <p:spPr>
          <a:xfrm>
            <a:off x="803793" y="3041739"/>
            <a:ext cx="1280160" cy="1247887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 err="1"/>
              <a:t>Pshirkov</a:t>
            </a:r>
            <a:r>
              <a:rPr lang="en-AU" dirty="0"/>
              <a:t> Model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FE6D13-4A51-15D5-7875-FEC94EFEFD65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8847239" y="2805057"/>
            <a:ext cx="0" cy="8606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880C7B4-D21B-C64D-2811-178B19794CBF}"/>
              </a:ext>
            </a:extLst>
          </p:cNvPr>
          <p:cNvSpPr txBox="1"/>
          <p:nvPr/>
        </p:nvSpPr>
        <p:spPr>
          <a:xfrm>
            <a:off x="8581853" y="3683612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…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FDEC65-5BD3-A0D2-EE66-28C4FA04D230}"/>
              </a:ext>
            </a:extLst>
          </p:cNvPr>
          <p:cNvSpPr/>
          <p:nvPr/>
        </p:nvSpPr>
        <p:spPr>
          <a:xfrm>
            <a:off x="4166064" y="4665587"/>
            <a:ext cx="1280160" cy="1247887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SA0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B576F21-B066-AF83-45E8-F3057E44132C}"/>
              </a:ext>
            </a:extLst>
          </p:cNvPr>
          <p:cNvSpPr/>
          <p:nvPr/>
        </p:nvSpPr>
        <p:spPr>
          <a:xfrm>
            <a:off x="5641655" y="4665587"/>
            <a:ext cx="1280160" cy="1247887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SA50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0369682-B57A-26C8-DE8C-6E51B569E632}"/>
              </a:ext>
            </a:extLst>
          </p:cNvPr>
          <p:cNvSpPr/>
          <p:nvPr/>
        </p:nvSpPr>
        <p:spPr>
          <a:xfrm>
            <a:off x="7117246" y="4665587"/>
            <a:ext cx="1280160" cy="1247887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SA100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B0AD60-7E86-1F48-16F4-CBC0DFE65D4B}"/>
              </a:ext>
            </a:extLst>
          </p:cNvPr>
          <p:cNvSpPr txBox="1"/>
          <p:nvPr/>
        </p:nvSpPr>
        <p:spPr>
          <a:xfrm>
            <a:off x="1252955" y="5544142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…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19BE78-45C5-4078-6267-872304777D20}"/>
              </a:ext>
            </a:extLst>
          </p:cNvPr>
          <p:cNvCxnSpPr>
            <a:cxnSpLocks/>
            <a:stCxn id="6" idx="3"/>
            <a:endCxn id="7" idx="7"/>
          </p:cNvCxnSpPr>
          <p:nvPr/>
        </p:nvCxnSpPr>
        <p:spPr>
          <a:xfrm flipH="1">
            <a:off x="4179202" y="1065138"/>
            <a:ext cx="1655110" cy="6860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94FF9F5-A118-86FF-FFB8-2A2BC66653FD}"/>
              </a:ext>
            </a:extLst>
          </p:cNvPr>
          <p:cNvCxnSpPr>
            <a:cxnSpLocks/>
            <a:stCxn id="6" idx="5"/>
            <a:endCxn id="8" idx="1"/>
          </p:cNvCxnSpPr>
          <p:nvPr/>
        </p:nvCxnSpPr>
        <p:spPr>
          <a:xfrm>
            <a:off x="6739522" y="1065138"/>
            <a:ext cx="1655112" cy="6747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D3664EE-910A-5D35-D486-CD66F5077A28}"/>
              </a:ext>
            </a:extLst>
          </p:cNvPr>
          <p:cNvCxnSpPr>
            <a:cxnSpLocks/>
            <a:stCxn id="7" idx="3"/>
            <a:endCxn id="10" idx="0"/>
          </p:cNvCxnSpPr>
          <p:nvPr/>
        </p:nvCxnSpPr>
        <p:spPr>
          <a:xfrm flipH="1">
            <a:off x="1443873" y="2633607"/>
            <a:ext cx="1830119" cy="4081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016D553-79C6-FEF7-CE4E-3A4E14A0C975}"/>
              </a:ext>
            </a:extLst>
          </p:cNvPr>
          <p:cNvCxnSpPr>
            <a:cxnSpLocks/>
            <a:stCxn id="7" idx="5"/>
            <a:endCxn id="9" idx="0"/>
          </p:cNvCxnSpPr>
          <p:nvPr/>
        </p:nvCxnSpPr>
        <p:spPr>
          <a:xfrm>
            <a:off x="4179202" y="2633607"/>
            <a:ext cx="2102533" cy="4635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A7B144E-CFA1-7E58-D10B-33A0B0B80C8B}"/>
              </a:ext>
            </a:extLst>
          </p:cNvPr>
          <p:cNvCxnSpPr>
            <a:cxnSpLocks/>
            <a:stCxn id="9" idx="3"/>
            <a:endCxn id="21" idx="0"/>
          </p:cNvCxnSpPr>
          <p:nvPr/>
        </p:nvCxnSpPr>
        <p:spPr>
          <a:xfrm flipH="1">
            <a:off x="4806144" y="4162256"/>
            <a:ext cx="1022986" cy="5033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D4D5E06-EFD5-E1B1-D528-77B5D47D6784}"/>
              </a:ext>
            </a:extLst>
          </p:cNvPr>
          <p:cNvCxnSpPr>
            <a:cxnSpLocks/>
            <a:stCxn id="9" idx="4"/>
            <a:endCxn id="22" idx="0"/>
          </p:cNvCxnSpPr>
          <p:nvPr/>
        </p:nvCxnSpPr>
        <p:spPr>
          <a:xfrm>
            <a:off x="6281735" y="4345005"/>
            <a:ext cx="0" cy="3205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A328ED6-0D61-9C9C-E918-22EAAB3F48EC}"/>
              </a:ext>
            </a:extLst>
          </p:cNvPr>
          <p:cNvCxnSpPr>
            <a:cxnSpLocks/>
            <a:stCxn id="9" idx="5"/>
            <a:endCxn id="23" idx="0"/>
          </p:cNvCxnSpPr>
          <p:nvPr/>
        </p:nvCxnSpPr>
        <p:spPr>
          <a:xfrm>
            <a:off x="6734340" y="4162256"/>
            <a:ext cx="1022986" cy="5033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F8976E5-FD5D-4272-F1B4-E1B37A37C916}"/>
              </a:ext>
            </a:extLst>
          </p:cNvPr>
          <p:cNvCxnSpPr>
            <a:cxnSpLocks/>
            <a:stCxn id="10" idx="4"/>
            <a:endCxn id="24" idx="0"/>
          </p:cNvCxnSpPr>
          <p:nvPr/>
        </p:nvCxnSpPr>
        <p:spPr>
          <a:xfrm>
            <a:off x="1443873" y="4289626"/>
            <a:ext cx="0" cy="12545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581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88437-FD26-CC31-2CB8-69FCA56B0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D5B8F-7727-38DC-7B1E-FD72EE20C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/>
          <a:p>
            <a:r>
              <a:rPr lang="en-AU" dirty="0"/>
              <a:t>Email me at </a:t>
            </a:r>
            <a:r>
              <a:rPr lang="en-AU" dirty="0" err="1"/>
              <a:t>Liam.Pinchbeck@monash.edu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B6C46-01E1-2297-4016-E6A4720C6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34A2-8099-8240-B4EB-F486AC7BED20}" type="slidenum">
              <a:rPr lang="en-AU" smtClean="0"/>
              <a:t>7</a:t>
            </a:fld>
            <a:endParaRPr lang="en-AU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7381E15-6298-2055-0EE5-5068CF1B7E8F}"/>
              </a:ext>
            </a:extLst>
          </p:cNvPr>
          <p:cNvSpPr/>
          <p:nvPr/>
        </p:nvSpPr>
        <p:spPr>
          <a:xfrm>
            <a:off x="30892" y="1129919"/>
            <a:ext cx="4000335" cy="3575304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5631" t="-44185" r="-40341" b="-41787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  <a:p>
            <a:pPr algn="ctr"/>
            <a:endParaRPr lang="en-AU" dirty="0"/>
          </a:p>
          <a:p>
            <a:pPr algn="ctr"/>
            <a:endParaRPr lang="en-AU" dirty="0"/>
          </a:p>
          <a:p>
            <a:pPr algn="ctr"/>
            <a:endParaRPr lang="en-AU" dirty="0"/>
          </a:p>
          <a:p>
            <a:pPr algn="ctr"/>
            <a:endParaRPr lang="en-AU" dirty="0"/>
          </a:p>
          <a:p>
            <a:pPr algn="ctr"/>
            <a:endParaRPr lang="en-AU" sz="60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308EECC-7F37-60E4-EE3A-93472CCE0EFE}"/>
              </a:ext>
            </a:extLst>
          </p:cNvPr>
          <p:cNvSpPr/>
          <p:nvPr/>
        </p:nvSpPr>
        <p:spPr>
          <a:xfrm>
            <a:off x="8175148" y="1129919"/>
            <a:ext cx="4014216" cy="3575304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833" t="-16833" r="-20723" b="-22724"/>
            </a:stretch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77DB0C-83A3-93D1-0072-04796D32250F}"/>
              </a:ext>
            </a:extLst>
          </p:cNvPr>
          <p:cNvSpPr txBox="1"/>
          <p:nvPr/>
        </p:nvSpPr>
        <p:spPr>
          <a:xfrm>
            <a:off x="991752" y="4786603"/>
            <a:ext cx="20924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- mass</a:t>
            </a:r>
          </a:p>
          <a:p>
            <a:r>
              <a:rPr lang="en-AU" dirty="0"/>
              <a:t>- annihilation ratios</a:t>
            </a:r>
          </a:p>
          <a:p>
            <a:r>
              <a:rPr lang="en-AU" dirty="0"/>
              <a:t>- ”</a:t>
            </a:r>
            <a:r>
              <a:rPr lang="en-AU" dirty="0" err="1"/>
              <a:t>cuspy</a:t>
            </a:r>
            <a:r>
              <a:rPr lang="en-AU" dirty="0"/>
              <a:t>-ness”</a:t>
            </a:r>
          </a:p>
          <a:p>
            <a:r>
              <a:rPr lang="en-AU" dirty="0"/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63F5C3-0900-B33F-3530-328D27CA2154}"/>
              </a:ext>
            </a:extLst>
          </p:cNvPr>
          <p:cNvSpPr txBox="1"/>
          <p:nvPr/>
        </p:nvSpPr>
        <p:spPr>
          <a:xfrm>
            <a:off x="4856846" y="4705223"/>
            <a:ext cx="19683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- Spectral indices</a:t>
            </a:r>
          </a:p>
          <a:p>
            <a:r>
              <a:rPr lang="en-AU" dirty="0"/>
              <a:t>- Spatial positions</a:t>
            </a:r>
          </a:p>
          <a:p>
            <a:r>
              <a:rPr lang="en-AU" dirty="0"/>
              <a:t>- Spatial Extent</a:t>
            </a:r>
          </a:p>
          <a:p>
            <a:r>
              <a:rPr lang="en-AU" dirty="0"/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55E6BD-E53C-3CC0-CABA-A89CE5B684AD}"/>
              </a:ext>
            </a:extLst>
          </p:cNvPr>
          <p:cNvSpPr txBox="1"/>
          <p:nvPr/>
        </p:nvSpPr>
        <p:spPr>
          <a:xfrm>
            <a:off x="8620615" y="4742465"/>
            <a:ext cx="38818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AU" dirty="0"/>
              <a:t>Magnetic field model</a:t>
            </a:r>
          </a:p>
          <a:p>
            <a:pPr marL="285750" indent="-285750">
              <a:buFontTx/>
              <a:buChar char="-"/>
            </a:pPr>
            <a:r>
              <a:rPr lang="en-AU" dirty="0"/>
              <a:t>ISRF model</a:t>
            </a:r>
          </a:p>
          <a:p>
            <a:pPr marL="285750" indent="-285750">
              <a:buFontTx/>
              <a:buChar char="-"/>
            </a:pPr>
            <a:r>
              <a:rPr lang="en-AU" dirty="0"/>
              <a:t>Source injection model</a:t>
            </a:r>
          </a:p>
          <a:p>
            <a:pPr marL="285750" indent="-285750">
              <a:buFontTx/>
              <a:buChar char="-"/>
            </a:pPr>
            <a:r>
              <a:rPr lang="en-AU" dirty="0"/>
              <a:t>(Residual CCR Background)</a:t>
            </a:r>
          </a:p>
          <a:p>
            <a:pPr marL="285750" indent="-285750">
              <a:buFontTx/>
              <a:buChar char="-"/>
            </a:pPr>
            <a:r>
              <a:rPr lang="en-AU" dirty="0"/>
              <a:t>(Isotropic Background)</a:t>
            </a:r>
          </a:p>
          <a:p>
            <a:r>
              <a:rPr lang="en-AU" dirty="0"/>
              <a:t>…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2E9F90-01E5-F6C1-15B5-04681F639625}"/>
              </a:ext>
            </a:extLst>
          </p:cNvPr>
          <p:cNvSpPr/>
          <p:nvPr/>
        </p:nvSpPr>
        <p:spPr>
          <a:xfrm>
            <a:off x="59848" y="1142503"/>
            <a:ext cx="3971379" cy="3524026"/>
          </a:xfrm>
          <a:prstGeom prst="ellipse">
            <a:avLst/>
          </a:prstGeom>
          <a:solidFill>
            <a:schemeClr val="tx1">
              <a:alpha val="3589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6000" dirty="0"/>
              <a:t>Dark</a:t>
            </a:r>
          </a:p>
          <a:p>
            <a:pPr algn="ctr"/>
            <a:endParaRPr lang="en-AU" sz="6000" dirty="0"/>
          </a:p>
          <a:p>
            <a:pPr algn="ctr"/>
            <a:r>
              <a:rPr lang="en-AU" sz="6000" dirty="0"/>
              <a:t>Matter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5F50344-AC91-0482-1716-C7260EFD16E1}"/>
              </a:ext>
            </a:extLst>
          </p:cNvPr>
          <p:cNvGrpSpPr/>
          <p:nvPr/>
        </p:nvGrpSpPr>
        <p:grpSpPr>
          <a:xfrm>
            <a:off x="4081828" y="1129919"/>
            <a:ext cx="4028344" cy="3575304"/>
            <a:chOff x="4088892" y="1129919"/>
            <a:chExt cx="4028344" cy="357530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642E245-A2BA-D12D-6117-137CC23E19F6}"/>
                </a:ext>
              </a:extLst>
            </p:cNvPr>
            <p:cNvSpPr/>
            <p:nvPr/>
          </p:nvSpPr>
          <p:spPr>
            <a:xfrm>
              <a:off x="4103020" y="1129919"/>
              <a:ext cx="4014216" cy="3575304"/>
            </a:xfrm>
            <a:prstGeom prst="ellips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5452" t="-112914" r="-34108" b="-7300"/>
              </a:stretch>
            </a:blip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40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3ADF9C3-88C4-F777-B0DF-2F6EA714C4F6}"/>
                </a:ext>
              </a:extLst>
            </p:cNvPr>
            <p:cNvSpPr/>
            <p:nvPr/>
          </p:nvSpPr>
          <p:spPr>
            <a:xfrm>
              <a:off x="4088892" y="1129919"/>
              <a:ext cx="4014216" cy="3536610"/>
            </a:xfrm>
            <a:prstGeom prst="ellipse">
              <a:avLst/>
            </a:prstGeom>
            <a:solidFill>
              <a:schemeClr val="tx1">
                <a:alpha val="56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5400" dirty="0"/>
                <a:t>Local</a:t>
              </a:r>
            </a:p>
            <a:p>
              <a:pPr algn="ctr"/>
              <a:endParaRPr lang="en-AU" sz="5400" dirty="0"/>
            </a:p>
            <a:p>
              <a:pPr algn="ctr"/>
              <a:r>
                <a:rPr lang="en-AU" sz="5400" dirty="0"/>
                <a:t> Sources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E2DB14C5-53C0-E068-26B7-0D7F8E2CEAC4}"/>
              </a:ext>
            </a:extLst>
          </p:cNvPr>
          <p:cNvSpPr/>
          <p:nvPr/>
        </p:nvSpPr>
        <p:spPr>
          <a:xfrm>
            <a:off x="8175148" y="1142503"/>
            <a:ext cx="4016852" cy="3575304"/>
          </a:xfrm>
          <a:prstGeom prst="ellipse">
            <a:avLst/>
          </a:prstGeom>
          <a:solidFill>
            <a:schemeClr val="tx1">
              <a:alpha val="3589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dirty="0"/>
              <a:t>Diffuse</a:t>
            </a:r>
          </a:p>
          <a:p>
            <a:pPr algn="ctr"/>
            <a:endParaRPr lang="en-AU" sz="5400" dirty="0"/>
          </a:p>
          <a:p>
            <a:pPr algn="ctr"/>
            <a:r>
              <a:rPr lang="en-AU" sz="5400" dirty="0"/>
              <a:t>Sources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01F7B2-93CF-6F42-BC74-D76FF47999D5}"/>
              </a:ext>
            </a:extLst>
          </p:cNvPr>
          <p:cNvSpPr txBox="1"/>
          <p:nvPr/>
        </p:nvSpPr>
        <p:spPr>
          <a:xfrm rot="19743516">
            <a:off x="10587876" y="406428"/>
            <a:ext cx="1742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/>
              <a:t>+ MORE!</a:t>
            </a:r>
          </a:p>
        </p:txBody>
      </p:sp>
    </p:spTree>
    <p:extLst>
      <p:ext uri="{BB962C8B-B14F-4D97-AF65-F5344CB8AC3E}">
        <p14:creationId xmlns:p14="http://schemas.microsoft.com/office/powerpoint/2010/main" val="3468843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402AF-42B4-477A-0288-1B7CF2A59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33"/>
            <a:ext cx="10515600" cy="817731"/>
          </a:xfrm>
        </p:spPr>
        <p:txBody>
          <a:bodyPr/>
          <a:lstStyle/>
          <a:p>
            <a:pPr algn="ctr"/>
            <a:r>
              <a:rPr lang="en-AU" dirty="0"/>
              <a:t>Normalising Flows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17DAEC-D20C-6A46-1939-459ADEF24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444" y="976589"/>
            <a:ext cx="7952233" cy="19793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AACA61-EE1F-EC38-9FB2-1FB641795388}"/>
              </a:ext>
            </a:extLst>
          </p:cNvPr>
          <p:cNvSpPr txBox="1"/>
          <p:nvPr/>
        </p:nvSpPr>
        <p:spPr>
          <a:xfrm>
            <a:off x="52732" y="1613975"/>
            <a:ext cx="3199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/>
              <a:t>Image Generation: </a:t>
            </a:r>
            <a:r>
              <a:rPr lang="en-AU" sz="100" b="1" dirty="0"/>
              <a:t>https://</a:t>
            </a:r>
            <a:r>
              <a:rPr lang="en-AU" sz="100" b="1" dirty="0" err="1"/>
              <a:t>vds.sogang.ac.kr</a:t>
            </a:r>
            <a:r>
              <a:rPr lang="en-AU" sz="100" b="1" dirty="0"/>
              <a:t>/wp-content/uploads/2023/01/VDS_2022_%EC%97%AC%EB%A6%84%EC%84%B8%EB%AF%B8%EB%82%98_%EA%B9%80%EC%A4%80%EA%B7%9C.pdf</a:t>
            </a:r>
            <a:endParaRPr lang="en-AU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05690C-F0F1-B554-7572-DB78E52255C6}"/>
              </a:ext>
            </a:extLst>
          </p:cNvPr>
          <p:cNvSpPr txBox="1"/>
          <p:nvPr/>
        </p:nvSpPr>
        <p:spPr>
          <a:xfrm>
            <a:off x="192831" y="4437392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/>
              <a:t>Modelling: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74986CB-FC03-E8A1-DBC4-5B385232C899}"/>
              </a:ext>
            </a:extLst>
          </p:cNvPr>
          <p:cNvGrpSpPr/>
          <p:nvPr/>
        </p:nvGrpSpPr>
        <p:grpSpPr>
          <a:xfrm>
            <a:off x="1962394" y="3092447"/>
            <a:ext cx="4541410" cy="3702623"/>
            <a:chOff x="2373196" y="3155377"/>
            <a:chExt cx="4541410" cy="37026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DAAB9FB-7DCF-B7B0-23B6-3BF0E1C06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2373196" y="3155377"/>
              <a:ext cx="4250521" cy="31047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0E09C11-5507-5577-9BD4-8E8A925CE68A}"/>
                </a:ext>
              </a:extLst>
            </p:cNvPr>
            <p:cNvSpPr txBox="1"/>
            <p:nvPr/>
          </p:nvSpPr>
          <p:spPr>
            <a:xfrm>
              <a:off x="3515588" y="6488668"/>
              <a:ext cx="2188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err="1"/>
                <a:t>arXiv</a:t>
              </a:r>
              <a:r>
                <a:rPr lang="en-AU" dirty="0"/>
                <a:t>: 2404.18992v1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137BB9-2F53-C6AD-E2AF-E330AFE39DD4}"/>
                </a:ext>
              </a:extLst>
            </p:cNvPr>
            <p:cNvSpPr txBox="1"/>
            <p:nvPr/>
          </p:nvSpPr>
          <p:spPr>
            <a:xfrm>
              <a:off x="2867183" y="6222304"/>
              <a:ext cx="4047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ATLAS Shower Energy Reconstruction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054A8BC-A74F-FF64-9222-4FE6298F1240}"/>
              </a:ext>
            </a:extLst>
          </p:cNvPr>
          <p:cNvGrpSpPr/>
          <p:nvPr/>
        </p:nvGrpSpPr>
        <p:grpSpPr>
          <a:xfrm>
            <a:off x="6706902" y="3155376"/>
            <a:ext cx="5203685" cy="3585208"/>
            <a:chOff x="6981026" y="3155376"/>
            <a:chExt cx="5203685" cy="358520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1046E64-4996-398D-858A-7B8D0706F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81026" y="3155376"/>
              <a:ext cx="4637950" cy="305994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95233E-DCC9-0916-C637-A38F5B686972}"/>
                </a:ext>
              </a:extLst>
            </p:cNvPr>
            <p:cNvSpPr txBox="1"/>
            <p:nvPr/>
          </p:nvSpPr>
          <p:spPr>
            <a:xfrm>
              <a:off x="8441927" y="6371252"/>
              <a:ext cx="19607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err="1"/>
                <a:t>arXiv</a:t>
              </a:r>
              <a:r>
                <a:rPr lang="en-AU" dirty="0"/>
                <a:t>: 2211.09008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31931B5-BD52-9359-0D10-F012ADFDDCAB}"/>
                </a:ext>
              </a:extLst>
            </p:cNvPr>
            <p:cNvSpPr txBox="1"/>
            <p:nvPr/>
          </p:nvSpPr>
          <p:spPr>
            <a:xfrm>
              <a:off x="7135444" y="6098922"/>
              <a:ext cx="5049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/>
                <a:t>Gravitational Wave Population Parameter Studies</a:t>
              </a:r>
            </a:p>
          </p:txBody>
        </p:sp>
      </p:grp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2C314F1-5C57-50B4-7841-8DE8D3B8D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99212" y="6519719"/>
            <a:ext cx="4114800" cy="365125"/>
          </a:xfrm>
        </p:spPr>
        <p:txBody>
          <a:bodyPr/>
          <a:lstStyle/>
          <a:p>
            <a:r>
              <a:rPr lang="en-AU" dirty="0"/>
              <a:t>Email me at </a:t>
            </a:r>
            <a:r>
              <a:rPr lang="en-AU" dirty="0" err="1"/>
              <a:t>Liam.Pinchbeck@monash.edu</a:t>
            </a:r>
            <a:endParaRPr lang="en-A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869B32-1461-B7FC-B370-D79C14C4D7F7}"/>
              </a:ext>
            </a:extLst>
          </p:cNvPr>
          <p:cNvSpPr txBox="1"/>
          <p:nvPr/>
        </p:nvSpPr>
        <p:spPr>
          <a:xfrm>
            <a:off x="10128596" y="1532155"/>
            <a:ext cx="2156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i="1" dirty="0"/>
              <a:t>“Glow: Generative Flow with Invertible 1×1 Convolutions”</a:t>
            </a:r>
          </a:p>
          <a:p>
            <a:pPr algn="ctr"/>
            <a:r>
              <a:rPr lang="en-AU" dirty="0"/>
              <a:t>arXiv:1807.03039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884B05F-752F-1E75-69E1-C0A847326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834A2-8099-8240-B4EB-F486AC7BED20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4926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29196</TotalTime>
  <Words>665</Words>
  <Application>Microsoft Macintosh PowerPoint</Application>
  <PresentationFormat>Widescreen</PresentationFormat>
  <Paragraphs>153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Aptos</vt:lpstr>
      <vt:lpstr>Aptos Display</vt:lpstr>
      <vt:lpstr>Arial</vt:lpstr>
      <vt:lpstr>Cambria Math</vt:lpstr>
      <vt:lpstr>ElsevierGulliver</vt:lpstr>
      <vt:lpstr>Lucida Grande</vt:lpstr>
      <vt:lpstr>Office Theme</vt:lpstr>
      <vt:lpstr>Modelling the unknown with CTAO:  Investigating indirect WIMP dark matter search systematics</vt:lpstr>
      <vt:lpstr>PowerPoint Presentation</vt:lpstr>
      <vt:lpstr>Dark Matter Signal</vt:lpstr>
      <vt:lpstr>Complicated Backgrounds</vt:lpstr>
      <vt:lpstr>GALPROP Diffuse Emission Maps</vt:lpstr>
      <vt:lpstr>PowerPoint Presentation</vt:lpstr>
      <vt:lpstr>PowerPoint Presentation</vt:lpstr>
      <vt:lpstr>PowerPoint Presentation</vt:lpstr>
      <vt:lpstr>Normalising Flows</vt:lpstr>
      <vt:lpstr>Normalising flows</vt:lpstr>
      <vt:lpstr>PowerPoint Presentation</vt:lpstr>
      <vt:lpstr>PowerPoint Presentation</vt:lpstr>
      <vt:lpstr>Example Synthetic Dataset Results</vt:lpstr>
      <vt:lpstr>Thank you for listening!</vt:lpstr>
      <vt:lpstr>How do flows compare?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Liam Pinchbeck</dc:creator>
  <cp:lastModifiedBy>Liam Pinchbeck</cp:lastModifiedBy>
  <cp:revision>25</cp:revision>
  <cp:lastPrinted>2025-07-16T08:54:08Z</cp:lastPrinted>
  <dcterms:created xsi:type="dcterms:W3CDTF">2025-06-19T05:07:42Z</dcterms:created>
  <dcterms:modified xsi:type="dcterms:W3CDTF">2025-11-03T22:32:43Z</dcterms:modified>
</cp:coreProperties>
</file>