
<file path=[Content_Types].xml><?xml version="1.0" encoding="utf-8"?>
<Types xmlns="http://schemas.openxmlformats.org/package/2006/content-types">
  <Default Extension="emf" ContentType="image/x-emf"/>
  <Default Extension="eps" ContentType="image/eps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4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840" r:id="rId2"/>
    <p:sldMasterId id="2147483896" r:id="rId3"/>
    <p:sldMasterId id="2147483914" r:id="rId4"/>
    <p:sldMasterId id="2147483991" r:id="rId5"/>
  </p:sldMasterIdLst>
  <p:notesMasterIdLst>
    <p:notesMasterId r:id="rId46"/>
  </p:notesMasterIdLst>
  <p:sldIdLst>
    <p:sldId id="256" r:id="rId6"/>
    <p:sldId id="286" r:id="rId7"/>
    <p:sldId id="3011" r:id="rId8"/>
    <p:sldId id="3017" r:id="rId9"/>
    <p:sldId id="1116" r:id="rId10"/>
    <p:sldId id="1122" r:id="rId11"/>
    <p:sldId id="3004" r:id="rId12"/>
    <p:sldId id="3005" r:id="rId13"/>
    <p:sldId id="2995" r:id="rId14"/>
    <p:sldId id="993" r:id="rId15"/>
    <p:sldId id="1137" r:id="rId16"/>
    <p:sldId id="305" r:id="rId17"/>
    <p:sldId id="1140" r:id="rId18"/>
    <p:sldId id="2994" r:id="rId19"/>
    <p:sldId id="261" r:id="rId20"/>
    <p:sldId id="1135" r:id="rId21"/>
    <p:sldId id="1119" r:id="rId22"/>
    <p:sldId id="3020" r:id="rId23"/>
    <p:sldId id="3018" r:id="rId24"/>
    <p:sldId id="3023" r:id="rId25"/>
    <p:sldId id="3024" r:id="rId26"/>
    <p:sldId id="3019" r:id="rId27"/>
    <p:sldId id="3025" r:id="rId28"/>
    <p:sldId id="3026" r:id="rId29"/>
    <p:sldId id="3028" r:id="rId30"/>
    <p:sldId id="3029" r:id="rId31"/>
    <p:sldId id="3027" r:id="rId32"/>
    <p:sldId id="3030" r:id="rId33"/>
    <p:sldId id="3021" r:id="rId34"/>
    <p:sldId id="3022" r:id="rId35"/>
    <p:sldId id="1090" r:id="rId36"/>
    <p:sldId id="3015" r:id="rId37"/>
    <p:sldId id="971" r:id="rId38"/>
    <p:sldId id="739" r:id="rId39"/>
    <p:sldId id="1092" r:id="rId40"/>
    <p:sldId id="452" r:id="rId41"/>
    <p:sldId id="453" r:id="rId42"/>
    <p:sldId id="423" r:id="rId43"/>
    <p:sldId id="762" r:id="rId44"/>
    <p:sldId id="2637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DFF"/>
    <a:srgbClr val="8EFA00"/>
    <a:srgbClr val="FF2F92"/>
    <a:srgbClr val="FFFF00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371"/>
    <p:restoredTop sz="94863"/>
  </p:normalViewPr>
  <p:slideViewPr>
    <p:cSldViewPr snapToGrid="0" showGuides="1">
      <p:cViewPr varScale="1">
        <p:scale>
          <a:sx n="115" d="100"/>
          <a:sy n="115" d="100"/>
        </p:scale>
        <p:origin x="240" y="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A5452D-0131-2246-B532-130E659DAFBD}" type="datetimeFigureOut">
              <a:rPr lang="en-US" smtClean="0"/>
              <a:t>11/3/25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24866C-20B0-6141-8DA2-656D8C3FF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628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Orbital_resonance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Harmonic_oscillator" TargetMode="External"/><Relationship Id="rId5" Type="http://schemas.openxmlformats.org/officeDocument/2006/relationships/hyperlink" Target="https://en.wikipedia.org/wiki/Periapse" TargetMode="External"/><Relationship Id="rId4" Type="http://schemas.openxmlformats.org/officeDocument/2006/relationships/hyperlink" Target="https://en.wikipedia.org/wiki/Epicyclic_frequency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4866C-20B0-6141-8DA2-656D8C3FFF3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3921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4866C-20B0-6141-8DA2-656D8C3FFF3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195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71F609-87F8-0640-BECF-9E98107E8A64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6603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video lasts 1 min 20 secs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542524-DB7B-7944-8623-D0A4AB356C6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07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0B3D88-1CE6-DA43-B589-2F3912E95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92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B95F53-3A92-A3AB-0264-F83555EC9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DD146C-0F5E-64CD-D65C-9C4B605A87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A62CD5-2578-0522-0FED-F8D18C0C0F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6C56DB-E6A5-B126-AD9D-8F7064E3CF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EAF56-8638-0444-BACC-52A3325E0C1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803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26B02-A9AA-402C-6725-6775BD2410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A2E3B5-3B44-AB0B-105D-9FEFD05C45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0C8AD3-1872-18ED-39CB-1238631A2F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292785-C7DD-29E9-7249-CBFFCF9F10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EAF56-8638-0444-BACC-52A3325E0C1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5525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EAF56-8638-0444-BACC-52A3325E0C1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0860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pressure mismatch</a:t>
            </a:r>
          </a:p>
          <a:p>
            <a:r>
              <a:rPr lang="en-US" dirty="0"/>
              <a:t>supersonic exhaust system jet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AB0328-64BB-844E-8FCE-FDA3688E521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6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 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Orbital resonance"/>
              </a:rPr>
              <a:t>orbital resonance</a:t>
            </a:r>
            <a:r>
              <a:rPr lang="en-A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 which an object's 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Epicyclic frequency"/>
              </a:rPr>
              <a:t>epicyclic frequency</a:t>
            </a:r>
            <a:r>
              <a:rPr lang="en-A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(the rate at which one 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Periapse"/>
              </a:rPr>
              <a:t>periapse</a:t>
            </a:r>
            <a:r>
              <a:rPr lang="en-A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follows another) is a simple multiple of some 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Harmonic oscillator"/>
              </a:rPr>
              <a:t>forcing frequency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4866C-20B0-6141-8DA2-656D8C3FFF3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2938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miter lim="800000"/>
          </a:ln>
        </p:spPr>
      </p:sp>
      <p:sp>
        <p:nvSpPr>
          <p:cNvPr id="6147" name="Notes Placeholder 2"/>
          <p:cNvSpPr>
            <a:spLocks noGrp="1"/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5pPr>
          </a:lstStyle>
          <a:p>
            <a:pPr marL="0" lvl="0" indent="0"/>
            <a:r>
              <a:rPr lang="en-US" altLang="en-US" b="1">
                <a:latin typeface="Arial" pitchFamily="34" charset="0"/>
                <a:ea typeface="Arial" pitchFamily="34" charset="0"/>
              </a:rPr>
              <a:t>Figure 1 </a:t>
            </a:r>
            <a:r>
              <a:rPr lang="en-US" altLang="en-US">
                <a:latin typeface="Arial" pitchFamily="34" charset="0"/>
                <a:ea typeface="Arial" pitchFamily="34" charset="0"/>
              </a:rPr>
              <a:t>Top panel: X-ray flux versus time (MJD 50000). Top central panel: radio flux S8.4 GHz versus time. Bottom central panel: radio flux S4.8 GHz versus time. The errors are too small to show on both radio flux figures, but are typically ∼0.4 mJy beam−1. Bottom panel: spectral index (8.4–4.8 GHz) α versus time, where Sv∝ν+α.
</a:t>
            </a:r>
          </a:p>
          <a:p>
            <a:pPr marL="0" lvl="0" indent="0"/>
            <a:r>
              <a:rPr lang="en-US" altLang="en-US">
                <a:latin typeface="Arial" pitchFamily="34" charset="0"/>
                <a:ea typeface="Arial" pitchFamily="34" charset="0"/>
              </a:rPr>
              <a:t>Unless provided in the caption above, the following copyright applies to the content of this slide: © 2010 The Authors Monthly Notices of the Royal Astronomical Society © 2010 RAS</a:t>
            </a: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b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5pPr>
          </a:lstStyle>
          <a:p>
            <a:pPr marL="0" lvl="0" indent="0" algn="r" eaLnBrk="1" hangingPunct="1"/>
            <a:fld id="{A6A86706-D424-4C7C-829C-07AFB88D355E}" type="slidenum">
              <a:rPr lang="en-US" altLang="en-US" sz="1200"/>
              <a:t>25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448AC7-9210-63C9-6EF9-FFA8984953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DEF63D97-E6D6-BA6D-DC71-474310141A17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miter lim="800000"/>
          </a:ln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EF6C3856-552C-6B58-7CC5-94E129DA2AD8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5pPr>
          </a:lstStyle>
          <a:p>
            <a:pPr marL="0" lvl="0" indent="0"/>
            <a:r>
              <a:rPr lang="en-US" altLang="en-US" b="1">
                <a:latin typeface="Arial" pitchFamily="34" charset="0"/>
                <a:ea typeface="Arial" pitchFamily="34" charset="0"/>
              </a:rPr>
              <a:t>Figure 1 </a:t>
            </a:r>
            <a:r>
              <a:rPr lang="en-US" altLang="en-US">
                <a:latin typeface="Arial" pitchFamily="34" charset="0"/>
                <a:ea typeface="Arial" pitchFamily="34" charset="0"/>
              </a:rPr>
              <a:t>Top panel: X-ray flux versus time (MJD 50000). Top central panel: radio flux S8.4 GHz versus time. Bottom central panel: radio flux S4.8 GHz versus time. The errors are too small to show on both radio flux figures, but are typically ∼0.4 mJy beam−1. Bottom panel: spectral index (8.4–4.8 GHz) α versus time, where Sv∝ν+α.
</a:t>
            </a:r>
          </a:p>
          <a:p>
            <a:pPr marL="0" lvl="0" indent="0"/>
            <a:r>
              <a:rPr lang="en-US" altLang="en-US">
                <a:latin typeface="Arial" pitchFamily="34" charset="0"/>
                <a:ea typeface="Arial" pitchFamily="34" charset="0"/>
              </a:rPr>
              <a:t>Unless provided in the caption above, the following copyright applies to the content of this slide: © 2010 The Authors Monthly Notices of the Royal Astronomical Society © 2010 RAS</a:t>
            </a:r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69F0EFCE-CFEF-75CA-6518-18FA9FDDCF1C}"/>
              </a:ext>
            </a:extLst>
          </p:cNvPr>
          <p:cNvSpPr>
            <a:spLocks noGrp="1"/>
          </p:cNvSpPr>
          <p:nvPr>
            <p:ph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b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5pPr>
          </a:lstStyle>
          <a:p>
            <a:pPr marL="0" lvl="0" indent="0" algn="r" eaLnBrk="1" hangingPunct="1"/>
            <a:fld id="{A6A86706-D424-4C7C-829C-07AFB88D355E}" type="slidenum">
              <a:rPr lang="en-US" altLang="en-US" sz="1200"/>
              <a:t>26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06140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jp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jp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jp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931" y="5466306"/>
            <a:ext cx="11226140" cy="1065126"/>
          </a:xfrm>
        </p:spPr>
        <p:txBody>
          <a:bodyPr anchor="t">
            <a:noAutofit/>
          </a:bodyPr>
          <a:lstStyle>
            <a:lvl1pPr algn="ctr">
              <a:lnSpc>
                <a:spcPts val="2625"/>
              </a:lnSpc>
              <a:defRPr sz="2625">
                <a:solidFill>
                  <a:schemeClr val="bg1"/>
                </a:solidFill>
                <a:latin typeface="Chronicle Text G1 Bold" pitchFamily="50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205" y="1400037"/>
            <a:ext cx="4609171" cy="39314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361" y="388914"/>
            <a:ext cx="1607992" cy="5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901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0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8814" y="1701801"/>
            <a:ext cx="5184775" cy="4495800"/>
          </a:xfrm>
        </p:spPr>
        <p:txBody>
          <a:bodyPr anchor="t">
            <a:noAutofit/>
          </a:bodyPr>
          <a:lstStyle>
            <a:lvl1pPr algn="l">
              <a:lnSpc>
                <a:spcPts val="4875"/>
              </a:lnSpc>
              <a:defRPr sz="4875" b="1" i="0">
                <a:solidFill>
                  <a:schemeClr val="bg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673" y="388914"/>
            <a:ext cx="1607992" cy="5174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73" y="320530"/>
            <a:ext cx="4467200" cy="79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234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1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8814" y="1701800"/>
            <a:ext cx="5184775" cy="4495800"/>
          </a:xfrm>
        </p:spPr>
        <p:txBody>
          <a:bodyPr anchor="t">
            <a:noAutofit/>
          </a:bodyPr>
          <a:lstStyle>
            <a:lvl1pPr algn="l">
              <a:lnSpc>
                <a:spcPts val="4875"/>
              </a:lnSpc>
              <a:defRPr sz="4875" b="1" i="0">
                <a:solidFill>
                  <a:schemeClr val="bg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EDIT MASTER 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673" y="388914"/>
            <a:ext cx="1607992" cy="5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462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2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8814" y="1701800"/>
            <a:ext cx="5184775" cy="4495800"/>
          </a:xfrm>
        </p:spPr>
        <p:txBody>
          <a:bodyPr anchor="t">
            <a:noAutofit/>
          </a:bodyPr>
          <a:lstStyle>
            <a:lvl1pPr algn="l">
              <a:lnSpc>
                <a:spcPts val="4875"/>
              </a:lnSpc>
              <a:defRPr sz="4875" b="1" i="0">
                <a:solidFill>
                  <a:schemeClr val="bg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EDIT MASTER 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673" y="388914"/>
            <a:ext cx="1607992" cy="5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0828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bg>
      <p:bgPr>
        <a:solidFill>
          <a:srgbClr val="F0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ts val="2625"/>
              </a:lnSpc>
              <a:defRPr sz="2625"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813" y="1871498"/>
            <a:ext cx="10872787" cy="4326102"/>
          </a:xfrm>
        </p:spPr>
        <p:txBody>
          <a:bodyPr/>
          <a:lstStyle>
            <a:lvl1pPr>
              <a:lnSpc>
                <a:spcPts val="1275"/>
              </a:lnSpc>
              <a:spcAft>
                <a:spcPts val="0"/>
              </a:spcAft>
              <a:defRPr lang="en-AU" sz="1125" b="1" i="0" kern="1200" dirty="0" smtClean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  <a:lvl2pPr marL="161925" indent="0">
              <a:lnSpc>
                <a:spcPts val="1275"/>
              </a:lnSpc>
              <a:spcAft>
                <a:spcPts val="638"/>
              </a:spcAft>
              <a:tabLst/>
              <a:defRPr lang="en-AU" sz="1125" b="0" i="0" kern="1200" dirty="0" smtClean="0">
                <a:solidFill>
                  <a:schemeClr val="tx2"/>
                </a:solidFill>
                <a:latin typeface="Gotham Narrow Light" charset="0"/>
                <a:ea typeface="Gotham Narrow Light" charset="0"/>
                <a:cs typeface="Gotham Narrow Light" charset="0"/>
              </a:defRPr>
            </a:lvl2pPr>
            <a:lvl3pP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Bold" charset="0"/>
              </a:defRPr>
            </a:lvl4pPr>
            <a:lvl5pPr>
              <a:defRPr>
                <a:latin typeface="Chronicle Text G1 Bold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15411CE0-2572-DF45-BA78-22B9E3B19E30}" type="datetime1">
              <a:rPr lang="en-AU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 Bold" charset="0"/>
                <a:ea typeface="Gotham Narrow Bold" charset="0"/>
                <a:cs typeface="Gotham Narrow Bold" charset="0"/>
              </a:defRPr>
            </a:lvl1pPr>
          </a:lstStyle>
          <a:p>
            <a:fld id="{CF8F84DA-7FFA-C84D-A021-4CFEC30D4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8992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58813" y="1867584"/>
            <a:ext cx="10872787" cy="4330017"/>
          </a:xfrm>
        </p:spPr>
        <p:txBody>
          <a:bodyPr/>
          <a:lstStyle>
            <a:lvl1pPr>
              <a:lnSpc>
                <a:spcPts val="2625"/>
              </a:lnSpc>
              <a:defRPr sz="2625" b="1" i="0">
                <a:solidFill>
                  <a:schemeClr val="accent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  <a:lvl2pPr>
              <a:lnSpc>
                <a:spcPts val="2625"/>
              </a:lnSpc>
              <a:spcAft>
                <a:spcPts val="450"/>
              </a:spcAft>
              <a:defRPr sz="2625" b="1" i="0">
                <a:solidFill>
                  <a:schemeClr val="bg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2pPr>
            <a:lvl3pPr>
              <a:lnSpc>
                <a:spcPts val="1650"/>
              </a:lnSpc>
              <a:defRPr sz="1500" b="0" i="0">
                <a:solidFill>
                  <a:schemeClr val="bg1"/>
                </a:solidFill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Bold" charset="0"/>
              </a:defRPr>
            </a:lvl4pPr>
            <a:lvl5pPr>
              <a:defRPr>
                <a:latin typeface="Chronicle Text G1 Bold" charset="0"/>
              </a:defRPr>
            </a:lvl5pPr>
          </a:lstStyle>
          <a:p>
            <a:pPr lvl="0"/>
            <a:r>
              <a:rPr lang="en-AU" dirty="0"/>
              <a:t>CLICK TO EDIT</a:t>
            </a:r>
          </a:p>
          <a:p>
            <a:pPr lvl="1"/>
            <a:r>
              <a:rPr lang="en-AU" dirty="0"/>
              <a:t>SECOND </a:t>
            </a:r>
            <a:br>
              <a:rPr lang="en-AU" dirty="0"/>
            </a:br>
            <a:r>
              <a:rPr lang="en-AU" dirty="0"/>
              <a:t>LEVEL</a:t>
            </a:r>
          </a:p>
          <a:p>
            <a:pPr lvl="2"/>
            <a:r>
              <a:rPr lang="en-AU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solidFill>
                  <a:schemeClr val="bg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D3055F64-20EA-104E-900A-0E2ECF456750}" type="datetime1">
              <a:rPr lang="en-AU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solidFill>
                  <a:schemeClr val="accent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solidFill>
                  <a:schemeClr val="bg1"/>
                </a:solidFill>
                <a:latin typeface="Gotham Narrow Bold" charset="0"/>
                <a:ea typeface="Gotham Narrow Bold" charset="0"/>
                <a:cs typeface="Gotham Narrow Bold" charset="0"/>
              </a:defRPr>
            </a:lvl1pPr>
          </a:lstStyle>
          <a:p>
            <a:fld id="{CF8F84DA-7FFA-C84D-A021-4CFEC30D42D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673" y="388914"/>
            <a:ext cx="1607992" cy="5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26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2771" y="1854200"/>
            <a:ext cx="8268029" cy="4343400"/>
          </a:xfrm>
        </p:spPr>
        <p:txBody>
          <a:bodyPr/>
          <a:lstStyle>
            <a:lvl1pPr>
              <a:lnSpc>
                <a:spcPts val="4875"/>
              </a:lnSpc>
              <a:defRPr lang="en-US" sz="4875" b="1" i="0" kern="1200" dirty="0">
                <a:solidFill>
                  <a:schemeClr val="bg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126D89A5-0CF2-324C-9031-7B005BABDD35}" type="datetime1">
              <a:rPr lang="en-AU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8400" y="6519865"/>
            <a:ext cx="2743200" cy="201613"/>
          </a:xfrm>
        </p:spPr>
        <p:txBody>
          <a:bodyPr/>
          <a:lstStyle>
            <a:lvl1pPr algn="r">
              <a:defRPr b="1" i="0">
                <a:latin typeface="Gotham Narrow Bold" charset="0"/>
                <a:ea typeface="Gotham Narrow Bold" charset="0"/>
                <a:cs typeface="Gotham Narrow Bold" charset="0"/>
              </a:defRPr>
            </a:lvl1pPr>
          </a:lstStyle>
          <a:p>
            <a:fld id="{CF8F84DA-7FFA-C84D-A021-4CFEC30D4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6994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 Bold" pitchFamily="50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72" y="1871498"/>
            <a:ext cx="5099379" cy="4338802"/>
          </a:xfrm>
        </p:spPr>
        <p:txBody>
          <a:bodyPr/>
          <a:lstStyle>
            <a:lvl1pPr>
              <a:defRPr>
                <a:latin typeface="Chronicle Text G1 Bold" pitchFamily="50" charset="0"/>
              </a:defRPr>
            </a:lvl1pPr>
            <a:lvl2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2pPr>
            <a:lvl3pP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Bold" charset="0"/>
              </a:defRPr>
            </a:lvl4pPr>
            <a:lvl5pPr>
              <a:defRPr>
                <a:latin typeface="Chronicle Text G1 Bold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512EB690-28E2-6E47-8B53-BE5C1348D1AB}" type="datetime1">
              <a:rPr lang="en-AU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Gotham Narrow Bold" charset="0"/>
                <a:ea typeface="Gotham Narrow Bold" charset="0"/>
                <a:cs typeface="Gotham Narrow Bold" charset="0"/>
              </a:defRPr>
            </a:lvl1pPr>
          </a:lstStyle>
          <a:p>
            <a:fld id="{CF8F84DA-7FFA-C84D-A021-4CFEC30D42D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432550" y="1871498"/>
            <a:ext cx="5099049" cy="4338802"/>
          </a:xfrm>
        </p:spPr>
        <p:txBody>
          <a:bodyPr/>
          <a:lstStyle>
            <a:lvl1pPr>
              <a:defRPr>
                <a:latin typeface="Chronicle Text G1 Bold" pitchFamily="50" charset="0"/>
              </a:defRPr>
            </a:lvl1pPr>
            <a:lvl2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2pPr>
            <a:lvl3pP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Bold" charset="0"/>
              </a:defRPr>
            </a:lvl4pPr>
            <a:lvl5pPr>
              <a:defRPr>
                <a:latin typeface="Chronicle Text G1 Bold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539428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 Bold" pitchFamily="50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72" y="1871498"/>
            <a:ext cx="5099379" cy="4326102"/>
          </a:xfrm>
        </p:spPr>
        <p:txBody>
          <a:bodyPr/>
          <a:lstStyle>
            <a:lvl1pPr>
              <a:defRPr>
                <a:latin typeface="Chronicle Text G1 Bold" pitchFamily="50" charset="0"/>
              </a:defRPr>
            </a:lvl1pPr>
            <a:lvl2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2pPr>
            <a:lvl3pP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Bold" charset="0"/>
              </a:defRPr>
            </a:lvl4pPr>
            <a:lvl5pPr>
              <a:defRPr>
                <a:latin typeface="Chronicle Text G1 Bold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5B07F1C7-1ECE-B643-9651-671DD57228E3}" type="datetime1">
              <a:rPr lang="en-AU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 Bold" charset="0"/>
                <a:ea typeface="Gotham Narrow Bold" charset="0"/>
                <a:cs typeface="Gotham Narrow Bold" charset="0"/>
              </a:defRPr>
            </a:lvl1pPr>
          </a:lstStyle>
          <a:p>
            <a:fld id="{CF8F84DA-7FFA-C84D-A021-4CFEC30D42D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432550" y="1871665"/>
            <a:ext cx="5099049" cy="4325937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6894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 Bold" pitchFamily="50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72" y="1871498"/>
            <a:ext cx="5099379" cy="4326102"/>
          </a:xfrm>
        </p:spPr>
        <p:txBody>
          <a:bodyPr/>
          <a:lstStyle>
            <a:lvl1pPr marL="0">
              <a:lnSpc>
                <a:spcPts val="1050"/>
              </a:lnSpc>
              <a:spcAft>
                <a:spcPts val="638"/>
              </a:spcAft>
              <a:defRPr sz="900" b="1" i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  <a:lvl2pPr marL="95250" indent="-95250">
              <a:lnSpc>
                <a:spcPts val="1050"/>
              </a:lnSpc>
              <a:spcAft>
                <a:spcPts val="638"/>
              </a:spcAft>
              <a:buFont typeface="Arial" charset="0"/>
              <a:buChar char="•"/>
              <a:tabLst/>
              <a:defRPr sz="900" b="0" i="0">
                <a:solidFill>
                  <a:schemeClr val="tx1"/>
                </a:solidFill>
                <a:latin typeface="Gotham Narrow Light" charset="0"/>
                <a:ea typeface="Gotham Narrow Light" charset="0"/>
                <a:cs typeface="Gotham Narrow Light" charset="0"/>
              </a:defRPr>
            </a:lvl2pPr>
            <a:lvl3pPr marL="0">
              <a:lnSpc>
                <a:spcPts val="1050"/>
              </a:lnSpc>
              <a:spcAft>
                <a:spcPts val="225"/>
              </a:spcAft>
              <a:defRPr sz="900" b="0" i="0">
                <a:latin typeface="Gotham Narrow Book" charset="0"/>
                <a:ea typeface="Gotham Narrow Book" charset="0"/>
                <a:cs typeface="Gotham Narrow Book" charset="0"/>
              </a:defRPr>
            </a:lvl3pPr>
            <a:lvl4pPr>
              <a:defRPr>
                <a:latin typeface="Chronicle Text G1 Bold" charset="0"/>
              </a:defRPr>
            </a:lvl4pPr>
            <a:lvl5pPr>
              <a:defRPr>
                <a:latin typeface="Chronicle Text G1 Bold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F2EBB7AA-4927-AD42-A9FF-0AC516420B6D}" type="datetime1">
              <a:rPr lang="en-AU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 Bold" charset="0"/>
                <a:ea typeface="Gotham Narrow Bold" charset="0"/>
                <a:cs typeface="Gotham Narrow Bold" charset="0"/>
              </a:defRPr>
            </a:lvl1pPr>
          </a:lstStyle>
          <a:p>
            <a:fld id="{CF8F84DA-7FFA-C84D-A021-4CFEC30D42D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432550" y="1871664"/>
            <a:ext cx="5099049" cy="432594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1924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 Bold" pitchFamily="50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72" y="1871498"/>
            <a:ext cx="5099379" cy="4326102"/>
          </a:xfrm>
        </p:spPr>
        <p:txBody>
          <a:bodyPr/>
          <a:lstStyle>
            <a:lvl1pPr marL="0">
              <a:lnSpc>
                <a:spcPts val="1050"/>
              </a:lnSpc>
              <a:spcAft>
                <a:spcPts val="0"/>
              </a:spcAft>
              <a:defRPr sz="900" b="1" i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  <a:lvl2pPr marL="0" indent="0">
              <a:lnSpc>
                <a:spcPts val="1050"/>
              </a:lnSpc>
              <a:spcAft>
                <a:spcPts val="638"/>
              </a:spcAft>
              <a:buFont typeface="Arial" charset="0"/>
              <a:buNone/>
              <a:tabLst/>
              <a:defRPr sz="900" b="0" i="0">
                <a:solidFill>
                  <a:schemeClr val="tx1"/>
                </a:solidFill>
                <a:latin typeface="Gotham Narrow Light" charset="0"/>
                <a:ea typeface="Gotham Narrow Light" charset="0"/>
                <a:cs typeface="Gotham Narrow Light" charset="0"/>
              </a:defRPr>
            </a:lvl2pPr>
            <a:lvl3pPr marL="0">
              <a:lnSpc>
                <a:spcPts val="1050"/>
              </a:lnSpc>
              <a:spcAft>
                <a:spcPts val="225"/>
              </a:spcAft>
              <a:defRPr sz="900" b="0" i="0">
                <a:latin typeface="Gotham Narrow Book" charset="0"/>
                <a:ea typeface="Gotham Narrow Book" charset="0"/>
                <a:cs typeface="Gotham Narrow Book" charset="0"/>
              </a:defRPr>
            </a:lvl3pPr>
            <a:lvl4pPr>
              <a:defRPr>
                <a:latin typeface="Chronicle Text G1 Bold" charset="0"/>
              </a:defRPr>
            </a:lvl4pPr>
            <a:lvl5pPr>
              <a:defRPr>
                <a:latin typeface="Chronicle Text G1 Bold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04A32C7A-369D-EE4B-83C1-D229F45EF2E0}" type="datetime1">
              <a:rPr lang="en-AU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 Bold" charset="0"/>
                <a:ea typeface="Gotham Narrow Bold" charset="0"/>
                <a:cs typeface="Gotham Narrow Bold" charset="0"/>
              </a:defRPr>
            </a:lvl1pPr>
          </a:lstStyle>
          <a:p>
            <a:fld id="{CF8F84DA-7FFA-C84D-A021-4CFEC30D42D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432552" y="1871664"/>
            <a:ext cx="5099048" cy="432594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877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545393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341" y="391884"/>
            <a:ext cx="1623863" cy="5225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404" y="1634834"/>
            <a:ext cx="3946560" cy="361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3286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 Bold" pitchFamily="50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73" y="1871498"/>
            <a:ext cx="10871529" cy="4326102"/>
          </a:xfrm>
        </p:spPr>
        <p:txBody>
          <a:bodyPr/>
          <a:lstStyle>
            <a:lvl1pPr marL="0">
              <a:lnSpc>
                <a:spcPts val="1200"/>
              </a:lnSpc>
              <a:spcAft>
                <a:spcPts val="1125"/>
              </a:spcAft>
              <a:defRPr sz="1350" b="1" i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  <a:lvl2pPr marL="133350" indent="-133350">
              <a:lnSpc>
                <a:spcPts val="1500"/>
              </a:lnSpc>
              <a:spcAft>
                <a:spcPts val="1125"/>
              </a:spcAft>
              <a:buFont typeface="Arial" charset="0"/>
              <a:buChar char="•"/>
              <a:tabLst/>
              <a:defRPr sz="1350" b="0" i="0">
                <a:solidFill>
                  <a:schemeClr val="tx1"/>
                </a:solidFill>
                <a:latin typeface="Gotham Narrow Light" charset="0"/>
                <a:ea typeface="Gotham Narrow Light" charset="0"/>
                <a:cs typeface="Gotham Narrow Light" charset="0"/>
              </a:defRPr>
            </a:lvl2pPr>
            <a:lvl3pPr marL="0">
              <a:lnSpc>
                <a:spcPts val="1050"/>
              </a:lnSpc>
              <a:spcAft>
                <a:spcPts val="225"/>
              </a:spcAft>
              <a:defRPr sz="900" b="0" i="0">
                <a:latin typeface="Gotham Narrow Book" charset="0"/>
                <a:ea typeface="Gotham Narrow Book" charset="0"/>
                <a:cs typeface="Gotham Narrow Book" charset="0"/>
              </a:defRPr>
            </a:lvl3pPr>
            <a:lvl4pPr>
              <a:defRPr>
                <a:latin typeface="Chronicle Text G1 Bold" charset="0"/>
              </a:defRPr>
            </a:lvl4pPr>
            <a:lvl5pPr>
              <a:defRPr>
                <a:latin typeface="Chronicle Text G1 Bold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ABA1C1FE-FFC5-6945-85B0-C8BD628FB539}" type="datetime1">
              <a:rPr lang="en-AU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 Bold" charset="0"/>
                <a:ea typeface="Gotham Narrow Bold" charset="0"/>
                <a:cs typeface="Gotham Narrow Bold" charset="0"/>
              </a:defRPr>
            </a:lvl1pPr>
          </a:lstStyle>
          <a:p>
            <a:fld id="{CF8F84DA-7FFA-C84D-A021-4CFEC30D4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778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773613" y="1871498"/>
            <a:ext cx="6757987" cy="4326102"/>
          </a:xfrm>
          <a:prstGeom prst="rect">
            <a:avLst/>
          </a:prstGeom>
          <a:solidFill>
            <a:srgbClr val="F0D7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 Bold" pitchFamily="50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73" y="1871498"/>
            <a:ext cx="3886529" cy="4326102"/>
          </a:xfrm>
        </p:spPr>
        <p:txBody>
          <a:bodyPr/>
          <a:lstStyle>
            <a:lvl1pPr marL="0">
              <a:lnSpc>
                <a:spcPts val="1050"/>
              </a:lnSpc>
              <a:spcAft>
                <a:spcPts val="0"/>
              </a:spcAft>
              <a:defRPr sz="900" b="1" i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  <a:lvl2pPr marL="0" indent="0">
              <a:lnSpc>
                <a:spcPts val="1050"/>
              </a:lnSpc>
              <a:spcAft>
                <a:spcPts val="638"/>
              </a:spcAft>
              <a:buFont typeface="Arial" charset="0"/>
              <a:buNone/>
              <a:tabLst/>
              <a:defRPr sz="900" b="0" i="0">
                <a:solidFill>
                  <a:schemeClr val="tx1"/>
                </a:solidFill>
                <a:latin typeface="Gotham Narrow Light" charset="0"/>
                <a:ea typeface="Gotham Narrow Light" charset="0"/>
                <a:cs typeface="Gotham Narrow Light" charset="0"/>
              </a:defRPr>
            </a:lvl2pPr>
            <a:lvl3pPr marL="0">
              <a:lnSpc>
                <a:spcPts val="1050"/>
              </a:lnSpc>
              <a:spcAft>
                <a:spcPts val="225"/>
              </a:spcAft>
              <a:defRPr sz="900" b="0" i="0">
                <a:latin typeface="Gotham Narrow Book" charset="0"/>
                <a:ea typeface="Gotham Narrow Book" charset="0"/>
                <a:cs typeface="Gotham Narrow Book" charset="0"/>
              </a:defRPr>
            </a:lvl3pPr>
            <a:lvl4pPr>
              <a:defRPr>
                <a:latin typeface="Chronicle Text G1 Bold" charset="0"/>
              </a:defRPr>
            </a:lvl4pPr>
            <a:lvl5pPr>
              <a:defRPr>
                <a:latin typeface="Chronicle Text G1 Bold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F389A5BF-DA74-6B42-9FC9-ABAD8BC3E72E}" type="datetime1">
              <a:rPr lang="en-AU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 Bold" charset="0"/>
                <a:ea typeface="Gotham Narrow Bold" charset="0"/>
                <a:cs typeface="Gotham Narrow Bold" charset="0"/>
              </a:defRPr>
            </a:lvl1pPr>
          </a:lstStyle>
          <a:p>
            <a:fld id="{CF8F84DA-7FFA-C84D-A021-4CFEC30D42D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4978400" y="2134263"/>
            <a:ext cx="6197600" cy="3847438"/>
          </a:xfrm>
        </p:spPr>
        <p:txBody>
          <a:bodyPr/>
          <a:lstStyle/>
          <a:p>
            <a:r>
              <a:rPr lang="en-GB"/>
              <a:t>Click icon to add table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7634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773613" y="1871498"/>
            <a:ext cx="6757987" cy="4326102"/>
          </a:xfrm>
          <a:prstGeom prst="rect">
            <a:avLst/>
          </a:prstGeom>
          <a:solidFill>
            <a:srgbClr val="F0D7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 Bold" pitchFamily="50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73" y="1871498"/>
            <a:ext cx="3886529" cy="4326102"/>
          </a:xfrm>
        </p:spPr>
        <p:txBody>
          <a:bodyPr/>
          <a:lstStyle>
            <a:lvl1pPr marL="0">
              <a:lnSpc>
                <a:spcPts val="1050"/>
              </a:lnSpc>
              <a:spcAft>
                <a:spcPts val="638"/>
              </a:spcAft>
              <a:defRPr sz="900" b="1" i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  <a:lvl2pPr marL="128588" indent="-128588">
              <a:lnSpc>
                <a:spcPts val="1050"/>
              </a:lnSpc>
              <a:spcAft>
                <a:spcPts val="638"/>
              </a:spcAft>
              <a:buFont typeface="Arial" charset="0"/>
              <a:buChar char="•"/>
              <a:tabLst/>
              <a:defRPr sz="900" b="0" i="0">
                <a:solidFill>
                  <a:schemeClr val="tx1"/>
                </a:solidFill>
                <a:latin typeface="Gotham Narrow Light" charset="0"/>
                <a:ea typeface="Gotham Narrow Light" charset="0"/>
                <a:cs typeface="Gotham Narrow Light" charset="0"/>
              </a:defRPr>
            </a:lvl2pPr>
            <a:lvl3pPr marL="0">
              <a:lnSpc>
                <a:spcPts val="1050"/>
              </a:lnSpc>
              <a:spcAft>
                <a:spcPts val="225"/>
              </a:spcAft>
              <a:defRPr sz="900" b="0" i="0">
                <a:latin typeface="Gotham Narrow Book" charset="0"/>
                <a:ea typeface="Gotham Narrow Book" charset="0"/>
                <a:cs typeface="Gotham Narrow Book" charset="0"/>
              </a:defRPr>
            </a:lvl3pPr>
            <a:lvl4pPr>
              <a:defRPr>
                <a:latin typeface="Chronicle Text G1 Bold" charset="0"/>
              </a:defRPr>
            </a:lvl4pPr>
            <a:lvl5pPr>
              <a:defRPr>
                <a:latin typeface="Chronicle Text G1 Bold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C11A4EEC-C693-FC49-B1C8-E53BE2521966}" type="datetime1">
              <a:rPr lang="en-AU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 Bold" charset="0"/>
                <a:ea typeface="Gotham Narrow Bold" charset="0"/>
                <a:cs typeface="Gotham Narrow Bold" charset="0"/>
              </a:defRPr>
            </a:lvl1pPr>
          </a:lstStyle>
          <a:p>
            <a:fld id="{CF8F84DA-7FFA-C84D-A021-4CFEC30D42D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hart Placeholder 9"/>
          <p:cNvSpPr>
            <a:spLocks noGrp="1"/>
          </p:cNvSpPr>
          <p:nvPr>
            <p:ph type="chart" sz="quarter" idx="14"/>
          </p:nvPr>
        </p:nvSpPr>
        <p:spPr>
          <a:xfrm>
            <a:off x="4953000" y="2120900"/>
            <a:ext cx="6248400" cy="3873500"/>
          </a:xfrm>
        </p:spPr>
        <p:txBody>
          <a:bodyPr/>
          <a:lstStyle/>
          <a:p>
            <a:r>
              <a:rPr lang="en-GB"/>
              <a:t>Click icon to add chart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1846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itle and Content">
    <p:bg>
      <p:bgPr>
        <a:solidFill>
          <a:srgbClr val="F0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72" y="1044577"/>
            <a:ext cx="5183517" cy="51657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Chronicle Text G1 Bold" pitchFamily="50" charset="0"/>
              </a:defRPr>
            </a:lvl1pPr>
            <a:lvl2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2pPr>
            <a:lvl3pP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Bold" charset="0"/>
              </a:defRPr>
            </a:lvl4pPr>
            <a:lvl5pPr>
              <a:defRPr>
                <a:latin typeface="Chronicle Text G1 Bold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0654D828-838E-8F4C-A403-C73420B74626}" type="datetime1">
              <a:rPr lang="en-AU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Gotham Narrow Bold" charset="0"/>
                <a:ea typeface="Gotham Narrow Bold" charset="0"/>
                <a:cs typeface="Gotham Narrow Bold" charset="0"/>
              </a:defRPr>
            </a:lvl1pPr>
          </a:lstStyle>
          <a:p>
            <a:fld id="{CF8F84DA-7FFA-C84D-A021-4CFEC30D42D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hart Placeholder 9"/>
          <p:cNvSpPr>
            <a:spLocks noGrp="1"/>
          </p:cNvSpPr>
          <p:nvPr>
            <p:ph type="chart" sz="quarter" idx="13"/>
          </p:nvPr>
        </p:nvSpPr>
        <p:spPr>
          <a:xfrm>
            <a:off x="6348413" y="1044577"/>
            <a:ext cx="5183187" cy="5165725"/>
          </a:xfrm>
        </p:spPr>
        <p:txBody>
          <a:bodyPr/>
          <a:lstStyle/>
          <a:p>
            <a:r>
              <a:rPr lang="en-GB"/>
              <a:t>Click icon to add chart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746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 Bold" pitchFamily="50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1171" y="1871498"/>
            <a:ext cx="7150428" cy="1227302"/>
          </a:xfrm>
        </p:spPr>
        <p:txBody>
          <a:bodyPr/>
          <a:lstStyle>
            <a:lvl1pPr>
              <a:defRPr>
                <a:latin typeface="Chronicle Text G1 Bold" pitchFamily="50" charset="0"/>
              </a:defRPr>
            </a:lvl1pPr>
            <a:lvl2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2pPr>
            <a:lvl3pP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Bold" charset="0"/>
              </a:defRPr>
            </a:lvl4pPr>
            <a:lvl5pPr>
              <a:defRPr>
                <a:latin typeface="Chronicle Text G1 Bold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48959042-9BF8-8241-B061-555BD7631EA8}" type="datetime1">
              <a:rPr lang="en-AU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 Bold" charset="0"/>
                <a:ea typeface="Gotham Narrow Bold" charset="0"/>
                <a:cs typeface="Gotham Narrow Bold" charset="0"/>
              </a:defRPr>
            </a:lvl1pPr>
          </a:lstStyle>
          <a:p>
            <a:fld id="{CF8F84DA-7FFA-C84D-A021-4CFEC30D42D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60401" y="1871665"/>
            <a:ext cx="3568699" cy="2865437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381173" y="3370099"/>
            <a:ext cx="3403929" cy="2827503"/>
          </a:xfrm>
        </p:spPr>
        <p:txBody>
          <a:bodyPr/>
          <a:lstStyle>
            <a:lvl1pPr>
              <a:defRPr>
                <a:latin typeface="Chronicle Text G1 Bold" pitchFamily="50" charset="0"/>
              </a:defRPr>
            </a:lvl1pPr>
            <a:lvl2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2pPr>
            <a:lvl3pP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Bold" charset="0"/>
              </a:defRPr>
            </a:lvl4pPr>
            <a:lvl5pPr>
              <a:defRPr>
                <a:latin typeface="Chronicle Text G1 Bold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5"/>
          </p:nvPr>
        </p:nvSpPr>
        <p:spPr>
          <a:xfrm>
            <a:off x="8127673" y="3370099"/>
            <a:ext cx="3403929" cy="2827503"/>
          </a:xfrm>
        </p:spPr>
        <p:txBody>
          <a:bodyPr/>
          <a:lstStyle>
            <a:lvl1pPr>
              <a:defRPr>
                <a:latin typeface="Chronicle Text G1 Bold" pitchFamily="50" charset="0"/>
              </a:defRPr>
            </a:lvl1pPr>
            <a:lvl2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2pPr>
            <a:lvl3pP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Bold" charset="0"/>
              </a:defRPr>
            </a:lvl4pPr>
            <a:lvl5pPr>
              <a:defRPr>
                <a:latin typeface="Chronicle Text G1 Bold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375427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 Bold" pitchFamily="50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9A361C11-72A7-DD45-BD8A-57086005B93C}" type="datetime1">
              <a:rPr lang="en-AU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 Bold" charset="0"/>
                <a:ea typeface="Gotham Narrow Bold" charset="0"/>
                <a:cs typeface="Gotham Narrow Bold" charset="0"/>
              </a:defRPr>
            </a:lvl1pPr>
          </a:lstStyle>
          <a:p>
            <a:fld id="{CF8F84DA-7FFA-C84D-A021-4CFEC30D42D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60401" y="1871665"/>
            <a:ext cx="3568699" cy="1252537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60401" y="3268665"/>
            <a:ext cx="3568699" cy="2979737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394201" y="1871665"/>
            <a:ext cx="3390899" cy="2662237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4394201" y="4673600"/>
            <a:ext cx="3390899" cy="15748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7950202" y="1871665"/>
            <a:ext cx="3581399" cy="4376737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5277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864"/>
            <a:ext cx="5873545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565" y="356258"/>
            <a:ext cx="1205995" cy="5174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901" y="1224148"/>
            <a:ext cx="3526312" cy="40104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341" y="391884"/>
            <a:ext cx="1623863" cy="5225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404" y="1634834"/>
            <a:ext cx="3946560" cy="361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4877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D4EED-71BA-C4AF-8DE9-BDF03AAEC3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A6C524-460D-59D7-87F0-94DC5FAEC5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749541-FC00-A9E8-3947-4DCBF5047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5D957-76FB-0C49-AE3A-0A2538DB967A}" type="datetime1">
              <a:rPr lang="en-AU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E1E58E-B5D8-9F15-A5B1-8AE18CF50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8F2E34-0646-9CC2-D59D-99B6007E4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F84DA-7FFA-C84D-A021-4CFEC30D4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08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931" y="5466306"/>
            <a:ext cx="11226140" cy="1065126"/>
          </a:xfrm>
        </p:spPr>
        <p:txBody>
          <a:bodyPr anchor="t">
            <a:noAutofit/>
          </a:bodyPr>
          <a:lstStyle>
            <a:lvl1pPr algn="ctr">
              <a:lnSpc>
                <a:spcPts val="2625"/>
              </a:lnSpc>
              <a:defRPr sz="2625">
                <a:solidFill>
                  <a:schemeClr val="bg1"/>
                </a:solidFill>
                <a:latin typeface="Chronicle Text G1 Bold" pitchFamily="50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205" y="1400037"/>
            <a:ext cx="4609171" cy="39314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361" y="388914"/>
            <a:ext cx="1607992" cy="5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62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545393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341" y="391884"/>
            <a:ext cx="1623863" cy="5225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404" y="1634834"/>
            <a:ext cx="3946560" cy="361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17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9" r="13866" b="10687"/>
          <a:stretch/>
        </p:blipFill>
        <p:spPr>
          <a:xfrm>
            <a:off x="0" y="0"/>
            <a:ext cx="12192000" cy="68356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814" y="5466306"/>
            <a:ext cx="10874375" cy="1065126"/>
          </a:xfrm>
        </p:spPr>
        <p:txBody>
          <a:bodyPr anchor="t">
            <a:noAutofit/>
          </a:bodyPr>
          <a:lstStyle>
            <a:lvl1pPr algn="ctr">
              <a:lnSpc>
                <a:spcPts val="2625"/>
              </a:lnSpc>
              <a:defRPr sz="2625">
                <a:solidFill>
                  <a:schemeClr val="bg1"/>
                </a:solidFill>
                <a:latin typeface="Chronicle Text G1 Bold" pitchFamily="50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404" y="1634834"/>
            <a:ext cx="3946560" cy="36140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361" y="388914"/>
            <a:ext cx="1607992" cy="5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5936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9" r="13866" b="10687"/>
          <a:stretch/>
        </p:blipFill>
        <p:spPr>
          <a:xfrm>
            <a:off x="0" y="0"/>
            <a:ext cx="12192000" cy="68356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814" y="5466306"/>
            <a:ext cx="10874375" cy="1065126"/>
          </a:xfrm>
        </p:spPr>
        <p:txBody>
          <a:bodyPr anchor="t">
            <a:noAutofit/>
          </a:bodyPr>
          <a:lstStyle>
            <a:lvl1pPr algn="ctr">
              <a:lnSpc>
                <a:spcPts val="2625"/>
              </a:lnSpc>
              <a:defRPr sz="2625">
                <a:solidFill>
                  <a:schemeClr val="bg1"/>
                </a:solidFill>
                <a:latin typeface="Chronicle Text G1 Bold" pitchFamily="50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404" y="1634834"/>
            <a:ext cx="3946560" cy="36140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361" y="388914"/>
            <a:ext cx="1607992" cy="5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4889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814" y="5466306"/>
            <a:ext cx="10874375" cy="1065126"/>
          </a:xfrm>
        </p:spPr>
        <p:txBody>
          <a:bodyPr anchor="t">
            <a:noAutofit/>
          </a:bodyPr>
          <a:lstStyle>
            <a:lvl1pPr algn="ctr">
              <a:lnSpc>
                <a:spcPts val="2625"/>
              </a:lnSpc>
              <a:defRPr sz="2625">
                <a:solidFill>
                  <a:schemeClr val="bg1"/>
                </a:solidFill>
                <a:latin typeface="Chronicle Text G1 Bold" pitchFamily="50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404" y="1634834"/>
            <a:ext cx="3946560" cy="36140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361" y="388914"/>
            <a:ext cx="1607992" cy="5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0056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814" y="5466306"/>
            <a:ext cx="10874375" cy="1065126"/>
          </a:xfrm>
        </p:spPr>
        <p:txBody>
          <a:bodyPr anchor="t">
            <a:noAutofit/>
          </a:bodyPr>
          <a:lstStyle>
            <a:lvl1pPr algn="ctr">
              <a:lnSpc>
                <a:spcPts val="2625"/>
              </a:lnSpc>
              <a:defRPr sz="2625">
                <a:solidFill>
                  <a:schemeClr val="bg1"/>
                </a:solidFill>
                <a:latin typeface="Chronicle Text G1 Bold" pitchFamily="50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404" y="1634834"/>
            <a:ext cx="3946560" cy="36140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361" y="388914"/>
            <a:ext cx="1607992" cy="5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6149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814" y="5466306"/>
            <a:ext cx="10874375" cy="1065126"/>
          </a:xfrm>
        </p:spPr>
        <p:txBody>
          <a:bodyPr anchor="t">
            <a:noAutofit/>
          </a:bodyPr>
          <a:lstStyle>
            <a:lvl1pPr algn="ctr">
              <a:lnSpc>
                <a:spcPts val="2625"/>
              </a:lnSpc>
              <a:defRPr sz="2625">
                <a:solidFill>
                  <a:schemeClr val="tx2"/>
                </a:solidFill>
                <a:latin typeface="Chronicle Text G1 Bold" pitchFamily="50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341" y="391884"/>
            <a:ext cx="1623863" cy="5225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404" y="1634834"/>
            <a:ext cx="3946560" cy="361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6994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7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8814" y="1701801"/>
            <a:ext cx="5184775" cy="4495801"/>
          </a:xfrm>
        </p:spPr>
        <p:txBody>
          <a:bodyPr anchor="t">
            <a:noAutofit/>
          </a:bodyPr>
          <a:lstStyle>
            <a:lvl1pPr algn="l">
              <a:lnSpc>
                <a:spcPts val="4875"/>
              </a:lnSpc>
              <a:defRPr sz="4875" b="1" i="0">
                <a:solidFill>
                  <a:schemeClr val="accent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673" y="388914"/>
            <a:ext cx="1607992" cy="5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2482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8814" y="1701800"/>
            <a:ext cx="5184775" cy="4495800"/>
          </a:xfrm>
        </p:spPr>
        <p:txBody>
          <a:bodyPr anchor="t">
            <a:noAutofit/>
          </a:bodyPr>
          <a:lstStyle>
            <a:lvl1pPr algn="l">
              <a:lnSpc>
                <a:spcPts val="4875"/>
              </a:lnSpc>
              <a:defRPr sz="4875" b="1" i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EDIT MASTER </a:t>
            </a:r>
            <a:br>
              <a:rPr lang="en-AU" dirty="0"/>
            </a:br>
            <a:r>
              <a:rPr lang="en-AU" dirty="0"/>
              <a:t>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738" y="391884"/>
            <a:ext cx="1623863" cy="52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4073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9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8814" y="1701800"/>
            <a:ext cx="5184775" cy="4495800"/>
          </a:xfrm>
        </p:spPr>
        <p:txBody>
          <a:bodyPr anchor="t">
            <a:noAutofit/>
          </a:bodyPr>
          <a:lstStyle>
            <a:lvl1pPr algn="l">
              <a:lnSpc>
                <a:spcPts val="4875"/>
              </a:lnSpc>
              <a:defRPr sz="4875" b="1" i="0">
                <a:solidFill>
                  <a:schemeClr val="bg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673" y="388914"/>
            <a:ext cx="1607992" cy="5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1469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0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8814" y="1701801"/>
            <a:ext cx="5184775" cy="4495800"/>
          </a:xfrm>
        </p:spPr>
        <p:txBody>
          <a:bodyPr anchor="t">
            <a:noAutofit/>
          </a:bodyPr>
          <a:lstStyle>
            <a:lvl1pPr algn="l">
              <a:lnSpc>
                <a:spcPts val="4875"/>
              </a:lnSpc>
              <a:defRPr sz="4875" b="1" i="0">
                <a:solidFill>
                  <a:schemeClr val="bg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673" y="388914"/>
            <a:ext cx="1607992" cy="5174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73" y="320530"/>
            <a:ext cx="4467200" cy="79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1243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1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8814" y="1701800"/>
            <a:ext cx="5184775" cy="4495800"/>
          </a:xfrm>
        </p:spPr>
        <p:txBody>
          <a:bodyPr anchor="t">
            <a:noAutofit/>
          </a:bodyPr>
          <a:lstStyle>
            <a:lvl1pPr algn="l">
              <a:lnSpc>
                <a:spcPts val="4875"/>
              </a:lnSpc>
              <a:defRPr sz="4875" b="1" i="0">
                <a:solidFill>
                  <a:schemeClr val="bg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EDIT MASTER 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673" y="388914"/>
            <a:ext cx="1607992" cy="5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7419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2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8814" y="1701800"/>
            <a:ext cx="5184775" cy="4495800"/>
          </a:xfrm>
        </p:spPr>
        <p:txBody>
          <a:bodyPr anchor="t">
            <a:noAutofit/>
          </a:bodyPr>
          <a:lstStyle>
            <a:lvl1pPr algn="l">
              <a:lnSpc>
                <a:spcPts val="4875"/>
              </a:lnSpc>
              <a:defRPr sz="4875" b="1" i="0">
                <a:solidFill>
                  <a:schemeClr val="bg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EDIT MASTER 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673" y="388914"/>
            <a:ext cx="1607992" cy="5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077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814" y="5466306"/>
            <a:ext cx="10874375" cy="1065126"/>
          </a:xfrm>
        </p:spPr>
        <p:txBody>
          <a:bodyPr anchor="t">
            <a:noAutofit/>
          </a:bodyPr>
          <a:lstStyle>
            <a:lvl1pPr algn="ctr">
              <a:lnSpc>
                <a:spcPts val="2625"/>
              </a:lnSpc>
              <a:defRPr sz="2625">
                <a:solidFill>
                  <a:schemeClr val="bg1"/>
                </a:solidFill>
                <a:latin typeface="Chronicle Text G1 Bold" pitchFamily="50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404" y="1634834"/>
            <a:ext cx="3946560" cy="36140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361" y="388914"/>
            <a:ext cx="1607992" cy="5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8925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bg>
      <p:bgPr>
        <a:solidFill>
          <a:srgbClr val="F0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ts val="2625"/>
              </a:lnSpc>
              <a:defRPr sz="2625"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813" y="1871498"/>
            <a:ext cx="10872787" cy="4326102"/>
          </a:xfrm>
        </p:spPr>
        <p:txBody>
          <a:bodyPr/>
          <a:lstStyle>
            <a:lvl1pPr>
              <a:lnSpc>
                <a:spcPts val="1275"/>
              </a:lnSpc>
              <a:spcAft>
                <a:spcPts val="0"/>
              </a:spcAft>
              <a:defRPr lang="en-AU" sz="1125" b="1" i="0" kern="1200" dirty="0" smtClean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  <a:lvl2pPr marL="161925" indent="0">
              <a:lnSpc>
                <a:spcPts val="1275"/>
              </a:lnSpc>
              <a:spcAft>
                <a:spcPts val="638"/>
              </a:spcAft>
              <a:tabLst/>
              <a:defRPr lang="en-AU" sz="1125" b="0" i="0" kern="1200" dirty="0" smtClean="0">
                <a:solidFill>
                  <a:schemeClr val="tx2"/>
                </a:solidFill>
                <a:latin typeface="Gotham Narrow Light" charset="0"/>
                <a:ea typeface="Gotham Narrow Light" charset="0"/>
                <a:cs typeface="Gotham Narrow Light" charset="0"/>
              </a:defRPr>
            </a:lvl2pPr>
            <a:lvl3pP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Bold" charset="0"/>
              </a:defRPr>
            </a:lvl4pPr>
            <a:lvl5pPr>
              <a:defRPr>
                <a:latin typeface="Chronicle Text G1 Bold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B24BE1A2-2927-F14A-B10C-9A89AB76C225}" type="datetime1">
              <a:rPr lang="en-AU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 Bold" charset="0"/>
                <a:ea typeface="Gotham Narrow Bold" charset="0"/>
                <a:cs typeface="Gotham Narrow Bold" charset="0"/>
              </a:defRPr>
            </a:lvl1pPr>
          </a:lstStyle>
          <a:p>
            <a:fld id="{CF8F84DA-7FFA-C84D-A021-4CFEC30D4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1226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58813" y="1867584"/>
            <a:ext cx="10872787" cy="4330017"/>
          </a:xfrm>
        </p:spPr>
        <p:txBody>
          <a:bodyPr/>
          <a:lstStyle>
            <a:lvl1pPr>
              <a:lnSpc>
                <a:spcPts val="2625"/>
              </a:lnSpc>
              <a:defRPr sz="2625" b="1" i="0">
                <a:solidFill>
                  <a:schemeClr val="accent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  <a:lvl2pPr>
              <a:lnSpc>
                <a:spcPts val="2625"/>
              </a:lnSpc>
              <a:spcAft>
                <a:spcPts val="450"/>
              </a:spcAft>
              <a:defRPr sz="2625" b="1" i="0">
                <a:solidFill>
                  <a:schemeClr val="bg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2pPr>
            <a:lvl3pPr>
              <a:lnSpc>
                <a:spcPts val="1650"/>
              </a:lnSpc>
              <a:defRPr sz="1500" b="0" i="0">
                <a:solidFill>
                  <a:schemeClr val="bg1"/>
                </a:solidFill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Bold" charset="0"/>
              </a:defRPr>
            </a:lvl4pPr>
            <a:lvl5pPr>
              <a:defRPr>
                <a:latin typeface="Chronicle Text G1 Bold" charset="0"/>
              </a:defRPr>
            </a:lvl5pPr>
          </a:lstStyle>
          <a:p>
            <a:pPr lvl="0"/>
            <a:r>
              <a:rPr lang="en-AU" dirty="0"/>
              <a:t>CLICK TO EDIT</a:t>
            </a:r>
          </a:p>
          <a:p>
            <a:pPr lvl="1"/>
            <a:r>
              <a:rPr lang="en-AU" dirty="0"/>
              <a:t>SECOND </a:t>
            </a:r>
            <a:br>
              <a:rPr lang="en-AU" dirty="0"/>
            </a:br>
            <a:r>
              <a:rPr lang="en-AU" dirty="0"/>
              <a:t>LEVEL</a:t>
            </a:r>
          </a:p>
          <a:p>
            <a:pPr lvl="2"/>
            <a:r>
              <a:rPr lang="en-AU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solidFill>
                  <a:schemeClr val="bg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2B76ED3E-DCAC-B749-8116-50BE96080D8B}" type="datetime1">
              <a:rPr lang="en-AU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solidFill>
                  <a:schemeClr val="accent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solidFill>
                  <a:schemeClr val="bg1"/>
                </a:solidFill>
                <a:latin typeface="Gotham Narrow Bold" charset="0"/>
                <a:ea typeface="Gotham Narrow Bold" charset="0"/>
                <a:cs typeface="Gotham Narrow Bold" charset="0"/>
              </a:defRPr>
            </a:lvl1pPr>
          </a:lstStyle>
          <a:p>
            <a:fld id="{CF8F84DA-7FFA-C84D-A021-4CFEC30D42D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673" y="388914"/>
            <a:ext cx="1607992" cy="5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936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2771" y="1854200"/>
            <a:ext cx="8268029" cy="4343400"/>
          </a:xfrm>
        </p:spPr>
        <p:txBody>
          <a:bodyPr/>
          <a:lstStyle>
            <a:lvl1pPr>
              <a:lnSpc>
                <a:spcPts val="4875"/>
              </a:lnSpc>
              <a:defRPr lang="en-US" sz="4875" b="1" i="0" kern="1200" dirty="0">
                <a:solidFill>
                  <a:schemeClr val="bg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FCE043D6-04FD-4349-97EF-22E24AA6937A}" type="datetime1">
              <a:rPr lang="en-AU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8400" y="6519865"/>
            <a:ext cx="2743200" cy="201613"/>
          </a:xfrm>
        </p:spPr>
        <p:txBody>
          <a:bodyPr/>
          <a:lstStyle>
            <a:lvl1pPr algn="r">
              <a:defRPr b="1" i="0">
                <a:latin typeface="Gotham Narrow Bold" charset="0"/>
                <a:ea typeface="Gotham Narrow Bold" charset="0"/>
                <a:cs typeface="Gotham Narrow Bold" charset="0"/>
              </a:defRPr>
            </a:lvl1pPr>
          </a:lstStyle>
          <a:p>
            <a:fld id="{CF8F84DA-7FFA-C84D-A021-4CFEC30D4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718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 Bold" pitchFamily="50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72" y="1871498"/>
            <a:ext cx="5099379" cy="4338802"/>
          </a:xfrm>
        </p:spPr>
        <p:txBody>
          <a:bodyPr/>
          <a:lstStyle>
            <a:lvl1pPr>
              <a:defRPr>
                <a:latin typeface="Chronicle Text G1 Bold" pitchFamily="50" charset="0"/>
              </a:defRPr>
            </a:lvl1pPr>
            <a:lvl2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2pPr>
            <a:lvl3pP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Bold" charset="0"/>
              </a:defRPr>
            </a:lvl4pPr>
            <a:lvl5pPr>
              <a:defRPr>
                <a:latin typeface="Chronicle Text G1 Bold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7F890645-B0CB-4D4F-B537-B8630C8433FF}" type="datetime1">
              <a:rPr lang="en-AU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Gotham Narrow Bold" charset="0"/>
                <a:ea typeface="Gotham Narrow Bold" charset="0"/>
                <a:cs typeface="Gotham Narrow Bold" charset="0"/>
              </a:defRPr>
            </a:lvl1pPr>
          </a:lstStyle>
          <a:p>
            <a:fld id="{CF8F84DA-7FFA-C84D-A021-4CFEC30D42D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432550" y="1871498"/>
            <a:ext cx="5099049" cy="4338802"/>
          </a:xfrm>
        </p:spPr>
        <p:txBody>
          <a:bodyPr/>
          <a:lstStyle>
            <a:lvl1pPr>
              <a:defRPr>
                <a:latin typeface="Chronicle Text G1 Bold" pitchFamily="50" charset="0"/>
              </a:defRPr>
            </a:lvl1pPr>
            <a:lvl2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2pPr>
            <a:lvl3pP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Bold" charset="0"/>
              </a:defRPr>
            </a:lvl4pPr>
            <a:lvl5pPr>
              <a:defRPr>
                <a:latin typeface="Chronicle Text G1 Bold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562812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 Bold" pitchFamily="50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72" y="1871498"/>
            <a:ext cx="5099379" cy="4326102"/>
          </a:xfrm>
        </p:spPr>
        <p:txBody>
          <a:bodyPr/>
          <a:lstStyle>
            <a:lvl1pPr>
              <a:defRPr>
                <a:latin typeface="Chronicle Text G1 Bold" pitchFamily="50" charset="0"/>
              </a:defRPr>
            </a:lvl1pPr>
            <a:lvl2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2pPr>
            <a:lvl3pP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Bold" charset="0"/>
              </a:defRPr>
            </a:lvl4pPr>
            <a:lvl5pPr>
              <a:defRPr>
                <a:latin typeface="Chronicle Text G1 Bold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999FC8D6-FA07-A149-9D1E-AAF31D34EB64}" type="datetime1">
              <a:rPr lang="en-AU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 Bold" charset="0"/>
                <a:ea typeface="Gotham Narrow Bold" charset="0"/>
                <a:cs typeface="Gotham Narrow Bold" charset="0"/>
              </a:defRPr>
            </a:lvl1pPr>
          </a:lstStyle>
          <a:p>
            <a:fld id="{CF8F84DA-7FFA-C84D-A021-4CFEC30D42D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432550" y="1871665"/>
            <a:ext cx="5099049" cy="4325937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4852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 Bold" pitchFamily="50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72" y="1871498"/>
            <a:ext cx="5099379" cy="4326102"/>
          </a:xfrm>
        </p:spPr>
        <p:txBody>
          <a:bodyPr/>
          <a:lstStyle>
            <a:lvl1pPr marL="0">
              <a:lnSpc>
                <a:spcPts val="1050"/>
              </a:lnSpc>
              <a:spcAft>
                <a:spcPts val="638"/>
              </a:spcAft>
              <a:defRPr sz="900" b="1" i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  <a:lvl2pPr marL="95250" indent="-95250">
              <a:lnSpc>
                <a:spcPts val="1050"/>
              </a:lnSpc>
              <a:spcAft>
                <a:spcPts val="638"/>
              </a:spcAft>
              <a:buFont typeface="Arial" charset="0"/>
              <a:buChar char="•"/>
              <a:tabLst/>
              <a:defRPr sz="900" b="0" i="0">
                <a:solidFill>
                  <a:schemeClr val="tx1"/>
                </a:solidFill>
                <a:latin typeface="Gotham Narrow Light" charset="0"/>
                <a:ea typeface="Gotham Narrow Light" charset="0"/>
                <a:cs typeface="Gotham Narrow Light" charset="0"/>
              </a:defRPr>
            </a:lvl2pPr>
            <a:lvl3pPr marL="0">
              <a:lnSpc>
                <a:spcPts val="1050"/>
              </a:lnSpc>
              <a:spcAft>
                <a:spcPts val="225"/>
              </a:spcAft>
              <a:defRPr sz="900" b="0" i="0">
                <a:latin typeface="Gotham Narrow Book" charset="0"/>
                <a:ea typeface="Gotham Narrow Book" charset="0"/>
                <a:cs typeface="Gotham Narrow Book" charset="0"/>
              </a:defRPr>
            </a:lvl3pPr>
            <a:lvl4pPr>
              <a:defRPr>
                <a:latin typeface="Chronicle Text G1 Bold" charset="0"/>
              </a:defRPr>
            </a:lvl4pPr>
            <a:lvl5pPr>
              <a:defRPr>
                <a:latin typeface="Chronicle Text G1 Bold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B3979CEF-233B-4E4F-A9E9-72CB1C023922}" type="datetime1">
              <a:rPr lang="en-AU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 Bold" charset="0"/>
                <a:ea typeface="Gotham Narrow Bold" charset="0"/>
                <a:cs typeface="Gotham Narrow Bold" charset="0"/>
              </a:defRPr>
            </a:lvl1pPr>
          </a:lstStyle>
          <a:p>
            <a:fld id="{CF8F84DA-7FFA-C84D-A021-4CFEC30D42D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432550" y="1871664"/>
            <a:ext cx="5099049" cy="432594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957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 Bold" pitchFamily="50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72" y="1871498"/>
            <a:ext cx="5099379" cy="4326102"/>
          </a:xfrm>
        </p:spPr>
        <p:txBody>
          <a:bodyPr/>
          <a:lstStyle>
            <a:lvl1pPr marL="0">
              <a:lnSpc>
                <a:spcPts val="1050"/>
              </a:lnSpc>
              <a:spcAft>
                <a:spcPts val="0"/>
              </a:spcAft>
              <a:defRPr sz="900" b="1" i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  <a:lvl2pPr marL="0" indent="0">
              <a:lnSpc>
                <a:spcPts val="1050"/>
              </a:lnSpc>
              <a:spcAft>
                <a:spcPts val="638"/>
              </a:spcAft>
              <a:buFont typeface="Arial" charset="0"/>
              <a:buNone/>
              <a:tabLst/>
              <a:defRPr sz="900" b="0" i="0">
                <a:solidFill>
                  <a:schemeClr val="tx1"/>
                </a:solidFill>
                <a:latin typeface="Gotham Narrow Light" charset="0"/>
                <a:ea typeface="Gotham Narrow Light" charset="0"/>
                <a:cs typeface="Gotham Narrow Light" charset="0"/>
              </a:defRPr>
            </a:lvl2pPr>
            <a:lvl3pPr marL="0">
              <a:lnSpc>
                <a:spcPts val="1050"/>
              </a:lnSpc>
              <a:spcAft>
                <a:spcPts val="225"/>
              </a:spcAft>
              <a:defRPr sz="900" b="0" i="0">
                <a:latin typeface="Gotham Narrow Book" charset="0"/>
                <a:ea typeface="Gotham Narrow Book" charset="0"/>
                <a:cs typeface="Gotham Narrow Book" charset="0"/>
              </a:defRPr>
            </a:lvl3pPr>
            <a:lvl4pPr>
              <a:defRPr>
                <a:latin typeface="Chronicle Text G1 Bold" charset="0"/>
              </a:defRPr>
            </a:lvl4pPr>
            <a:lvl5pPr>
              <a:defRPr>
                <a:latin typeface="Chronicle Text G1 Bold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C2981D9C-DF17-2349-A4F3-6B0EA84AA709}" type="datetime1">
              <a:rPr lang="en-AU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 Bold" charset="0"/>
                <a:ea typeface="Gotham Narrow Bold" charset="0"/>
                <a:cs typeface="Gotham Narrow Bold" charset="0"/>
              </a:defRPr>
            </a:lvl1pPr>
          </a:lstStyle>
          <a:p>
            <a:fld id="{CF8F84DA-7FFA-C84D-A021-4CFEC30D42D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432552" y="1871664"/>
            <a:ext cx="5099048" cy="432594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4238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 Bold" pitchFamily="50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73" y="1871498"/>
            <a:ext cx="10871529" cy="4326102"/>
          </a:xfrm>
        </p:spPr>
        <p:txBody>
          <a:bodyPr/>
          <a:lstStyle>
            <a:lvl1pPr marL="0">
              <a:lnSpc>
                <a:spcPts val="1200"/>
              </a:lnSpc>
              <a:spcAft>
                <a:spcPts val="1125"/>
              </a:spcAft>
              <a:defRPr sz="1350" b="1" i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  <a:lvl2pPr marL="133350" indent="-133350">
              <a:lnSpc>
                <a:spcPts val="1500"/>
              </a:lnSpc>
              <a:spcAft>
                <a:spcPts val="1125"/>
              </a:spcAft>
              <a:buFont typeface="Arial" charset="0"/>
              <a:buChar char="•"/>
              <a:tabLst/>
              <a:defRPr sz="1350" b="0" i="0">
                <a:solidFill>
                  <a:schemeClr val="tx1"/>
                </a:solidFill>
                <a:latin typeface="Gotham Narrow Light" charset="0"/>
                <a:ea typeface="Gotham Narrow Light" charset="0"/>
                <a:cs typeface="Gotham Narrow Light" charset="0"/>
              </a:defRPr>
            </a:lvl2pPr>
            <a:lvl3pPr marL="0">
              <a:lnSpc>
                <a:spcPts val="1050"/>
              </a:lnSpc>
              <a:spcAft>
                <a:spcPts val="225"/>
              </a:spcAft>
              <a:defRPr sz="900" b="0" i="0">
                <a:latin typeface="Gotham Narrow Book" charset="0"/>
                <a:ea typeface="Gotham Narrow Book" charset="0"/>
                <a:cs typeface="Gotham Narrow Book" charset="0"/>
              </a:defRPr>
            </a:lvl3pPr>
            <a:lvl4pPr>
              <a:defRPr>
                <a:latin typeface="Chronicle Text G1 Bold" charset="0"/>
              </a:defRPr>
            </a:lvl4pPr>
            <a:lvl5pPr>
              <a:defRPr>
                <a:latin typeface="Chronicle Text G1 Bold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56480328-B0DF-514C-9991-E28FE966BC4F}" type="datetime1">
              <a:rPr lang="en-AU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 Bold" charset="0"/>
                <a:ea typeface="Gotham Narrow Bold" charset="0"/>
                <a:cs typeface="Gotham Narrow Bold" charset="0"/>
              </a:defRPr>
            </a:lvl1pPr>
          </a:lstStyle>
          <a:p>
            <a:fld id="{CF8F84DA-7FFA-C84D-A021-4CFEC30D4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837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773613" y="1871498"/>
            <a:ext cx="6757987" cy="4326102"/>
          </a:xfrm>
          <a:prstGeom prst="rect">
            <a:avLst/>
          </a:prstGeom>
          <a:solidFill>
            <a:srgbClr val="F0D7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 Bold" pitchFamily="50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73" y="1871498"/>
            <a:ext cx="3886529" cy="4326102"/>
          </a:xfrm>
        </p:spPr>
        <p:txBody>
          <a:bodyPr/>
          <a:lstStyle>
            <a:lvl1pPr marL="0">
              <a:lnSpc>
                <a:spcPts val="1050"/>
              </a:lnSpc>
              <a:spcAft>
                <a:spcPts val="0"/>
              </a:spcAft>
              <a:defRPr sz="900" b="1" i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  <a:lvl2pPr marL="0" indent="0">
              <a:lnSpc>
                <a:spcPts val="1050"/>
              </a:lnSpc>
              <a:spcAft>
                <a:spcPts val="638"/>
              </a:spcAft>
              <a:buFont typeface="Arial" charset="0"/>
              <a:buNone/>
              <a:tabLst/>
              <a:defRPr sz="900" b="0" i="0">
                <a:solidFill>
                  <a:schemeClr val="tx1"/>
                </a:solidFill>
                <a:latin typeface="Gotham Narrow Light" charset="0"/>
                <a:ea typeface="Gotham Narrow Light" charset="0"/>
                <a:cs typeface="Gotham Narrow Light" charset="0"/>
              </a:defRPr>
            </a:lvl2pPr>
            <a:lvl3pPr marL="0">
              <a:lnSpc>
                <a:spcPts val="1050"/>
              </a:lnSpc>
              <a:spcAft>
                <a:spcPts val="225"/>
              </a:spcAft>
              <a:defRPr sz="900" b="0" i="0">
                <a:latin typeface="Gotham Narrow Book" charset="0"/>
                <a:ea typeface="Gotham Narrow Book" charset="0"/>
                <a:cs typeface="Gotham Narrow Book" charset="0"/>
              </a:defRPr>
            </a:lvl3pPr>
            <a:lvl4pPr>
              <a:defRPr>
                <a:latin typeface="Chronicle Text G1 Bold" charset="0"/>
              </a:defRPr>
            </a:lvl4pPr>
            <a:lvl5pPr>
              <a:defRPr>
                <a:latin typeface="Chronicle Text G1 Bold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78B9C003-AEBB-BF45-AE9C-851D77180381}" type="datetime1">
              <a:rPr lang="en-AU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 Bold" charset="0"/>
                <a:ea typeface="Gotham Narrow Bold" charset="0"/>
                <a:cs typeface="Gotham Narrow Bold" charset="0"/>
              </a:defRPr>
            </a:lvl1pPr>
          </a:lstStyle>
          <a:p>
            <a:fld id="{CF8F84DA-7FFA-C84D-A021-4CFEC30D42D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4978400" y="2134263"/>
            <a:ext cx="6197600" cy="3847438"/>
          </a:xfrm>
        </p:spPr>
        <p:txBody>
          <a:bodyPr/>
          <a:lstStyle/>
          <a:p>
            <a:r>
              <a:rPr lang="en-GB"/>
              <a:t>Click icon to add table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9154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773613" y="1871498"/>
            <a:ext cx="6757987" cy="4326102"/>
          </a:xfrm>
          <a:prstGeom prst="rect">
            <a:avLst/>
          </a:prstGeom>
          <a:solidFill>
            <a:srgbClr val="F0D7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 Bold" pitchFamily="50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73" y="1871498"/>
            <a:ext cx="3886529" cy="4326102"/>
          </a:xfrm>
        </p:spPr>
        <p:txBody>
          <a:bodyPr/>
          <a:lstStyle>
            <a:lvl1pPr marL="0">
              <a:lnSpc>
                <a:spcPts val="1050"/>
              </a:lnSpc>
              <a:spcAft>
                <a:spcPts val="638"/>
              </a:spcAft>
              <a:defRPr sz="900" b="1" i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  <a:lvl2pPr marL="128588" indent="-128588">
              <a:lnSpc>
                <a:spcPts val="1050"/>
              </a:lnSpc>
              <a:spcAft>
                <a:spcPts val="638"/>
              </a:spcAft>
              <a:buFont typeface="Arial" charset="0"/>
              <a:buChar char="•"/>
              <a:tabLst/>
              <a:defRPr sz="900" b="0" i="0">
                <a:solidFill>
                  <a:schemeClr val="tx1"/>
                </a:solidFill>
                <a:latin typeface="Gotham Narrow Light" charset="0"/>
                <a:ea typeface="Gotham Narrow Light" charset="0"/>
                <a:cs typeface="Gotham Narrow Light" charset="0"/>
              </a:defRPr>
            </a:lvl2pPr>
            <a:lvl3pPr marL="0">
              <a:lnSpc>
                <a:spcPts val="1050"/>
              </a:lnSpc>
              <a:spcAft>
                <a:spcPts val="225"/>
              </a:spcAft>
              <a:defRPr sz="900" b="0" i="0">
                <a:latin typeface="Gotham Narrow Book" charset="0"/>
                <a:ea typeface="Gotham Narrow Book" charset="0"/>
                <a:cs typeface="Gotham Narrow Book" charset="0"/>
              </a:defRPr>
            </a:lvl3pPr>
            <a:lvl4pPr>
              <a:defRPr>
                <a:latin typeface="Chronicle Text G1 Bold" charset="0"/>
              </a:defRPr>
            </a:lvl4pPr>
            <a:lvl5pPr>
              <a:defRPr>
                <a:latin typeface="Chronicle Text G1 Bold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47568808-7124-5943-9CFA-B87B26034A2B}" type="datetime1">
              <a:rPr lang="en-AU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 Bold" charset="0"/>
                <a:ea typeface="Gotham Narrow Bold" charset="0"/>
                <a:cs typeface="Gotham Narrow Bold" charset="0"/>
              </a:defRPr>
            </a:lvl1pPr>
          </a:lstStyle>
          <a:p>
            <a:fld id="{CF8F84DA-7FFA-C84D-A021-4CFEC30D42D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hart Placeholder 9"/>
          <p:cNvSpPr>
            <a:spLocks noGrp="1"/>
          </p:cNvSpPr>
          <p:nvPr>
            <p:ph type="chart" sz="quarter" idx="14"/>
          </p:nvPr>
        </p:nvSpPr>
        <p:spPr>
          <a:xfrm>
            <a:off x="4953000" y="2120900"/>
            <a:ext cx="6248400" cy="3873500"/>
          </a:xfrm>
        </p:spPr>
        <p:txBody>
          <a:bodyPr/>
          <a:lstStyle/>
          <a:p>
            <a:r>
              <a:rPr lang="en-GB"/>
              <a:t>Click icon to add chart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212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814" y="5466306"/>
            <a:ext cx="10874375" cy="1065126"/>
          </a:xfrm>
        </p:spPr>
        <p:txBody>
          <a:bodyPr anchor="t">
            <a:noAutofit/>
          </a:bodyPr>
          <a:lstStyle>
            <a:lvl1pPr algn="ctr">
              <a:lnSpc>
                <a:spcPts val="2625"/>
              </a:lnSpc>
              <a:defRPr sz="2625">
                <a:solidFill>
                  <a:schemeClr val="bg1"/>
                </a:solidFill>
                <a:latin typeface="Chronicle Text G1 Bold" pitchFamily="50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404" y="1634834"/>
            <a:ext cx="3946560" cy="36140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361" y="388914"/>
            <a:ext cx="1607992" cy="5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8084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itle and Content">
    <p:bg>
      <p:bgPr>
        <a:solidFill>
          <a:srgbClr val="F0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72" y="1044577"/>
            <a:ext cx="5183517" cy="51657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Chronicle Text G1 Bold" pitchFamily="50" charset="0"/>
              </a:defRPr>
            </a:lvl1pPr>
            <a:lvl2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2pPr>
            <a:lvl3pP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Bold" charset="0"/>
              </a:defRPr>
            </a:lvl4pPr>
            <a:lvl5pPr>
              <a:defRPr>
                <a:latin typeface="Chronicle Text G1 Bold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B2F31294-E58A-614B-BA3F-F6759F270572}" type="datetime1">
              <a:rPr lang="en-AU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Gotham Narrow Bold" charset="0"/>
                <a:ea typeface="Gotham Narrow Bold" charset="0"/>
                <a:cs typeface="Gotham Narrow Bold" charset="0"/>
              </a:defRPr>
            </a:lvl1pPr>
          </a:lstStyle>
          <a:p>
            <a:fld id="{CF8F84DA-7FFA-C84D-A021-4CFEC30D42D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hart Placeholder 9"/>
          <p:cNvSpPr>
            <a:spLocks noGrp="1"/>
          </p:cNvSpPr>
          <p:nvPr>
            <p:ph type="chart" sz="quarter" idx="13"/>
          </p:nvPr>
        </p:nvSpPr>
        <p:spPr>
          <a:xfrm>
            <a:off x="6348413" y="1044577"/>
            <a:ext cx="5183187" cy="5165725"/>
          </a:xfrm>
        </p:spPr>
        <p:txBody>
          <a:bodyPr/>
          <a:lstStyle/>
          <a:p>
            <a:r>
              <a:rPr lang="en-GB"/>
              <a:t>Click icon to add chart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6898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 Bold" pitchFamily="50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1171" y="1871498"/>
            <a:ext cx="7150428" cy="1227302"/>
          </a:xfrm>
        </p:spPr>
        <p:txBody>
          <a:bodyPr/>
          <a:lstStyle>
            <a:lvl1pPr>
              <a:defRPr>
                <a:latin typeface="Chronicle Text G1 Bold" pitchFamily="50" charset="0"/>
              </a:defRPr>
            </a:lvl1pPr>
            <a:lvl2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2pPr>
            <a:lvl3pP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Bold" charset="0"/>
              </a:defRPr>
            </a:lvl4pPr>
            <a:lvl5pPr>
              <a:defRPr>
                <a:latin typeface="Chronicle Text G1 Bold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C734BABE-A8EE-A64E-884C-347DB4F3395D}" type="datetime1">
              <a:rPr lang="en-AU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 Bold" charset="0"/>
                <a:ea typeface="Gotham Narrow Bold" charset="0"/>
                <a:cs typeface="Gotham Narrow Bold" charset="0"/>
              </a:defRPr>
            </a:lvl1pPr>
          </a:lstStyle>
          <a:p>
            <a:fld id="{CF8F84DA-7FFA-C84D-A021-4CFEC30D42D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60401" y="1871665"/>
            <a:ext cx="3568699" cy="2865437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381173" y="3370099"/>
            <a:ext cx="3403929" cy="2827503"/>
          </a:xfrm>
        </p:spPr>
        <p:txBody>
          <a:bodyPr/>
          <a:lstStyle>
            <a:lvl1pPr>
              <a:defRPr>
                <a:latin typeface="Chronicle Text G1 Bold" pitchFamily="50" charset="0"/>
              </a:defRPr>
            </a:lvl1pPr>
            <a:lvl2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2pPr>
            <a:lvl3pP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Bold" charset="0"/>
              </a:defRPr>
            </a:lvl4pPr>
            <a:lvl5pPr>
              <a:defRPr>
                <a:latin typeface="Chronicle Text G1 Bold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5"/>
          </p:nvPr>
        </p:nvSpPr>
        <p:spPr>
          <a:xfrm>
            <a:off x="8127673" y="3370099"/>
            <a:ext cx="3403929" cy="2827503"/>
          </a:xfrm>
        </p:spPr>
        <p:txBody>
          <a:bodyPr/>
          <a:lstStyle>
            <a:lvl1pPr>
              <a:defRPr>
                <a:latin typeface="Chronicle Text G1 Bold" pitchFamily="50" charset="0"/>
              </a:defRPr>
            </a:lvl1pPr>
            <a:lvl2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2pPr>
            <a:lvl3pP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Bold" charset="0"/>
              </a:defRPr>
            </a:lvl4pPr>
            <a:lvl5pPr>
              <a:defRPr>
                <a:latin typeface="Chronicle Text G1 Bold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704683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 Bold" pitchFamily="50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BE32FB1A-404A-8B44-9E40-0186F5F8450F}" type="datetime1">
              <a:rPr lang="en-AU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 Bold" charset="0"/>
                <a:ea typeface="Gotham Narrow Bold" charset="0"/>
                <a:cs typeface="Gotham Narrow Bold" charset="0"/>
              </a:defRPr>
            </a:lvl1pPr>
          </a:lstStyle>
          <a:p>
            <a:fld id="{CF8F84DA-7FFA-C84D-A021-4CFEC30D42D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60401" y="1871665"/>
            <a:ext cx="3568699" cy="1252537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60401" y="3268665"/>
            <a:ext cx="3568699" cy="2979737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394201" y="1871665"/>
            <a:ext cx="3390899" cy="2662237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4394201" y="4673600"/>
            <a:ext cx="3390899" cy="15748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7950202" y="1871665"/>
            <a:ext cx="3581399" cy="4376737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0521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864"/>
            <a:ext cx="5873545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565" y="356258"/>
            <a:ext cx="1205995" cy="5174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901" y="1224148"/>
            <a:ext cx="3526312" cy="40104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341" y="391884"/>
            <a:ext cx="1623863" cy="5225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404" y="1634834"/>
            <a:ext cx="3946560" cy="361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1493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B263-1D0A-7787-1B5F-90710DE545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BFECAF-AEBD-21CD-72BD-FCBFCB5CF3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A2B494-81E8-FEE4-6136-BFA1054D9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7C320-AF8E-7844-B5EF-5431D3EE6C3D}" type="datetime1">
              <a:rPr lang="en-AU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F1C3E6-794A-0E50-601E-FCD4AB732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9CB955-1B88-568E-73D2-87010C8EB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F84DA-7FFA-C84D-A021-4CFEC30D4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68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931" y="1555419"/>
            <a:ext cx="11226140" cy="504056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2625"/>
              </a:lnSpc>
              <a:defRPr sz="3200">
                <a:solidFill>
                  <a:schemeClr val="bg1"/>
                </a:solidFill>
                <a:latin typeface="Chronicle Text G1 Bold" pitchFamily="50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361" y="503561"/>
            <a:ext cx="1607992" cy="51741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19667" y="4674934"/>
            <a:ext cx="10752667" cy="1101617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kern="1200" baseline="0">
                <a:solidFill>
                  <a:schemeClr val="bg2"/>
                </a:solidFill>
                <a:latin typeface="Chronicle Text G1 Bold"/>
              </a:defRPr>
            </a:lvl1pPr>
          </a:lstStyle>
          <a:p>
            <a:pPr lvl="0"/>
            <a:r>
              <a:rPr lang="en-AU" dirty="0"/>
              <a:t>&lt;Name&gt;</a:t>
            </a:r>
          </a:p>
          <a:p>
            <a:pPr lvl="0"/>
            <a:r>
              <a:rPr lang="en-AU" dirty="0"/>
              <a:t>&lt;Group&gt;</a:t>
            </a:r>
          </a:p>
          <a:p>
            <a:pPr lvl="0"/>
            <a:r>
              <a:rPr lang="en-AU" dirty="0"/>
              <a:t>&lt;School&gt;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0" y="5924600"/>
            <a:ext cx="12192000" cy="774000"/>
            <a:chOff x="0" y="5845229"/>
            <a:chExt cx="9144000" cy="774000"/>
          </a:xfrm>
        </p:grpSpPr>
        <p:sp>
          <p:nvSpPr>
            <p:cNvPr id="16" name="Rectangle 15"/>
            <p:cNvSpPr>
              <a:spLocks/>
            </p:cNvSpPr>
            <p:nvPr userDrawn="1"/>
          </p:nvSpPr>
          <p:spPr>
            <a:xfrm>
              <a:off x="0" y="5845229"/>
              <a:ext cx="9144000" cy="774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>
                  <a:solidFill>
                    <a:srgbClr val="850027"/>
                  </a:solidFill>
                  <a:latin typeface="Chronicle Text G1 Bold"/>
                  <a:cs typeface="Chronicle Text G1 Bold"/>
                </a:rPr>
                <a:t>westernsydney.edu.au</a:t>
              </a:r>
              <a:r>
                <a:rPr lang="en-US" sz="1800" dirty="0">
                  <a:solidFill>
                    <a:srgbClr val="850027"/>
                  </a:solidFill>
                  <a:latin typeface="Chronicle Text G1 Bold"/>
                  <a:cs typeface="Chronicle Text G1 Bold"/>
                </a:rPr>
                <a:t>/observatory</a:t>
              </a:r>
            </a:p>
          </p:txBody>
        </p:sp>
        <p:grpSp>
          <p:nvGrpSpPr>
            <p:cNvPr id="17" name="Group 16"/>
            <p:cNvGrpSpPr>
              <a:grpSpLocks noChangeAspect="1"/>
            </p:cNvGrpSpPr>
            <p:nvPr userDrawn="1"/>
          </p:nvGrpSpPr>
          <p:grpSpPr>
            <a:xfrm>
              <a:off x="8273283" y="6011953"/>
              <a:ext cx="763212" cy="525090"/>
              <a:chOff x="2780112" y="1511885"/>
              <a:chExt cx="1031366" cy="709581"/>
            </a:xfrm>
          </p:grpSpPr>
          <p:pic>
            <p:nvPicPr>
              <p:cNvPr id="18" name="Picture 17" descr="twitter-sm.jp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1" t="28431" r="6205" b="10054"/>
              <a:stretch/>
            </p:blipFill>
            <p:spPr>
              <a:xfrm>
                <a:off x="2780112" y="1798375"/>
                <a:ext cx="1031366" cy="423091"/>
              </a:xfrm>
              <a:prstGeom prst="rect">
                <a:avLst/>
              </a:prstGeom>
            </p:spPr>
          </p:pic>
          <p:pic>
            <p:nvPicPr>
              <p:cNvPr id="19" name="Picture 18" descr="BL_facebook_icon.gi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112" y="1511885"/>
                <a:ext cx="1031366" cy="286491"/>
              </a:xfrm>
              <a:prstGeom prst="rect">
                <a:avLst/>
              </a:prstGeom>
            </p:spPr>
          </p:pic>
        </p:grpSp>
        <p:pic>
          <p:nvPicPr>
            <p:cNvPr id="20" name="Picture 19" descr="tst04-10.png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773" y="5899625"/>
              <a:ext cx="535009" cy="684328"/>
            </a:xfrm>
            <a:prstGeom prst="rect">
              <a:avLst/>
            </a:prstGeom>
          </p:spPr>
        </p:pic>
        <p:grpSp>
          <p:nvGrpSpPr>
            <p:cNvPr id="21" name="Group 20"/>
            <p:cNvGrpSpPr>
              <a:grpSpLocks noChangeAspect="1"/>
            </p:cNvGrpSpPr>
            <p:nvPr userDrawn="1"/>
          </p:nvGrpSpPr>
          <p:grpSpPr>
            <a:xfrm>
              <a:off x="6900614" y="5902269"/>
              <a:ext cx="1015496" cy="324000"/>
              <a:chOff x="6793021" y="4314393"/>
              <a:chExt cx="965284" cy="307979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7073834" y="4378977"/>
                <a:ext cx="684471" cy="190163"/>
              </a:xfrm>
              <a:prstGeom prst="rect">
                <a:avLst/>
              </a:prstGeom>
            </p:spPr>
            <p:txBody>
              <a:bodyPr wrap="square" lIns="0" rIns="0">
                <a:spAutoFit/>
              </a:bodyPr>
              <a:lstStyle/>
              <a:p>
                <a:pPr algn="ctr"/>
                <a:r>
                  <a:rPr lang="en-US" sz="700" dirty="0">
                    <a:latin typeface="Gotham Narrow Medium"/>
                    <a:ea typeface="MS gothic"/>
                    <a:cs typeface="Gotham Narrow Medium"/>
                  </a:rPr>
                  <a:t>ObservatoryApp</a:t>
                </a:r>
                <a:endParaRPr lang="en-US" sz="700" dirty="0">
                  <a:latin typeface="Gotham Narrow Medium"/>
                  <a:cs typeface="Gotham Narrow Medium"/>
                </a:endParaRPr>
              </a:p>
            </p:txBody>
          </p:sp>
          <p:pic>
            <p:nvPicPr>
              <p:cNvPr id="23" name="Picture 22" descr="APLO-01_App Logo copy 3.pn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93021" y="4314393"/>
                <a:ext cx="307979" cy="307979"/>
              </a:xfrm>
              <a:prstGeom prst="rect">
                <a:avLst/>
              </a:prstGeom>
            </p:spPr>
          </p:pic>
        </p:grpSp>
        <p:pic>
          <p:nvPicPr>
            <p:cNvPr id="24" name="Picture 23" descr="appstore-iphone.png"/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0614" y="6248345"/>
              <a:ext cx="1079500" cy="3238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94981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Titl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8814" y="1701801"/>
            <a:ext cx="5184775" cy="2046343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4875"/>
              </a:lnSpc>
              <a:defRPr sz="4875" b="1" i="0">
                <a:solidFill>
                  <a:schemeClr val="bg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Enter title text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673" y="388914"/>
            <a:ext cx="1607992" cy="517410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58285" y="3748088"/>
            <a:ext cx="5185833" cy="2239962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>
              <a:defRPr lang="en-AU" sz="4875" b="1" cap="all" baseline="0" dirty="0">
                <a:solidFill>
                  <a:schemeClr val="accent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pPr lvl="0">
              <a:lnSpc>
                <a:spcPts val="4875"/>
              </a:lnSpc>
              <a:spcBef>
                <a:spcPct val="0"/>
              </a:spcBef>
              <a:buNone/>
            </a:pPr>
            <a:r>
              <a:rPr lang="en-AU" dirty="0"/>
              <a:t>Enter subtitle text</a:t>
            </a:r>
          </a:p>
        </p:txBody>
      </p:sp>
    </p:spTree>
    <p:extLst>
      <p:ext uri="{BB962C8B-B14F-4D97-AF65-F5344CB8AC3E}">
        <p14:creationId xmlns:p14="http://schemas.microsoft.com/office/powerpoint/2010/main" val="10814367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4F461-F958-AB46-85F5-79CB63B2BFF9}" type="datetime1">
              <a:rPr lang="en-AU" smtClean="0"/>
              <a:t>3/11/2025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F84DA-7FFA-C84D-A021-4CFEC30D4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5624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F4E35-B7A7-6040-89BE-7B74728EF298}" type="datetime1">
              <a:rPr lang="en-AU" smtClean="0"/>
              <a:t>3/11/2025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F84DA-7FFA-C84D-A021-4CFEC30D4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447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72" y="653134"/>
            <a:ext cx="9180345" cy="687634"/>
          </a:xfrm>
          <a:prstGeom prst="rect">
            <a:avLst/>
          </a:prstGeom>
        </p:spPr>
        <p:txBody>
          <a:bodyPr/>
          <a:lstStyle>
            <a:lvl1pPr>
              <a:defRPr lang="en-US" dirty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72" y="1871498"/>
            <a:ext cx="5099379" cy="4338802"/>
          </a:xfrm>
          <a:prstGeom prst="rect">
            <a:avLst/>
          </a:prstGeom>
        </p:spPr>
        <p:txBody>
          <a:bodyPr/>
          <a:lstStyle>
            <a:lvl1pPr>
              <a:defRPr lang="en-AU" dirty="0" smtClean="0"/>
            </a:lvl1pPr>
            <a:lvl2pPr>
              <a:defRPr lang="en-AU" dirty="0" smtClean="0"/>
            </a:lvl2pPr>
            <a:lvl3pPr>
              <a:defRPr lang="en-AU" dirty="0" smtClean="0"/>
            </a:lvl3pPr>
            <a:lvl4pPr>
              <a:defRPr>
                <a:latin typeface="Chronicle Text G1 Bold" charset="0"/>
              </a:defRPr>
            </a:lvl4pPr>
            <a:lvl5pPr>
              <a:defRPr>
                <a:latin typeface="Chronicle Text G1 Bold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432550" y="1871498"/>
            <a:ext cx="5099049" cy="4338802"/>
          </a:xfrm>
          <a:prstGeom prst="rect">
            <a:avLst/>
          </a:prstGeom>
        </p:spPr>
        <p:txBody>
          <a:bodyPr/>
          <a:lstStyle>
            <a:lvl1pPr>
              <a:defRPr lang="en-AU" smtClean="0"/>
            </a:lvl1pPr>
            <a:lvl2pPr>
              <a:defRPr lang="en-AU" smtClean="0"/>
            </a:lvl2pPr>
            <a:lvl3pPr>
              <a:defRPr lang="en-AU" smtClean="0"/>
            </a:lvl3pPr>
            <a:lvl4pPr>
              <a:defRPr>
                <a:latin typeface="Chronicle Text G1 Bold" charset="0"/>
              </a:defRPr>
            </a:lvl4pPr>
            <a:lvl5pPr>
              <a:defRPr>
                <a:latin typeface="Chronicle Text G1 Bold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BE294B6-3A38-1E47-BA3F-9D2E43BF7981}" type="datetime1">
              <a:rPr lang="en-AU" smtClean="0"/>
              <a:t>3/11/2025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F8F84DA-7FFA-C84D-A021-4CFEC30D4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204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814" y="5466306"/>
            <a:ext cx="10874375" cy="1065126"/>
          </a:xfrm>
        </p:spPr>
        <p:txBody>
          <a:bodyPr anchor="t">
            <a:noAutofit/>
          </a:bodyPr>
          <a:lstStyle>
            <a:lvl1pPr algn="ctr">
              <a:lnSpc>
                <a:spcPts val="2625"/>
              </a:lnSpc>
              <a:defRPr sz="2625">
                <a:solidFill>
                  <a:schemeClr val="tx2"/>
                </a:solidFill>
                <a:latin typeface="Chronicle Text G1 Bold" pitchFamily="50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341" y="391884"/>
            <a:ext cx="1623863" cy="5225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404" y="1634834"/>
            <a:ext cx="3946560" cy="361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9150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EE28-419A-A54C-AE0E-8C58D66A9657}" type="datetime1">
              <a:rPr lang="en-AU" smtClean="0"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F84DA-7FFA-C84D-A021-4CFEC30D4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2792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ection Titl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3614" y="2927664"/>
            <a:ext cx="5184775" cy="74110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4875"/>
              </a:lnSpc>
              <a:defRPr sz="4875" b="1" i="0">
                <a:solidFill>
                  <a:schemeClr val="bg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Thank you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673" y="388914"/>
            <a:ext cx="1607992" cy="51741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2DE35-8290-7B41-AAC2-ED2C10360533}" type="datetime1">
              <a:rPr lang="en-AU" smtClean="0"/>
              <a:t>3/11/2025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F84DA-7FFA-C84D-A021-4CFEC30D4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5988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B263-1D0A-7787-1B5F-90710DE545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BFECAF-AEBD-21CD-72BD-FCBFCB5CF3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A2B494-81E8-FEE4-6136-BFA1054D9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6CCC2-9216-4345-BA02-B1026EA555F2}" type="datetime1">
              <a:rPr lang="en-AU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F1C3E6-794A-0E50-601E-FCD4AB732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9CB955-1B88-568E-73D2-87010C8EB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F84DA-7FFA-C84D-A021-4CFEC30D4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3988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8813" y="1701799"/>
            <a:ext cx="5184775" cy="4495801"/>
          </a:xfrm>
        </p:spPr>
        <p:txBody>
          <a:bodyPr anchor="t">
            <a:noAutofit/>
          </a:bodyPr>
          <a:lstStyle>
            <a:lvl1pPr algn="l">
              <a:lnSpc>
                <a:spcPts val="6500"/>
              </a:lnSpc>
              <a:defRPr sz="6500" b="1" i="0">
                <a:solidFill>
                  <a:schemeClr val="accent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EDIT MASTER 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275" y="388914"/>
            <a:ext cx="1205994" cy="5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438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931" y="1555419"/>
            <a:ext cx="11226140" cy="504056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2625"/>
              </a:lnSpc>
              <a:defRPr sz="3200">
                <a:solidFill>
                  <a:schemeClr val="bg1"/>
                </a:solidFill>
                <a:latin typeface="Chronicle Text G1 Bold" pitchFamily="50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361" y="503561"/>
            <a:ext cx="1607992" cy="51741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19667" y="4674934"/>
            <a:ext cx="10752667" cy="1101617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kern="1200" baseline="0">
                <a:solidFill>
                  <a:schemeClr val="bg2"/>
                </a:solidFill>
                <a:latin typeface="Chronicle Text G1 Bold"/>
              </a:defRPr>
            </a:lvl1pPr>
          </a:lstStyle>
          <a:p>
            <a:pPr lvl="0"/>
            <a:r>
              <a:rPr lang="en-AU" dirty="0"/>
              <a:t>&lt;Name&gt;</a:t>
            </a:r>
          </a:p>
          <a:p>
            <a:pPr lvl="0"/>
            <a:r>
              <a:rPr lang="en-AU" dirty="0"/>
              <a:t>&lt;Group&gt;</a:t>
            </a:r>
          </a:p>
          <a:p>
            <a:pPr lvl="0"/>
            <a:r>
              <a:rPr lang="en-AU" dirty="0"/>
              <a:t>&lt;School&gt;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0" y="5924600"/>
            <a:ext cx="12192000" cy="774000"/>
            <a:chOff x="0" y="5845229"/>
            <a:chExt cx="9144000" cy="774000"/>
          </a:xfrm>
        </p:grpSpPr>
        <p:sp>
          <p:nvSpPr>
            <p:cNvPr id="16" name="Rectangle 15"/>
            <p:cNvSpPr>
              <a:spLocks/>
            </p:cNvSpPr>
            <p:nvPr userDrawn="1"/>
          </p:nvSpPr>
          <p:spPr>
            <a:xfrm>
              <a:off x="0" y="5845229"/>
              <a:ext cx="9144000" cy="774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>
                  <a:solidFill>
                    <a:srgbClr val="850027"/>
                  </a:solidFill>
                  <a:latin typeface="Chronicle Text G1 Bold"/>
                  <a:cs typeface="Chronicle Text G1 Bold"/>
                </a:rPr>
                <a:t>westernsydney.edu.au</a:t>
              </a:r>
              <a:r>
                <a:rPr lang="en-US" sz="1800" dirty="0">
                  <a:solidFill>
                    <a:srgbClr val="850027"/>
                  </a:solidFill>
                  <a:latin typeface="Chronicle Text G1 Bold"/>
                  <a:cs typeface="Chronicle Text G1 Bold"/>
                </a:rPr>
                <a:t>/observatory</a:t>
              </a:r>
            </a:p>
          </p:txBody>
        </p:sp>
        <p:grpSp>
          <p:nvGrpSpPr>
            <p:cNvPr id="17" name="Group 16"/>
            <p:cNvGrpSpPr>
              <a:grpSpLocks noChangeAspect="1"/>
            </p:cNvGrpSpPr>
            <p:nvPr userDrawn="1"/>
          </p:nvGrpSpPr>
          <p:grpSpPr>
            <a:xfrm>
              <a:off x="8273283" y="6011953"/>
              <a:ext cx="763212" cy="525090"/>
              <a:chOff x="2780112" y="1511885"/>
              <a:chExt cx="1031366" cy="709581"/>
            </a:xfrm>
          </p:grpSpPr>
          <p:pic>
            <p:nvPicPr>
              <p:cNvPr id="18" name="Picture 17" descr="twitter-sm.jp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1" t="28431" r="6205" b="10054"/>
              <a:stretch/>
            </p:blipFill>
            <p:spPr>
              <a:xfrm>
                <a:off x="2780112" y="1798375"/>
                <a:ext cx="1031366" cy="423091"/>
              </a:xfrm>
              <a:prstGeom prst="rect">
                <a:avLst/>
              </a:prstGeom>
            </p:spPr>
          </p:pic>
          <p:pic>
            <p:nvPicPr>
              <p:cNvPr id="19" name="Picture 18" descr="BL_facebook_icon.gi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112" y="1511885"/>
                <a:ext cx="1031366" cy="286491"/>
              </a:xfrm>
              <a:prstGeom prst="rect">
                <a:avLst/>
              </a:prstGeom>
            </p:spPr>
          </p:pic>
        </p:grpSp>
        <p:pic>
          <p:nvPicPr>
            <p:cNvPr id="20" name="Picture 19" descr="tst04-10.png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773" y="5899625"/>
              <a:ext cx="535009" cy="684328"/>
            </a:xfrm>
            <a:prstGeom prst="rect">
              <a:avLst/>
            </a:prstGeom>
          </p:spPr>
        </p:pic>
        <p:grpSp>
          <p:nvGrpSpPr>
            <p:cNvPr id="21" name="Group 20"/>
            <p:cNvGrpSpPr>
              <a:grpSpLocks noChangeAspect="1"/>
            </p:cNvGrpSpPr>
            <p:nvPr userDrawn="1"/>
          </p:nvGrpSpPr>
          <p:grpSpPr>
            <a:xfrm>
              <a:off x="6900614" y="5902269"/>
              <a:ext cx="1015496" cy="324000"/>
              <a:chOff x="6793021" y="4314393"/>
              <a:chExt cx="965284" cy="307979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7073834" y="4378977"/>
                <a:ext cx="684471" cy="190163"/>
              </a:xfrm>
              <a:prstGeom prst="rect">
                <a:avLst/>
              </a:prstGeom>
            </p:spPr>
            <p:txBody>
              <a:bodyPr wrap="square" lIns="0" rIns="0">
                <a:spAutoFit/>
              </a:bodyPr>
              <a:lstStyle/>
              <a:p>
                <a:pPr algn="ctr"/>
                <a:r>
                  <a:rPr lang="en-US" sz="700" dirty="0">
                    <a:latin typeface="Gotham Narrow Medium"/>
                    <a:ea typeface="MS gothic"/>
                    <a:cs typeface="Gotham Narrow Medium"/>
                  </a:rPr>
                  <a:t>ObservatoryApp</a:t>
                </a:r>
                <a:endParaRPr lang="en-US" sz="700" dirty="0">
                  <a:latin typeface="Gotham Narrow Medium"/>
                  <a:cs typeface="Gotham Narrow Medium"/>
                </a:endParaRPr>
              </a:p>
            </p:txBody>
          </p:sp>
          <p:pic>
            <p:nvPicPr>
              <p:cNvPr id="23" name="Picture 22" descr="APLO-01_App Logo copy 3.pn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93021" y="4314393"/>
                <a:ext cx="307979" cy="307979"/>
              </a:xfrm>
              <a:prstGeom prst="rect">
                <a:avLst/>
              </a:prstGeom>
            </p:spPr>
          </p:pic>
        </p:grpSp>
        <p:pic>
          <p:nvPicPr>
            <p:cNvPr id="24" name="Picture 23" descr="appstore-iphone.png"/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0614" y="6248345"/>
              <a:ext cx="1079500" cy="3238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72074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Titl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8814" y="1701801"/>
            <a:ext cx="5184775" cy="2046343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4875"/>
              </a:lnSpc>
              <a:defRPr sz="4875" b="1" i="0">
                <a:solidFill>
                  <a:schemeClr val="bg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Enter title text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673" y="388914"/>
            <a:ext cx="1607992" cy="517410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58285" y="3748088"/>
            <a:ext cx="5185833" cy="2239962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>
              <a:defRPr lang="en-AU" sz="4875" b="1" cap="all" baseline="0" dirty="0">
                <a:solidFill>
                  <a:schemeClr val="accent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pPr lvl="0">
              <a:lnSpc>
                <a:spcPts val="4875"/>
              </a:lnSpc>
              <a:spcBef>
                <a:spcPct val="0"/>
              </a:spcBef>
              <a:buNone/>
            </a:pPr>
            <a:r>
              <a:rPr lang="en-AU" dirty="0"/>
              <a:t>Enter subtitle text</a:t>
            </a:r>
          </a:p>
        </p:txBody>
      </p:sp>
    </p:spTree>
    <p:extLst>
      <p:ext uri="{BB962C8B-B14F-4D97-AF65-F5344CB8AC3E}">
        <p14:creationId xmlns:p14="http://schemas.microsoft.com/office/powerpoint/2010/main" val="42606045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DDD-2AE2-CD43-8D1D-2C5D1EF85548}" type="datetime1">
              <a:rPr lang="en-AU" smtClean="0"/>
              <a:t>3/11/2025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F84DA-7FFA-C84D-A021-4CFEC30D4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2188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201F4-7997-5443-A6F4-DEC6D03FCC4D}" type="datetime1">
              <a:rPr lang="en-AU" smtClean="0"/>
              <a:t>3/11/2025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F84DA-7FFA-C84D-A021-4CFEC30D4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4694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72" y="653134"/>
            <a:ext cx="9180345" cy="687634"/>
          </a:xfrm>
          <a:prstGeom prst="rect">
            <a:avLst/>
          </a:prstGeom>
        </p:spPr>
        <p:txBody>
          <a:bodyPr/>
          <a:lstStyle>
            <a:lvl1pPr>
              <a:defRPr lang="en-US" dirty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72" y="1871498"/>
            <a:ext cx="5099379" cy="4338802"/>
          </a:xfrm>
          <a:prstGeom prst="rect">
            <a:avLst/>
          </a:prstGeom>
        </p:spPr>
        <p:txBody>
          <a:bodyPr/>
          <a:lstStyle>
            <a:lvl1pPr>
              <a:defRPr lang="en-AU" dirty="0" smtClean="0"/>
            </a:lvl1pPr>
            <a:lvl2pPr>
              <a:defRPr lang="en-AU" dirty="0" smtClean="0"/>
            </a:lvl2pPr>
            <a:lvl3pPr>
              <a:defRPr lang="en-AU" dirty="0" smtClean="0"/>
            </a:lvl3pPr>
            <a:lvl4pPr>
              <a:defRPr>
                <a:latin typeface="Chronicle Text G1 Bold" charset="0"/>
              </a:defRPr>
            </a:lvl4pPr>
            <a:lvl5pPr>
              <a:defRPr>
                <a:latin typeface="Chronicle Text G1 Bold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432550" y="1871498"/>
            <a:ext cx="5099049" cy="4338802"/>
          </a:xfrm>
          <a:prstGeom prst="rect">
            <a:avLst/>
          </a:prstGeom>
        </p:spPr>
        <p:txBody>
          <a:bodyPr/>
          <a:lstStyle>
            <a:lvl1pPr>
              <a:defRPr lang="en-AU" smtClean="0"/>
            </a:lvl1pPr>
            <a:lvl2pPr>
              <a:defRPr lang="en-AU" smtClean="0"/>
            </a:lvl2pPr>
            <a:lvl3pPr>
              <a:defRPr lang="en-AU" smtClean="0"/>
            </a:lvl3pPr>
            <a:lvl4pPr>
              <a:defRPr>
                <a:latin typeface="Chronicle Text G1 Bold" charset="0"/>
              </a:defRPr>
            </a:lvl4pPr>
            <a:lvl5pPr>
              <a:defRPr>
                <a:latin typeface="Chronicle Text G1 Bold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B836B3C-4EE7-FA46-A8C9-BA5751E2B666}" type="datetime1">
              <a:rPr lang="en-AU" smtClean="0"/>
              <a:t>3/11/2025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F8F84DA-7FFA-C84D-A021-4CFEC30D4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45951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80E84-382D-214D-83BE-DF324D01488A}" type="datetime1">
              <a:rPr lang="en-AU" smtClean="0"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F84DA-7FFA-C84D-A021-4CFEC30D4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438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7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8814" y="1701801"/>
            <a:ext cx="5184775" cy="4495801"/>
          </a:xfrm>
        </p:spPr>
        <p:txBody>
          <a:bodyPr anchor="t">
            <a:noAutofit/>
          </a:bodyPr>
          <a:lstStyle>
            <a:lvl1pPr algn="l">
              <a:lnSpc>
                <a:spcPts val="4875"/>
              </a:lnSpc>
              <a:defRPr sz="4875" b="1" i="0">
                <a:solidFill>
                  <a:schemeClr val="accent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673" y="388914"/>
            <a:ext cx="1607992" cy="5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66959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ection Titl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3614" y="2927664"/>
            <a:ext cx="5184775" cy="74110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4875"/>
              </a:lnSpc>
              <a:defRPr sz="4875" b="1" i="0">
                <a:solidFill>
                  <a:schemeClr val="bg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Thank you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673" y="388914"/>
            <a:ext cx="1607992" cy="51741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FC64C-CDE6-EF4A-948B-6A062F1961CD}" type="datetime1">
              <a:rPr lang="en-AU" smtClean="0"/>
              <a:t>3/11/2025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F84DA-7FFA-C84D-A021-4CFEC30D4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357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B263-1D0A-7787-1B5F-90710DE545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BFECAF-AEBD-21CD-72BD-FCBFCB5CF3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A2B494-81E8-FEE4-6136-BFA1054D9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49CC1-22AF-2647-8BA7-244604B4B232}" type="datetime1">
              <a:rPr lang="en-AU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F1C3E6-794A-0E50-601E-FCD4AB732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9CB955-1B88-568E-73D2-87010C8EB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F84DA-7FFA-C84D-A021-4CFEC30D4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56271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931" y="1555419"/>
            <a:ext cx="11226140" cy="504056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2625"/>
              </a:lnSpc>
              <a:defRPr sz="3200">
                <a:solidFill>
                  <a:schemeClr val="bg1"/>
                </a:solidFill>
                <a:latin typeface="Chronicle Text G1 Bold" pitchFamily="50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361" y="503561"/>
            <a:ext cx="1607992" cy="51741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19667" y="4674934"/>
            <a:ext cx="10752667" cy="1101617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kern="1200" baseline="0">
                <a:solidFill>
                  <a:schemeClr val="bg2"/>
                </a:solidFill>
                <a:latin typeface="Chronicle Text G1 Bold"/>
              </a:defRPr>
            </a:lvl1pPr>
          </a:lstStyle>
          <a:p>
            <a:pPr lvl="0"/>
            <a:r>
              <a:rPr lang="en-AU" dirty="0"/>
              <a:t>&lt;Name&gt;</a:t>
            </a:r>
          </a:p>
          <a:p>
            <a:pPr lvl="0"/>
            <a:r>
              <a:rPr lang="en-AU" dirty="0"/>
              <a:t>&lt;Group&gt;</a:t>
            </a:r>
          </a:p>
          <a:p>
            <a:pPr lvl="0"/>
            <a:r>
              <a:rPr lang="en-AU" dirty="0"/>
              <a:t>&lt;School&gt;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0" y="5924600"/>
            <a:ext cx="12192000" cy="774000"/>
            <a:chOff x="0" y="5845229"/>
            <a:chExt cx="9144000" cy="774000"/>
          </a:xfrm>
        </p:grpSpPr>
        <p:sp>
          <p:nvSpPr>
            <p:cNvPr id="16" name="Rectangle 15"/>
            <p:cNvSpPr>
              <a:spLocks/>
            </p:cNvSpPr>
            <p:nvPr userDrawn="1"/>
          </p:nvSpPr>
          <p:spPr>
            <a:xfrm>
              <a:off x="0" y="5845229"/>
              <a:ext cx="9144000" cy="774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>
                  <a:solidFill>
                    <a:srgbClr val="850027"/>
                  </a:solidFill>
                  <a:latin typeface="Chronicle Text G1 Bold"/>
                  <a:cs typeface="Chronicle Text G1 Bold"/>
                </a:rPr>
                <a:t>westernsydney.edu.au</a:t>
              </a:r>
              <a:r>
                <a:rPr lang="en-US" sz="1800" dirty="0">
                  <a:solidFill>
                    <a:srgbClr val="850027"/>
                  </a:solidFill>
                  <a:latin typeface="Chronicle Text G1 Bold"/>
                  <a:cs typeface="Chronicle Text G1 Bold"/>
                </a:rPr>
                <a:t>/observatory</a:t>
              </a:r>
            </a:p>
          </p:txBody>
        </p:sp>
        <p:grpSp>
          <p:nvGrpSpPr>
            <p:cNvPr id="17" name="Group 16"/>
            <p:cNvGrpSpPr>
              <a:grpSpLocks noChangeAspect="1"/>
            </p:cNvGrpSpPr>
            <p:nvPr userDrawn="1"/>
          </p:nvGrpSpPr>
          <p:grpSpPr>
            <a:xfrm>
              <a:off x="8273283" y="6011953"/>
              <a:ext cx="763212" cy="525090"/>
              <a:chOff x="2780112" y="1511885"/>
              <a:chExt cx="1031366" cy="709581"/>
            </a:xfrm>
          </p:grpSpPr>
          <p:pic>
            <p:nvPicPr>
              <p:cNvPr id="18" name="Picture 17" descr="twitter-sm.jp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1" t="28431" r="6205" b="10054"/>
              <a:stretch/>
            </p:blipFill>
            <p:spPr>
              <a:xfrm>
                <a:off x="2780112" y="1798375"/>
                <a:ext cx="1031366" cy="423091"/>
              </a:xfrm>
              <a:prstGeom prst="rect">
                <a:avLst/>
              </a:prstGeom>
            </p:spPr>
          </p:pic>
          <p:pic>
            <p:nvPicPr>
              <p:cNvPr id="19" name="Picture 18" descr="BL_facebook_icon.gi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112" y="1511885"/>
                <a:ext cx="1031366" cy="286491"/>
              </a:xfrm>
              <a:prstGeom prst="rect">
                <a:avLst/>
              </a:prstGeom>
            </p:spPr>
          </p:pic>
        </p:grpSp>
        <p:pic>
          <p:nvPicPr>
            <p:cNvPr id="20" name="Picture 19" descr="tst04-10.png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773" y="5899625"/>
              <a:ext cx="535009" cy="684328"/>
            </a:xfrm>
            <a:prstGeom prst="rect">
              <a:avLst/>
            </a:prstGeom>
          </p:spPr>
        </p:pic>
        <p:grpSp>
          <p:nvGrpSpPr>
            <p:cNvPr id="21" name="Group 20"/>
            <p:cNvGrpSpPr>
              <a:grpSpLocks noChangeAspect="1"/>
            </p:cNvGrpSpPr>
            <p:nvPr userDrawn="1"/>
          </p:nvGrpSpPr>
          <p:grpSpPr>
            <a:xfrm>
              <a:off x="6900614" y="5902269"/>
              <a:ext cx="1015496" cy="324000"/>
              <a:chOff x="6793021" y="4314393"/>
              <a:chExt cx="965284" cy="307979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7073834" y="4378977"/>
                <a:ext cx="684471" cy="190163"/>
              </a:xfrm>
              <a:prstGeom prst="rect">
                <a:avLst/>
              </a:prstGeom>
            </p:spPr>
            <p:txBody>
              <a:bodyPr wrap="square" lIns="0" rIns="0">
                <a:spAutoFit/>
              </a:bodyPr>
              <a:lstStyle/>
              <a:p>
                <a:pPr algn="ctr"/>
                <a:r>
                  <a:rPr lang="en-US" sz="700" dirty="0">
                    <a:latin typeface="Gotham Narrow Medium"/>
                    <a:ea typeface="MS gothic"/>
                    <a:cs typeface="Gotham Narrow Medium"/>
                  </a:rPr>
                  <a:t>ObservatoryApp</a:t>
                </a:r>
                <a:endParaRPr lang="en-US" sz="700" dirty="0">
                  <a:latin typeface="Gotham Narrow Medium"/>
                  <a:cs typeface="Gotham Narrow Medium"/>
                </a:endParaRPr>
              </a:p>
            </p:txBody>
          </p:sp>
          <p:pic>
            <p:nvPicPr>
              <p:cNvPr id="23" name="Picture 22" descr="APLO-01_App Logo copy 3.pn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93021" y="4314393"/>
                <a:ext cx="307979" cy="307979"/>
              </a:xfrm>
              <a:prstGeom prst="rect">
                <a:avLst/>
              </a:prstGeom>
            </p:spPr>
          </p:pic>
        </p:grpSp>
        <p:pic>
          <p:nvPicPr>
            <p:cNvPr id="24" name="Picture 23" descr="appstore-iphone.png"/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0614" y="6248345"/>
              <a:ext cx="1079500" cy="3238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18165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Titl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8814" y="1701801"/>
            <a:ext cx="5184775" cy="2046343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4875"/>
              </a:lnSpc>
              <a:defRPr sz="4875" b="1" i="0">
                <a:solidFill>
                  <a:schemeClr val="bg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Enter title text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673" y="388914"/>
            <a:ext cx="1607992" cy="517410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58285" y="3748088"/>
            <a:ext cx="5185833" cy="2239962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>
              <a:defRPr lang="en-AU" sz="4875" b="1" cap="all" baseline="0" dirty="0">
                <a:solidFill>
                  <a:schemeClr val="accent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pPr lvl="0">
              <a:lnSpc>
                <a:spcPts val="4875"/>
              </a:lnSpc>
              <a:spcBef>
                <a:spcPct val="0"/>
              </a:spcBef>
              <a:buNone/>
            </a:pPr>
            <a:r>
              <a:rPr lang="en-AU" dirty="0"/>
              <a:t>Enter subtitle text</a:t>
            </a:r>
          </a:p>
        </p:txBody>
      </p:sp>
    </p:spTree>
    <p:extLst>
      <p:ext uri="{BB962C8B-B14F-4D97-AF65-F5344CB8AC3E}">
        <p14:creationId xmlns:p14="http://schemas.microsoft.com/office/powerpoint/2010/main" val="37010896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9E224-7BCC-2643-A9B2-061361A80F1C}" type="datetime1">
              <a:rPr lang="en-AU" smtClean="0"/>
              <a:t>3/11/2025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F84DA-7FFA-C84D-A021-4CFEC30D4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89790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DC98C-6CCF-7348-A8D4-27EEA6611C56}" type="datetime1">
              <a:rPr lang="en-AU" smtClean="0"/>
              <a:t>3/11/2025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F84DA-7FFA-C84D-A021-4CFEC30D4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25788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72" y="653134"/>
            <a:ext cx="9180345" cy="687634"/>
          </a:xfrm>
          <a:prstGeom prst="rect">
            <a:avLst/>
          </a:prstGeom>
        </p:spPr>
        <p:txBody>
          <a:bodyPr/>
          <a:lstStyle>
            <a:lvl1pPr>
              <a:defRPr lang="en-US" dirty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72" y="1871498"/>
            <a:ext cx="5099379" cy="4338802"/>
          </a:xfrm>
          <a:prstGeom prst="rect">
            <a:avLst/>
          </a:prstGeom>
        </p:spPr>
        <p:txBody>
          <a:bodyPr/>
          <a:lstStyle>
            <a:lvl1pPr>
              <a:defRPr lang="en-AU" dirty="0" smtClean="0"/>
            </a:lvl1pPr>
            <a:lvl2pPr>
              <a:defRPr lang="en-AU" dirty="0" smtClean="0"/>
            </a:lvl2pPr>
            <a:lvl3pPr>
              <a:defRPr lang="en-AU" dirty="0" smtClean="0"/>
            </a:lvl3pPr>
            <a:lvl4pPr>
              <a:defRPr>
                <a:latin typeface="Chronicle Text G1 Bold" charset="0"/>
              </a:defRPr>
            </a:lvl4pPr>
            <a:lvl5pPr>
              <a:defRPr>
                <a:latin typeface="Chronicle Text G1 Bold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432550" y="1871498"/>
            <a:ext cx="5099049" cy="4338802"/>
          </a:xfrm>
          <a:prstGeom prst="rect">
            <a:avLst/>
          </a:prstGeom>
        </p:spPr>
        <p:txBody>
          <a:bodyPr/>
          <a:lstStyle>
            <a:lvl1pPr>
              <a:defRPr lang="en-AU" smtClean="0"/>
            </a:lvl1pPr>
            <a:lvl2pPr>
              <a:defRPr lang="en-AU" smtClean="0"/>
            </a:lvl2pPr>
            <a:lvl3pPr>
              <a:defRPr lang="en-AU" smtClean="0"/>
            </a:lvl3pPr>
            <a:lvl4pPr>
              <a:defRPr>
                <a:latin typeface="Chronicle Text G1 Bold" charset="0"/>
              </a:defRPr>
            </a:lvl4pPr>
            <a:lvl5pPr>
              <a:defRPr>
                <a:latin typeface="Chronicle Text G1 Bold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4E3F403-6CB4-1B4E-8143-4113E03D55BB}" type="datetime1">
              <a:rPr lang="en-AU" smtClean="0"/>
              <a:t>3/11/2025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F8F84DA-7FFA-C84D-A021-4CFEC30D4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0721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9A283-E19C-CC45-8BC0-D555399B778C}" type="datetime1">
              <a:rPr lang="en-AU" smtClean="0"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F84DA-7FFA-C84D-A021-4CFEC30D4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81486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ection Titl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3614" y="2927664"/>
            <a:ext cx="5184775" cy="74110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4875"/>
              </a:lnSpc>
              <a:defRPr sz="4875" b="1" i="0">
                <a:solidFill>
                  <a:schemeClr val="bg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Thank you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673" y="388914"/>
            <a:ext cx="1607992" cy="51741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3420A-83C8-A24C-A214-108315832894}" type="datetime1">
              <a:rPr lang="en-AU" smtClean="0"/>
              <a:t>3/11/2025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F84DA-7FFA-C84D-A021-4CFEC30D4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7160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1" y="3886200"/>
            <a:ext cx="6091767" cy="1752600"/>
          </a:xfrm>
        </p:spPr>
        <p:txBody>
          <a:bodyPr anchor="b"/>
          <a:lstStyle>
            <a:lvl1pPr marL="0" indent="0" algn="ctr">
              <a:buFontTx/>
              <a:buNone/>
              <a:defRPr/>
            </a:lvl1pPr>
          </a:lstStyle>
          <a:p>
            <a:r>
              <a:rPr lang="en-GB"/>
              <a:t>Click to edit Master subtitle style</a:t>
            </a:r>
            <a:endParaRPr lang="en-A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9289F7E-DA95-214D-B443-BEF4FE2657E6}" type="datetime1">
              <a:rPr lang="en-AU" smtClean="0"/>
              <a:t>3/11/2025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8F84DA-7FFA-C84D-A021-4CFEC30D4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186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8814" y="1701800"/>
            <a:ext cx="5184775" cy="4495800"/>
          </a:xfrm>
        </p:spPr>
        <p:txBody>
          <a:bodyPr anchor="t">
            <a:noAutofit/>
          </a:bodyPr>
          <a:lstStyle>
            <a:lvl1pPr algn="l">
              <a:lnSpc>
                <a:spcPts val="4875"/>
              </a:lnSpc>
              <a:defRPr sz="4875" b="1" i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EDIT MASTER </a:t>
            </a:r>
            <a:br>
              <a:rPr lang="en-AU" dirty="0"/>
            </a:br>
            <a:r>
              <a:rPr lang="en-AU" dirty="0"/>
              <a:t>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738" y="391884"/>
            <a:ext cx="1623863" cy="52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840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9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8814" y="1701800"/>
            <a:ext cx="5184775" cy="4495800"/>
          </a:xfrm>
        </p:spPr>
        <p:txBody>
          <a:bodyPr anchor="t">
            <a:noAutofit/>
          </a:bodyPr>
          <a:lstStyle>
            <a:lvl1pPr algn="l">
              <a:lnSpc>
                <a:spcPts val="4875"/>
              </a:lnSpc>
              <a:defRPr sz="4875" b="1" i="0">
                <a:solidFill>
                  <a:schemeClr val="bg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673" y="388914"/>
            <a:ext cx="1607992" cy="5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570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59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68.xml"/><Relationship Id="rId10" Type="http://schemas.openxmlformats.org/officeDocument/2006/relationships/image" Target="../media/image9.jpg"/><Relationship Id="rId4" Type="http://schemas.openxmlformats.org/officeDocument/2006/relationships/slideLayout" Target="../slideLayouts/slideLayout67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6.xml"/><Relationship Id="rId10" Type="http://schemas.openxmlformats.org/officeDocument/2006/relationships/image" Target="../media/image9.jpg"/><Relationship Id="rId4" Type="http://schemas.openxmlformats.org/officeDocument/2006/relationships/slideLayout" Target="../slideLayouts/slideLayout75.xml"/><Relationship Id="rId9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0072" y="1010537"/>
            <a:ext cx="10871529" cy="68763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072" y="1871498"/>
            <a:ext cx="10871529" cy="43084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813" y="6519864"/>
            <a:ext cx="2743200" cy="20161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525" b="1" i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59D1BEF9-292C-A442-90E0-BB8BF21B8612}" type="datetime1">
              <a:rPr lang="en-AU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8813" y="391883"/>
            <a:ext cx="4114800" cy="18256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lang="en-US" sz="525" b="1" i="0" kern="1200" dirty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8400" y="6519865"/>
            <a:ext cx="2743200" cy="20161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en-US" sz="525" b="1" i="0" kern="1200" smtClean="0">
                <a:solidFill>
                  <a:schemeClr val="tx2"/>
                </a:solidFill>
                <a:latin typeface="Gotham Narrow Book" charset="0"/>
                <a:ea typeface="Gotham Narrow Book" charset="0"/>
                <a:cs typeface="Gotham Narrow Book" charset="0"/>
              </a:defRPr>
            </a:lvl1pPr>
          </a:lstStyle>
          <a:p>
            <a:fld id="{CF8F84DA-7FFA-C84D-A021-4CFEC30D42D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738" y="391884"/>
            <a:ext cx="1623863" cy="52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95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</p:sldLayoutIdLst>
  <p:hf sldNum="0" hdr="0" dt="0"/>
  <p:txStyles>
    <p:titleStyle>
      <a:lvl1pPr algn="l" defTabSz="685800" rtl="0" eaLnBrk="1" latinLnBrk="0" hangingPunct="1">
        <a:lnSpc>
          <a:spcPts val="2025"/>
        </a:lnSpc>
        <a:spcBef>
          <a:spcPct val="0"/>
        </a:spcBef>
        <a:buNone/>
        <a:defRPr sz="1875" kern="1200">
          <a:solidFill>
            <a:schemeClr val="tx2"/>
          </a:solidFill>
          <a:latin typeface="Chronicle Text G1 Bold" pitchFamily="50" charset="0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ts val="1650"/>
        </a:lnSpc>
        <a:spcBef>
          <a:spcPts val="0"/>
        </a:spcBef>
        <a:spcAft>
          <a:spcPts val="975"/>
        </a:spcAft>
        <a:buFont typeface="Arial"/>
        <a:buNone/>
        <a:defRPr sz="1500" kern="1200">
          <a:solidFill>
            <a:schemeClr val="accent1"/>
          </a:solidFill>
          <a:latin typeface="Chronicle Text G1 Bold" pitchFamily="50" charset="0"/>
          <a:ea typeface="+mn-ea"/>
          <a:cs typeface="+mn-cs"/>
        </a:defRPr>
      </a:lvl1pPr>
      <a:lvl2pPr marL="0" indent="0" algn="l" defTabSz="685800" rtl="0" eaLnBrk="1" latinLnBrk="0" hangingPunct="1">
        <a:lnSpc>
          <a:spcPts val="1050"/>
        </a:lnSpc>
        <a:spcBef>
          <a:spcPts val="0"/>
        </a:spcBef>
        <a:buFont typeface="Arial"/>
        <a:buNone/>
        <a:tabLst/>
        <a:defRPr sz="900" b="1" i="0" kern="1200">
          <a:solidFill>
            <a:schemeClr val="tx2"/>
          </a:solidFill>
          <a:latin typeface="Gotham Narrow Bold" pitchFamily="50" charset="0"/>
          <a:ea typeface="Gotham Narrow Bold" pitchFamily="50" charset="0"/>
          <a:cs typeface="Gotham Narrow Bold" pitchFamily="50" charset="0"/>
        </a:defRPr>
      </a:lvl2pPr>
      <a:lvl3pPr marL="8335" indent="0" algn="l" defTabSz="685800" rtl="0" eaLnBrk="1" latinLnBrk="0" hangingPunct="1">
        <a:lnSpc>
          <a:spcPts val="1050"/>
        </a:lnSpc>
        <a:spcBef>
          <a:spcPts val="0"/>
        </a:spcBef>
        <a:spcAft>
          <a:spcPts val="638"/>
        </a:spcAft>
        <a:buFont typeface="Arial"/>
        <a:buNone/>
        <a:tabLst/>
        <a:defRPr sz="900" b="0" i="0" kern="1200">
          <a:solidFill>
            <a:schemeClr val="tx1"/>
          </a:solidFill>
          <a:latin typeface="Gotham Narrow Light" charset="0"/>
          <a:ea typeface="Gotham Narrow Light" charset="0"/>
          <a:cs typeface="Gotham Narrow Light" charset="0"/>
        </a:defRPr>
      </a:lvl3pPr>
      <a:lvl4pPr marL="1028700" indent="0" algn="l" defTabSz="685800" rtl="0" eaLnBrk="1" latinLnBrk="0" hangingPunct="1">
        <a:lnSpc>
          <a:spcPct val="90000"/>
        </a:lnSpc>
        <a:spcBef>
          <a:spcPts val="375"/>
        </a:spcBef>
        <a:buFont typeface="Arial"/>
        <a:buNone/>
        <a:defRPr sz="1350" kern="1200">
          <a:solidFill>
            <a:schemeClr val="tx1"/>
          </a:solidFill>
          <a:latin typeface="Chronicle Text G1 Bold" charset="0"/>
          <a:ea typeface="+mn-ea"/>
          <a:cs typeface="+mn-cs"/>
        </a:defRPr>
      </a:lvl4pPr>
      <a:lvl5pPr marL="1371600" indent="0" algn="l" defTabSz="685800" rtl="0" eaLnBrk="1" latinLnBrk="0" hangingPunct="1">
        <a:lnSpc>
          <a:spcPct val="90000"/>
        </a:lnSpc>
        <a:spcBef>
          <a:spcPts val="375"/>
        </a:spcBef>
        <a:buFont typeface="Arial"/>
        <a:buNone/>
        <a:defRPr sz="1350" kern="1200">
          <a:solidFill>
            <a:schemeClr val="tx1"/>
          </a:solidFill>
          <a:latin typeface="Chronicle Text G1 Bold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8">
          <p15:clr>
            <a:srgbClr val="F26B43"/>
          </p15:clr>
        </p15:guide>
        <p15:guide id="2" pos="317">
          <p15:clr>
            <a:srgbClr val="F26B43"/>
          </p15:clr>
        </p15:guide>
        <p15:guide id="3" orient="horz" pos="4107">
          <p15:clr>
            <a:srgbClr val="F26B43"/>
          </p15:clr>
        </p15:guide>
        <p15:guide id="4" orient="horz" pos="640">
          <p15:clr>
            <a:srgbClr val="F26B43"/>
          </p15:clr>
        </p15:guide>
        <p15:guide id="5" pos="5443">
          <p15:clr>
            <a:srgbClr val="F26B43"/>
          </p15:clr>
        </p15:guide>
        <p15:guide id="6" pos="2721">
          <p15:clr>
            <a:srgbClr val="F26B43"/>
          </p15:clr>
        </p15:guide>
        <p15:guide id="7" pos="3039">
          <p15:clr>
            <a:srgbClr val="F26B43"/>
          </p15:clr>
        </p15:guide>
        <p15:guide id="8" orient="horz" pos="3904">
          <p15:clr>
            <a:srgbClr val="F26B43"/>
          </p15:clr>
        </p15:guide>
        <p15:guide id="9" orient="horz" pos="1072">
          <p15:clr>
            <a:srgbClr val="F26B43"/>
          </p15:clr>
        </p15:guide>
        <p15:guide id="10" orient="horz" pos="116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0072" y="1010537"/>
            <a:ext cx="10871529" cy="68763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072" y="1871498"/>
            <a:ext cx="10871529" cy="43084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813" y="6519864"/>
            <a:ext cx="2743200" cy="20161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525" b="1" i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D3136EB9-B468-744A-BAC9-07F374F9C239}" type="datetime1">
              <a:rPr lang="en-AU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8813" y="391883"/>
            <a:ext cx="4114800" cy="18256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lang="en-US" sz="525" b="1" i="0" kern="1200" dirty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8400" y="6519865"/>
            <a:ext cx="2743200" cy="20161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en-US" sz="525" b="1" i="0" kern="1200" smtClean="0">
                <a:solidFill>
                  <a:schemeClr val="tx2"/>
                </a:solidFill>
                <a:latin typeface="Gotham Narrow Book" charset="0"/>
                <a:ea typeface="Gotham Narrow Book" charset="0"/>
                <a:cs typeface="Gotham Narrow Book" charset="0"/>
              </a:defRPr>
            </a:lvl1pPr>
          </a:lstStyle>
          <a:p>
            <a:fld id="{CF8F84DA-7FFA-C84D-A021-4CFEC30D42D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738" y="391884"/>
            <a:ext cx="1623863" cy="52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216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  <p:sldLayoutId id="2147483854" r:id="rId14"/>
    <p:sldLayoutId id="2147483855" r:id="rId15"/>
    <p:sldLayoutId id="2147483856" r:id="rId16"/>
    <p:sldLayoutId id="2147483857" r:id="rId17"/>
    <p:sldLayoutId id="2147483858" r:id="rId18"/>
    <p:sldLayoutId id="2147483859" r:id="rId19"/>
    <p:sldLayoutId id="2147483860" r:id="rId20"/>
    <p:sldLayoutId id="2147483861" r:id="rId21"/>
    <p:sldLayoutId id="2147483862" r:id="rId22"/>
    <p:sldLayoutId id="2147483863" r:id="rId23"/>
    <p:sldLayoutId id="2147483864" r:id="rId24"/>
    <p:sldLayoutId id="2147483865" r:id="rId25"/>
    <p:sldLayoutId id="2147483866" r:id="rId26"/>
    <p:sldLayoutId id="2147483867" r:id="rId27"/>
  </p:sldLayoutIdLst>
  <p:hf sldNum="0" hdr="0" dt="0"/>
  <p:txStyles>
    <p:titleStyle>
      <a:lvl1pPr algn="l" defTabSz="685800" rtl="0" eaLnBrk="1" latinLnBrk="0" hangingPunct="1">
        <a:lnSpc>
          <a:spcPts val="2025"/>
        </a:lnSpc>
        <a:spcBef>
          <a:spcPct val="0"/>
        </a:spcBef>
        <a:buNone/>
        <a:defRPr sz="1875" kern="1200">
          <a:solidFill>
            <a:schemeClr val="tx2"/>
          </a:solidFill>
          <a:latin typeface="Chronicle Text G1 Bold" pitchFamily="50" charset="0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ts val="1650"/>
        </a:lnSpc>
        <a:spcBef>
          <a:spcPts val="0"/>
        </a:spcBef>
        <a:spcAft>
          <a:spcPts val="975"/>
        </a:spcAft>
        <a:buFont typeface="Arial"/>
        <a:buNone/>
        <a:defRPr sz="1500" kern="1200">
          <a:solidFill>
            <a:schemeClr val="accent1"/>
          </a:solidFill>
          <a:latin typeface="Chronicle Text G1 Bold" pitchFamily="50" charset="0"/>
          <a:ea typeface="+mn-ea"/>
          <a:cs typeface="+mn-cs"/>
        </a:defRPr>
      </a:lvl1pPr>
      <a:lvl2pPr marL="0" indent="0" algn="l" defTabSz="685800" rtl="0" eaLnBrk="1" latinLnBrk="0" hangingPunct="1">
        <a:lnSpc>
          <a:spcPts val="1050"/>
        </a:lnSpc>
        <a:spcBef>
          <a:spcPts val="0"/>
        </a:spcBef>
        <a:buFont typeface="Arial"/>
        <a:buNone/>
        <a:tabLst/>
        <a:defRPr sz="900" b="1" i="0" kern="1200">
          <a:solidFill>
            <a:schemeClr val="tx2"/>
          </a:solidFill>
          <a:latin typeface="Gotham Narrow Bold" pitchFamily="50" charset="0"/>
          <a:ea typeface="Gotham Narrow Bold" pitchFamily="50" charset="0"/>
          <a:cs typeface="Gotham Narrow Bold" pitchFamily="50" charset="0"/>
        </a:defRPr>
      </a:lvl2pPr>
      <a:lvl3pPr marL="8335" indent="0" algn="l" defTabSz="685800" rtl="0" eaLnBrk="1" latinLnBrk="0" hangingPunct="1">
        <a:lnSpc>
          <a:spcPts val="1050"/>
        </a:lnSpc>
        <a:spcBef>
          <a:spcPts val="0"/>
        </a:spcBef>
        <a:spcAft>
          <a:spcPts val="638"/>
        </a:spcAft>
        <a:buFont typeface="Arial"/>
        <a:buNone/>
        <a:tabLst/>
        <a:defRPr sz="900" b="0" i="0" kern="1200">
          <a:solidFill>
            <a:schemeClr val="tx1"/>
          </a:solidFill>
          <a:latin typeface="Gotham Narrow Light" charset="0"/>
          <a:ea typeface="Gotham Narrow Light" charset="0"/>
          <a:cs typeface="Gotham Narrow Light" charset="0"/>
        </a:defRPr>
      </a:lvl3pPr>
      <a:lvl4pPr marL="1028700" indent="0" algn="l" defTabSz="685800" rtl="0" eaLnBrk="1" latinLnBrk="0" hangingPunct="1">
        <a:lnSpc>
          <a:spcPct val="90000"/>
        </a:lnSpc>
        <a:spcBef>
          <a:spcPts val="375"/>
        </a:spcBef>
        <a:buFont typeface="Arial"/>
        <a:buNone/>
        <a:defRPr sz="1350" kern="1200">
          <a:solidFill>
            <a:schemeClr val="tx1"/>
          </a:solidFill>
          <a:latin typeface="Chronicle Text G1 Bold" charset="0"/>
          <a:ea typeface="+mn-ea"/>
          <a:cs typeface="+mn-cs"/>
        </a:defRPr>
      </a:lvl4pPr>
      <a:lvl5pPr marL="1371600" indent="0" algn="l" defTabSz="685800" rtl="0" eaLnBrk="1" latinLnBrk="0" hangingPunct="1">
        <a:lnSpc>
          <a:spcPct val="90000"/>
        </a:lnSpc>
        <a:spcBef>
          <a:spcPts val="375"/>
        </a:spcBef>
        <a:buFont typeface="Arial"/>
        <a:buNone/>
        <a:defRPr sz="1350" kern="1200">
          <a:solidFill>
            <a:schemeClr val="tx1"/>
          </a:solidFill>
          <a:latin typeface="Chronicle Text G1 Bold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8">
          <p15:clr>
            <a:srgbClr val="F26B43"/>
          </p15:clr>
        </p15:guide>
        <p15:guide id="2" pos="317">
          <p15:clr>
            <a:srgbClr val="F26B43"/>
          </p15:clr>
        </p15:guide>
        <p15:guide id="3" orient="horz" pos="4107">
          <p15:clr>
            <a:srgbClr val="F26B43"/>
          </p15:clr>
        </p15:guide>
        <p15:guide id="4" orient="horz" pos="640">
          <p15:clr>
            <a:srgbClr val="F26B43"/>
          </p15:clr>
        </p15:guide>
        <p15:guide id="5" pos="5443">
          <p15:clr>
            <a:srgbClr val="F26B43"/>
          </p15:clr>
        </p15:guide>
        <p15:guide id="6" pos="2721">
          <p15:clr>
            <a:srgbClr val="F26B43"/>
          </p15:clr>
        </p15:guide>
        <p15:guide id="7" pos="3039">
          <p15:clr>
            <a:srgbClr val="F26B43"/>
          </p15:clr>
        </p15:guide>
        <p15:guide id="8" orient="horz" pos="3904">
          <p15:clr>
            <a:srgbClr val="F26B43"/>
          </p15:clr>
        </p15:guide>
        <p15:guide id="9" orient="horz" pos="1072">
          <p15:clr>
            <a:srgbClr val="F26B43"/>
          </p15:clr>
        </p15:guide>
        <p15:guide id="10" orient="horz" pos="116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813" y="6519864"/>
            <a:ext cx="2743200" cy="20161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b="1" i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1AA3CE6F-C9C1-3444-BFF3-30F16DB7F996}" type="datetime1">
              <a:rPr lang="en-AU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8813" y="391883"/>
            <a:ext cx="9181604" cy="18256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lang="en-US" sz="1200" b="1" i="0" kern="1200" dirty="0">
                <a:solidFill>
                  <a:srgbClr val="A31E34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8400" y="6519865"/>
            <a:ext cx="2743200" cy="20161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ct val="100000"/>
              </a:lnSpc>
              <a:defRPr lang="en-US" sz="1200" b="1" i="0" kern="1200" smtClean="0">
                <a:solidFill>
                  <a:srgbClr val="A31E34"/>
                </a:solidFill>
                <a:latin typeface="Gotham Narrow Book" charset="0"/>
                <a:ea typeface="Gotham Narrow Book" charset="0"/>
                <a:cs typeface="Gotham Narrow Book" charset="0"/>
              </a:defRPr>
            </a:lvl1pPr>
          </a:lstStyle>
          <a:p>
            <a:fld id="{CF8F84DA-7FFA-C84D-A021-4CFEC30D42D2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 dirty="0"/>
          </a:p>
        </p:txBody>
      </p:sp>
      <p:sp>
        <p:nvSpPr>
          <p:cNvPr id="14" name="Title Placeholder 13"/>
          <p:cNvSpPr>
            <a:spLocks noGrp="1"/>
          </p:cNvSpPr>
          <p:nvPr>
            <p:ph type="title"/>
          </p:nvPr>
        </p:nvSpPr>
        <p:spPr>
          <a:xfrm>
            <a:off x="609600" y="620688"/>
            <a:ext cx="9230816" cy="796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U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737" y="391883"/>
            <a:ext cx="1607992" cy="5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250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4019" r:id="rId9"/>
  </p:sldLayoutIdLst>
  <p:hf sldNum="0" hdr="0" dt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lang="en-US" sz="2600" b="0" i="0" kern="1200" cap="all" dirty="0">
          <a:solidFill>
            <a:srgbClr val="FFFFFF"/>
          </a:solidFill>
          <a:latin typeface="Gotham Narrow Bold"/>
          <a:ea typeface="+mj-ea"/>
          <a:cs typeface="Gotham Narrow Bold"/>
        </a:defRPr>
      </a:lvl1pPr>
    </p:titleStyle>
    <p:bodyStyle>
      <a:lvl1pPr marL="285750" indent="-285750" algn="l" defTabSz="6858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/>
        <a:buChar char="•"/>
        <a:defRPr lang="en-AU" sz="1600" b="0" i="0" u="none" kern="1200" baseline="0" dirty="0" smtClean="0">
          <a:solidFill>
            <a:schemeClr val="bg2"/>
          </a:solidFill>
          <a:latin typeface="Gotham Narrow Bold"/>
          <a:ea typeface="+mn-ea"/>
          <a:cs typeface="Gotham Narrow Bold"/>
        </a:defRPr>
      </a:lvl1pPr>
      <a:lvl2pPr marL="594000" indent="-277200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Lucida Grande"/>
        <a:buChar char="-"/>
        <a:tabLst/>
        <a:defRPr lang="en-AU" sz="1600" b="0" i="0" u="none" kern="1200" baseline="0" dirty="0" smtClean="0">
          <a:solidFill>
            <a:schemeClr val="bg1"/>
          </a:solidFill>
          <a:latin typeface="Gotham Narrow Light"/>
          <a:ea typeface="Gotham Narrow Bold" pitchFamily="50" charset="0"/>
          <a:cs typeface="Gotham Narrow Medium"/>
        </a:defRPr>
      </a:lvl2pPr>
      <a:lvl3pPr marL="820800" indent="-230400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/>
        <a:buChar char="•"/>
        <a:tabLst/>
        <a:defRPr lang="en-AU" sz="1600" b="0" i="0" u="none" kern="1200" baseline="0" dirty="0" smtClean="0">
          <a:solidFill>
            <a:schemeClr val="bg1"/>
          </a:solidFill>
          <a:latin typeface="Gotham Narrow Light"/>
          <a:ea typeface="Gotham Narrow Light" charset="0"/>
          <a:cs typeface="Gotham Narrow Medium"/>
        </a:defRPr>
      </a:lvl3pPr>
      <a:lvl4pPr marL="1062000" indent="-230400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Lucida Grande"/>
        <a:buChar char="-"/>
        <a:defRPr sz="1400" b="0" i="0" u="none" kern="1200" baseline="0">
          <a:solidFill>
            <a:schemeClr val="bg1"/>
          </a:solidFill>
          <a:latin typeface="Gotham Narrow Light"/>
          <a:ea typeface="+mn-ea"/>
          <a:cs typeface="Gotham Narrow Medium"/>
        </a:defRPr>
      </a:lvl4pPr>
      <a:lvl5pPr marL="1314000" indent="-230400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Lucida Grande"/>
        <a:buChar char="»"/>
        <a:defRPr sz="1400" b="0" i="0" u="none" kern="1200" baseline="0">
          <a:solidFill>
            <a:schemeClr val="bg1"/>
          </a:solidFill>
          <a:latin typeface="Gotham Narrow Light"/>
          <a:ea typeface="+mn-ea"/>
          <a:cs typeface="Gotham Narrow Medium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8">
          <p15:clr>
            <a:srgbClr val="F26B43"/>
          </p15:clr>
        </p15:guide>
        <p15:guide id="2" pos="317">
          <p15:clr>
            <a:srgbClr val="F26B43"/>
          </p15:clr>
        </p15:guide>
        <p15:guide id="3" orient="horz" pos="4107">
          <p15:clr>
            <a:srgbClr val="F26B43"/>
          </p15:clr>
        </p15:guide>
        <p15:guide id="4" orient="horz" pos="640">
          <p15:clr>
            <a:srgbClr val="F26B43"/>
          </p15:clr>
        </p15:guide>
        <p15:guide id="5" pos="5443">
          <p15:clr>
            <a:srgbClr val="F26B43"/>
          </p15:clr>
        </p15:guide>
        <p15:guide id="6" pos="2721">
          <p15:clr>
            <a:srgbClr val="F26B43"/>
          </p15:clr>
        </p15:guide>
        <p15:guide id="7" pos="3039">
          <p15:clr>
            <a:srgbClr val="F26B43"/>
          </p15:clr>
        </p15:guide>
        <p15:guide id="8" orient="horz" pos="3904">
          <p15:clr>
            <a:srgbClr val="F26B43"/>
          </p15:clr>
        </p15:guide>
        <p15:guide id="9" orient="horz" pos="1072">
          <p15:clr>
            <a:srgbClr val="F26B43"/>
          </p15:clr>
        </p15:guide>
        <p15:guide id="10" orient="horz" pos="1168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813" y="6519864"/>
            <a:ext cx="2743200" cy="20161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b="1" i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AA970EFC-D9DA-EF4B-A1E7-23B51A3E00F2}" type="datetime1">
              <a:rPr lang="en-AU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8813" y="391883"/>
            <a:ext cx="9181604" cy="18256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lang="en-US" sz="1200" b="1" i="0" kern="1200" dirty="0">
                <a:solidFill>
                  <a:srgbClr val="A31E34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8400" y="6519865"/>
            <a:ext cx="2743200" cy="20161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ct val="100000"/>
              </a:lnSpc>
              <a:defRPr lang="en-US" sz="1200" b="1" i="0" kern="1200" smtClean="0">
                <a:solidFill>
                  <a:srgbClr val="A31E34"/>
                </a:solidFill>
                <a:latin typeface="Gotham Narrow Book" charset="0"/>
                <a:ea typeface="Gotham Narrow Book" charset="0"/>
                <a:cs typeface="Gotham Narrow Book" charset="0"/>
              </a:defRPr>
            </a:lvl1pPr>
          </a:lstStyle>
          <a:p>
            <a:fld id="{CF8F84DA-7FFA-C84D-A021-4CFEC30D42D2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 dirty="0"/>
          </a:p>
        </p:txBody>
      </p:sp>
      <p:sp>
        <p:nvSpPr>
          <p:cNvPr id="14" name="Title Placeholder 13"/>
          <p:cNvSpPr>
            <a:spLocks noGrp="1"/>
          </p:cNvSpPr>
          <p:nvPr>
            <p:ph type="title"/>
          </p:nvPr>
        </p:nvSpPr>
        <p:spPr>
          <a:xfrm>
            <a:off x="609600" y="620688"/>
            <a:ext cx="9230816" cy="796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U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737" y="391883"/>
            <a:ext cx="1607992" cy="5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505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</p:sldLayoutIdLst>
  <p:hf sldNum="0" hdr="0" dt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lang="en-US" sz="2600" b="0" i="0" kern="1200" cap="all" dirty="0">
          <a:solidFill>
            <a:srgbClr val="FFFFFF"/>
          </a:solidFill>
          <a:latin typeface="Gotham Narrow Bold"/>
          <a:ea typeface="+mj-ea"/>
          <a:cs typeface="Gotham Narrow Bold"/>
        </a:defRPr>
      </a:lvl1pPr>
    </p:titleStyle>
    <p:bodyStyle>
      <a:lvl1pPr marL="285750" indent="-285750" algn="l" defTabSz="6858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/>
        <a:buChar char="•"/>
        <a:defRPr lang="en-AU" sz="1600" b="0" i="0" u="none" kern="1200" baseline="0" dirty="0" smtClean="0">
          <a:solidFill>
            <a:schemeClr val="bg2"/>
          </a:solidFill>
          <a:latin typeface="Gotham Narrow Bold"/>
          <a:ea typeface="+mn-ea"/>
          <a:cs typeface="Gotham Narrow Bold"/>
        </a:defRPr>
      </a:lvl1pPr>
      <a:lvl2pPr marL="594000" indent="-277200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Lucida Grande"/>
        <a:buChar char="-"/>
        <a:tabLst/>
        <a:defRPr lang="en-AU" sz="1600" b="0" i="0" u="none" kern="1200" baseline="0" dirty="0" smtClean="0">
          <a:solidFill>
            <a:schemeClr val="bg1"/>
          </a:solidFill>
          <a:latin typeface="Gotham Narrow Light"/>
          <a:ea typeface="Gotham Narrow Bold" pitchFamily="50" charset="0"/>
          <a:cs typeface="Gotham Narrow Medium"/>
        </a:defRPr>
      </a:lvl2pPr>
      <a:lvl3pPr marL="820800" indent="-230400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/>
        <a:buChar char="•"/>
        <a:tabLst/>
        <a:defRPr lang="en-AU" sz="1600" b="0" i="0" u="none" kern="1200" baseline="0" dirty="0" smtClean="0">
          <a:solidFill>
            <a:schemeClr val="bg1"/>
          </a:solidFill>
          <a:latin typeface="Gotham Narrow Light"/>
          <a:ea typeface="Gotham Narrow Light" charset="0"/>
          <a:cs typeface="Gotham Narrow Medium"/>
        </a:defRPr>
      </a:lvl3pPr>
      <a:lvl4pPr marL="1062000" indent="-230400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Lucida Grande"/>
        <a:buChar char="-"/>
        <a:defRPr sz="1400" b="0" i="0" u="none" kern="1200" baseline="0">
          <a:solidFill>
            <a:schemeClr val="bg1"/>
          </a:solidFill>
          <a:latin typeface="Gotham Narrow Light"/>
          <a:ea typeface="+mn-ea"/>
          <a:cs typeface="Gotham Narrow Medium"/>
        </a:defRPr>
      </a:lvl4pPr>
      <a:lvl5pPr marL="1314000" indent="-230400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Lucida Grande"/>
        <a:buChar char="»"/>
        <a:defRPr sz="1400" b="0" i="0" u="none" kern="1200" baseline="0">
          <a:solidFill>
            <a:schemeClr val="bg1"/>
          </a:solidFill>
          <a:latin typeface="Gotham Narrow Light"/>
          <a:ea typeface="+mn-ea"/>
          <a:cs typeface="Gotham Narrow Medium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8">
          <p15:clr>
            <a:srgbClr val="F26B43"/>
          </p15:clr>
        </p15:guide>
        <p15:guide id="2" pos="317">
          <p15:clr>
            <a:srgbClr val="F26B43"/>
          </p15:clr>
        </p15:guide>
        <p15:guide id="3" orient="horz" pos="4107">
          <p15:clr>
            <a:srgbClr val="F26B43"/>
          </p15:clr>
        </p15:guide>
        <p15:guide id="4" orient="horz" pos="640">
          <p15:clr>
            <a:srgbClr val="F26B43"/>
          </p15:clr>
        </p15:guide>
        <p15:guide id="5" pos="5443">
          <p15:clr>
            <a:srgbClr val="F26B43"/>
          </p15:clr>
        </p15:guide>
        <p15:guide id="6" pos="2721">
          <p15:clr>
            <a:srgbClr val="F26B43"/>
          </p15:clr>
        </p15:guide>
        <p15:guide id="7" pos="3039">
          <p15:clr>
            <a:srgbClr val="F26B43"/>
          </p15:clr>
        </p15:guide>
        <p15:guide id="8" orient="horz" pos="3904">
          <p15:clr>
            <a:srgbClr val="F26B43"/>
          </p15:clr>
        </p15:guide>
        <p15:guide id="9" orient="horz" pos="1072">
          <p15:clr>
            <a:srgbClr val="F26B43"/>
          </p15:clr>
        </p15:guide>
        <p15:guide id="10" orient="horz" pos="1168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813" y="6519864"/>
            <a:ext cx="2743200" cy="20161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b="1" i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4057736B-AE4F-6144-AFB9-DE6173171203}" type="datetime1">
              <a:rPr lang="en-AU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8813" y="391883"/>
            <a:ext cx="9181604" cy="18256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lang="en-US" sz="1200" b="1" i="0" kern="1200" dirty="0">
                <a:solidFill>
                  <a:srgbClr val="A31E34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8400" y="6519865"/>
            <a:ext cx="2743200" cy="20161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ct val="100000"/>
              </a:lnSpc>
              <a:defRPr lang="en-US" sz="1200" b="1" i="0" kern="1200" smtClean="0">
                <a:solidFill>
                  <a:srgbClr val="A31E34"/>
                </a:solidFill>
                <a:latin typeface="Gotham Narrow Book" charset="0"/>
                <a:ea typeface="Gotham Narrow Book" charset="0"/>
                <a:cs typeface="Gotham Narrow Book" charset="0"/>
              </a:defRPr>
            </a:lvl1pPr>
          </a:lstStyle>
          <a:p>
            <a:fld id="{CF8F84DA-7FFA-C84D-A021-4CFEC30D42D2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 dirty="0"/>
          </a:p>
        </p:txBody>
      </p:sp>
      <p:sp>
        <p:nvSpPr>
          <p:cNvPr id="14" name="Title Placeholder 13"/>
          <p:cNvSpPr>
            <a:spLocks noGrp="1"/>
          </p:cNvSpPr>
          <p:nvPr>
            <p:ph type="title"/>
          </p:nvPr>
        </p:nvSpPr>
        <p:spPr>
          <a:xfrm>
            <a:off x="609600" y="620688"/>
            <a:ext cx="9230816" cy="796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U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737" y="391883"/>
            <a:ext cx="1607992" cy="5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956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2" r:id="rId1"/>
    <p:sldLayoutId id="2147483993" r:id="rId2"/>
    <p:sldLayoutId id="2147483994" r:id="rId3"/>
    <p:sldLayoutId id="2147483995" r:id="rId4"/>
    <p:sldLayoutId id="2147483996" r:id="rId5"/>
    <p:sldLayoutId id="2147483997" r:id="rId6"/>
    <p:sldLayoutId id="2147483998" r:id="rId7"/>
    <p:sldLayoutId id="2147483999" r:id="rId8"/>
  </p:sldLayoutIdLst>
  <p:hf sldNum="0" hdr="0" dt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lang="en-US" sz="2600" b="0" i="0" kern="1200" cap="all" dirty="0">
          <a:solidFill>
            <a:srgbClr val="FFFFFF"/>
          </a:solidFill>
          <a:latin typeface="Gotham Narrow Bold"/>
          <a:ea typeface="+mj-ea"/>
          <a:cs typeface="Gotham Narrow Bold"/>
        </a:defRPr>
      </a:lvl1pPr>
    </p:titleStyle>
    <p:bodyStyle>
      <a:lvl1pPr marL="285750" indent="-285750" algn="l" defTabSz="6858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/>
        <a:buChar char="•"/>
        <a:defRPr lang="en-AU" sz="1600" b="0" i="0" u="none" kern="1200" baseline="0" dirty="0" smtClean="0">
          <a:solidFill>
            <a:schemeClr val="bg2"/>
          </a:solidFill>
          <a:latin typeface="Gotham Narrow Bold"/>
          <a:ea typeface="+mn-ea"/>
          <a:cs typeface="Gotham Narrow Bold"/>
        </a:defRPr>
      </a:lvl1pPr>
      <a:lvl2pPr marL="594000" indent="-277200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Lucida Grande"/>
        <a:buChar char="-"/>
        <a:tabLst/>
        <a:defRPr lang="en-AU" sz="1600" b="0" i="0" u="none" kern="1200" baseline="0" dirty="0" smtClean="0">
          <a:solidFill>
            <a:schemeClr val="bg1"/>
          </a:solidFill>
          <a:latin typeface="Gotham Narrow Light"/>
          <a:ea typeface="Gotham Narrow Bold" pitchFamily="50" charset="0"/>
          <a:cs typeface="Gotham Narrow Medium"/>
        </a:defRPr>
      </a:lvl2pPr>
      <a:lvl3pPr marL="820800" indent="-230400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/>
        <a:buChar char="•"/>
        <a:tabLst/>
        <a:defRPr lang="en-AU" sz="1600" b="0" i="0" u="none" kern="1200" baseline="0" dirty="0" smtClean="0">
          <a:solidFill>
            <a:schemeClr val="bg1"/>
          </a:solidFill>
          <a:latin typeface="Gotham Narrow Light"/>
          <a:ea typeface="Gotham Narrow Light" charset="0"/>
          <a:cs typeface="Gotham Narrow Medium"/>
        </a:defRPr>
      </a:lvl3pPr>
      <a:lvl4pPr marL="1062000" indent="-230400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Lucida Grande"/>
        <a:buChar char="-"/>
        <a:defRPr sz="1400" b="0" i="0" u="none" kern="1200" baseline="0">
          <a:solidFill>
            <a:schemeClr val="bg1"/>
          </a:solidFill>
          <a:latin typeface="Gotham Narrow Light"/>
          <a:ea typeface="+mn-ea"/>
          <a:cs typeface="Gotham Narrow Medium"/>
        </a:defRPr>
      </a:lvl4pPr>
      <a:lvl5pPr marL="1314000" indent="-230400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Lucida Grande"/>
        <a:buChar char="»"/>
        <a:defRPr sz="1400" b="0" i="0" u="none" kern="1200" baseline="0">
          <a:solidFill>
            <a:schemeClr val="bg1"/>
          </a:solidFill>
          <a:latin typeface="Gotham Narrow Light"/>
          <a:ea typeface="+mn-ea"/>
          <a:cs typeface="Gotham Narrow Medium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8">
          <p15:clr>
            <a:srgbClr val="F26B43"/>
          </p15:clr>
        </p15:guide>
        <p15:guide id="2" pos="317">
          <p15:clr>
            <a:srgbClr val="F26B43"/>
          </p15:clr>
        </p15:guide>
        <p15:guide id="3" orient="horz" pos="4107">
          <p15:clr>
            <a:srgbClr val="F26B43"/>
          </p15:clr>
        </p15:guide>
        <p15:guide id="4" orient="horz" pos="640">
          <p15:clr>
            <a:srgbClr val="F26B43"/>
          </p15:clr>
        </p15:guide>
        <p15:guide id="5" pos="5443">
          <p15:clr>
            <a:srgbClr val="F26B43"/>
          </p15:clr>
        </p15:guide>
        <p15:guide id="6" pos="2721">
          <p15:clr>
            <a:srgbClr val="F26B43"/>
          </p15:clr>
        </p15:guide>
        <p15:guide id="7" pos="3039">
          <p15:clr>
            <a:srgbClr val="F26B43"/>
          </p15:clr>
        </p15:guide>
        <p15:guide id="8" orient="horz" pos="3904">
          <p15:clr>
            <a:srgbClr val="F26B43"/>
          </p15:clr>
        </p15:guide>
        <p15:guide id="9" orient="horz" pos="1072">
          <p15:clr>
            <a:srgbClr val="F26B43"/>
          </p15:clr>
        </p15:guide>
        <p15:guide id="10" orient="horz" pos="116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26.jpe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8.tiff"/><Relationship Id="rId11" Type="http://schemas.openxmlformats.org/officeDocument/2006/relationships/image" Target="../media/image24.png"/><Relationship Id="rId5" Type="http://schemas.openxmlformats.org/officeDocument/2006/relationships/image" Target="../media/image37.emf"/><Relationship Id="rId10" Type="http://schemas.openxmlformats.org/officeDocument/2006/relationships/image" Target="../media/image41.png"/><Relationship Id="rId4" Type="http://schemas.openxmlformats.org/officeDocument/2006/relationships/image" Target="../media/image36.emf"/><Relationship Id="rId9" Type="http://schemas.openxmlformats.org/officeDocument/2006/relationships/image" Target="../media/image23.tiff"/><Relationship Id="rId1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7.png"/><Relationship Id="rId7" Type="http://schemas.openxmlformats.org/officeDocument/2006/relationships/image" Target="../media/image24.png"/><Relationship Id="rId12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41.png"/><Relationship Id="rId11" Type="http://schemas.openxmlformats.org/officeDocument/2006/relationships/image" Target="../media/image49.jpeg"/><Relationship Id="rId5" Type="http://schemas.openxmlformats.org/officeDocument/2006/relationships/image" Target="../media/image23.tiff"/><Relationship Id="rId10" Type="http://schemas.openxmlformats.org/officeDocument/2006/relationships/image" Target="../media/image27.png"/><Relationship Id="rId4" Type="http://schemas.openxmlformats.org/officeDocument/2006/relationships/image" Target="../media/image48.jpg"/><Relationship Id="rId9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2.jpeg"/><Relationship Id="rId7" Type="http://schemas.openxmlformats.org/officeDocument/2006/relationships/image" Target="../media/image2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1.png"/><Relationship Id="rId11" Type="http://schemas.openxmlformats.org/officeDocument/2006/relationships/image" Target="../media/image54.jpeg"/><Relationship Id="rId5" Type="http://schemas.openxmlformats.org/officeDocument/2006/relationships/image" Target="../media/image23.tiff"/><Relationship Id="rId10" Type="http://schemas.openxmlformats.org/officeDocument/2006/relationships/image" Target="../media/image27.png"/><Relationship Id="rId4" Type="http://schemas.openxmlformats.org/officeDocument/2006/relationships/image" Target="../media/image53.emf"/><Relationship Id="rId9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56.png"/><Relationship Id="rId7" Type="http://schemas.openxmlformats.org/officeDocument/2006/relationships/image" Target="../media/image25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4.png"/><Relationship Id="rId5" Type="http://schemas.openxmlformats.org/officeDocument/2006/relationships/image" Target="../media/image41.png"/><Relationship Id="rId10" Type="http://schemas.openxmlformats.org/officeDocument/2006/relationships/image" Target="../media/image57.jpeg"/><Relationship Id="rId4" Type="http://schemas.openxmlformats.org/officeDocument/2006/relationships/image" Target="../media/image23.tiff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58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4.png"/><Relationship Id="rId5" Type="http://schemas.openxmlformats.org/officeDocument/2006/relationships/image" Target="../media/image41.png"/><Relationship Id="rId10" Type="http://schemas.openxmlformats.org/officeDocument/2006/relationships/image" Target="../media/image59.jpeg"/><Relationship Id="rId4" Type="http://schemas.openxmlformats.org/officeDocument/2006/relationships/image" Target="../media/image23.tiff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6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6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72.emf"/><Relationship Id="rId5" Type="http://schemas.openxmlformats.org/officeDocument/2006/relationships/image" Target="../media/image71.eps"/><Relationship Id="rId4" Type="http://schemas.openxmlformats.org/officeDocument/2006/relationships/image" Target="../media/image70.eps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7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5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8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94.tif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6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jpg"/><Relationship Id="rId9" Type="http://schemas.openxmlformats.org/officeDocument/2006/relationships/image" Target="../media/image9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5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99.png"/><Relationship Id="rId4" Type="http://schemas.openxmlformats.org/officeDocument/2006/relationships/notesSlide" Target="../notesSlides/notesSlide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4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F16ED-6DB4-CB8A-5A1F-2BF4682157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15245"/>
            <a:ext cx="9144000" cy="1097269"/>
          </a:xfrm>
        </p:spPr>
        <p:txBody>
          <a:bodyPr/>
          <a:lstStyle/>
          <a:p>
            <a:r>
              <a:rPr lang="en-US" dirty="0"/>
              <a:t>NGC 7213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05D49F-EDB3-79BD-404A-6E828574A8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783855"/>
            <a:ext cx="9144000" cy="1016308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Prof. Miroslav D. Filipovic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7E92CF-2C05-7041-4B19-50E8CA8AF911}"/>
              </a:ext>
            </a:extLst>
          </p:cNvPr>
          <p:cNvSpPr txBox="1"/>
          <p:nvPr/>
        </p:nvSpPr>
        <p:spPr>
          <a:xfrm>
            <a:off x="909600" y="2283092"/>
            <a:ext cx="10156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Mystery of multiple component radio-continuum emission from nearby spiral Seyfert I or LINER type galaxy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`sand-timer’ (NGC 7213)</a:t>
            </a:r>
          </a:p>
        </p:txBody>
      </p:sp>
      <p:pic>
        <p:nvPicPr>
          <p:cNvPr id="5" name="Picture 4" descr="A close-up of a galaxy&#10;&#10;AI-generated content may be incorrect.">
            <a:extLst>
              <a:ext uri="{FF2B5EF4-FFF2-40B4-BE49-F238E27FC236}">
                <a16:creationId xmlns:a16="http://schemas.microsoft.com/office/drawing/2014/main" id="{621526C2-FC05-B311-693E-F10965A534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411" t="18075" r="26788" b="28262"/>
          <a:stretch>
            <a:fillRect/>
          </a:stretch>
        </p:blipFill>
        <p:spPr>
          <a:xfrm>
            <a:off x="8909949" y="3928578"/>
            <a:ext cx="3271034" cy="2903251"/>
          </a:xfrm>
          <a:prstGeom prst="rect">
            <a:avLst/>
          </a:prstGeom>
        </p:spPr>
      </p:pic>
      <p:pic>
        <p:nvPicPr>
          <p:cNvPr id="7" name="Picture 6" descr="A galaxy in space with stars&#10;&#10;AI-generated content may be incorrect.">
            <a:extLst>
              <a:ext uri="{FF2B5EF4-FFF2-40B4-BE49-F238E27FC236}">
                <a16:creationId xmlns:a16="http://schemas.microsoft.com/office/drawing/2014/main" id="{C40E156D-A4EB-FC82-80EE-B3E42B18B0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504" r="37027" b="46193"/>
          <a:stretch>
            <a:fillRect/>
          </a:stretch>
        </p:blipFill>
        <p:spPr>
          <a:xfrm>
            <a:off x="11018" y="3914609"/>
            <a:ext cx="3271034" cy="2917219"/>
          </a:xfrm>
          <a:prstGeom prst="rect">
            <a:avLst/>
          </a:prstGeom>
        </p:spPr>
      </p:pic>
      <p:pic>
        <p:nvPicPr>
          <p:cNvPr id="2050" name="Picture 2" descr="Teachables Sand Timer – Giant, 2 Minutes, Pink">
            <a:extLst>
              <a:ext uri="{FF2B5EF4-FFF2-40B4-BE49-F238E27FC236}">
                <a16:creationId xmlns:a16="http://schemas.microsoft.com/office/drawing/2014/main" id="{6FAAE9EB-9488-66FA-F1B7-C0377085A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508" y="4133904"/>
            <a:ext cx="972984" cy="190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6974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screen&#10;&#10;AI-generated content may be incorrect.">
            <a:extLst>
              <a:ext uri="{FF2B5EF4-FFF2-40B4-BE49-F238E27FC236}">
                <a16:creationId xmlns:a16="http://schemas.microsoft.com/office/drawing/2014/main" id="{0A37B36E-7048-6C67-105B-5369154D76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386" t="4849" r="13152" b="9629"/>
          <a:stretch>
            <a:fillRect/>
          </a:stretch>
        </p:blipFill>
        <p:spPr>
          <a:xfrm>
            <a:off x="4394200" y="0"/>
            <a:ext cx="3934069" cy="48203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2E4169-0F2A-1940-A57A-45381CB213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13" t="17686" r="14345" b="18239"/>
          <a:stretch/>
        </p:blipFill>
        <p:spPr>
          <a:xfrm rot="5400000">
            <a:off x="390523" y="2847986"/>
            <a:ext cx="3613154" cy="4394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E7E77B-6E14-FA4B-8522-A76E335029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897" t="29769" r="29838" b="36064"/>
          <a:stretch>
            <a:fillRect/>
          </a:stretch>
        </p:blipFill>
        <p:spPr>
          <a:xfrm rot="5400000">
            <a:off x="8229270" y="2888933"/>
            <a:ext cx="4070576" cy="38548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52C14D8-0B9E-E942-A896-02AE1D3250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206" b="10001"/>
          <a:stretch/>
        </p:blipFill>
        <p:spPr>
          <a:xfrm>
            <a:off x="5199552" y="4685787"/>
            <a:ext cx="2406593" cy="2172213"/>
          </a:xfrm>
          <a:prstGeom prst="rect">
            <a:avLst/>
          </a:prstGeom>
        </p:spPr>
      </p:pic>
      <p:sp>
        <p:nvSpPr>
          <p:cNvPr id="17" name="Frame 16">
            <a:extLst>
              <a:ext uri="{FF2B5EF4-FFF2-40B4-BE49-F238E27FC236}">
                <a16:creationId xmlns:a16="http://schemas.microsoft.com/office/drawing/2014/main" id="{B29CA2D9-79D8-7847-A343-9DDA011933AC}"/>
              </a:ext>
            </a:extLst>
          </p:cNvPr>
          <p:cNvSpPr/>
          <p:nvPr/>
        </p:nvSpPr>
        <p:spPr>
          <a:xfrm>
            <a:off x="6071215" y="1599046"/>
            <a:ext cx="387350" cy="304801"/>
          </a:xfrm>
          <a:prstGeom prst="frame">
            <a:avLst>
              <a:gd name="adj1" fmla="val 6671"/>
            </a:avLst>
          </a:prstGeom>
          <a:solidFill>
            <a:srgbClr val="FFC000">
              <a:alpha val="85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A00CA21-8FE5-474D-A8A8-E83BB2851015}"/>
              </a:ext>
            </a:extLst>
          </p:cNvPr>
          <p:cNvCxnSpPr>
            <a:cxnSpLocks/>
          </p:cNvCxnSpPr>
          <p:nvPr/>
        </p:nvCxnSpPr>
        <p:spPr>
          <a:xfrm flipV="1">
            <a:off x="4372773" y="1599046"/>
            <a:ext cx="1698442" cy="1671639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14F7275-6E38-944D-A130-1260DEC47A14}"/>
              </a:ext>
            </a:extLst>
          </p:cNvPr>
          <p:cNvCxnSpPr>
            <a:cxnSpLocks/>
          </p:cNvCxnSpPr>
          <p:nvPr/>
        </p:nvCxnSpPr>
        <p:spPr>
          <a:xfrm flipV="1">
            <a:off x="4394200" y="1903847"/>
            <a:ext cx="1684587" cy="4912897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F945919E-769C-F041-9922-66DE1812C59C}"/>
              </a:ext>
            </a:extLst>
          </p:cNvPr>
          <p:cNvSpPr txBox="1"/>
          <p:nvPr/>
        </p:nvSpPr>
        <p:spPr>
          <a:xfrm>
            <a:off x="95250" y="3244334"/>
            <a:ext cx="545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HST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50B0123-0A6F-2343-B2F8-FDBD3A274EC5}"/>
              </a:ext>
            </a:extLst>
          </p:cNvPr>
          <p:cNvSpPr txBox="1"/>
          <p:nvPr/>
        </p:nvSpPr>
        <p:spPr>
          <a:xfrm>
            <a:off x="6940184" y="-14287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ASKAP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347F94E-E1B0-F243-916B-67CF6BA2E735}"/>
              </a:ext>
            </a:extLst>
          </p:cNvPr>
          <p:cNvSpPr txBox="1"/>
          <p:nvPr/>
        </p:nvSpPr>
        <p:spPr>
          <a:xfrm>
            <a:off x="10924024" y="2854915"/>
            <a:ext cx="1267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ATCA 5 GHz</a:t>
            </a:r>
          </a:p>
        </p:txBody>
      </p:sp>
      <p:pic>
        <p:nvPicPr>
          <p:cNvPr id="5" name="Picture 4" descr="A screen shot of a map&#10;&#10;AI-generated content may be incorrect.">
            <a:extLst>
              <a:ext uri="{FF2B5EF4-FFF2-40B4-BE49-F238E27FC236}">
                <a16:creationId xmlns:a16="http://schemas.microsoft.com/office/drawing/2014/main" id="{209FB743-EAC4-5D69-E8C3-A763BFBD2E4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2212" t="2250" r="103" b="16128"/>
          <a:stretch>
            <a:fillRect/>
          </a:stretch>
        </p:blipFill>
        <p:spPr>
          <a:xfrm>
            <a:off x="8056411" y="21242"/>
            <a:ext cx="3226429" cy="2752701"/>
          </a:xfrm>
          <a:prstGeom prst="rect">
            <a:avLst/>
          </a:prstGeom>
        </p:spPr>
      </p:pic>
      <p:pic>
        <p:nvPicPr>
          <p:cNvPr id="20" name="Picture 19" descr="A map of a space&#10;&#10;AI-generated content may be incorrect.">
            <a:extLst>
              <a:ext uri="{FF2B5EF4-FFF2-40B4-BE49-F238E27FC236}">
                <a16:creationId xmlns:a16="http://schemas.microsoft.com/office/drawing/2014/main" id="{0FAD7681-3FCC-B190-9627-23752DC0FF5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714" t="3444" r="9042" b="10915"/>
          <a:stretch>
            <a:fillRect/>
          </a:stretch>
        </p:blipFill>
        <p:spPr>
          <a:xfrm>
            <a:off x="0" y="538547"/>
            <a:ext cx="4403047" cy="266453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397796C-6963-200D-FA9B-F8C0423A3D2D}"/>
              </a:ext>
            </a:extLst>
          </p:cNvPr>
          <p:cNvSpPr txBox="1"/>
          <p:nvPr/>
        </p:nvSpPr>
        <p:spPr>
          <a:xfrm>
            <a:off x="-64766" y="-62705"/>
            <a:ext cx="24653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highlight>
                  <a:srgbClr val="FFFF00"/>
                </a:highlight>
              </a:rPr>
              <a:t>Velović</a:t>
            </a:r>
            <a:r>
              <a:rPr lang="en-US" sz="2000" dirty="0">
                <a:highlight>
                  <a:srgbClr val="FFFF00"/>
                </a:highlight>
              </a:rPr>
              <a:t>+ 2025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E3946E8-F209-33E7-CE51-97F35C9AE0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78810" y="1504506"/>
            <a:ext cx="613190" cy="613190"/>
          </a:xfrm>
          <a:prstGeom prst="rect">
            <a:avLst/>
          </a:prstGeom>
        </p:spPr>
      </p:pic>
      <p:pic>
        <p:nvPicPr>
          <p:cNvPr id="30" name="Picture 4" descr="What is a 'Conspiracy' in the Commonwealth Criminal Law?">
            <a:extLst>
              <a:ext uri="{FF2B5EF4-FFF2-40B4-BE49-F238E27FC236}">
                <a16:creationId xmlns:a16="http://schemas.microsoft.com/office/drawing/2014/main" id="{49BD3734-1569-F13A-9941-7A3AA1CE33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8" t="23434" r="11863" b="28619"/>
          <a:stretch>
            <a:fillRect/>
          </a:stretch>
        </p:blipFill>
        <p:spPr bwMode="auto">
          <a:xfrm>
            <a:off x="11327114" y="0"/>
            <a:ext cx="864886" cy="31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i don't know Sticker">
            <a:extLst>
              <a:ext uri="{FF2B5EF4-FFF2-40B4-BE49-F238E27FC236}">
                <a16:creationId xmlns:a16="http://schemas.microsoft.com/office/drawing/2014/main" id="{86712CB9-00B4-EBD7-4B25-3C8F8FDE40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15" b="38451"/>
          <a:stretch>
            <a:fillRect/>
          </a:stretch>
        </p:blipFill>
        <p:spPr bwMode="auto">
          <a:xfrm>
            <a:off x="11318606" y="334845"/>
            <a:ext cx="857306" cy="26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5BB6999C-742C-57AE-FFFA-9DFDB8782B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8" b="5851"/>
          <a:stretch>
            <a:fillRect/>
          </a:stretch>
        </p:blipFill>
        <p:spPr bwMode="auto">
          <a:xfrm>
            <a:off x="11310107" y="594250"/>
            <a:ext cx="874304" cy="38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ontributor: The Hollywood sign is a public treasure, and no one should  have to pay to use its image - Los Angeles Times">
            <a:extLst>
              <a:ext uri="{FF2B5EF4-FFF2-40B4-BE49-F238E27FC236}">
                <a16:creationId xmlns:a16="http://schemas.microsoft.com/office/drawing/2014/main" id="{E02454D1-0C16-EB90-9FCC-0FB6CFEA60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44" b="36162"/>
          <a:stretch>
            <a:fillRect/>
          </a:stretch>
        </p:blipFill>
        <p:spPr bwMode="auto">
          <a:xfrm>
            <a:off x="10831655" y="1251414"/>
            <a:ext cx="1352756" cy="23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Kids Have Questions - Children and Youth Planning Table">
            <a:extLst>
              <a:ext uri="{FF2B5EF4-FFF2-40B4-BE49-F238E27FC236}">
                <a16:creationId xmlns:a16="http://schemas.microsoft.com/office/drawing/2014/main" id="{228BD236-8AC0-C3F7-24C6-4FA02B1F10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0" b="5340"/>
          <a:stretch>
            <a:fillRect/>
          </a:stretch>
        </p:blipFill>
        <p:spPr bwMode="auto">
          <a:xfrm>
            <a:off x="11276770" y="998322"/>
            <a:ext cx="915230" cy="23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76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8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9E33C35-1313-1BEE-BF06-EA15CF5C7A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90"/>
          <a:stretch/>
        </p:blipFill>
        <p:spPr>
          <a:xfrm>
            <a:off x="70090" y="57486"/>
            <a:ext cx="8498995" cy="67430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45B9FF-077E-48A3-B389-9090269A5782}"/>
              </a:ext>
            </a:extLst>
          </p:cNvPr>
          <p:cNvSpPr txBox="1"/>
          <p:nvPr/>
        </p:nvSpPr>
        <p:spPr>
          <a:xfrm>
            <a:off x="70090" y="6134724"/>
            <a:ext cx="3358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ASKAP/</a:t>
            </a:r>
            <a:r>
              <a:rPr lang="en-US" dirty="0" err="1">
                <a:solidFill>
                  <a:schemeClr val="bg1"/>
                </a:solidFill>
              </a:rPr>
              <a:t>MeerKAT</a:t>
            </a:r>
            <a:r>
              <a:rPr lang="en-US" dirty="0">
                <a:solidFill>
                  <a:schemeClr val="bg1"/>
                </a:solidFill>
              </a:rPr>
              <a:t> at 1284 MHz </a:t>
            </a:r>
          </a:p>
          <a:p>
            <a:r>
              <a:rPr lang="en-US" dirty="0">
                <a:solidFill>
                  <a:schemeClr val="bg1"/>
                </a:solidFill>
              </a:rPr>
              <a:t>Beam size: 7.5</a:t>
            </a:r>
            <a:r>
              <a:rPr lang="en-US" sz="2000" baseline="30000" dirty="0">
                <a:solidFill>
                  <a:schemeClr val="bg1"/>
                </a:solidFill>
              </a:rPr>
              <a:t>´´</a:t>
            </a:r>
            <a:r>
              <a:rPr lang="en-US" dirty="0">
                <a:solidFill>
                  <a:schemeClr val="bg1"/>
                </a:solidFill>
              </a:rPr>
              <a:t> x 7.1</a:t>
            </a:r>
            <a:r>
              <a:rPr lang="en-US" sz="2000" baseline="30000" dirty="0">
                <a:solidFill>
                  <a:schemeClr val="bg1"/>
                </a:solidFill>
              </a:rPr>
              <a:t>´´</a:t>
            </a:r>
            <a:endParaRPr lang="en-US" baseline="300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52F371-F066-06D8-3857-92B49AA83DD4}"/>
              </a:ext>
            </a:extLst>
          </p:cNvPr>
          <p:cNvSpPr txBox="1"/>
          <p:nvPr/>
        </p:nvSpPr>
        <p:spPr>
          <a:xfrm>
            <a:off x="8739183" y="-575"/>
            <a:ext cx="358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tx2"/>
                </a:solidFill>
                <a:highlight>
                  <a:srgbClr val="FFFF00"/>
                </a:highlight>
              </a:rPr>
              <a:t>The Dancing Ghosts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D580E1-EAF5-BD58-4DCF-C5A64B72AF73}"/>
              </a:ext>
            </a:extLst>
          </p:cNvPr>
          <p:cNvSpPr txBox="1"/>
          <p:nvPr/>
        </p:nvSpPr>
        <p:spPr>
          <a:xfrm>
            <a:off x="10124493" y="517697"/>
            <a:ext cx="24653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</a:rPr>
              <a:t>Velović et al. 2023</a:t>
            </a:r>
          </a:p>
        </p:txBody>
      </p:sp>
      <p:pic>
        <p:nvPicPr>
          <p:cNvPr id="21510" name="Picture 6" descr="GHOST - MOVIE by Patrick Swayze : Amazon.com.au: Movies &amp; TV">
            <a:extLst>
              <a:ext uri="{FF2B5EF4-FFF2-40B4-BE49-F238E27FC236}">
                <a16:creationId xmlns:a16="http://schemas.microsoft.com/office/drawing/2014/main" id="{64B894E1-B93D-404E-DDAF-513F94B26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183" y="1864070"/>
            <a:ext cx="3445228" cy="493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5452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D05D0-4E4C-B240-A04D-A5DE331BC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6700" y="-52801"/>
            <a:ext cx="7292821" cy="618528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C00000"/>
                </a:solidFill>
                <a:highlight>
                  <a:srgbClr val="FFFF00"/>
                </a:highlight>
              </a:rPr>
              <a:t>(Re)collimation shocks on large-scales</a:t>
            </a:r>
            <a:endParaRPr lang="en-US" sz="3600" b="1" dirty="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683489A-EB30-422D-B7AB-EA6E4E2044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9760" y="6028977"/>
            <a:ext cx="8714233" cy="769141"/>
          </a:xfrm>
        </p:spPr>
        <p:txBody>
          <a:bodyPr>
            <a:normAutofit lnSpcReduction="10000"/>
          </a:bodyPr>
          <a:lstStyle/>
          <a:p>
            <a:r>
              <a:rPr lang="en-AU" sz="1950" b="1" dirty="0"/>
              <a:t>Pressure mismatch between the jet and the ambient medium (rarefied).</a:t>
            </a:r>
          </a:p>
          <a:p>
            <a:r>
              <a:rPr lang="en-AU" b="1" dirty="0"/>
              <a:t>Jet narrows and brightens up.</a:t>
            </a:r>
            <a:endParaRPr lang="en-US" sz="15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10EDA9-6A66-A347-84A3-152494E774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13836"/>
            <a:ext cx="9144000" cy="511514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7233DD2-20D2-5146-B8BF-3C107CBD2503}"/>
              </a:ext>
            </a:extLst>
          </p:cNvPr>
          <p:cNvSpPr/>
          <p:nvPr/>
        </p:nvSpPr>
        <p:spPr>
          <a:xfrm>
            <a:off x="10969753" y="6488668"/>
            <a:ext cx="1198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Velović+22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97F49A-2DBD-A74D-A5F2-4B9918082E45}"/>
              </a:ext>
            </a:extLst>
          </p:cNvPr>
          <p:cNvSpPr/>
          <p:nvPr/>
        </p:nvSpPr>
        <p:spPr>
          <a:xfrm>
            <a:off x="10004456" y="1393292"/>
            <a:ext cx="333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7DAC5B-CA42-EB40-A667-8DC38201DE7E}"/>
              </a:ext>
            </a:extLst>
          </p:cNvPr>
          <p:cNvSpPr txBox="1"/>
          <p:nvPr/>
        </p:nvSpPr>
        <p:spPr>
          <a:xfrm>
            <a:off x="1637819" y="1997705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93DDD8-140F-3EC8-1539-0FE8336347E8}"/>
              </a:ext>
            </a:extLst>
          </p:cNvPr>
          <p:cNvSpPr txBox="1"/>
          <p:nvPr/>
        </p:nvSpPr>
        <p:spPr>
          <a:xfrm>
            <a:off x="111434" y="923390"/>
            <a:ext cx="1412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D = 28.5 Mpc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1CE797-1E19-4000-C54A-6ADDF5BBB7CC}"/>
              </a:ext>
            </a:extLst>
          </p:cNvPr>
          <p:cNvSpPr txBox="1"/>
          <p:nvPr/>
        </p:nvSpPr>
        <p:spPr>
          <a:xfrm>
            <a:off x="74204" y="390615"/>
            <a:ext cx="16466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NGC 2663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7C9755-B20E-9828-54E0-F03EED656108}"/>
              </a:ext>
            </a:extLst>
          </p:cNvPr>
          <p:cNvSpPr txBox="1"/>
          <p:nvPr/>
        </p:nvSpPr>
        <p:spPr>
          <a:xfrm>
            <a:off x="9694333" y="3302000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ASKAP</a:t>
            </a:r>
          </a:p>
        </p:txBody>
      </p:sp>
      <p:pic>
        <p:nvPicPr>
          <p:cNvPr id="22530" name="Picture 2" descr="TOP GUN PHOTO 1986 80s ORIGINAL OFFICIAL CINEMA MOVIE PRINT PREMIUM POSTER  | eBay Australia">
            <a:extLst>
              <a:ext uri="{FF2B5EF4-FFF2-40B4-BE49-F238E27FC236}">
                <a16:creationId xmlns:a16="http://schemas.microsoft.com/office/drawing/2014/main" id="{0F4D4F30-D32B-C268-EC04-7E1E911C9B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02" b="18766"/>
          <a:stretch>
            <a:fillRect/>
          </a:stretch>
        </p:blipFill>
        <p:spPr bwMode="auto">
          <a:xfrm>
            <a:off x="9961743" y="4452"/>
            <a:ext cx="2206095" cy="504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9851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right light in space&#10;&#10;Description automatically generated">
            <a:extLst>
              <a:ext uri="{FF2B5EF4-FFF2-40B4-BE49-F238E27FC236}">
                <a16:creationId xmlns:a16="http://schemas.microsoft.com/office/drawing/2014/main" id="{E7A2227D-5E81-8DB3-D12C-87995E537F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16" r="2929" b="5157"/>
          <a:stretch>
            <a:fillRect/>
          </a:stretch>
        </p:blipFill>
        <p:spPr>
          <a:xfrm>
            <a:off x="499447" y="529545"/>
            <a:ext cx="5497179" cy="2899455"/>
          </a:xfrm>
          <a:prstGeom prst="rect">
            <a:avLst/>
          </a:prstGeom>
        </p:spPr>
      </p:pic>
      <p:pic>
        <p:nvPicPr>
          <p:cNvPr id="7" name="Picture 6" descr="A close-up of a galaxy&#10;&#10;Description automatically generated">
            <a:extLst>
              <a:ext uri="{FF2B5EF4-FFF2-40B4-BE49-F238E27FC236}">
                <a16:creationId xmlns:a16="http://schemas.microsoft.com/office/drawing/2014/main" id="{511362D0-1EFA-4AE5-227C-B555133078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31" r="3129" b="5906"/>
          <a:stretch>
            <a:fillRect/>
          </a:stretch>
        </p:blipFill>
        <p:spPr>
          <a:xfrm>
            <a:off x="499447" y="3609165"/>
            <a:ext cx="5528242" cy="2899455"/>
          </a:xfrm>
          <a:prstGeom prst="rect">
            <a:avLst/>
          </a:prstGeom>
        </p:spPr>
      </p:pic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CBF53FB0-1E6C-A532-F4DB-E5E8826FDE9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154" b="2"/>
          <a:stretch/>
        </p:blipFill>
        <p:spPr>
          <a:xfrm>
            <a:off x="6195373" y="529546"/>
            <a:ext cx="5674897" cy="59790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F7B6DA-4170-54FA-3270-A0CE6A45A16B}"/>
              </a:ext>
            </a:extLst>
          </p:cNvPr>
          <p:cNvSpPr txBox="1"/>
          <p:nvPr/>
        </p:nvSpPr>
        <p:spPr>
          <a:xfrm>
            <a:off x="4766424" y="-16829"/>
            <a:ext cx="28578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highlight>
                  <a:srgbClr val="FFFF00"/>
                </a:highlight>
              </a:rPr>
              <a:t>“TRIDENT” AGN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EAD855-47F6-BB4E-67B6-831B8D7D21F4}"/>
              </a:ext>
            </a:extLst>
          </p:cNvPr>
          <p:cNvSpPr txBox="1"/>
          <p:nvPr/>
        </p:nvSpPr>
        <p:spPr>
          <a:xfrm>
            <a:off x="0" y="6611779"/>
            <a:ext cx="7809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highlight>
                  <a:srgbClr val="FF0000"/>
                </a:highlight>
              </a:rPr>
              <a:t>Ahmad+ 25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602701-5697-C574-01F3-86B6DAFB1E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8810" y="1504506"/>
            <a:ext cx="613190" cy="613190"/>
          </a:xfrm>
          <a:prstGeom prst="rect">
            <a:avLst/>
          </a:prstGeom>
        </p:spPr>
      </p:pic>
      <p:pic>
        <p:nvPicPr>
          <p:cNvPr id="4" name="Picture 4" descr="What is a 'Conspiracy' in the Commonwealth Criminal Law?">
            <a:extLst>
              <a:ext uri="{FF2B5EF4-FFF2-40B4-BE49-F238E27FC236}">
                <a16:creationId xmlns:a16="http://schemas.microsoft.com/office/drawing/2014/main" id="{B62FE887-66E6-52DA-135C-C7DA846EA4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8" t="23434" r="11863" b="28619"/>
          <a:stretch>
            <a:fillRect/>
          </a:stretch>
        </p:blipFill>
        <p:spPr bwMode="auto">
          <a:xfrm>
            <a:off x="11327114" y="0"/>
            <a:ext cx="864886" cy="31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i don't know Sticker">
            <a:extLst>
              <a:ext uri="{FF2B5EF4-FFF2-40B4-BE49-F238E27FC236}">
                <a16:creationId xmlns:a16="http://schemas.microsoft.com/office/drawing/2014/main" id="{46DE2C0B-0AA5-D1B3-257C-41A14D850C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15" b="38451"/>
          <a:stretch>
            <a:fillRect/>
          </a:stretch>
        </p:blipFill>
        <p:spPr bwMode="auto">
          <a:xfrm>
            <a:off x="11318606" y="334845"/>
            <a:ext cx="857306" cy="26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F111D738-2000-03E8-32F7-04A9884D39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8" b="5851"/>
          <a:stretch>
            <a:fillRect/>
          </a:stretch>
        </p:blipFill>
        <p:spPr bwMode="auto">
          <a:xfrm>
            <a:off x="11310107" y="594250"/>
            <a:ext cx="874304" cy="38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ontributor: The Hollywood sign is a public treasure, and no one should  have to pay to use its image - Los Angeles Times">
            <a:extLst>
              <a:ext uri="{FF2B5EF4-FFF2-40B4-BE49-F238E27FC236}">
                <a16:creationId xmlns:a16="http://schemas.microsoft.com/office/drawing/2014/main" id="{BC727BDE-D45F-2450-21FE-6086F9FEFE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44" b="36162"/>
          <a:stretch>
            <a:fillRect/>
          </a:stretch>
        </p:blipFill>
        <p:spPr bwMode="auto">
          <a:xfrm>
            <a:off x="10831655" y="1251414"/>
            <a:ext cx="1352756" cy="23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Kids Have Questions - Children and Youth Planning Table">
            <a:extLst>
              <a:ext uri="{FF2B5EF4-FFF2-40B4-BE49-F238E27FC236}">
                <a16:creationId xmlns:a16="http://schemas.microsoft.com/office/drawing/2014/main" id="{AEA54D4A-EDCC-3C96-5041-14360BED87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0" b="5340"/>
          <a:stretch>
            <a:fillRect/>
          </a:stretch>
        </p:blipFill>
        <p:spPr bwMode="auto">
          <a:xfrm>
            <a:off x="11276770" y="998322"/>
            <a:ext cx="915230" cy="23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4019C96-32F1-A30F-1DC1-13F088DDBDE7}"/>
              </a:ext>
            </a:extLst>
          </p:cNvPr>
          <p:cNvSpPr txBox="1"/>
          <p:nvPr/>
        </p:nvSpPr>
        <p:spPr>
          <a:xfrm>
            <a:off x="694267" y="594250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ASKAP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96B857-B4C2-36AC-5C70-E86AA0090FE2}"/>
              </a:ext>
            </a:extLst>
          </p:cNvPr>
          <p:cNvSpPr txBox="1"/>
          <p:nvPr/>
        </p:nvSpPr>
        <p:spPr>
          <a:xfrm>
            <a:off x="694266" y="3646769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ASKAP</a:t>
            </a:r>
          </a:p>
        </p:txBody>
      </p:sp>
      <p:pic>
        <p:nvPicPr>
          <p:cNvPr id="23556" name="Picture 4" descr="2001: A Space Odyssey — The Greatest Film or the Most Boring Film Ever? |  by RHO0002 | Medium">
            <a:extLst>
              <a:ext uri="{FF2B5EF4-FFF2-40B4-BE49-F238E27FC236}">
                <a16:creationId xmlns:a16="http://schemas.microsoft.com/office/drawing/2014/main" id="{16C13767-E8BF-7E39-2FF6-2DBADD471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5256" y="5426111"/>
            <a:ext cx="954593" cy="143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red and yellow space with a cross&#10;&#10;AI-generated content may be incorrect.">
            <a:extLst>
              <a:ext uri="{FF2B5EF4-FFF2-40B4-BE49-F238E27FC236}">
                <a16:creationId xmlns:a16="http://schemas.microsoft.com/office/drawing/2014/main" id="{23E07EBC-D6BF-47DD-3152-CA3FF9E110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69273" y="2450795"/>
            <a:ext cx="1853235" cy="161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9387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1CEA0C-A005-8BEA-6EFE-3DA3566E5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6EA4A23-6A16-BD24-ADF3-ADE133E17299}"/>
              </a:ext>
            </a:extLst>
          </p:cNvPr>
          <p:cNvSpPr txBox="1"/>
          <p:nvPr/>
        </p:nvSpPr>
        <p:spPr>
          <a:xfrm>
            <a:off x="526369" y="473033"/>
            <a:ext cx="4817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Antechinus (LEDA 309326)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F351DD-3E27-70BE-2F5D-5EE6A67FC68A}"/>
              </a:ext>
            </a:extLst>
          </p:cNvPr>
          <p:cNvSpPr txBox="1"/>
          <p:nvPr/>
        </p:nvSpPr>
        <p:spPr>
          <a:xfrm>
            <a:off x="526369" y="996253"/>
            <a:ext cx="611454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/>
              <a:t>Bent tail radio galaxy</a:t>
            </a:r>
          </a:p>
          <a:p>
            <a:pPr marL="285750" indent="-285750">
              <a:buFontTx/>
              <a:buChar char="-"/>
            </a:pP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dirty="0"/>
              <a:t>Radio galaxy with powerful jets being pushed back, likely by strong environmental winds</a:t>
            </a:r>
          </a:p>
          <a:p>
            <a:pPr marL="285750" indent="-285750">
              <a:buFontTx/>
              <a:buChar char="-"/>
            </a:pP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dirty="0"/>
              <a:t>Long tail trailing behind, discovered in new radio data</a:t>
            </a:r>
          </a:p>
          <a:p>
            <a:pPr marL="285750" indent="-285750">
              <a:buFontTx/>
              <a:buChar char="-"/>
            </a:pP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dirty="0"/>
              <a:t>Distance: 152 </a:t>
            </a:r>
            <a:r>
              <a:rPr lang="en-US" sz="2400" dirty="0" err="1"/>
              <a:t>Mpc</a:t>
            </a:r>
            <a:endParaRPr lang="en-US" sz="2400" dirty="0"/>
          </a:p>
          <a:p>
            <a:pPr marL="285750" indent="-285750">
              <a:buFontTx/>
              <a:buChar char="-"/>
            </a:pP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dirty="0"/>
              <a:t>Size</a:t>
            </a:r>
          </a:p>
          <a:p>
            <a:pPr marL="742950" lvl="1" indent="-285750">
              <a:buFontTx/>
              <a:buChar char="-"/>
            </a:pPr>
            <a:r>
              <a:rPr lang="en-US" sz="2400" dirty="0"/>
              <a:t>Main body: 190 kpc</a:t>
            </a:r>
          </a:p>
          <a:p>
            <a:pPr marL="742950" lvl="1" indent="-285750">
              <a:buFontTx/>
              <a:buChar char="-"/>
            </a:pPr>
            <a:r>
              <a:rPr lang="en-US" sz="2400" dirty="0"/>
              <a:t>Tail: 180 kpc</a:t>
            </a:r>
          </a:p>
          <a:p>
            <a:pPr marL="742950" lvl="1" indent="-285750">
              <a:buFontTx/>
              <a:buChar char="-"/>
            </a:pPr>
            <a:r>
              <a:rPr lang="en-US" sz="2400" dirty="0"/>
              <a:t>Total: 370 kpc</a:t>
            </a:r>
          </a:p>
        </p:txBody>
      </p:sp>
      <p:pic>
        <p:nvPicPr>
          <p:cNvPr id="5" name="Picture 4" descr="A screen shot of a computer generated image&#10;&#10;Description automatically generated">
            <a:extLst>
              <a:ext uri="{FF2B5EF4-FFF2-40B4-BE49-F238E27FC236}">
                <a16:creationId xmlns:a16="http://schemas.microsoft.com/office/drawing/2014/main" id="{BE44D9A2-BE34-DA2A-9B6E-00DEB246DB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474" t="2353" r="12591" b="10713"/>
          <a:stretch/>
        </p:blipFill>
        <p:spPr>
          <a:xfrm>
            <a:off x="6966108" y="15152"/>
            <a:ext cx="5225892" cy="68428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5C4754-72E2-DF00-80E4-E320657EF59C}"/>
              </a:ext>
            </a:extLst>
          </p:cNvPr>
          <p:cNvSpPr txBox="1"/>
          <p:nvPr/>
        </p:nvSpPr>
        <p:spPr>
          <a:xfrm>
            <a:off x="7155917" y="245646"/>
            <a:ext cx="7942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highlight>
                  <a:srgbClr val="00FDFF"/>
                </a:highlight>
              </a:rPr>
              <a:t>ASKAP</a:t>
            </a:r>
          </a:p>
        </p:txBody>
      </p:sp>
      <p:pic>
        <p:nvPicPr>
          <p:cNvPr id="4098" name="Picture 2" descr="Moving mountains for the antechinus: The importance of food availability  and high-elevation habitat">
            <a:extLst>
              <a:ext uri="{FF2B5EF4-FFF2-40B4-BE49-F238E27FC236}">
                <a16:creationId xmlns:a16="http://schemas.microsoft.com/office/drawing/2014/main" id="{DD285848-8D8E-640A-AA89-9C7C747AD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34455" y="5226348"/>
            <a:ext cx="1832090" cy="1431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6F3E52-FCA4-1C19-68C5-3178ED43E480}"/>
              </a:ext>
            </a:extLst>
          </p:cNvPr>
          <p:cNvSpPr txBox="1"/>
          <p:nvPr/>
        </p:nvSpPr>
        <p:spPr>
          <a:xfrm>
            <a:off x="11337546" y="6621223"/>
            <a:ext cx="9444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solidFill>
                  <a:schemeClr val="bg1"/>
                </a:solidFill>
                <a:highlight>
                  <a:srgbClr val="FF0000"/>
                </a:highlight>
              </a:rPr>
              <a:t>Rajabpour</a:t>
            </a:r>
            <a:r>
              <a:rPr lang="en-US" sz="1000" dirty="0">
                <a:solidFill>
                  <a:schemeClr val="bg1"/>
                </a:solidFill>
                <a:highlight>
                  <a:srgbClr val="FF0000"/>
                </a:highlight>
              </a:rPr>
              <a:t>+ 25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D37427-AD4A-25E7-F8FE-286A983CA6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479" t="39777" r="20574" b="39591"/>
          <a:stretch>
            <a:fillRect/>
          </a:stretch>
        </p:blipFill>
        <p:spPr>
          <a:xfrm rot="5400000">
            <a:off x="4121275" y="5464954"/>
            <a:ext cx="1832090" cy="9728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91D959-B453-5E7B-62D9-55813387F8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8810" y="1504506"/>
            <a:ext cx="613190" cy="613190"/>
          </a:xfrm>
          <a:prstGeom prst="rect">
            <a:avLst/>
          </a:prstGeom>
        </p:spPr>
      </p:pic>
      <p:pic>
        <p:nvPicPr>
          <p:cNvPr id="9" name="Picture 4" descr="What is a 'Conspiracy' in the Commonwealth Criminal Law?">
            <a:extLst>
              <a:ext uri="{FF2B5EF4-FFF2-40B4-BE49-F238E27FC236}">
                <a16:creationId xmlns:a16="http://schemas.microsoft.com/office/drawing/2014/main" id="{9EFD836B-9929-7C3D-1C58-2AD54E0FBF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8" t="23434" r="11863" b="28619"/>
          <a:stretch>
            <a:fillRect/>
          </a:stretch>
        </p:blipFill>
        <p:spPr bwMode="auto">
          <a:xfrm>
            <a:off x="11327114" y="0"/>
            <a:ext cx="864886" cy="31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i don't know Sticker">
            <a:extLst>
              <a:ext uri="{FF2B5EF4-FFF2-40B4-BE49-F238E27FC236}">
                <a16:creationId xmlns:a16="http://schemas.microsoft.com/office/drawing/2014/main" id="{43C14566-9899-ED35-8CE1-F6A5CC5BBF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15" b="38451"/>
          <a:stretch>
            <a:fillRect/>
          </a:stretch>
        </p:blipFill>
        <p:spPr bwMode="auto">
          <a:xfrm>
            <a:off x="11318606" y="334845"/>
            <a:ext cx="857306" cy="26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C392B29-A640-5F44-F336-B4FC337599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8" b="5851"/>
          <a:stretch>
            <a:fillRect/>
          </a:stretch>
        </p:blipFill>
        <p:spPr bwMode="auto">
          <a:xfrm>
            <a:off x="11310107" y="594250"/>
            <a:ext cx="874304" cy="38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ontributor: The Hollywood sign is a public treasure, and no one should  have to pay to use its image - Los Angeles Times">
            <a:extLst>
              <a:ext uri="{FF2B5EF4-FFF2-40B4-BE49-F238E27FC236}">
                <a16:creationId xmlns:a16="http://schemas.microsoft.com/office/drawing/2014/main" id="{665F85C5-44C5-D650-5024-38C541A2DC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44" b="36162"/>
          <a:stretch>
            <a:fillRect/>
          </a:stretch>
        </p:blipFill>
        <p:spPr bwMode="auto">
          <a:xfrm>
            <a:off x="10831655" y="1251414"/>
            <a:ext cx="1352756" cy="23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Kids Have Questions - Children and Youth Planning Table">
            <a:extLst>
              <a:ext uri="{FF2B5EF4-FFF2-40B4-BE49-F238E27FC236}">
                <a16:creationId xmlns:a16="http://schemas.microsoft.com/office/drawing/2014/main" id="{9094C712-1079-62B1-DBBE-8A74263536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0" b="5340"/>
          <a:stretch>
            <a:fillRect/>
          </a:stretch>
        </p:blipFill>
        <p:spPr bwMode="auto">
          <a:xfrm>
            <a:off x="11276770" y="998322"/>
            <a:ext cx="915230" cy="23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ats (2016) - IMDb">
            <a:extLst>
              <a:ext uri="{FF2B5EF4-FFF2-40B4-BE49-F238E27FC236}">
                <a16:creationId xmlns:a16="http://schemas.microsoft.com/office/drawing/2014/main" id="{F5917E51-E3DE-AD54-0705-6E6E4C82A0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10" b="9630"/>
          <a:stretch>
            <a:fillRect/>
          </a:stretch>
        </p:blipFill>
        <p:spPr bwMode="auto">
          <a:xfrm>
            <a:off x="7233" y="5887292"/>
            <a:ext cx="858202" cy="980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42335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F88E90-B0A8-B6D3-5DD3-198AA84AE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0ACD99B-18A6-2E01-BE4B-9F09B3483070}"/>
              </a:ext>
            </a:extLst>
          </p:cNvPr>
          <p:cNvSpPr txBox="1"/>
          <p:nvPr/>
        </p:nvSpPr>
        <p:spPr>
          <a:xfrm>
            <a:off x="3269420" y="-45837"/>
            <a:ext cx="5653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highlight>
                  <a:srgbClr val="FFFF00"/>
                </a:highlight>
              </a:rPr>
              <a:t>Killer AGN (NGC 5078 and IC 4222)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80FA77-CFC0-E0B0-F114-9E99BB47BD78}"/>
              </a:ext>
            </a:extLst>
          </p:cNvPr>
          <p:cNvSpPr txBox="1"/>
          <p:nvPr/>
        </p:nvSpPr>
        <p:spPr>
          <a:xfrm>
            <a:off x="-62345" y="6596390"/>
            <a:ext cx="120950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Left: </a:t>
            </a:r>
            <a:r>
              <a:rPr lang="en-US" sz="1100" dirty="0"/>
              <a:t>Composite optical image from DESI DR10 survey, averaged over the four DESI DR10 optical bands, g, r, </a:t>
            </a:r>
            <a:r>
              <a:rPr lang="en-US" sz="1100" dirty="0" err="1"/>
              <a:t>i</a:t>
            </a:r>
            <a:r>
              <a:rPr lang="en-US" sz="1100" dirty="0"/>
              <a:t>, and z. </a:t>
            </a:r>
            <a:r>
              <a:rPr lang="en-US" sz="1100" b="1" dirty="0"/>
              <a:t>Right: </a:t>
            </a:r>
            <a:r>
              <a:rPr lang="en-US" sz="1100" dirty="0"/>
              <a:t>944 MHz ASKAP EMU radio-continuum image of NGC 5078 IC 4222 galaxy pair.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4DBF2A-1A0C-A501-B42C-6321EEC05220}"/>
              </a:ext>
            </a:extLst>
          </p:cNvPr>
          <p:cNvSpPr txBox="1"/>
          <p:nvPr/>
        </p:nvSpPr>
        <p:spPr>
          <a:xfrm>
            <a:off x="542585" y="5070271"/>
            <a:ext cx="55629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dirty="0"/>
              <a:t>IC 4222: Smaller galaxy being hit by radio jets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Modelling of IC 4222 shows a dramatic event 300 Myr ago, where IC 4222 star formation rate dropped 40%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D1189B9-2A06-6971-C919-C6401AECB1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875" t="10941" r="17373" b="20529"/>
          <a:stretch/>
        </p:blipFill>
        <p:spPr>
          <a:xfrm>
            <a:off x="6105577" y="556161"/>
            <a:ext cx="5070371" cy="4514110"/>
          </a:xfrm>
          <a:prstGeom prst="rect">
            <a:avLst/>
          </a:prstGeom>
        </p:spPr>
      </p:pic>
      <p:pic>
        <p:nvPicPr>
          <p:cNvPr id="27" name="Picture 26" descr="A galaxy in space with stars&#10;&#10;Description automatically generated">
            <a:extLst>
              <a:ext uri="{FF2B5EF4-FFF2-40B4-BE49-F238E27FC236}">
                <a16:creationId xmlns:a16="http://schemas.microsoft.com/office/drawing/2014/main" id="{F3CEB678-D6E8-C1FF-E0F0-FE44F92DD4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214" t="13538" r="18692" b="17601"/>
          <a:stretch/>
        </p:blipFill>
        <p:spPr>
          <a:xfrm>
            <a:off x="896641" y="556162"/>
            <a:ext cx="5207273" cy="451410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638303A-25B7-B780-9964-365DB29585F9}"/>
              </a:ext>
            </a:extLst>
          </p:cNvPr>
          <p:cNvSpPr txBox="1"/>
          <p:nvPr/>
        </p:nvSpPr>
        <p:spPr>
          <a:xfrm>
            <a:off x="6216022" y="5132617"/>
            <a:ext cx="55629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dirty="0"/>
              <a:t>Galaxy pair NGC 5078 and IC 4222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NGC 5078: Radio AGN with bright jets pointing towards the smaller galaxy IC 4222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21F835-BBDA-7643-3581-127D33067CCD}"/>
              </a:ext>
            </a:extLst>
          </p:cNvPr>
          <p:cNvSpPr txBox="1"/>
          <p:nvPr/>
        </p:nvSpPr>
        <p:spPr>
          <a:xfrm>
            <a:off x="11356463" y="4879525"/>
            <a:ext cx="8451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highlight>
                  <a:srgbClr val="FF0000"/>
                </a:highlight>
              </a:rPr>
              <a:t>Smeaton+25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C979E0-979B-E6E0-F77E-B4541A82C6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8810" y="1504506"/>
            <a:ext cx="613190" cy="613190"/>
          </a:xfrm>
          <a:prstGeom prst="rect">
            <a:avLst/>
          </a:prstGeom>
        </p:spPr>
      </p:pic>
      <p:pic>
        <p:nvPicPr>
          <p:cNvPr id="5" name="Picture 4" descr="What is a 'Conspiracy' in the Commonwealth Criminal Law?">
            <a:extLst>
              <a:ext uri="{FF2B5EF4-FFF2-40B4-BE49-F238E27FC236}">
                <a16:creationId xmlns:a16="http://schemas.microsoft.com/office/drawing/2014/main" id="{B31250E4-E8EA-CBA1-CDC9-5ABB0E4D9B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8" t="23434" r="11863" b="28619"/>
          <a:stretch>
            <a:fillRect/>
          </a:stretch>
        </p:blipFill>
        <p:spPr bwMode="auto">
          <a:xfrm>
            <a:off x="11327114" y="0"/>
            <a:ext cx="864886" cy="31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i don't know Sticker">
            <a:extLst>
              <a:ext uri="{FF2B5EF4-FFF2-40B4-BE49-F238E27FC236}">
                <a16:creationId xmlns:a16="http://schemas.microsoft.com/office/drawing/2014/main" id="{C661030A-683D-F485-E813-35E6981AB0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15" b="38451"/>
          <a:stretch>
            <a:fillRect/>
          </a:stretch>
        </p:blipFill>
        <p:spPr bwMode="auto">
          <a:xfrm>
            <a:off x="11318606" y="334845"/>
            <a:ext cx="857306" cy="26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43ED67B-E4DA-0F0B-7735-D6E3FF13D5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8" b="5851"/>
          <a:stretch>
            <a:fillRect/>
          </a:stretch>
        </p:blipFill>
        <p:spPr bwMode="auto">
          <a:xfrm>
            <a:off x="11310107" y="594250"/>
            <a:ext cx="874304" cy="38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ontributor: The Hollywood sign is a public treasure, and no one should  have to pay to use its image - Los Angeles Times">
            <a:extLst>
              <a:ext uri="{FF2B5EF4-FFF2-40B4-BE49-F238E27FC236}">
                <a16:creationId xmlns:a16="http://schemas.microsoft.com/office/drawing/2014/main" id="{8971B973-5709-862C-5BC2-E13BC192BE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44" b="36162"/>
          <a:stretch>
            <a:fillRect/>
          </a:stretch>
        </p:blipFill>
        <p:spPr bwMode="auto">
          <a:xfrm>
            <a:off x="10831655" y="1251414"/>
            <a:ext cx="1352756" cy="23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Kids Have Questions - Children and Youth Planning Table">
            <a:extLst>
              <a:ext uri="{FF2B5EF4-FFF2-40B4-BE49-F238E27FC236}">
                <a16:creationId xmlns:a16="http://schemas.microsoft.com/office/drawing/2014/main" id="{737B2639-75E3-0076-B4F9-A396CC7542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0" b="5340"/>
          <a:stretch>
            <a:fillRect/>
          </a:stretch>
        </p:blipFill>
        <p:spPr bwMode="auto">
          <a:xfrm>
            <a:off x="11276770" y="998322"/>
            <a:ext cx="915230" cy="23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262D441-1E21-6B38-C991-EAA4829D36F6}"/>
              </a:ext>
            </a:extLst>
          </p:cNvPr>
          <p:cNvSpPr txBox="1"/>
          <p:nvPr/>
        </p:nvSpPr>
        <p:spPr>
          <a:xfrm>
            <a:off x="10432076" y="4684507"/>
            <a:ext cx="7942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highlight>
                  <a:srgbClr val="00FDFF"/>
                </a:highlight>
              </a:rPr>
              <a:t>ASKAP</a:t>
            </a:r>
          </a:p>
        </p:txBody>
      </p:sp>
      <p:pic>
        <p:nvPicPr>
          <p:cNvPr id="24580" name="Picture 4" descr="War of the Worlds (2005) - IMDb">
            <a:extLst>
              <a:ext uri="{FF2B5EF4-FFF2-40B4-BE49-F238E27FC236}">
                <a16:creationId xmlns:a16="http://schemas.microsoft.com/office/drawing/2014/main" id="{7B7FB87F-E3F1-1EEC-BFBC-3E5FF3209E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2" b="8109"/>
          <a:stretch>
            <a:fillRect/>
          </a:stretch>
        </p:blipFill>
        <p:spPr bwMode="auto">
          <a:xfrm>
            <a:off x="7589" y="1"/>
            <a:ext cx="1360101" cy="170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7168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right green and orange galaxy&#10;&#10;Description automatically generated with medium confidence">
            <a:extLst>
              <a:ext uri="{FF2B5EF4-FFF2-40B4-BE49-F238E27FC236}">
                <a16:creationId xmlns:a16="http://schemas.microsoft.com/office/drawing/2014/main" id="{47D72CBA-D4AC-FBCC-947B-272A368E8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854200"/>
            <a:ext cx="12178865" cy="4229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40959A-B4B5-9152-74DC-EDA63D8816CD}"/>
              </a:ext>
            </a:extLst>
          </p:cNvPr>
          <p:cNvSpPr txBox="1"/>
          <p:nvPr/>
        </p:nvSpPr>
        <p:spPr>
          <a:xfrm>
            <a:off x="11299094" y="6611779"/>
            <a:ext cx="9444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highlight>
                  <a:srgbClr val="FF0000"/>
                </a:highlight>
              </a:rPr>
              <a:t>Rajabpour</a:t>
            </a:r>
            <a:r>
              <a:rPr lang="en-US" sz="1000" dirty="0">
                <a:highlight>
                  <a:srgbClr val="FF0000"/>
                </a:highlight>
              </a:rPr>
              <a:t>+ 25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94FAF8-4742-1C3C-0BC4-5AC3B6447501}"/>
              </a:ext>
            </a:extLst>
          </p:cNvPr>
          <p:cNvSpPr txBox="1"/>
          <p:nvPr/>
        </p:nvSpPr>
        <p:spPr>
          <a:xfrm>
            <a:off x="2980791" y="251480"/>
            <a:ext cx="62172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Starburst (?) Radio Ring Galaxies (</a:t>
            </a:r>
            <a:r>
              <a:rPr lang="en-US" sz="2800" dirty="0" err="1">
                <a:solidFill>
                  <a:schemeClr val="bg1"/>
                </a:solidFill>
              </a:rPr>
              <a:t>RaRiGx</a:t>
            </a:r>
            <a:r>
              <a:rPr lang="en-US" sz="28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6BC3A5-F53C-17E1-C409-49F174AFD73D}"/>
              </a:ext>
            </a:extLst>
          </p:cNvPr>
          <p:cNvSpPr txBox="1"/>
          <p:nvPr/>
        </p:nvSpPr>
        <p:spPr>
          <a:xfrm>
            <a:off x="84034" y="6258253"/>
            <a:ext cx="34292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Lindblad resonance ?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52ACF7-1B05-E559-4AC4-70B14D77635F}"/>
              </a:ext>
            </a:extLst>
          </p:cNvPr>
          <p:cNvSpPr txBox="1"/>
          <p:nvPr/>
        </p:nvSpPr>
        <p:spPr>
          <a:xfrm>
            <a:off x="5170522" y="1424801"/>
            <a:ext cx="1850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Karakondzula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603778-3C1D-1B4B-40AA-268980C5A1C6}"/>
              </a:ext>
            </a:extLst>
          </p:cNvPr>
          <p:cNvSpPr txBox="1"/>
          <p:nvPr/>
        </p:nvSpPr>
        <p:spPr>
          <a:xfrm>
            <a:off x="84034" y="1886466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ASKAP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F3D941-63C9-2BA1-12E2-B957DD519881}"/>
              </a:ext>
            </a:extLst>
          </p:cNvPr>
          <p:cNvSpPr txBox="1"/>
          <p:nvPr/>
        </p:nvSpPr>
        <p:spPr>
          <a:xfrm>
            <a:off x="11499791" y="1886466"/>
            <a:ext cx="543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EC967A-63B0-E0A7-06F5-0B180152A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8810" y="1504506"/>
            <a:ext cx="613190" cy="613190"/>
          </a:xfrm>
          <a:prstGeom prst="rect">
            <a:avLst/>
          </a:prstGeom>
        </p:spPr>
      </p:pic>
      <p:pic>
        <p:nvPicPr>
          <p:cNvPr id="7" name="Picture 4" descr="What is a 'Conspiracy' in the Commonwealth Criminal Law?">
            <a:extLst>
              <a:ext uri="{FF2B5EF4-FFF2-40B4-BE49-F238E27FC236}">
                <a16:creationId xmlns:a16="http://schemas.microsoft.com/office/drawing/2014/main" id="{AA19AC02-7305-E202-1529-C212F5C8EF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8" t="23434" r="11863" b="28619"/>
          <a:stretch>
            <a:fillRect/>
          </a:stretch>
        </p:blipFill>
        <p:spPr bwMode="auto">
          <a:xfrm>
            <a:off x="11327114" y="0"/>
            <a:ext cx="864886" cy="31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i don't know Sticker">
            <a:extLst>
              <a:ext uri="{FF2B5EF4-FFF2-40B4-BE49-F238E27FC236}">
                <a16:creationId xmlns:a16="http://schemas.microsoft.com/office/drawing/2014/main" id="{73493A18-B10E-4A5C-B6D7-B4F3E005F2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15" b="38451"/>
          <a:stretch>
            <a:fillRect/>
          </a:stretch>
        </p:blipFill>
        <p:spPr bwMode="auto">
          <a:xfrm>
            <a:off x="11318606" y="334845"/>
            <a:ext cx="857306" cy="26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365C7B7-07BA-FE6A-4AB0-0BD5105C68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8" b="5851"/>
          <a:stretch>
            <a:fillRect/>
          </a:stretch>
        </p:blipFill>
        <p:spPr bwMode="auto">
          <a:xfrm>
            <a:off x="11310107" y="594250"/>
            <a:ext cx="874304" cy="38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ontributor: The Hollywood sign is a public treasure, and no one should  have to pay to use its image - Los Angeles Times">
            <a:extLst>
              <a:ext uri="{FF2B5EF4-FFF2-40B4-BE49-F238E27FC236}">
                <a16:creationId xmlns:a16="http://schemas.microsoft.com/office/drawing/2014/main" id="{B5B1AA78-F5DF-F3CE-315B-ED936A2D76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44" b="36162"/>
          <a:stretch>
            <a:fillRect/>
          </a:stretch>
        </p:blipFill>
        <p:spPr bwMode="auto">
          <a:xfrm>
            <a:off x="10831655" y="1251414"/>
            <a:ext cx="1352756" cy="23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ids Have Questions - Children and Youth Planning Table">
            <a:extLst>
              <a:ext uri="{FF2B5EF4-FFF2-40B4-BE49-F238E27FC236}">
                <a16:creationId xmlns:a16="http://schemas.microsoft.com/office/drawing/2014/main" id="{8ECA4F07-6499-E524-A541-DA7C7BF4D2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0" b="5340"/>
          <a:stretch>
            <a:fillRect/>
          </a:stretch>
        </p:blipFill>
        <p:spPr bwMode="auto">
          <a:xfrm>
            <a:off x="11276770" y="998322"/>
            <a:ext cx="915230" cy="23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The Curious Case of Benjamin Button : Pitt, Brad, Blanchett, Cate, Henson,  Taraji P, Swinton, Tilda, Fanning, Elle, Koteas, Elias, Fincher, David:  Amazon.com.au: Movies &amp; TV">
            <a:extLst>
              <a:ext uri="{FF2B5EF4-FFF2-40B4-BE49-F238E27FC236}">
                <a16:creationId xmlns:a16="http://schemas.microsoft.com/office/drawing/2014/main" id="{077C01C6-C722-865E-A0C0-8CFE87245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7211" cy="185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76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80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orful image of a galaxy&#10;&#10;Description automatically generated">
            <a:extLst>
              <a:ext uri="{FF2B5EF4-FFF2-40B4-BE49-F238E27FC236}">
                <a16:creationId xmlns:a16="http://schemas.microsoft.com/office/drawing/2014/main" id="{8F0AA807-0922-0F59-CF71-F203075B25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914" t="1639" r="2747" b="12981"/>
          <a:stretch>
            <a:fillRect/>
          </a:stretch>
        </p:blipFill>
        <p:spPr>
          <a:xfrm>
            <a:off x="7114309" y="1739382"/>
            <a:ext cx="4932219" cy="4979873"/>
          </a:xfrm>
          <a:prstGeom prst="rect">
            <a:avLst/>
          </a:prstGeom>
        </p:spPr>
      </p:pic>
      <p:sp useBgFill="1">
        <p:nvSpPr>
          <p:cNvPr id="6" name="TextBox 5">
            <a:extLst>
              <a:ext uri="{FF2B5EF4-FFF2-40B4-BE49-F238E27FC236}">
                <a16:creationId xmlns:a16="http://schemas.microsoft.com/office/drawing/2014/main" id="{251E4325-CBBC-098E-267C-FC9D6EC0F193}"/>
              </a:ext>
            </a:extLst>
          </p:cNvPr>
          <p:cNvSpPr txBox="1"/>
          <p:nvPr/>
        </p:nvSpPr>
        <p:spPr>
          <a:xfrm>
            <a:off x="7027117" y="138745"/>
            <a:ext cx="5279074" cy="156966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2400" dirty="0">
                <a:highlight>
                  <a:srgbClr val="FFFF00"/>
                </a:highlight>
              </a:rPr>
              <a:t>Barred Spiral Galaxy </a:t>
            </a:r>
            <a:r>
              <a:rPr lang="en-US" sz="2400" b="1" dirty="0">
                <a:highlight>
                  <a:srgbClr val="FFFF00"/>
                </a:highlight>
              </a:rPr>
              <a:t>NGC 5938 -- </a:t>
            </a:r>
            <a:r>
              <a:rPr lang="en-AU" sz="2400" b="1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ptos" panose="020B0004020202020204" pitchFamily="34" charset="0"/>
              </a:rPr>
              <a:t>Araish</a:t>
            </a:r>
            <a:r>
              <a:rPr lang="en-AU" sz="2400" b="1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ptos" panose="020B0004020202020204" pitchFamily="34" charset="0"/>
              </a:rPr>
              <a:t> </a:t>
            </a:r>
          </a:p>
          <a:p>
            <a:r>
              <a:rPr lang="en-AU" sz="2400" dirty="0">
                <a:solidFill>
                  <a:srgbClr val="000000"/>
                </a:solidFill>
                <a:highlight>
                  <a:srgbClr val="FFFF00"/>
                </a:highlight>
                <a:latin typeface="Aptos" panose="020B0004020202020204" pitchFamily="34" charset="0"/>
              </a:rPr>
              <a:t>(</a:t>
            </a:r>
            <a:r>
              <a:rPr lang="en-AU" sz="24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ptos" panose="020B0004020202020204" pitchFamily="34" charset="0"/>
              </a:rPr>
              <a:t>means adornment in Urdu)</a:t>
            </a:r>
          </a:p>
          <a:p>
            <a:endParaRPr lang="en-US" sz="2400" dirty="0">
              <a:highlight>
                <a:srgbClr val="FFFF00"/>
              </a:highlight>
            </a:endParaRPr>
          </a:p>
          <a:p>
            <a:r>
              <a:rPr lang="en-US" sz="2400" dirty="0" err="1">
                <a:highlight>
                  <a:srgbClr val="FFFF00"/>
                </a:highlight>
              </a:rPr>
              <a:t>D</a:t>
            </a:r>
            <a:r>
              <a:rPr lang="en-US" sz="2400" baseline="-25000" dirty="0" err="1">
                <a:highlight>
                  <a:srgbClr val="FFFF00"/>
                </a:highlight>
              </a:rPr>
              <a:t>ist</a:t>
            </a:r>
            <a:r>
              <a:rPr lang="en-US" sz="2400" dirty="0">
                <a:highlight>
                  <a:srgbClr val="FFFF00"/>
                </a:highlight>
              </a:rPr>
              <a:t> ~26 Mpc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198257-08DD-5A55-74EF-367B64C6FB7D}"/>
              </a:ext>
            </a:extLst>
          </p:cNvPr>
          <p:cNvSpPr txBox="1"/>
          <p:nvPr/>
        </p:nvSpPr>
        <p:spPr>
          <a:xfrm>
            <a:off x="11456278" y="6618706"/>
            <a:ext cx="7922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highlight>
                  <a:srgbClr val="FF0000"/>
                </a:highlight>
              </a:rPr>
              <a:t>Zakir+ 2025</a:t>
            </a:r>
          </a:p>
        </p:txBody>
      </p:sp>
      <p:pic>
        <p:nvPicPr>
          <p:cNvPr id="4" name="Picture 3" descr="A collage of images of stars and galaxies&#10;&#10;AI-generated content may be incorrect.">
            <a:extLst>
              <a:ext uri="{FF2B5EF4-FFF2-40B4-BE49-F238E27FC236}">
                <a16:creationId xmlns:a16="http://schemas.microsoft.com/office/drawing/2014/main" id="{91AB6222-31BB-12AE-4551-7BDA42A24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685317" cy="6858000"/>
          </a:xfrm>
          <a:prstGeom prst="rect">
            <a:avLst/>
          </a:prstGeom>
        </p:spPr>
      </p:pic>
      <p:pic>
        <p:nvPicPr>
          <p:cNvPr id="26626" name="Picture 2" descr="Dark Matter Poster - Vintage Nasa Space Poster Halloween Comic Version  Designed by Nasa UK, EU USA Domestic Shipping - Etsy">
            <a:extLst>
              <a:ext uri="{FF2B5EF4-FFF2-40B4-BE49-F238E27FC236}">
                <a16:creationId xmlns:a16="http://schemas.microsoft.com/office/drawing/2014/main" id="{D6BEB0F8-9AC7-A4EE-74AA-32F7F15F5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0038" y="685799"/>
            <a:ext cx="897467" cy="134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4993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CED10F-48CA-9A74-EC8E-E48A446F6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AC29589-C6C1-330D-D115-67F3316F06E6}"/>
              </a:ext>
            </a:extLst>
          </p:cNvPr>
          <p:cNvSpPr txBox="1"/>
          <p:nvPr/>
        </p:nvSpPr>
        <p:spPr>
          <a:xfrm>
            <a:off x="418641" y="143219"/>
            <a:ext cx="50289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NGC 7213 – sand-timer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22D5D33-CEAF-B1A2-04E6-3C4F4D744D9B}"/>
              </a:ext>
            </a:extLst>
          </p:cNvPr>
          <p:cNvSpPr txBox="1"/>
          <p:nvPr/>
        </p:nvSpPr>
        <p:spPr>
          <a:xfrm>
            <a:off x="209455" y="1273394"/>
            <a:ext cx="5886545" cy="5122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Nearby face-on spiral at D~25Mpc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 member of the Indo-</a:t>
            </a:r>
            <a:r>
              <a:rPr lang="en-US" sz="2000" dirty="0" err="1">
                <a:solidFill>
                  <a:schemeClr val="bg1"/>
                </a:solidFill>
              </a:rPr>
              <a:t>Pavus</a:t>
            </a:r>
            <a:r>
              <a:rPr lang="en-US" sz="2000" dirty="0">
                <a:solidFill>
                  <a:schemeClr val="bg1"/>
                </a:solidFill>
              </a:rPr>
              <a:t> group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Seyfert I and/or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Low-</a:t>
            </a:r>
            <a:r>
              <a:rPr lang="en-US" sz="2000" dirty="0" err="1">
                <a:solidFill>
                  <a:schemeClr val="bg1"/>
                </a:solidFill>
              </a:rPr>
              <a:t>Ionisation</a:t>
            </a:r>
            <a:r>
              <a:rPr lang="en-US" sz="2000" dirty="0">
                <a:solidFill>
                  <a:schemeClr val="bg1"/>
                </a:solidFill>
              </a:rPr>
              <a:t> Narrow Emission-Line Region (LINER)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The most-luminous low-luminosity AGN (LLANG)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highlight>
                  <a:srgbClr val="FF00FF"/>
                </a:highlight>
              </a:rPr>
              <a:t>Substantial variability at radio &amp; X-ray frequencies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Unlike many spirals, deficient in cold gas and shows suppressed star formation.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The lack of molecular gas near the centre may explain why the AGN dominates while the galaxy is otherwise relatively quiescent (ALMA).</a:t>
            </a:r>
          </a:p>
        </p:txBody>
      </p:sp>
      <p:pic>
        <p:nvPicPr>
          <p:cNvPr id="2" name="Picture 1" descr="A galaxy in space with stars&#10;&#10;AI-generated content may be incorrect.">
            <a:extLst>
              <a:ext uri="{FF2B5EF4-FFF2-40B4-BE49-F238E27FC236}">
                <a16:creationId xmlns:a16="http://schemas.microsoft.com/office/drawing/2014/main" id="{C7765EF2-4586-501D-846F-0FB8D6CE3F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902" r="40268" b="47409"/>
          <a:stretch>
            <a:fillRect/>
          </a:stretch>
        </p:blipFill>
        <p:spPr>
          <a:xfrm>
            <a:off x="6096000" y="994511"/>
            <a:ext cx="6096000" cy="586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955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DEF813A-1BEB-0D5D-1468-E839E4089C9B}"/>
              </a:ext>
            </a:extLst>
          </p:cNvPr>
          <p:cNvSpPr txBox="1"/>
          <p:nvPr/>
        </p:nvSpPr>
        <p:spPr>
          <a:xfrm>
            <a:off x="418641" y="143219"/>
            <a:ext cx="46426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ASKAP and NGC 7213</a:t>
            </a:r>
          </a:p>
        </p:txBody>
      </p:sp>
      <p:pic>
        <p:nvPicPr>
          <p:cNvPr id="31" name="Picture 30" descr="A close-up of a galaxy&#10;&#10;AI-generated content may be incorrect.">
            <a:extLst>
              <a:ext uri="{FF2B5EF4-FFF2-40B4-BE49-F238E27FC236}">
                <a16:creationId xmlns:a16="http://schemas.microsoft.com/office/drawing/2014/main" id="{82A863A2-547F-E261-EB8B-C0F26F82C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3100" y="1447800"/>
            <a:ext cx="6438900" cy="54102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CA401E6-5CA9-4C8A-6A8D-B0D1FA4E1B94}"/>
              </a:ext>
            </a:extLst>
          </p:cNvPr>
          <p:cNvSpPr txBox="1"/>
          <p:nvPr/>
        </p:nvSpPr>
        <p:spPr>
          <a:xfrm>
            <a:off x="503238" y="1701800"/>
            <a:ext cx="4767715" cy="28146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944 MHz -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Recent ASKAP tile SB76123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Stokes I and V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Resolution 15”x15” at rms~25</a:t>
            </a:r>
            <a:r>
              <a:rPr lang="en-US" sz="2000" dirty="0">
                <a:solidFill>
                  <a:schemeClr val="bg1"/>
                </a:solidFill>
                <a:latin typeface="Symbol" pitchFamily="2" charset="2"/>
              </a:rPr>
              <a:t>m</a:t>
            </a:r>
            <a:r>
              <a:rPr lang="en-US" sz="2000" dirty="0">
                <a:solidFill>
                  <a:schemeClr val="bg1"/>
                </a:solidFill>
              </a:rPr>
              <a:t>Jy/beam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Stokes Q and U but at 18”x18”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026" name="Picture 2" descr="Teachables Sand Timer – Giant, 2 Minutes, Pink">
            <a:extLst>
              <a:ext uri="{FF2B5EF4-FFF2-40B4-BE49-F238E27FC236}">
                <a16:creationId xmlns:a16="http://schemas.microsoft.com/office/drawing/2014/main" id="{33B23090-2D77-C6B1-F28E-FCE49EE8C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44690">
            <a:off x="10318970" y="1063156"/>
            <a:ext cx="1307068" cy="256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657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92E5B-41E1-4A44-B25E-EE835C9F98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916" y="1302225"/>
            <a:ext cx="8444994" cy="4495801"/>
          </a:xfrm>
        </p:spPr>
        <p:txBody>
          <a:bodyPr/>
          <a:lstStyle/>
          <a:p>
            <a:r>
              <a:rPr lang="en-US" dirty="0"/>
              <a:t>Acknowledgement of Country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949ABD-8B78-473A-8AB5-F4B781D650D8}"/>
              </a:ext>
            </a:extLst>
          </p:cNvPr>
          <p:cNvSpPr txBox="1"/>
          <p:nvPr/>
        </p:nvSpPr>
        <p:spPr>
          <a:xfrm>
            <a:off x="8096381" y="6519863"/>
            <a:ext cx="336884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Elvina </a:t>
            </a:r>
          </a:p>
        </p:txBody>
      </p:sp>
      <p:pic>
        <p:nvPicPr>
          <p:cNvPr id="4" name="Picture 3" descr="A close-up of a rock&#10;&#10;AI-generated content may be incorrect.">
            <a:extLst>
              <a:ext uri="{FF2B5EF4-FFF2-40B4-BE49-F238E27FC236}">
                <a16:creationId xmlns:a16="http://schemas.microsoft.com/office/drawing/2014/main" id="{FB3A1D58-B994-90DD-6F2C-135747265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9588" y="3711258"/>
            <a:ext cx="7772400" cy="264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4880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0012FD-A20F-D730-7BB9-9AEE017BB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CA972D8-2CAC-2920-E024-6D9648657246}"/>
              </a:ext>
            </a:extLst>
          </p:cNvPr>
          <p:cNvSpPr txBox="1"/>
          <p:nvPr/>
        </p:nvSpPr>
        <p:spPr>
          <a:xfrm>
            <a:off x="418641" y="143219"/>
            <a:ext cx="46426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ASKAP and NGC 7213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79A6938-98E6-1699-400E-0454B383C187}"/>
              </a:ext>
            </a:extLst>
          </p:cNvPr>
          <p:cNvSpPr txBox="1"/>
          <p:nvPr/>
        </p:nvSpPr>
        <p:spPr>
          <a:xfrm>
            <a:off x="503238" y="1701800"/>
            <a:ext cx="4607415" cy="28146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944 MHz - SEND-TIMER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Recent ASKAP tile SB76123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Stokes I and V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Resolution 15”x15” at rms~25uJy/beam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Stokes Q and U but at 18”x18”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2" name="Picture 1" descr="A map of a galaxy&#10;&#10;AI-generated content may be incorrect.">
            <a:extLst>
              <a:ext uri="{FF2B5EF4-FFF2-40B4-BE49-F238E27FC236}">
                <a16:creationId xmlns:a16="http://schemas.microsoft.com/office/drawing/2014/main" id="{9FD7DDFA-8DB0-BC35-F2F2-0F399BEB9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9113" y="1070981"/>
            <a:ext cx="6892887" cy="578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6403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AE49D3-2861-4D78-670F-C0943219E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E201565-1DF5-9D5F-40C6-132BBB97D0C3}"/>
              </a:ext>
            </a:extLst>
          </p:cNvPr>
          <p:cNvSpPr txBox="1"/>
          <p:nvPr/>
        </p:nvSpPr>
        <p:spPr>
          <a:xfrm>
            <a:off x="418641" y="143219"/>
            <a:ext cx="46426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ASKAP and NGC 7213</a:t>
            </a:r>
          </a:p>
        </p:txBody>
      </p:sp>
      <p:pic>
        <p:nvPicPr>
          <p:cNvPr id="2" name="Picture 1" descr="A map of a galaxy&#10;&#10;AI-generated content may be incorrect.">
            <a:extLst>
              <a:ext uri="{FF2B5EF4-FFF2-40B4-BE49-F238E27FC236}">
                <a16:creationId xmlns:a16="http://schemas.microsoft.com/office/drawing/2014/main" id="{A2F353CD-1539-0BB6-404A-8A43F11A8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9113" y="1070981"/>
            <a:ext cx="6892887" cy="57870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0F2030-3527-F395-CAFE-0CB22998D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8393"/>
            <a:ext cx="6477918" cy="582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3944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9A7BC-03BF-3457-532E-BBDDBCD3B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BA8455B-A06E-1A46-BB80-B28606483700}"/>
              </a:ext>
            </a:extLst>
          </p:cNvPr>
          <p:cNvSpPr txBox="1"/>
          <p:nvPr/>
        </p:nvSpPr>
        <p:spPr>
          <a:xfrm>
            <a:off x="418641" y="143219"/>
            <a:ext cx="46426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ASKAP and NGC 7213</a:t>
            </a:r>
          </a:p>
        </p:txBody>
      </p:sp>
      <p:pic>
        <p:nvPicPr>
          <p:cNvPr id="11" name="Picture 10" descr="A collage of images of stars and planets&#10;&#10;AI-generated content may be incorrect.">
            <a:extLst>
              <a:ext uri="{FF2B5EF4-FFF2-40B4-BE49-F238E27FC236}">
                <a16:creationId xmlns:a16="http://schemas.microsoft.com/office/drawing/2014/main" id="{FF8B49A0-9E86-6E36-681B-9EA767FA82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0000"/>
          <a:stretch>
            <a:fillRect/>
          </a:stretch>
        </p:blipFill>
        <p:spPr>
          <a:xfrm>
            <a:off x="1" y="1426493"/>
            <a:ext cx="6095999" cy="5431507"/>
          </a:xfrm>
          <a:prstGeom prst="rect">
            <a:avLst/>
          </a:prstGeom>
        </p:spPr>
      </p:pic>
      <p:pic>
        <p:nvPicPr>
          <p:cNvPr id="2" name="Picture 1" descr="A collage of images of stars and planets&#10;&#10;AI-generated content may be incorrect.">
            <a:extLst>
              <a:ext uri="{FF2B5EF4-FFF2-40B4-BE49-F238E27FC236}">
                <a16:creationId xmlns:a16="http://schemas.microsoft.com/office/drawing/2014/main" id="{BE1E5738-AE62-CD9F-DD30-C369272F5B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0000" b="1"/>
          <a:stretch>
            <a:fillRect/>
          </a:stretch>
        </p:blipFill>
        <p:spPr>
          <a:xfrm>
            <a:off x="6096000" y="1426493"/>
            <a:ext cx="6095999" cy="543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3333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C1147-50B5-B823-68D0-8459865FF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E4A9FCF-2B1A-25F3-F53F-41BCD7E1D694}"/>
              </a:ext>
            </a:extLst>
          </p:cNvPr>
          <p:cNvSpPr txBox="1"/>
          <p:nvPr/>
        </p:nvSpPr>
        <p:spPr>
          <a:xfrm>
            <a:off x="418641" y="143219"/>
            <a:ext cx="45736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HI/H</a:t>
            </a:r>
            <a:r>
              <a:rPr lang="en-US" sz="4000" dirty="0">
                <a:highlight>
                  <a:srgbClr val="FFFF00"/>
                </a:highlight>
                <a:latin typeface="Symbol" pitchFamily="2" charset="2"/>
              </a:rPr>
              <a:t>a</a:t>
            </a:r>
            <a:r>
              <a:rPr lang="en-US" sz="4000" dirty="0">
                <a:highlight>
                  <a:srgbClr val="FFFF00"/>
                </a:highlight>
              </a:rPr>
              <a:t> and NGC 7213</a:t>
            </a:r>
          </a:p>
        </p:txBody>
      </p:sp>
      <p:pic>
        <p:nvPicPr>
          <p:cNvPr id="5" name="Picture 4" descr="A close-up of a black hole&#10;&#10;AI-generated content may be incorrect.">
            <a:extLst>
              <a:ext uri="{FF2B5EF4-FFF2-40B4-BE49-F238E27FC236}">
                <a16:creationId xmlns:a16="http://schemas.microsoft.com/office/drawing/2014/main" id="{5C3DB0EA-2586-EADF-76FF-604034BE6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238" y="1052551"/>
            <a:ext cx="10356855" cy="55038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46E46A-2778-4596-B3C7-0228F64EE895}"/>
              </a:ext>
            </a:extLst>
          </p:cNvPr>
          <p:cNvSpPr txBox="1"/>
          <p:nvPr/>
        </p:nvSpPr>
        <p:spPr>
          <a:xfrm>
            <a:off x="10897992" y="6488668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FDFF"/>
                </a:solidFill>
              </a:rPr>
              <a:t>Hameed+01</a:t>
            </a:r>
          </a:p>
        </p:txBody>
      </p:sp>
    </p:spTree>
    <p:extLst>
      <p:ext uri="{BB962C8B-B14F-4D97-AF65-F5344CB8AC3E}">
        <p14:creationId xmlns:p14="http://schemas.microsoft.com/office/powerpoint/2010/main" val="12699711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0FFE51-4EE4-89ED-73EC-B7262531B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BB0234-C2FF-39C3-1CBB-4F2B271C93FD}"/>
              </a:ext>
            </a:extLst>
          </p:cNvPr>
          <p:cNvSpPr txBox="1"/>
          <p:nvPr/>
        </p:nvSpPr>
        <p:spPr>
          <a:xfrm>
            <a:off x="418641" y="143219"/>
            <a:ext cx="65710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NGC 7213 radio spectral index</a:t>
            </a:r>
          </a:p>
        </p:txBody>
      </p:sp>
      <p:pic>
        <p:nvPicPr>
          <p:cNvPr id="4" name="Picture 3" descr="A graph with numbers and symbols&#10;&#10;AI-generated content may be incorrect.">
            <a:extLst>
              <a:ext uri="{FF2B5EF4-FFF2-40B4-BE49-F238E27FC236}">
                <a16:creationId xmlns:a16="http://schemas.microsoft.com/office/drawing/2014/main" id="{BD63A76F-82AC-D5C4-C1C1-EC18FB2BD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9179" y="1086631"/>
            <a:ext cx="5843127" cy="577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154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oter Placeholder 3"/>
          <p:cNvSpPr>
            <a:spLocks noGrp="1"/>
          </p:cNvSpPr>
          <p:nvPr>
            <p:ph type="ftr" idx="10"/>
          </p:nvPr>
        </p:nvSpPr>
        <p:spPr>
          <a:xfrm>
            <a:off x="4319588" y="5994400"/>
            <a:ext cx="1362419" cy="8636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vert="horz" lIns="180000" tIns="0" rIns="180000" bIns="0" rtlCol="0" anchor="ctr" anchorCtr="0">
            <a:no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16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1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»"/>
              <a:defRPr kumimoji="0" lang="en-US" altLang="en-US" sz="11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1800" i="1" dirty="0">
                <a:solidFill>
                  <a:schemeClr val="bg1"/>
                </a:solidFill>
              </a:rPr>
              <a:t>Bell+2011</a:t>
            </a:r>
            <a:endParaRPr lang="en-US" altLang="en-US" sz="1800" dirty="0">
              <a:solidFill>
                <a:schemeClr val="bg1"/>
              </a:solidFill>
            </a:endParaRPr>
          </a:p>
        </p:txBody>
      </p:sp>
      <p:sp>
        <p:nvSpPr>
          <p:cNvPr id="5123" name="Title 1"/>
          <p:cNvSpPr>
            <a:spLocks noGrp="1"/>
          </p:cNvSpPr>
          <p:nvPr>
            <p:ph type="title"/>
          </p:nvPr>
        </p:nvSpPr>
        <p:spPr>
          <a:xfrm>
            <a:off x="315109" y="2384425"/>
            <a:ext cx="5237391" cy="1416394"/>
          </a:xfrm>
          <a:prstGeom prst="rect">
            <a:avLst/>
          </a:prstGeom>
          <a:noFill/>
          <a:ln>
            <a:miter lim="800000"/>
          </a:ln>
        </p:spPr>
        <p:txBody>
          <a:bodyPr vert="horz" wrap="square" lIns="0" tIns="0" rIns="0" bIns="0" rtlCol="0" anchor="t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600" b="1" i="0" u="none" kern="1200" baseline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9pPr>
          </a:lstStyle>
          <a:p>
            <a:pPr lvl="0"/>
            <a:r>
              <a:rPr lang="en-US" altLang="en-US" b="0" dirty="0">
                <a:solidFill>
                  <a:schemeClr val="bg1"/>
                </a:solidFill>
              </a:rPr>
              <a:t>Top panel: X-ray flux versus time (MJD 50000). </a:t>
            </a:r>
            <a:br>
              <a:rPr lang="en-US" altLang="en-US" b="0" dirty="0">
                <a:solidFill>
                  <a:schemeClr val="bg1"/>
                </a:solidFill>
              </a:rPr>
            </a:br>
            <a:br>
              <a:rPr lang="en-US" altLang="en-US" b="0" dirty="0">
                <a:solidFill>
                  <a:schemeClr val="bg1"/>
                </a:solidFill>
              </a:rPr>
            </a:br>
            <a:r>
              <a:rPr lang="en-US" altLang="en-US" b="0" dirty="0">
                <a:solidFill>
                  <a:schemeClr val="bg1"/>
                </a:solidFill>
              </a:rPr>
              <a:t>Top central panel: radio flux S</a:t>
            </a:r>
            <a:r>
              <a:rPr lang="en-US" altLang="en-US" b="0" baseline="-25000" dirty="0">
                <a:solidFill>
                  <a:schemeClr val="bg1"/>
                </a:solidFill>
              </a:rPr>
              <a:t>8.4 GHz</a:t>
            </a:r>
            <a:r>
              <a:rPr lang="en-US" altLang="en-US" b="0" dirty="0">
                <a:solidFill>
                  <a:schemeClr val="bg1"/>
                </a:solidFill>
              </a:rPr>
              <a:t> versus time.</a:t>
            </a:r>
          </a:p>
        </p:txBody>
      </p:sp>
      <p:pic>
        <p:nvPicPr>
          <p:cNvPr id="5124" name="Picture 4" descr="Oxford University Pres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8162" y="6294439"/>
            <a:ext cx="1058862" cy="24447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5125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5629619" y="1"/>
            <a:ext cx="656238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50AD8C-52C9-F2A9-5DF2-EF862AF3BB8C}"/>
              </a:ext>
            </a:extLst>
          </p:cNvPr>
          <p:cNvSpPr txBox="1"/>
          <p:nvPr/>
        </p:nvSpPr>
        <p:spPr>
          <a:xfrm>
            <a:off x="0" y="230257"/>
            <a:ext cx="43023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NGC 7213: </a:t>
            </a:r>
          </a:p>
          <a:p>
            <a:r>
              <a:rPr lang="en-US" sz="4000" dirty="0">
                <a:highlight>
                  <a:srgbClr val="FFFF00"/>
                </a:highlight>
              </a:rPr>
              <a:t>ATCA and variability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3C3AE2-519F-668D-7009-FF8B86F36233}"/>
              </a:ext>
            </a:extLst>
          </p:cNvPr>
          <p:cNvSpPr txBox="1"/>
          <p:nvPr/>
        </p:nvSpPr>
        <p:spPr>
          <a:xfrm>
            <a:off x="7238082" y="-46742"/>
            <a:ext cx="4028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i="1" dirty="0"/>
              <a:t>Rossi X-ray Timing Explorer</a:t>
            </a:r>
            <a:r>
              <a:rPr lang="en-AU" sz="1200" dirty="0"/>
              <a:t> (</a:t>
            </a:r>
            <a:r>
              <a:rPr lang="en-AU" sz="1200" i="1" dirty="0"/>
              <a:t>RXTE</a:t>
            </a:r>
            <a:r>
              <a:rPr lang="en-AU" sz="1200" dirty="0"/>
              <a:t>) Proportional Counter Array</a:t>
            </a:r>
            <a:endParaRPr lang="en-US" sz="12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49E535-DDC3-1668-49DD-BC6F8BD07D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Oxford University Press">
            <a:extLst>
              <a:ext uri="{FF2B5EF4-FFF2-40B4-BE49-F238E27FC236}">
                <a16:creationId xmlns:a16="http://schemas.microsoft.com/office/drawing/2014/main" id="{D23A4DA5-2B06-36AC-8EB3-9C87F31527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8162" y="6294439"/>
            <a:ext cx="1058862" cy="244475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8A6FD8-CC87-1A53-5B90-4DBA42FC84A2}"/>
              </a:ext>
            </a:extLst>
          </p:cNvPr>
          <p:cNvSpPr txBox="1"/>
          <p:nvPr/>
        </p:nvSpPr>
        <p:spPr>
          <a:xfrm>
            <a:off x="0" y="230257"/>
            <a:ext cx="43023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NGC 7213: </a:t>
            </a:r>
          </a:p>
          <a:p>
            <a:r>
              <a:rPr lang="en-US" sz="4000" dirty="0">
                <a:highlight>
                  <a:srgbClr val="FFFF00"/>
                </a:highlight>
              </a:rPr>
              <a:t>ATCA and variability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88ECD9-8FB2-EA3E-E143-EC2233B6C9F6}"/>
              </a:ext>
            </a:extLst>
          </p:cNvPr>
          <p:cNvSpPr txBox="1"/>
          <p:nvPr/>
        </p:nvSpPr>
        <p:spPr>
          <a:xfrm>
            <a:off x="7238082" y="-46742"/>
            <a:ext cx="4028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i="1" dirty="0"/>
              <a:t>Rossi X-ray Timing Explorer</a:t>
            </a:r>
            <a:r>
              <a:rPr lang="en-AU" sz="1200" dirty="0"/>
              <a:t> (</a:t>
            </a:r>
            <a:r>
              <a:rPr lang="en-AU" sz="1200" i="1" dirty="0"/>
              <a:t>RXTE</a:t>
            </a:r>
            <a:r>
              <a:rPr lang="en-AU" sz="1200" dirty="0"/>
              <a:t>) Proportional Counter Array</a:t>
            </a:r>
            <a:endParaRPr lang="en-US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5AFE88-32F9-4309-56DD-087700E1F093}"/>
              </a:ext>
            </a:extLst>
          </p:cNvPr>
          <p:cNvSpPr txBox="1"/>
          <p:nvPr/>
        </p:nvSpPr>
        <p:spPr>
          <a:xfrm>
            <a:off x="6337300" y="1378634"/>
            <a:ext cx="5395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Recent ATCA-CABB observations (AUG 24 to MAR 25)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2ED6AF-369E-42F5-3FE6-4C13774527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B868CD-5300-143D-DDB8-0235A77EBE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02DA14-08CE-5714-A0E6-AFFDD79EED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2463800"/>
            <a:ext cx="5854700" cy="4394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4D13B9D-A49B-C499-290E-DA8AE30DA5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3752" y="2463800"/>
            <a:ext cx="5888248" cy="441937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1F01792-B685-7F62-D7F2-BF8AF42778A6}"/>
              </a:ext>
            </a:extLst>
          </p:cNvPr>
          <p:cNvSpPr txBox="1"/>
          <p:nvPr/>
        </p:nvSpPr>
        <p:spPr>
          <a:xfrm>
            <a:off x="89097" y="2094468"/>
            <a:ext cx="5799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00FF"/>
                </a:highlight>
              </a:rPr>
              <a:t>SPT: “Dramatic change (72%) in flux over two weeks period”</a:t>
            </a:r>
          </a:p>
        </p:txBody>
      </p:sp>
    </p:spTree>
    <p:extLst>
      <p:ext uri="{BB962C8B-B14F-4D97-AF65-F5344CB8AC3E}">
        <p14:creationId xmlns:p14="http://schemas.microsoft.com/office/powerpoint/2010/main" val="22245216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7DA2D8-5100-F696-222D-394CB5C0F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91EA434-32E7-22AA-4DC2-813B84576026}"/>
              </a:ext>
            </a:extLst>
          </p:cNvPr>
          <p:cNvSpPr txBox="1"/>
          <p:nvPr/>
        </p:nvSpPr>
        <p:spPr>
          <a:xfrm>
            <a:off x="418641" y="143219"/>
            <a:ext cx="57137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NGC 7213: X-ray variability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C02F17-9B1C-9A12-511B-9F3087D492EF}"/>
              </a:ext>
            </a:extLst>
          </p:cNvPr>
          <p:cNvSpPr txBox="1">
            <a:spLocks/>
          </p:cNvSpPr>
          <p:nvPr/>
        </p:nvSpPr>
        <p:spPr>
          <a:xfrm>
            <a:off x="193375" y="6245225"/>
            <a:ext cx="11878019" cy="612775"/>
          </a:xfrm>
          <a:prstGeom prst="rect">
            <a:avLst/>
          </a:prstGeom>
          <a:noFill/>
          <a:ln>
            <a:miter lim="800000"/>
          </a:ln>
        </p:spPr>
        <p:txBody>
          <a:bodyPr vert="horz" wrap="square" lIns="0" tIns="0" rIns="0" bIns="0" anchor="t" anchorCtr="0">
            <a:noAutofit/>
          </a:bodyPr>
          <a:lstStyle>
            <a:lvl1pPr mar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600" b="1" i="0" u="none" kern="1200" cap="all" baseline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9pPr>
          </a:lstStyle>
          <a:p>
            <a:r>
              <a:rPr lang="en-AU" b="0" dirty="0">
                <a:solidFill>
                  <a:schemeClr val="bg1"/>
                </a:solidFill>
              </a:rPr>
              <a:t>The long-term X-ray light curve in LLAGN NGC 7213. </a:t>
            </a:r>
            <a:br>
              <a:rPr lang="en-AU" b="0" dirty="0">
                <a:solidFill>
                  <a:schemeClr val="bg1"/>
                </a:solidFill>
              </a:rPr>
            </a:br>
            <a:r>
              <a:rPr lang="en-AU" b="0" dirty="0">
                <a:solidFill>
                  <a:schemeClr val="bg1"/>
                </a:solidFill>
              </a:rPr>
              <a:t>This source brightens by a factor of ∼4 within ∼ 200 days and then slow </a:t>
            </a:r>
            <a:r>
              <a:rPr lang="en-AU" b="0" dirty="0" err="1">
                <a:solidFill>
                  <a:schemeClr val="bg1"/>
                </a:solidFill>
              </a:rPr>
              <a:t>declinE</a:t>
            </a:r>
            <a:r>
              <a:rPr lang="en-AU" b="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5" name="New picture">
            <a:extLst>
              <a:ext uri="{FF2B5EF4-FFF2-40B4-BE49-F238E27FC236}">
                <a16:creationId xmlns:a16="http://schemas.microsoft.com/office/drawing/2014/main" id="{30B37CDF-BCF0-9738-91A1-A8BF338F58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39188" y="1016000"/>
            <a:ext cx="8689553" cy="50598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6BB5C4-A0C2-34E6-5FCB-78C731B77EE2}"/>
              </a:ext>
            </a:extLst>
          </p:cNvPr>
          <p:cNvSpPr txBox="1"/>
          <p:nvPr/>
        </p:nvSpPr>
        <p:spPr>
          <a:xfrm>
            <a:off x="10344839" y="1366092"/>
            <a:ext cx="1586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Yan &amp; Xie 2017</a:t>
            </a:r>
          </a:p>
        </p:txBody>
      </p:sp>
    </p:spTree>
    <p:extLst>
      <p:ext uri="{BB962C8B-B14F-4D97-AF65-F5344CB8AC3E}">
        <p14:creationId xmlns:p14="http://schemas.microsoft.com/office/powerpoint/2010/main" val="38653939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E1CF9D-3308-6C50-3A36-919117A2AE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BB44E0C-A342-F4B3-4733-1D73457E616E}"/>
              </a:ext>
            </a:extLst>
          </p:cNvPr>
          <p:cNvSpPr txBox="1"/>
          <p:nvPr/>
        </p:nvSpPr>
        <p:spPr>
          <a:xfrm>
            <a:off x="242371" y="102906"/>
            <a:ext cx="70850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WHAT we see in send-timer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E78F22-69D1-A72C-BDA6-182AC872CC6D}"/>
              </a:ext>
            </a:extLst>
          </p:cNvPr>
          <p:cNvSpPr txBox="1"/>
          <p:nvPr/>
        </p:nvSpPr>
        <p:spPr>
          <a:xfrm>
            <a:off x="503238" y="2302992"/>
            <a:ext cx="414434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200" dirty="0">
                <a:solidFill>
                  <a:schemeClr val="bg1"/>
                </a:solidFill>
              </a:rPr>
              <a:t>Radio jets</a:t>
            </a:r>
          </a:p>
          <a:p>
            <a:pPr marL="342900" indent="-342900">
              <a:buAutoNum type="arabicPeriod"/>
            </a:pPr>
            <a:r>
              <a:rPr lang="en-US" sz="3200" dirty="0">
                <a:solidFill>
                  <a:schemeClr val="bg1"/>
                </a:solidFill>
              </a:rPr>
              <a:t>Polarisation</a:t>
            </a:r>
          </a:p>
          <a:p>
            <a:pPr marL="342900" indent="-342900">
              <a:buAutoNum type="arabicPeriod"/>
            </a:pPr>
            <a:r>
              <a:rPr lang="en-US" sz="3200" dirty="0">
                <a:solidFill>
                  <a:schemeClr val="bg1"/>
                </a:solidFill>
              </a:rPr>
              <a:t>“Dramatic” Variability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DEA28-A65D-4718-EE01-BE60D09C8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933903"/>
            <a:ext cx="6553200" cy="589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53283D-97D8-39DD-716B-C6B21C43EAA5}"/>
              </a:ext>
            </a:extLst>
          </p:cNvPr>
          <p:cNvSpPr txBox="1"/>
          <p:nvPr/>
        </p:nvSpPr>
        <p:spPr>
          <a:xfrm>
            <a:off x="9779619" y="1656661"/>
            <a:ext cx="1494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hyperbubbles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56.7×27.7 kpc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769549-2D88-2402-5448-FC2943E9FB14}"/>
              </a:ext>
            </a:extLst>
          </p:cNvPr>
          <p:cNvSpPr txBox="1"/>
          <p:nvPr/>
        </p:nvSpPr>
        <p:spPr>
          <a:xfrm>
            <a:off x="6676222" y="4726236"/>
            <a:ext cx="1358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"inner jets”?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8531C08-C65A-3C22-47BF-C54323A430A8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7355447" y="3569465"/>
            <a:ext cx="752967" cy="1156771"/>
          </a:xfrm>
          <a:prstGeom prst="straightConnector1">
            <a:avLst/>
          </a:prstGeom>
          <a:ln w="25400">
            <a:solidFill>
              <a:srgbClr val="8EFA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90CDFAD-4CA1-1339-359F-59658C64B927}"/>
              </a:ext>
            </a:extLst>
          </p:cNvPr>
          <p:cNvSpPr txBox="1"/>
          <p:nvPr/>
        </p:nvSpPr>
        <p:spPr>
          <a:xfrm>
            <a:off x="6552334" y="5037805"/>
            <a:ext cx="16062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32.5×20.7 kpc</a:t>
            </a:r>
          </a:p>
        </p:txBody>
      </p:sp>
    </p:spTree>
    <p:extLst>
      <p:ext uri="{BB962C8B-B14F-4D97-AF65-F5344CB8AC3E}">
        <p14:creationId xmlns:p14="http://schemas.microsoft.com/office/powerpoint/2010/main" val="17573281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CBFD171-8176-4797-2E93-0AFED496CE5C}"/>
              </a:ext>
            </a:extLst>
          </p:cNvPr>
          <p:cNvSpPr txBox="1"/>
          <p:nvPr/>
        </p:nvSpPr>
        <p:spPr>
          <a:xfrm>
            <a:off x="638978" y="518405"/>
            <a:ext cx="47484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WHAT is NGC7213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6E73DA-63DA-CC16-8A36-866A2FCC6EE5}"/>
              </a:ext>
            </a:extLst>
          </p:cNvPr>
          <p:cNvSpPr txBox="1"/>
          <p:nvPr/>
        </p:nvSpPr>
        <p:spPr>
          <a:xfrm>
            <a:off x="251832" y="1854200"/>
            <a:ext cx="5135562" cy="370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200" dirty="0" err="1">
                <a:solidFill>
                  <a:schemeClr val="bg1"/>
                </a:solidFill>
              </a:rPr>
              <a:t>Precessing</a:t>
            </a:r>
            <a:r>
              <a:rPr lang="en-US" sz="3200" dirty="0">
                <a:solidFill>
                  <a:schemeClr val="bg1"/>
                </a:solidFill>
              </a:rPr>
              <a:t> SMBH with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restarting jets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200" dirty="0">
                <a:solidFill>
                  <a:schemeClr val="bg1"/>
                </a:solidFill>
              </a:rPr>
              <a:t>SMBBH with TDE (Changing Look (CL))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200" dirty="0">
                <a:solidFill>
                  <a:schemeClr val="bg1"/>
                </a:solidFill>
              </a:rPr>
              <a:t>Galaxy </a:t>
            </a:r>
            <a:r>
              <a:rPr lang="en-US" sz="3200" dirty="0" err="1">
                <a:solidFill>
                  <a:schemeClr val="bg1"/>
                </a:solidFill>
              </a:rPr>
              <a:t>Hyperbubble</a:t>
            </a:r>
            <a:r>
              <a:rPr lang="en-US" sz="3200" dirty="0">
                <a:solidFill>
                  <a:schemeClr val="bg1"/>
                </a:solidFill>
              </a:rPr>
              <a:t> as FRII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A68A34-44A7-8CFB-7B40-2A28DBC52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933903"/>
            <a:ext cx="6553200" cy="589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D20DC1-9668-FDF8-AF02-BEE8E78AC028}"/>
              </a:ext>
            </a:extLst>
          </p:cNvPr>
          <p:cNvSpPr txBox="1"/>
          <p:nvPr/>
        </p:nvSpPr>
        <p:spPr>
          <a:xfrm>
            <a:off x="6676222" y="4726236"/>
            <a:ext cx="1358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"inner jets”?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64730B8-3B93-45BF-3205-3144D861E1EC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7355447" y="3569465"/>
            <a:ext cx="752967" cy="1156771"/>
          </a:xfrm>
          <a:prstGeom prst="straightConnector1">
            <a:avLst/>
          </a:prstGeom>
          <a:ln w="25400">
            <a:solidFill>
              <a:srgbClr val="00FD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83CC88B-A222-DB2C-D981-E9A795DFFDDF}"/>
              </a:ext>
            </a:extLst>
          </p:cNvPr>
          <p:cNvSpPr txBox="1"/>
          <p:nvPr/>
        </p:nvSpPr>
        <p:spPr>
          <a:xfrm>
            <a:off x="6552334" y="5037805"/>
            <a:ext cx="16062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56.7×27.7 kpc</a:t>
            </a:r>
          </a:p>
        </p:txBody>
      </p:sp>
    </p:spTree>
    <p:extLst>
      <p:ext uri="{BB962C8B-B14F-4D97-AF65-F5344CB8AC3E}">
        <p14:creationId xmlns:p14="http://schemas.microsoft.com/office/powerpoint/2010/main" val="882046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20A711-10AB-E88D-78B3-616DDA0299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Australia's game-changing fast radio burst hunter | Nature Astronomy">
            <a:extLst>
              <a:ext uri="{FF2B5EF4-FFF2-40B4-BE49-F238E27FC236}">
                <a16:creationId xmlns:a16="http://schemas.microsoft.com/office/drawing/2014/main" id="{70B9E9AC-64BC-C78A-8B6D-98FCC8A176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5" b="15275"/>
          <a:stretch>
            <a:fillRect/>
          </a:stretch>
        </p:blipFill>
        <p:spPr bwMode="auto">
          <a:xfrm>
            <a:off x="9228" y="-18696"/>
            <a:ext cx="12182772" cy="300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6F4FE5-5091-E542-EC58-E4DC6E25B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794" y="368734"/>
            <a:ext cx="8123642" cy="1015527"/>
          </a:xfrm>
        </p:spPr>
        <p:txBody>
          <a:bodyPr vert="horz" lIns="91440" tIns="45720" rIns="91440" bIns="45720" rtlCol="0" anchor="b">
            <a:noAutofit/>
          </a:bodyPr>
          <a:lstStyle/>
          <a:p>
            <a:pPr defTabSz="914400">
              <a:lnSpc>
                <a:spcPct val="90000"/>
              </a:lnSpc>
            </a:pPr>
            <a:r>
              <a:rPr lang="en-US" sz="4800" b="1" dirty="0">
                <a:solidFill>
                  <a:schemeClr val="bg1"/>
                </a:solidFill>
                <a:latin typeface="+mj-lt"/>
              </a:rPr>
              <a:t>THANKS:</a:t>
            </a:r>
            <a:endParaRPr lang="en-US" sz="2800" b="1" dirty="0">
              <a:solidFill>
                <a:schemeClr val="bg1"/>
              </a:solidFill>
              <a:latin typeface="+mj-lt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35BD14-6DC7-9784-FD74-A691BD07E696}"/>
              </a:ext>
            </a:extLst>
          </p:cNvPr>
          <p:cNvSpPr txBox="1"/>
          <p:nvPr/>
        </p:nvSpPr>
        <p:spPr>
          <a:xfrm>
            <a:off x="503238" y="3539641"/>
            <a:ext cx="45452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 lot of people … about 250+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SUPER SPECIAL THANKS: </a:t>
            </a:r>
            <a:r>
              <a:rPr lang="en-US" sz="2400" dirty="0">
                <a:solidFill>
                  <a:srgbClr val="C00000"/>
                </a:solidFill>
                <a:highlight>
                  <a:srgbClr val="FFFF00"/>
                </a:highlight>
              </a:rPr>
              <a:t>ASKAP</a:t>
            </a:r>
            <a:r>
              <a:rPr lang="en-US" sz="2400" dirty="0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3483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800">
        <p:fade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AF2B7-F491-8845-F6C1-1D39DC717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FF4E96-FCD2-B6B0-CCBF-498060668C28}"/>
              </a:ext>
            </a:extLst>
          </p:cNvPr>
          <p:cNvSpPr txBox="1"/>
          <p:nvPr/>
        </p:nvSpPr>
        <p:spPr>
          <a:xfrm>
            <a:off x="1277957" y="662057"/>
            <a:ext cx="18565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FUTURE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F9267F-B2E0-8C2C-F3F3-643B021DBE31}"/>
              </a:ext>
            </a:extLst>
          </p:cNvPr>
          <p:cNvSpPr txBox="1"/>
          <p:nvPr/>
        </p:nvSpPr>
        <p:spPr>
          <a:xfrm>
            <a:off x="1277957" y="1854200"/>
            <a:ext cx="6574941" cy="39035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800" dirty="0">
                <a:solidFill>
                  <a:schemeClr val="bg1"/>
                </a:solidFill>
              </a:rPr>
              <a:t>SPT and JWST is happening as we speak…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800" dirty="0">
                <a:solidFill>
                  <a:schemeClr val="bg1"/>
                </a:solidFill>
              </a:rPr>
              <a:t>LBA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800" dirty="0" err="1">
                <a:solidFill>
                  <a:schemeClr val="bg1"/>
                </a:solidFill>
              </a:rPr>
              <a:t>MeerKAT</a:t>
            </a:r>
            <a:endParaRPr lang="en-US" sz="28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800" dirty="0">
                <a:solidFill>
                  <a:schemeClr val="bg1"/>
                </a:solidFill>
              </a:rPr>
              <a:t>ESO (MUSE) and GEMINI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800" dirty="0">
                <a:solidFill>
                  <a:schemeClr val="bg1"/>
                </a:solidFill>
              </a:rPr>
              <a:t>CTA?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800" dirty="0">
                <a:solidFill>
                  <a:schemeClr val="bg1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7167774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6906711-0AFB-47DD-A4B6-4E94B38B8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A91F649-894C-41F6-A21D-3D1AC558E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877832"/>
          </a:xfrm>
          <a:custGeom>
            <a:avLst/>
            <a:gdLst>
              <a:gd name="connsiteX0" fmla="*/ 6789701 w 12192000"/>
              <a:gd name="connsiteY0" fmla="*/ 2809623 h 2877832"/>
              <a:gd name="connsiteX1" fmla="*/ 6788702 w 12192000"/>
              <a:gd name="connsiteY1" fmla="*/ 2809701 h 2877832"/>
              <a:gd name="connsiteX2" fmla="*/ 6788476 w 12192000"/>
              <a:gd name="connsiteY2" fmla="*/ 2810235 h 2877832"/>
              <a:gd name="connsiteX3" fmla="*/ 0 w 12192000"/>
              <a:gd name="connsiteY3" fmla="*/ 0 h 2877832"/>
              <a:gd name="connsiteX4" fmla="*/ 12192000 w 12192000"/>
              <a:gd name="connsiteY4" fmla="*/ 0 h 2877832"/>
              <a:gd name="connsiteX5" fmla="*/ 12192000 w 12192000"/>
              <a:gd name="connsiteY5" fmla="*/ 1915388 h 2877832"/>
              <a:gd name="connsiteX6" fmla="*/ 12061096 w 12192000"/>
              <a:gd name="connsiteY6" fmla="*/ 1954428 h 2877832"/>
              <a:gd name="connsiteX7" fmla="*/ 11676800 w 12192000"/>
              <a:gd name="connsiteY7" fmla="*/ 2058003 h 2877832"/>
              <a:gd name="connsiteX8" fmla="*/ 10425355 w 12192000"/>
              <a:gd name="connsiteY8" fmla="*/ 2341542 h 2877832"/>
              <a:gd name="connsiteX9" fmla="*/ 9424022 w 12192000"/>
              <a:gd name="connsiteY9" fmla="*/ 2516704 h 2877832"/>
              <a:gd name="connsiteX10" fmla="*/ 8458419 w 12192000"/>
              <a:gd name="connsiteY10" fmla="*/ 2650405 h 2877832"/>
              <a:gd name="connsiteX11" fmla="*/ 7715970 w 12192000"/>
              <a:gd name="connsiteY11" fmla="*/ 2730352 h 2877832"/>
              <a:gd name="connsiteX12" fmla="*/ 6951716 w 12192000"/>
              <a:gd name="connsiteY12" fmla="*/ 2796132 h 2877832"/>
              <a:gd name="connsiteX13" fmla="*/ 6936303 w 12192000"/>
              <a:gd name="connsiteY13" fmla="*/ 2798203 h 2877832"/>
              <a:gd name="connsiteX14" fmla="*/ 6790448 w 12192000"/>
              <a:gd name="connsiteY14" fmla="*/ 2809564 h 2877832"/>
              <a:gd name="connsiteX15" fmla="*/ 6799941 w 12192000"/>
              <a:gd name="connsiteY15" fmla="*/ 2811384 h 2877832"/>
              <a:gd name="connsiteX16" fmla="*/ 6835432 w 12192000"/>
              <a:gd name="connsiteY16" fmla="*/ 2809677 h 2877832"/>
              <a:gd name="connsiteX17" fmla="*/ 6884003 w 12192000"/>
              <a:gd name="connsiteY17" fmla="*/ 2806699 h 2877832"/>
              <a:gd name="connsiteX18" fmla="*/ 7578771 w 12192000"/>
              <a:gd name="connsiteY18" fmla="*/ 2774172 h 2877832"/>
              <a:gd name="connsiteX19" fmla="*/ 8623845 w 12192000"/>
              <a:gd name="connsiteY19" fmla="*/ 2687275 h 2877832"/>
              <a:gd name="connsiteX20" fmla="*/ 9479970 w 12192000"/>
              <a:gd name="connsiteY20" fmla="*/ 2583369 h 2877832"/>
              <a:gd name="connsiteX21" fmla="*/ 10629308 w 12192000"/>
              <a:gd name="connsiteY21" fmla="*/ 2389212 h 2877832"/>
              <a:gd name="connsiteX22" fmla="*/ 11998498 w 12192000"/>
              <a:gd name="connsiteY22" fmla="*/ 2063218 h 2877832"/>
              <a:gd name="connsiteX23" fmla="*/ 12192000 w 12192000"/>
              <a:gd name="connsiteY23" fmla="*/ 2006219 h 2877832"/>
              <a:gd name="connsiteX24" fmla="*/ 12192000 w 12192000"/>
              <a:gd name="connsiteY24" fmla="*/ 2060956 h 2877832"/>
              <a:gd name="connsiteX25" fmla="*/ 11829257 w 12192000"/>
              <a:gd name="connsiteY25" fmla="*/ 2166255 h 2877832"/>
              <a:gd name="connsiteX26" fmla="*/ 10939183 w 12192000"/>
              <a:gd name="connsiteY26" fmla="*/ 2380770 h 2877832"/>
              <a:gd name="connsiteX27" fmla="*/ 9985530 w 12192000"/>
              <a:gd name="connsiteY27" fmla="*/ 2560775 h 2877832"/>
              <a:gd name="connsiteX28" fmla="*/ 9186882 w 12192000"/>
              <a:gd name="connsiteY28" fmla="*/ 2676722 h 2877832"/>
              <a:gd name="connsiteX29" fmla="*/ 8578198 w 12192000"/>
              <a:gd name="connsiteY29" fmla="*/ 2746241 h 2877832"/>
              <a:gd name="connsiteX30" fmla="*/ 7864358 w 12192000"/>
              <a:gd name="connsiteY30" fmla="*/ 2807692 h 2877832"/>
              <a:gd name="connsiteX31" fmla="*/ 6935502 w 12192000"/>
              <a:gd name="connsiteY31" fmla="*/ 2859086 h 2877832"/>
              <a:gd name="connsiteX32" fmla="*/ 6477750 w 12192000"/>
              <a:gd name="connsiteY32" fmla="*/ 2872989 h 2877832"/>
              <a:gd name="connsiteX33" fmla="*/ 6362294 w 12192000"/>
              <a:gd name="connsiteY33" fmla="*/ 2877832 h 2877832"/>
              <a:gd name="connsiteX34" fmla="*/ 6057129 w 12192000"/>
              <a:gd name="connsiteY34" fmla="*/ 2877832 h 2877832"/>
              <a:gd name="connsiteX35" fmla="*/ 5977784 w 12192000"/>
              <a:gd name="connsiteY35" fmla="*/ 2873238 h 2877832"/>
              <a:gd name="connsiteX36" fmla="*/ 5265087 w 12192000"/>
              <a:gd name="connsiteY36" fmla="*/ 2836989 h 2877832"/>
              <a:gd name="connsiteX37" fmla="*/ 4346277 w 12192000"/>
              <a:gd name="connsiteY37" fmla="*/ 2774919 h 2877832"/>
              <a:gd name="connsiteX38" fmla="*/ 3373045 w 12192000"/>
              <a:gd name="connsiteY38" fmla="*/ 2676350 h 2877832"/>
              <a:gd name="connsiteX39" fmla="*/ 2362173 w 12192000"/>
              <a:gd name="connsiteY39" fmla="*/ 2557423 h 2877832"/>
              <a:gd name="connsiteX40" fmla="*/ 1233178 w 12192000"/>
              <a:gd name="connsiteY40" fmla="*/ 2384247 h 2877832"/>
              <a:gd name="connsiteX41" fmla="*/ 68500 w 12192000"/>
              <a:gd name="connsiteY41" fmla="*/ 2144540 h 2877832"/>
              <a:gd name="connsiteX42" fmla="*/ 0 w 12192000"/>
              <a:gd name="connsiteY42" fmla="*/ 2127185 h 2877832"/>
              <a:gd name="connsiteX43" fmla="*/ 0 w 12192000"/>
              <a:gd name="connsiteY43" fmla="*/ 2070696 h 2877832"/>
              <a:gd name="connsiteX44" fmla="*/ 72441 w 12192000"/>
              <a:gd name="connsiteY44" fmla="*/ 2089473 h 2877832"/>
              <a:gd name="connsiteX45" fmla="*/ 600716 w 12192000"/>
              <a:gd name="connsiteY45" fmla="*/ 2207843 h 2877832"/>
              <a:gd name="connsiteX46" fmla="*/ 1769512 w 12192000"/>
              <a:gd name="connsiteY46" fmla="*/ 2418011 h 2877832"/>
              <a:gd name="connsiteX47" fmla="*/ 2613554 w 12192000"/>
              <a:gd name="connsiteY47" fmla="*/ 2534953 h 2877832"/>
              <a:gd name="connsiteX48" fmla="*/ 2581134 w 12192000"/>
              <a:gd name="connsiteY48" fmla="*/ 2525022 h 2877832"/>
              <a:gd name="connsiteX49" fmla="*/ 1112635 w 12192000"/>
              <a:gd name="connsiteY49" fmla="*/ 2192325 h 2877832"/>
              <a:gd name="connsiteX50" fmla="*/ 420412 w 12192000"/>
              <a:gd name="connsiteY50" fmla="*/ 1992892 h 2877832"/>
              <a:gd name="connsiteX51" fmla="*/ 0 w 12192000"/>
              <a:gd name="connsiteY51" fmla="*/ 1853975 h 287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2877832">
                <a:moveTo>
                  <a:pt x="6789701" y="2809623"/>
                </a:moveTo>
                <a:lnTo>
                  <a:pt x="6788702" y="2809701"/>
                </a:lnTo>
                <a:lnTo>
                  <a:pt x="6788476" y="281023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1915388"/>
                </a:lnTo>
                <a:lnTo>
                  <a:pt x="12061096" y="1954428"/>
                </a:lnTo>
                <a:cubicBezTo>
                  <a:pt x="11933500" y="1990642"/>
                  <a:pt x="11805390" y="2025171"/>
                  <a:pt x="11676800" y="2058003"/>
                </a:cubicBezTo>
                <a:cubicBezTo>
                  <a:pt x="11262789" y="2165510"/>
                  <a:pt x="10845343" y="2259112"/>
                  <a:pt x="10425355" y="2341542"/>
                </a:cubicBezTo>
                <a:cubicBezTo>
                  <a:pt x="10092810" y="2406753"/>
                  <a:pt x="9759033" y="2465150"/>
                  <a:pt x="9424022" y="2516704"/>
                </a:cubicBezTo>
                <a:cubicBezTo>
                  <a:pt x="9102997" y="2566361"/>
                  <a:pt x="8781133" y="2610928"/>
                  <a:pt x="8458419" y="2650405"/>
                </a:cubicBezTo>
                <a:cubicBezTo>
                  <a:pt x="8211360" y="2680571"/>
                  <a:pt x="7963792" y="2706144"/>
                  <a:pt x="7715970" y="2730352"/>
                </a:cubicBezTo>
                <a:lnTo>
                  <a:pt x="6951716" y="2796132"/>
                </a:lnTo>
                <a:lnTo>
                  <a:pt x="6936303" y="2798203"/>
                </a:lnTo>
                <a:lnTo>
                  <a:pt x="6790448" y="2809564"/>
                </a:lnTo>
                <a:lnTo>
                  <a:pt x="6799941" y="2811384"/>
                </a:lnTo>
                <a:cubicBezTo>
                  <a:pt x="6811623" y="2811850"/>
                  <a:pt x="6823734" y="2809677"/>
                  <a:pt x="6835432" y="2809677"/>
                </a:cubicBezTo>
                <a:cubicBezTo>
                  <a:pt x="6851580" y="2809677"/>
                  <a:pt x="6867729" y="2807070"/>
                  <a:pt x="6884003" y="2806699"/>
                </a:cubicBezTo>
                <a:cubicBezTo>
                  <a:pt x="7115805" y="2801237"/>
                  <a:pt x="7347351" y="2789070"/>
                  <a:pt x="7578771" y="2774172"/>
                </a:cubicBezTo>
                <a:cubicBezTo>
                  <a:pt x="7927552" y="2751704"/>
                  <a:pt x="8276080" y="2723525"/>
                  <a:pt x="8623845" y="2687275"/>
                </a:cubicBezTo>
                <a:cubicBezTo>
                  <a:pt x="8909939" y="2657977"/>
                  <a:pt x="9195310" y="2623342"/>
                  <a:pt x="9479970" y="2583369"/>
                </a:cubicBezTo>
                <a:cubicBezTo>
                  <a:pt x="9864901" y="2528995"/>
                  <a:pt x="10248014" y="2464281"/>
                  <a:pt x="10629308" y="2389212"/>
                </a:cubicBezTo>
                <a:cubicBezTo>
                  <a:pt x="11090114" y="2298092"/>
                  <a:pt x="11546975" y="2190586"/>
                  <a:pt x="11998498" y="2063218"/>
                </a:cubicBezTo>
                <a:lnTo>
                  <a:pt x="12192000" y="2006219"/>
                </a:lnTo>
                <a:lnTo>
                  <a:pt x="12192000" y="2060956"/>
                </a:lnTo>
                <a:lnTo>
                  <a:pt x="11829257" y="2166255"/>
                </a:lnTo>
                <a:cubicBezTo>
                  <a:pt x="11534769" y="2245952"/>
                  <a:pt x="11238120" y="2316838"/>
                  <a:pt x="10939183" y="2380770"/>
                </a:cubicBezTo>
                <a:cubicBezTo>
                  <a:pt x="10622824" y="2448552"/>
                  <a:pt x="10304941" y="2508549"/>
                  <a:pt x="9985530" y="2560775"/>
                </a:cubicBezTo>
                <a:cubicBezTo>
                  <a:pt x="9720036" y="2604224"/>
                  <a:pt x="9453814" y="2642869"/>
                  <a:pt x="9186882" y="2676722"/>
                </a:cubicBezTo>
                <a:cubicBezTo>
                  <a:pt x="8984197" y="2702296"/>
                  <a:pt x="8781514" y="2726379"/>
                  <a:pt x="8578198" y="2746241"/>
                </a:cubicBezTo>
                <a:cubicBezTo>
                  <a:pt x="8340547" y="2768961"/>
                  <a:pt x="8102644" y="2790436"/>
                  <a:pt x="7864358" y="2807692"/>
                </a:cubicBezTo>
                <a:cubicBezTo>
                  <a:pt x="7554994" y="2830036"/>
                  <a:pt x="7245502" y="2847914"/>
                  <a:pt x="6935502" y="2859086"/>
                </a:cubicBezTo>
                <a:cubicBezTo>
                  <a:pt x="6782917" y="2864549"/>
                  <a:pt x="6630334" y="2868397"/>
                  <a:pt x="6477750" y="2872989"/>
                </a:cubicBezTo>
                <a:cubicBezTo>
                  <a:pt x="6439195" y="2870905"/>
                  <a:pt x="6400529" y="2872530"/>
                  <a:pt x="6362294" y="2877832"/>
                </a:cubicBezTo>
                <a:lnTo>
                  <a:pt x="6057129" y="2877832"/>
                </a:lnTo>
                <a:lnTo>
                  <a:pt x="5977784" y="2873238"/>
                </a:lnTo>
                <a:cubicBezTo>
                  <a:pt x="5740261" y="2860825"/>
                  <a:pt x="5502739" y="2847046"/>
                  <a:pt x="5265087" y="2836989"/>
                </a:cubicBezTo>
                <a:cubicBezTo>
                  <a:pt x="4958267" y="2824573"/>
                  <a:pt x="4651826" y="2804093"/>
                  <a:pt x="4346277" y="2774919"/>
                </a:cubicBezTo>
                <a:cubicBezTo>
                  <a:pt x="4021654" y="2744007"/>
                  <a:pt x="3697795" y="2709372"/>
                  <a:pt x="3373045" y="2676350"/>
                </a:cubicBezTo>
                <a:cubicBezTo>
                  <a:pt x="3035412" y="2642088"/>
                  <a:pt x="2698456" y="2602449"/>
                  <a:pt x="2362173" y="2557423"/>
                </a:cubicBezTo>
                <a:cubicBezTo>
                  <a:pt x="1984692" y="2507270"/>
                  <a:pt x="1608364" y="2449544"/>
                  <a:pt x="1233178" y="2384247"/>
                </a:cubicBezTo>
                <a:cubicBezTo>
                  <a:pt x="842181" y="2315534"/>
                  <a:pt x="453758" y="2237046"/>
                  <a:pt x="68500" y="2144540"/>
                </a:cubicBezTo>
                <a:lnTo>
                  <a:pt x="0" y="2127185"/>
                </a:lnTo>
                <a:lnTo>
                  <a:pt x="0" y="2070696"/>
                </a:lnTo>
                <a:lnTo>
                  <a:pt x="72441" y="2089473"/>
                </a:lnTo>
                <a:cubicBezTo>
                  <a:pt x="247961" y="2131651"/>
                  <a:pt x="424164" y="2170911"/>
                  <a:pt x="600716" y="2207843"/>
                </a:cubicBezTo>
                <a:cubicBezTo>
                  <a:pt x="988279" y="2288657"/>
                  <a:pt x="1378133" y="2357555"/>
                  <a:pt x="1769512" y="2418011"/>
                </a:cubicBezTo>
                <a:cubicBezTo>
                  <a:pt x="2052426" y="2461587"/>
                  <a:pt x="2335725" y="2501684"/>
                  <a:pt x="2613554" y="2534953"/>
                </a:cubicBezTo>
                <a:cubicBezTo>
                  <a:pt x="2605544" y="2537560"/>
                  <a:pt x="2594611" y="2527504"/>
                  <a:pt x="2581134" y="2525022"/>
                </a:cubicBezTo>
                <a:cubicBezTo>
                  <a:pt x="2087178" y="2433070"/>
                  <a:pt x="1597684" y="2322177"/>
                  <a:pt x="1112635" y="2192325"/>
                </a:cubicBezTo>
                <a:cubicBezTo>
                  <a:pt x="880453" y="2130254"/>
                  <a:pt x="649713" y="2063776"/>
                  <a:pt x="420412" y="1992892"/>
                </a:cubicBezTo>
                <a:lnTo>
                  <a:pt x="0" y="1853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569C37-797B-500F-E5FF-30BBCC119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390525"/>
            <a:ext cx="10909640" cy="15103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5100" kern="1200">
                <a:latin typeface="+mj-lt"/>
                <a:ea typeface="+mj-ea"/>
                <a:cs typeface="+mj-cs"/>
              </a:rPr>
              <a:t>Are these golden days for Astronomy?</a:t>
            </a: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56037404-66BD-46B5-9323-1B5313196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1753266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B3A153-F42C-6B09-CA29-95C69D045B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3134296"/>
            <a:ext cx="12192000" cy="33331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8ED961-C34F-B327-2E3F-772D80F8E07B}"/>
              </a:ext>
            </a:extLst>
          </p:cNvPr>
          <p:cNvSpPr txBox="1"/>
          <p:nvPr/>
        </p:nvSpPr>
        <p:spPr>
          <a:xfrm>
            <a:off x="1357745" y="6432234"/>
            <a:ext cx="10229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EELT				CTA			SKA			KM3NeT</a:t>
            </a:r>
          </a:p>
        </p:txBody>
      </p:sp>
    </p:spTree>
    <p:extLst>
      <p:ext uri="{BB962C8B-B14F-4D97-AF65-F5344CB8AC3E}">
        <p14:creationId xmlns:p14="http://schemas.microsoft.com/office/powerpoint/2010/main" val="332634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8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16EAD5-C999-B634-21C3-5A3BF3D113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F224A4F-BAE1-59B0-49F7-E2A3BFF274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DF42A2A-9A12-FDAD-AEC9-EB9C7A63E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877832"/>
          </a:xfrm>
          <a:custGeom>
            <a:avLst/>
            <a:gdLst>
              <a:gd name="connsiteX0" fmla="*/ 6789701 w 12192000"/>
              <a:gd name="connsiteY0" fmla="*/ 2809623 h 2877832"/>
              <a:gd name="connsiteX1" fmla="*/ 6788702 w 12192000"/>
              <a:gd name="connsiteY1" fmla="*/ 2809701 h 2877832"/>
              <a:gd name="connsiteX2" fmla="*/ 6788476 w 12192000"/>
              <a:gd name="connsiteY2" fmla="*/ 2810235 h 2877832"/>
              <a:gd name="connsiteX3" fmla="*/ 0 w 12192000"/>
              <a:gd name="connsiteY3" fmla="*/ 0 h 2877832"/>
              <a:gd name="connsiteX4" fmla="*/ 12192000 w 12192000"/>
              <a:gd name="connsiteY4" fmla="*/ 0 h 2877832"/>
              <a:gd name="connsiteX5" fmla="*/ 12192000 w 12192000"/>
              <a:gd name="connsiteY5" fmla="*/ 1915388 h 2877832"/>
              <a:gd name="connsiteX6" fmla="*/ 12061096 w 12192000"/>
              <a:gd name="connsiteY6" fmla="*/ 1954428 h 2877832"/>
              <a:gd name="connsiteX7" fmla="*/ 11676800 w 12192000"/>
              <a:gd name="connsiteY7" fmla="*/ 2058003 h 2877832"/>
              <a:gd name="connsiteX8" fmla="*/ 10425355 w 12192000"/>
              <a:gd name="connsiteY8" fmla="*/ 2341542 h 2877832"/>
              <a:gd name="connsiteX9" fmla="*/ 9424022 w 12192000"/>
              <a:gd name="connsiteY9" fmla="*/ 2516704 h 2877832"/>
              <a:gd name="connsiteX10" fmla="*/ 8458419 w 12192000"/>
              <a:gd name="connsiteY10" fmla="*/ 2650405 h 2877832"/>
              <a:gd name="connsiteX11" fmla="*/ 7715970 w 12192000"/>
              <a:gd name="connsiteY11" fmla="*/ 2730352 h 2877832"/>
              <a:gd name="connsiteX12" fmla="*/ 6951716 w 12192000"/>
              <a:gd name="connsiteY12" fmla="*/ 2796132 h 2877832"/>
              <a:gd name="connsiteX13" fmla="*/ 6936303 w 12192000"/>
              <a:gd name="connsiteY13" fmla="*/ 2798203 h 2877832"/>
              <a:gd name="connsiteX14" fmla="*/ 6790448 w 12192000"/>
              <a:gd name="connsiteY14" fmla="*/ 2809564 h 2877832"/>
              <a:gd name="connsiteX15" fmla="*/ 6799941 w 12192000"/>
              <a:gd name="connsiteY15" fmla="*/ 2811384 h 2877832"/>
              <a:gd name="connsiteX16" fmla="*/ 6835432 w 12192000"/>
              <a:gd name="connsiteY16" fmla="*/ 2809677 h 2877832"/>
              <a:gd name="connsiteX17" fmla="*/ 6884003 w 12192000"/>
              <a:gd name="connsiteY17" fmla="*/ 2806699 h 2877832"/>
              <a:gd name="connsiteX18" fmla="*/ 7578771 w 12192000"/>
              <a:gd name="connsiteY18" fmla="*/ 2774172 h 2877832"/>
              <a:gd name="connsiteX19" fmla="*/ 8623845 w 12192000"/>
              <a:gd name="connsiteY19" fmla="*/ 2687275 h 2877832"/>
              <a:gd name="connsiteX20" fmla="*/ 9479970 w 12192000"/>
              <a:gd name="connsiteY20" fmla="*/ 2583369 h 2877832"/>
              <a:gd name="connsiteX21" fmla="*/ 10629308 w 12192000"/>
              <a:gd name="connsiteY21" fmla="*/ 2389212 h 2877832"/>
              <a:gd name="connsiteX22" fmla="*/ 11998498 w 12192000"/>
              <a:gd name="connsiteY22" fmla="*/ 2063218 h 2877832"/>
              <a:gd name="connsiteX23" fmla="*/ 12192000 w 12192000"/>
              <a:gd name="connsiteY23" fmla="*/ 2006219 h 2877832"/>
              <a:gd name="connsiteX24" fmla="*/ 12192000 w 12192000"/>
              <a:gd name="connsiteY24" fmla="*/ 2060956 h 2877832"/>
              <a:gd name="connsiteX25" fmla="*/ 11829257 w 12192000"/>
              <a:gd name="connsiteY25" fmla="*/ 2166255 h 2877832"/>
              <a:gd name="connsiteX26" fmla="*/ 10939183 w 12192000"/>
              <a:gd name="connsiteY26" fmla="*/ 2380770 h 2877832"/>
              <a:gd name="connsiteX27" fmla="*/ 9985530 w 12192000"/>
              <a:gd name="connsiteY27" fmla="*/ 2560775 h 2877832"/>
              <a:gd name="connsiteX28" fmla="*/ 9186882 w 12192000"/>
              <a:gd name="connsiteY28" fmla="*/ 2676722 h 2877832"/>
              <a:gd name="connsiteX29" fmla="*/ 8578198 w 12192000"/>
              <a:gd name="connsiteY29" fmla="*/ 2746241 h 2877832"/>
              <a:gd name="connsiteX30" fmla="*/ 7864358 w 12192000"/>
              <a:gd name="connsiteY30" fmla="*/ 2807692 h 2877832"/>
              <a:gd name="connsiteX31" fmla="*/ 6935502 w 12192000"/>
              <a:gd name="connsiteY31" fmla="*/ 2859086 h 2877832"/>
              <a:gd name="connsiteX32" fmla="*/ 6477750 w 12192000"/>
              <a:gd name="connsiteY32" fmla="*/ 2872989 h 2877832"/>
              <a:gd name="connsiteX33" fmla="*/ 6362294 w 12192000"/>
              <a:gd name="connsiteY33" fmla="*/ 2877832 h 2877832"/>
              <a:gd name="connsiteX34" fmla="*/ 6057129 w 12192000"/>
              <a:gd name="connsiteY34" fmla="*/ 2877832 h 2877832"/>
              <a:gd name="connsiteX35" fmla="*/ 5977784 w 12192000"/>
              <a:gd name="connsiteY35" fmla="*/ 2873238 h 2877832"/>
              <a:gd name="connsiteX36" fmla="*/ 5265087 w 12192000"/>
              <a:gd name="connsiteY36" fmla="*/ 2836989 h 2877832"/>
              <a:gd name="connsiteX37" fmla="*/ 4346277 w 12192000"/>
              <a:gd name="connsiteY37" fmla="*/ 2774919 h 2877832"/>
              <a:gd name="connsiteX38" fmla="*/ 3373045 w 12192000"/>
              <a:gd name="connsiteY38" fmla="*/ 2676350 h 2877832"/>
              <a:gd name="connsiteX39" fmla="*/ 2362173 w 12192000"/>
              <a:gd name="connsiteY39" fmla="*/ 2557423 h 2877832"/>
              <a:gd name="connsiteX40" fmla="*/ 1233178 w 12192000"/>
              <a:gd name="connsiteY40" fmla="*/ 2384247 h 2877832"/>
              <a:gd name="connsiteX41" fmla="*/ 68500 w 12192000"/>
              <a:gd name="connsiteY41" fmla="*/ 2144540 h 2877832"/>
              <a:gd name="connsiteX42" fmla="*/ 0 w 12192000"/>
              <a:gd name="connsiteY42" fmla="*/ 2127185 h 2877832"/>
              <a:gd name="connsiteX43" fmla="*/ 0 w 12192000"/>
              <a:gd name="connsiteY43" fmla="*/ 2070696 h 2877832"/>
              <a:gd name="connsiteX44" fmla="*/ 72441 w 12192000"/>
              <a:gd name="connsiteY44" fmla="*/ 2089473 h 2877832"/>
              <a:gd name="connsiteX45" fmla="*/ 600716 w 12192000"/>
              <a:gd name="connsiteY45" fmla="*/ 2207843 h 2877832"/>
              <a:gd name="connsiteX46" fmla="*/ 1769512 w 12192000"/>
              <a:gd name="connsiteY46" fmla="*/ 2418011 h 2877832"/>
              <a:gd name="connsiteX47" fmla="*/ 2613554 w 12192000"/>
              <a:gd name="connsiteY47" fmla="*/ 2534953 h 2877832"/>
              <a:gd name="connsiteX48" fmla="*/ 2581134 w 12192000"/>
              <a:gd name="connsiteY48" fmla="*/ 2525022 h 2877832"/>
              <a:gd name="connsiteX49" fmla="*/ 1112635 w 12192000"/>
              <a:gd name="connsiteY49" fmla="*/ 2192325 h 2877832"/>
              <a:gd name="connsiteX50" fmla="*/ 420412 w 12192000"/>
              <a:gd name="connsiteY50" fmla="*/ 1992892 h 2877832"/>
              <a:gd name="connsiteX51" fmla="*/ 0 w 12192000"/>
              <a:gd name="connsiteY51" fmla="*/ 1853975 h 287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2877832">
                <a:moveTo>
                  <a:pt x="6789701" y="2809623"/>
                </a:moveTo>
                <a:lnTo>
                  <a:pt x="6788702" y="2809701"/>
                </a:lnTo>
                <a:lnTo>
                  <a:pt x="6788476" y="281023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1915388"/>
                </a:lnTo>
                <a:lnTo>
                  <a:pt x="12061096" y="1954428"/>
                </a:lnTo>
                <a:cubicBezTo>
                  <a:pt x="11933500" y="1990642"/>
                  <a:pt x="11805390" y="2025171"/>
                  <a:pt x="11676800" y="2058003"/>
                </a:cubicBezTo>
                <a:cubicBezTo>
                  <a:pt x="11262789" y="2165510"/>
                  <a:pt x="10845343" y="2259112"/>
                  <a:pt x="10425355" y="2341542"/>
                </a:cubicBezTo>
                <a:cubicBezTo>
                  <a:pt x="10092810" y="2406753"/>
                  <a:pt x="9759033" y="2465150"/>
                  <a:pt x="9424022" y="2516704"/>
                </a:cubicBezTo>
                <a:cubicBezTo>
                  <a:pt x="9102997" y="2566361"/>
                  <a:pt x="8781133" y="2610928"/>
                  <a:pt x="8458419" y="2650405"/>
                </a:cubicBezTo>
                <a:cubicBezTo>
                  <a:pt x="8211360" y="2680571"/>
                  <a:pt x="7963792" y="2706144"/>
                  <a:pt x="7715970" y="2730352"/>
                </a:cubicBezTo>
                <a:lnTo>
                  <a:pt x="6951716" y="2796132"/>
                </a:lnTo>
                <a:lnTo>
                  <a:pt x="6936303" y="2798203"/>
                </a:lnTo>
                <a:lnTo>
                  <a:pt x="6790448" y="2809564"/>
                </a:lnTo>
                <a:lnTo>
                  <a:pt x="6799941" y="2811384"/>
                </a:lnTo>
                <a:cubicBezTo>
                  <a:pt x="6811623" y="2811850"/>
                  <a:pt x="6823734" y="2809677"/>
                  <a:pt x="6835432" y="2809677"/>
                </a:cubicBezTo>
                <a:cubicBezTo>
                  <a:pt x="6851580" y="2809677"/>
                  <a:pt x="6867729" y="2807070"/>
                  <a:pt x="6884003" y="2806699"/>
                </a:cubicBezTo>
                <a:cubicBezTo>
                  <a:pt x="7115805" y="2801237"/>
                  <a:pt x="7347351" y="2789070"/>
                  <a:pt x="7578771" y="2774172"/>
                </a:cubicBezTo>
                <a:cubicBezTo>
                  <a:pt x="7927552" y="2751704"/>
                  <a:pt x="8276080" y="2723525"/>
                  <a:pt x="8623845" y="2687275"/>
                </a:cubicBezTo>
                <a:cubicBezTo>
                  <a:pt x="8909939" y="2657977"/>
                  <a:pt x="9195310" y="2623342"/>
                  <a:pt x="9479970" y="2583369"/>
                </a:cubicBezTo>
                <a:cubicBezTo>
                  <a:pt x="9864901" y="2528995"/>
                  <a:pt x="10248014" y="2464281"/>
                  <a:pt x="10629308" y="2389212"/>
                </a:cubicBezTo>
                <a:cubicBezTo>
                  <a:pt x="11090114" y="2298092"/>
                  <a:pt x="11546975" y="2190586"/>
                  <a:pt x="11998498" y="2063218"/>
                </a:cubicBezTo>
                <a:lnTo>
                  <a:pt x="12192000" y="2006219"/>
                </a:lnTo>
                <a:lnTo>
                  <a:pt x="12192000" y="2060956"/>
                </a:lnTo>
                <a:lnTo>
                  <a:pt x="11829257" y="2166255"/>
                </a:lnTo>
                <a:cubicBezTo>
                  <a:pt x="11534769" y="2245952"/>
                  <a:pt x="11238120" y="2316838"/>
                  <a:pt x="10939183" y="2380770"/>
                </a:cubicBezTo>
                <a:cubicBezTo>
                  <a:pt x="10622824" y="2448552"/>
                  <a:pt x="10304941" y="2508549"/>
                  <a:pt x="9985530" y="2560775"/>
                </a:cubicBezTo>
                <a:cubicBezTo>
                  <a:pt x="9720036" y="2604224"/>
                  <a:pt x="9453814" y="2642869"/>
                  <a:pt x="9186882" y="2676722"/>
                </a:cubicBezTo>
                <a:cubicBezTo>
                  <a:pt x="8984197" y="2702296"/>
                  <a:pt x="8781514" y="2726379"/>
                  <a:pt x="8578198" y="2746241"/>
                </a:cubicBezTo>
                <a:cubicBezTo>
                  <a:pt x="8340547" y="2768961"/>
                  <a:pt x="8102644" y="2790436"/>
                  <a:pt x="7864358" y="2807692"/>
                </a:cubicBezTo>
                <a:cubicBezTo>
                  <a:pt x="7554994" y="2830036"/>
                  <a:pt x="7245502" y="2847914"/>
                  <a:pt x="6935502" y="2859086"/>
                </a:cubicBezTo>
                <a:cubicBezTo>
                  <a:pt x="6782917" y="2864549"/>
                  <a:pt x="6630334" y="2868397"/>
                  <a:pt x="6477750" y="2872989"/>
                </a:cubicBezTo>
                <a:cubicBezTo>
                  <a:pt x="6439195" y="2870905"/>
                  <a:pt x="6400529" y="2872530"/>
                  <a:pt x="6362294" y="2877832"/>
                </a:cubicBezTo>
                <a:lnTo>
                  <a:pt x="6057129" y="2877832"/>
                </a:lnTo>
                <a:lnTo>
                  <a:pt x="5977784" y="2873238"/>
                </a:lnTo>
                <a:cubicBezTo>
                  <a:pt x="5740261" y="2860825"/>
                  <a:pt x="5502739" y="2847046"/>
                  <a:pt x="5265087" y="2836989"/>
                </a:cubicBezTo>
                <a:cubicBezTo>
                  <a:pt x="4958267" y="2824573"/>
                  <a:pt x="4651826" y="2804093"/>
                  <a:pt x="4346277" y="2774919"/>
                </a:cubicBezTo>
                <a:cubicBezTo>
                  <a:pt x="4021654" y="2744007"/>
                  <a:pt x="3697795" y="2709372"/>
                  <a:pt x="3373045" y="2676350"/>
                </a:cubicBezTo>
                <a:cubicBezTo>
                  <a:pt x="3035412" y="2642088"/>
                  <a:pt x="2698456" y="2602449"/>
                  <a:pt x="2362173" y="2557423"/>
                </a:cubicBezTo>
                <a:cubicBezTo>
                  <a:pt x="1984692" y="2507270"/>
                  <a:pt x="1608364" y="2449544"/>
                  <a:pt x="1233178" y="2384247"/>
                </a:cubicBezTo>
                <a:cubicBezTo>
                  <a:pt x="842181" y="2315534"/>
                  <a:pt x="453758" y="2237046"/>
                  <a:pt x="68500" y="2144540"/>
                </a:cubicBezTo>
                <a:lnTo>
                  <a:pt x="0" y="2127185"/>
                </a:lnTo>
                <a:lnTo>
                  <a:pt x="0" y="2070696"/>
                </a:lnTo>
                <a:lnTo>
                  <a:pt x="72441" y="2089473"/>
                </a:lnTo>
                <a:cubicBezTo>
                  <a:pt x="247961" y="2131651"/>
                  <a:pt x="424164" y="2170911"/>
                  <a:pt x="600716" y="2207843"/>
                </a:cubicBezTo>
                <a:cubicBezTo>
                  <a:pt x="988279" y="2288657"/>
                  <a:pt x="1378133" y="2357555"/>
                  <a:pt x="1769512" y="2418011"/>
                </a:cubicBezTo>
                <a:cubicBezTo>
                  <a:pt x="2052426" y="2461587"/>
                  <a:pt x="2335725" y="2501684"/>
                  <a:pt x="2613554" y="2534953"/>
                </a:cubicBezTo>
                <a:cubicBezTo>
                  <a:pt x="2605544" y="2537560"/>
                  <a:pt x="2594611" y="2527504"/>
                  <a:pt x="2581134" y="2525022"/>
                </a:cubicBezTo>
                <a:cubicBezTo>
                  <a:pt x="2087178" y="2433070"/>
                  <a:pt x="1597684" y="2322177"/>
                  <a:pt x="1112635" y="2192325"/>
                </a:cubicBezTo>
                <a:cubicBezTo>
                  <a:pt x="880453" y="2130254"/>
                  <a:pt x="649713" y="2063776"/>
                  <a:pt x="420412" y="1992892"/>
                </a:cubicBezTo>
                <a:lnTo>
                  <a:pt x="0" y="1853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62010A-8B52-D78E-0C76-D1DDBA1D8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390525"/>
            <a:ext cx="10909640" cy="15103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5100" kern="1200">
                <a:latin typeface="+mj-lt"/>
                <a:ea typeface="+mj-ea"/>
                <a:cs typeface="+mj-cs"/>
              </a:rPr>
              <a:t>Are these golden days for Astronomy?</a:t>
            </a: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4A856273-F846-3A92-3BCE-EEC30DB069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1753266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41A217-8F8D-927D-819B-B7F5403C3F27}"/>
              </a:ext>
            </a:extLst>
          </p:cNvPr>
          <p:cNvSpPr txBox="1"/>
          <p:nvPr/>
        </p:nvSpPr>
        <p:spPr>
          <a:xfrm>
            <a:off x="1357745" y="6432234"/>
            <a:ext cx="8988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	LSST			eROSITA					JWST</a:t>
            </a:r>
          </a:p>
        </p:txBody>
      </p:sp>
      <p:pic>
        <p:nvPicPr>
          <p:cNvPr id="48130" name="Picture 2" descr="Rubin | IPAC">
            <a:extLst>
              <a:ext uri="{FF2B5EF4-FFF2-40B4-BE49-F238E27FC236}">
                <a16:creationId xmlns:a16="http://schemas.microsoft.com/office/drawing/2014/main" id="{771D73C5-E573-DB39-DB49-4560766D00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8" r="14804"/>
          <a:stretch>
            <a:fillRect/>
          </a:stretch>
        </p:blipFill>
        <p:spPr bwMode="auto">
          <a:xfrm>
            <a:off x="552657" y="3197075"/>
            <a:ext cx="3501768" cy="320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2" name="Picture 4" descr="eROSITA X-ray telescope launch | AIP">
            <a:extLst>
              <a:ext uri="{FF2B5EF4-FFF2-40B4-BE49-F238E27FC236}">
                <a16:creationId xmlns:a16="http://schemas.microsoft.com/office/drawing/2014/main" id="{94C8938C-2B08-999B-685D-F89F1EF628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30"/>
          <a:stretch>
            <a:fillRect/>
          </a:stretch>
        </p:blipFill>
        <p:spPr bwMode="auto">
          <a:xfrm>
            <a:off x="4102910" y="3197075"/>
            <a:ext cx="2840499" cy="3203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4" name="Picture 6" descr="The James Webb Space Telescope (JWST) | New Scientist">
            <a:extLst>
              <a:ext uri="{FF2B5EF4-FFF2-40B4-BE49-F238E27FC236}">
                <a16:creationId xmlns:a16="http://schemas.microsoft.com/office/drawing/2014/main" id="{74B59DB0-2299-345E-7866-5FE19E76E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943" y="3190366"/>
            <a:ext cx="4784050" cy="3185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00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800">
        <p:fade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0267F-B5E4-2004-C1B1-2316E89081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124" y="200037"/>
            <a:ext cx="10396790" cy="969963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The Rare Earth Equation </a:t>
            </a:r>
            <a:br>
              <a:rPr lang="en-US" dirty="0"/>
            </a:br>
            <a:endParaRPr lang="en-US" sz="1800" dirty="0"/>
          </a:p>
        </p:txBody>
      </p:sp>
      <p:pic>
        <p:nvPicPr>
          <p:cNvPr id="15387" name="Picture 27" descr="NOTHING AGAINST SERBIA: Zvezdara Observatory - the first Modernism Monument in  Belgrade">
            <a:extLst>
              <a:ext uri="{FF2B5EF4-FFF2-40B4-BE49-F238E27FC236}">
                <a16:creationId xmlns:a16="http://schemas.microsoft.com/office/drawing/2014/main" id="{A4998FF2-A5A0-6218-D9BB-2BD47CD1E8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77"/>
          <a:stretch/>
        </p:blipFill>
        <p:spPr bwMode="auto">
          <a:xfrm>
            <a:off x="598726" y="1201480"/>
            <a:ext cx="9025189" cy="4810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D5C8DED-DDFC-14B5-693B-E9CBD517D237}"/>
              </a:ext>
            </a:extLst>
          </p:cNvPr>
          <p:cNvSpPr txBox="1"/>
          <p:nvPr/>
        </p:nvSpPr>
        <p:spPr>
          <a:xfrm>
            <a:off x="503238" y="6193506"/>
            <a:ext cx="4812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0" i="0" dirty="0">
                <a:solidFill>
                  <a:srgbClr val="00FDFF"/>
                </a:solidFill>
                <a:effectLst/>
                <a:latin typeface="Google Sans"/>
              </a:rPr>
              <a:t>Solomon's Book of Wisdom (mid-first century BC)</a:t>
            </a:r>
            <a:br>
              <a:rPr lang="en-AU" b="0" i="0" dirty="0">
                <a:solidFill>
                  <a:srgbClr val="00FDFF"/>
                </a:solidFill>
                <a:effectLst/>
                <a:latin typeface="Google Sans"/>
              </a:rPr>
            </a:br>
            <a:r>
              <a:rPr lang="en-AU" dirty="0">
                <a:solidFill>
                  <a:srgbClr val="00FDFF"/>
                </a:solidFill>
              </a:rPr>
              <a:t>"</a:t>
            </a:r>
            <a:r>
              <a:rPr lang="en-AU" dirty="0">
                <a:solidFill>
                  <a:srgbClr val="00FDFF"/>
                </a:solidFill>
                <a:highlight>
                  <a:srgbClr val="FF00FF"/>
                </a:highlight>
              </a:rPr>
              <a:t>all things by number and measure</a:t>
            </a:r>
            <a:r>
              <a:rPr lang="en-AU" dirty="0">
                <a:solidFill>
                  <a:srgbClr val="00FDFF"/>
                </a:solidFill>
              </a:rPr>
              <a:t>"</a:t>
            </a:r>
            <a:endParaRPr lang="en-US" dirty="0">
              <a:solidFill>
                <a:srgbClr val="00FD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5559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onclusion Reason Final - Free photo on Pixabay - Pixabay">
            <a:extLst>
              <a:ext uri="{FF2B5EF4-FFF2-40B4-BE49-F238E27FC236}">
                <a16:creationId xmlns:a16="http://schemas.microsoft.com/office/drawing/2014/main" id="{38D7684D-1A60-0338-0B9F-41DAF8446D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87" name="Rectangle 71686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06C355E-1668-F8AE-B3F7-94B3B0830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32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8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69C37-797B-500F-E5FF-30BBCC119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777" y="2975282"/>
            <a:ext cx="11203585" cy="687634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Are these golden days for Astronomy?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I think YES!</a:t>
            </a: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r>
              <a:rPr lang="en-US" sz="4000" dirty="0">
                <a:solidFill>
                  <a:srgbClr val="FFFF00"/>
                </a:solidFill>
              </a:rPr>
              <a:t>But, how about 10-50-500-5000yrs from now?</a:t>
            </a:r>
          </a:p>
        </p:txBody>
      </p:sp>
    </p:spTree>
    <p:extLst>
      <p:ext uri="{BB962C8B-B14F-4D97-AF65-F5344CB8AC3E}">
        <p14:creationId xmlns:p14="http://schemas.microsoft.com/office/powerpoint/2010/main" val="421365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800">
        <p:fade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r="2" b="1161"/>
          <a:stretch/>
        </p:blipFill>
        <p:spPr>
          <a:xfrm>
            <a:off x="4019107" y="10"/>
            <a:ext cx="8172892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pic>
        <p:nvPicPr>
          <p:cNvPr id="2" name="Picture 2" descr="We are all unique">
            <a:extLst>
              <a:ext uri="{FF2B5EF4-FFF2-40B4-BE49-F238E27FC236}">
                <a16:creationId xmlns:a16="http://schemas.microsoft.com/office/drawing/2014/main" id="{8D45C149-E203-A89E-AEF2-5BE8A65CA7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0" r="12534"/>
          <a:stretch>
            <a:fillRect/>
          </a:stretch>
        </p:blipFill>
        <p:spPr bwMode="auto">
          <a:xfrm>
            <a:off x="62048" y="1854200"/>
            <a:ext cx="3908348" cy="3309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72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8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Shape 209">
            <a:extLst>
              <a:ext uri="{FF2B5EF4-FFF2-40B4-BE49-F238E27FC236}">
                <a16:creationId xmlns:a16="http://schemas.microsoft.com/office/drawing/2014/main" id="{531EE405-8067-644D-A98C-D97F6307486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73766" y="-3272"/>
            <a:ext cx="2195121" cy="2160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0"/>
            <a:ext cx="3238500" cy="2514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8580" t="19566" r="19908" b="27564"/>
          <a:stretch/>
        </p:blipFill>
        <p:spPr>
          <a:xfrm>
            <a:off x="3530601" y="2079989"/>
            <a:ext cx="2475059" cy="20110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0420" y="3927695"/>
            <a:ext cx="2895600" cy="2895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4945" y="4080347"/>
            <a:ext cx="2663057" cy="27429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l="26985" r="22970" b="13926"/>
          <a:stretch/>
        </p:blipFill>
        <p:spPr>
          <a:xfrm>
            <a:off x="7102867" y="1"/>
            <a:ext cx="1608012" cy="21753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0" y="4039567"/>
            <a:ext cx="3716421" cy="27837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05661" y="2167581"/>
            <a:ext cx="2895599" cy="19523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/>
          <a:srcRect l="851" r="27584"/>
          <a:stretch/>
        </p:blipFill>
        <p:spPr>
          <a:xfrm>
            <a:off x="4762502" y="2485"/>
            <a:ext cx="2340367" cy="21761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24000" y="2514600"/>
            <a:ext cx="2006600" cy="160528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053498" y="1651877"/>
            <a:ext cx="35167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We are all different!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03185" y="3675577"/>
            <a:ext cx="30412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Just accept it!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67666B-3BCB-7148-9E9E-464F956628F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1062"/>
          <a:stretch/>
        </p:blipFill>
        <p:spPr>
          <a:xfrm>
            <a:off x="8472881" y="2144526"/>
            <a:ext cx="2195121" cy="1952300"/>
          </a:xfrm>
          <a:prstGeom prst="rect">
            <a:avLst/>
          </a:prstGeom>
        </p:spPr>
      </p:pic>
      <p:pic>
        <p:nvPicPr>
          <p:cNvPr id="20" name="Picture 19" descr="Screen Shot 2015-06-15 at 11.19.28 AM.png">
            <a:extLst>
              <a:ext uri="{FF2B5EF4-FFF2-40B4-BE49-F238E27FC236}">
                <a16:creationId xmlns:a16="http://schemas.microsoft.com/office/drawing/2014/main" id="{678D4507-9BA8-EB47-8347-536E7603E58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9" t="10601" r="10878" b="21088"/>
          <a:stretch/>
        </p:blipFill>
        <p:spPr>
          <a:xfrm>
            <a:off x="3997385" y="0"/>
            <a:ext cx="1588915" cy="15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8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8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372" y="860209"/>
            <a:ext cx="2400000" cy="2400000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1" y="5641764"/>
            <a:ext cx="12192000" cy="1032000"/>
            <a:chOff x="1" y="4231323"/>
            <a:chExt cx="9144000" cy="774000"/>
          </a:xfrm>
        </p:grpSpPr>
        <p:sp>
          <p:nvSpPr>
            <p:cNvPr id="41" name="Rectangle 40"/>
            <p:cNvSpPr>
              <a:spLocks/>
            </p:cNvSpPr>
            <p:nvPr/>
          </p:nvSpPr>
          <p:spPr>
            <a:xfrm>
              <a:off x="1" y="4231323"/>
              <a:ext cx="9144000" cy="774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850027"/>
                  </a:solidFill>
                  <a:latin typeface="Chronicle Text G1 Bold"/>
                  <a:cs typeface="Chronicle Text G1 Bold"/>
                </a:rPr>
                <a:t>westernsydney.edu.au</a:t>
              </a:r>
              <a:r>
                <a:rPr lang="en-US" sz="2400" dirty="0">
                  <a:solidFill>
                    <a:srgbClr val="850027"/>
                  </a:solidFill>
                  <a:latin typeface="Chronicle Text G1 Bold"/>
                  <a:cs typeface="Chronicle Text G1 Bold"/>
                </a:rPr>
                <a:t>/observatory</a:t>
              </a:r>
            </a:p>
          </p:txBody>
        </p:sp>
        <p:grpSp>
          <p:nvGrpSpPr>
            <p:cNvPr id="45" name="Group 44"/>
            <p:cNvGrpSpPr>
              <a:grpSpLocks noChangeAspect="1"/>
            </p:cNvGrpSpPr>
            <p:nvPr/>
          </p:nvGrpSpPr>
          <p:grpSpPr>
            <a:xfrm>
              <a:off x="8273284" y="4398047"/>
              <a:ext cx="763212" cy="525090"/>
              <a:chOff x="2780112" y="1511885"/>
              <a:chExt cx="1031366" cy="709581"/>
            </a:xfrm>
          </p:grpSpPr>
          <p:pic>
            <p:nvPicPr>
              <p:cNvPr id="57" name="Picture 56" descr="twitter-sm.jp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1" t="28431" r="6205" b="10054"/>
              <a:stretch/>
            </p:blipFill>
            <p:spPr>
              <a:xfrm>
                <a:off x="2780112" y="1798375"/>
                <a:ext cx="1031366" cy="423091"/>
              </a:xfrm>
              <a:prstGeom prst="rect">
                <a:avLst/>
              </a:prstGeom>
            </p:spPr>
          </p:pic>
          <p:pic>
            <p:nvPicPr>
              <p:cNvPr id="58" name="Picture 57" descr="BL_facebook_icon.gi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112" y="1511885"/>
                <a:ext cx="1031366" cy="286491"/>
              </a:xfrm>
              <a:prstGeom prst="rect">
                <a:avLst/>
              </a:prstGeom>
            </p:spPr>
          </p:pic>
        </p:grpSp>
        <p:pic>
          <p:nvPicPr>
            <p:cNvPr id="46" name="Picture 45" descr="tst04-10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774" y="4231323"/>
              <a:ext cx="605115" cy="774000"/>
            </a:xfrm>
            <a:prstGeom prst="rect">
              <a:avLst/>
            </a:prstGeom>
          </p:spPr>
        </p:pic>
        <p:grpSp>
          <p:nvGrpSpPr>
            <p:cNvPr id="47" name="Group 46"/>
            <p:cNvGrpSpPr>
              <a:grpSpLocks noChangeAspect="1"/>
            </p:cNvGrpSpPr>
            <p:nvPr/>
          </p:nvGrpSpPr>
          <p:grpSpPr>
            <a:xfrm>
              <a:off x="6900615" y="4288363"/>
              <a:ext cx="1015496" cy="324000"/>
              <a:chOff x="6793021" y="4314393"/>
              <a:chExt cx="965284" cy="307979"/>
            </a:xfrm>
          </p:grpSpPr>
          <p:sp>
            <p:nvSpPr>
              <p:cNvPr id="55" name="Rectangle 54"/>
              <p:cNvSpPr/>
              <p:nvPr/>
            </p:nvSpPr>
            <p:spPr>
              <a:xfrm>
                <a:off x="7073834" y="4378977"/>
                <a:ext cx="684471" cy="168175"/>
              </a:xfrm>
              <a:prstGeom prst="rect">
                <a:avLst/>
              </a:prstGeom>
            </p:spPr>
            <p:txBody>
              <a:bodyPr wrap="square" lIns="0" rIns="0">
                <a:spAutoFit/>
              </a:bodyPr>
              <a:lstStyle/>
              <a:p>
                <a:pPr algn="ctr"/>
                <a:r>
                  <a:rPr lang="en-US" sz="933" dirty="0">
                    <a:latin typeface="Gotham Narrow Medium"/>
                    <a:ea typeface="MS gothic"/>
                    <a:cs typeface="Gotham Narrow Medium"/>
                  </a:rPr>
                  <a:t>ObservatoryApp</a:t>
                </a:r>
                <a:endParaRPr lang="en-US" sz="933" dirty="0">
                  <a:latin typeface="Gotham Narrow Medium"/>
                  <a:cs typeface="Gotham Narrow Medium"/>
                </a:endParaRPr>
              </a:p>
            </p:txBody>
          </p:sp>
          <p:pic>
            <p:nvPicPr>
              <p:cNvPr id="56" name="Picture 55" descr="APLO-01_App Logo copy 3.pn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93021" y="4314393"/>
                <a:ext cx="307979" cy="307979"/>
              </a:xfrm>
              <a:prstGeom prst="rect">
                <a:avLst/>
              </a:prstGeom>
            </p:spPr>
          </p:pic>
        </p:grpSp>
        <p:pic>
          <p:nvPicPr>
            <p:cNvPr id="48" name="Picture 47" descr="appstore-iphone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0615" y="4634439"/>
              <a:ext cx="1079500" cy="323850"/>
            </a:xfrm>
            <a:prstGeom prst="rect">
              <a:avLst/>
            </a:prstGeom>
          </p:spPr>
        </p:pic>
      </p:grpSp>
      <p:pic>
        <p:nvPicPr>
          <p:cNvPr id="17" name="Picture 3" descr="Unknown.jpe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98" y="0"/>
            <a:ext cx="8467964" cy="5641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023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152031F-EA5A-AF46-8532-EFB774622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51842" y="-60057"/>
            <a:ext cx="9140158" cy="68551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7C1143-0064-AD45-B11A-6F41EC02F6F9}"/>
              </a:ext>
            </a:extLst>
          </p:cNvPr>
          <p:cNvSpPr txBox="1"/>
          <p:nvPr/>
        </p:nvSpPr>
        <p:spPr>
          <a:xfrm>
            <a:off x="6852038" y="1287834"/>
            <a:ext cx="1348446" cy="3107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592" dirty="0">
                <a:solidFill>
                  <a:srgbClr val="FFFF00"/>
                </a:solidFill>
              </a:rPr>
              <a:t>?</a:t>
            </a:r>
          </a:p>
        </p:txBody>
      </p:sp>
      <p:pic>
        <p:nvPicPr>
          <p:cNvPr id="5" name="Picture 4" descr="W.png">
            <a:extLst>
              <a:ext uri="{FF2B5EF4-FFF2-40B4-BE49-F238E27FC236}">
                <a16:creationId xmlns:a16="http://schemas.microsoft.com/office/drawing/2014/main" id="{EC35D0F8-2939-1943-B03C-41758B251E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38" y="206727"/>
            <a:ext cx="1618545" cy="161854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099B6-56D1-7142-8B04-74CF3EF2A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9130-A18B-F64D-AB9E-A56CD560E0F7}" type="slidenum">
              <a:rPr lang="uk-UA" smtClean="0"/>
              <a:pPr/>
              <a:t>39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9461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8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9D43A07-5ECF-BFC3-EFBA-85C586A7F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72" name="Picture 8" descr="Illustration of a radio telescope on Earth viewing the universe, with a scene framed within the telescope's detection range of an alien planet, orbiting within a triple star system">
            <a:extLst>
              <a:ext uri="{FF2B5EF4-FFF2-40B4-BE49-F238E27FC236}">
                <a16:creationId xmlns:a16="http://schemas.microsoft.com/office/drawing/2014/main" id="{5A86976D-C060-775C-4CFB-D504FDF3F4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8" b="14333"/>
          <a:stretch>
            <a:fillRect/>
          </a:stretch>
        </p:blipFill>
        <p:spPr bwMode="auto">
          <a:xfrm>
            <a:off x="532155" y="0"/>
            <a:ext cx="111276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540A17-9C1C-3BAF-90ED-67475E0B3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005" y="5799125"/>
            <a:ext cx="9230816" cy="7969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b="1" dirty="0"/>
              <a:t>High energy astrobiology</a:t>
            </a:r>
          </a:p>
        </p:txBody>
      </p:sp>
    </p:spTree>
    <p:extLst>
      <p:ext uri="{BB962C8B-B14F-4D97-AF65-F5344CB8AC3E}">
        <p14:creationId xmlns:p14="http://schemas.microsoft.com/office/powerpoint/2010/main" val="325493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800">
        <p:fade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">
            <a:extLst>
              <a:ext uri="{FF2B5EF4-FFF2-40B4-BE49-F238E27FC236}">
                <a16:creationId xmlns:a16="http://schemas.microsoft.com/office/drawing/2014/main" id="{406D8D49-D811-4748-99C1-5BBD5A856C80}"/>
              </a:ext>
            </a:extLst>
          </p:cNvPr>
          <p:cNvSpPr txBox="1"/>
          <p:nvPr/>
        </p:nvSpPr>
        <p:spPr>
          <a:xfrm>
            <a:off x="4325704" y="1753651"/>
            <a:ext cx="3956051" cy="281305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1" vert="horz" wrap="square" lIns="91440" tIns="45720" rIns="91440" bIns="45720" numCol="1" spcCol="0" rtlCol="0" fromWordArt="0" anchor="t" anchorCtr="0" forceAA="0" compatLnSpc="1">
            <a:prstTxWarp prst="textArchUp">
              <a:avLst/>
            </a:prstTxWarp>
            <a:noAutofit/>
          </a:bodyPr>
          <a:lstStyle/>
          <a:p>
            <a:pPr algn="ctr"/>
            <a:r>
              <a:rPr lang="en-GB" sz="7200" b="1">
                <a:ln w="11113" cap="flat" cmpd="sng" algn="ctr">
                  <a:solidFill>
                    <a:srgbClr val="00B050"/>
                  </a:solidFill>
                  <a:prstDash val="solid"/>
                  <a:round/>
                </a:ln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2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GB" sz="7200" b="1">
                <a:ln w="11113" cap="flat" cmpd="sng" algn="ctr">
                  <a:solidFill>
                    <a:srgbClr val="00B050"/>
                  </a:solidFill>
                  <a:prstDash val="solid"/>
                  <a:round/>
                </a:ln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2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GB" sz="7200" b="1">
                <a:ln w="11113" cap="flat" cmpd="sng" algn="ctr">
                  <a:solidFill>
                    <a:srgbClr val="CCCCFF"/>
                  </a:solidFill>
                  <a:prstDash val="solid"/>
                  <a:round/>
                </a:ln>
                <a:solidFill>
                  <a:srgbClr val="FF006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Springtime</a:t>
            </a:r>
            <a:r>
              <a:rPr lang="en-GB" sz="7200" b="1">
                <a:ln w="11113" cap="flat" cmpd="sng" algn="ctr">
                  <a:solidFill>
                    <a:srgbClr val="00B050"/>
                  </a:solidFill>
                  <a:prstDash val="solid"/>
                  <a:round/>
                </a:ln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 </a:t>
            </a:r>
            <a:r>
              <a:rPr lang="en-GB" sz="7200" b="1">
                <a:ln w="11113" cap="flat" cmpd="sng" algn="ctr">
                  <a:solidFill>
                    <a:srgbClr val="00B050"/>
                  </a:solidFill>
                  <a:prstDash val="solid"/>
                  <a:round/>
                </a:ln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Mars</a:t>
            </a:r>
            <a:endParaRPr lang="en-GB" sz="1200">
              <a:solidFill>
                <a:srgbClr val="00B0F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A5B939-1D59-2F45-9248-9A873AC32326}"/>
              </a:ext>
            </a:extLst>
          </p:cNvPr>
          <p:cNvSpPr txBox="1"/>
          <p:nvPr/>
        </p:nvSpPr>
        <p:spPr>
          <a:xfrm>
            <a:off x="4360985" y="5697415"/>
            <a:ext cx="2831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2021</a:t>
            </a:r>
          </a:p>
        </p:txBody>
      </p:sp>
      <p:pic>
        <p:nvPicPr>
          <p:cNvPr id="15" name="Mars_2020_Springtime.mp4">
            <a:hlinkClick r:id="" action="ppaction://media"/>
            <a:extLst>
              <a:ext uri="{FF2B5EF4-FFF2-40B4-BE49-F238E27FC236}">
                <a16:creationId xmlns:a16="http://schemas.microsoft.com/office/drawing/2014/main" id="{90F72C99-78A4-934B-96A7-5A4F9239698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978.136" end="4162.798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17617" y="0"/>
            <a:ext cx="9148981" cy="686173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884DA0B-5DA6-D543-AA6D-0E4FFFF58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3534" y="248679"/>
            <a:ext cx="2404751" cy="4175044"/>
          </a:xfrm>
        </p:spPr>
        <p:txBody>
          <a:bodyPr>
            <a:normAutofit/>
          </a:bodyPr>
          <a:lstStyle/>
          <a:p>
            <a:pPr algn="ctr"/>
            <a:r>
              <a:rPr lang="en-US" altLang="en-US" sz="3600" b="1" dirty="0">
                <a:solidFill>
                  <a:srgbClr val="FF0000"/>
                </a:solidFill>
                <a:highlight>
                  <a:srgbClr val="00FF00"/>
                </a:highlight>
                <a:latin typeface="+mn-lt"/>
                <a:ea typeface="ＭＳ Ｐゴシック" panose="020B0600070205080204" pitchFamily="34" charset="-128"/>
              </a:rPr>
              <a:t>So, could this be Mars sometime soon? </a:t>
            </a:r>
          </a:p>
        </p:txBody>
      </p:sp>
    </p:spTree>
    <p:extLst>
      <p:ext uri="{BB962C8B-B14F-4D97-AF65-F5344CB8AC3E}">
        <p14:creationId xmlns:p14="http://schemas.microsoft.com/office/powerpoint/2010/main" val="373129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Odd radio circle - Wikipedia">
            <a:extLst>
              <a:ext uri="{FF2B5EF4-FFF2-40B4-BE49-F238E27FC236}">
                <a16:creationId xmlns:a16="http://schemas.microsoft.com/office/drawing/2014/main" id="{E751ED62-E4AF-C6AF-8192-1E387CDC8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1" r="18590" b="1"/>
          <a:stretch/>
        </p:blipFill>
        <p:spPr bwMode="auto"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  <a:solidFill>
            <a:srgbClr val="FFFFFF"/>
          </a:solidFill>
        </p:spPr>
      </p:pic>
      <p:pic>
        <p:nvPicPr>
          <p:cNvPr id="1026" name="Picture 2" descr="May be an image of text that says 'Lavon &quot;I've got it, too, Omar a strange feeling like we ve just been going in circles.&quot;'">
            <a:extLst>
              <a:ext uri="{FF2B5EF4-FFF2-40B4-BE49-F238E27FC236}">
                <a16:creationId xmlns:a16="http://schemas.microsoft.com/office/drawing/2014/main" id="{6CAF89B0-5E73-1823-696B-33B0395DE5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1" t="2490"/>
          <a:stretch>
            <a:fillRect/>
          </a:stretch>
        </p:blipFill>
        <p:spPr bwMode="auto">
          <a:xfrm>
            <a:off x="2924070" y="170822"/>
            <a:ext cx="5161580" cy="6687194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91A175-A724-2DA9-866E-8451444ED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194" y="1701800"/>
            <a:ext cx="3355017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 dirty="0"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Odd Radio Circles (ORCs)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DE7FE3-B852-3544-5F30-E3415BFEAFE3}"/>
              </a:ext>
            </a:extLst>
          </p:cNvPr>
          <p:cNvSpPr txBox="1"/>
          <p:nvPr/>
        </p:nvSpPr>
        <p:spPr>
          <a:xfrm>
            <a:off x="9910711" y="6518425"/>
            <a:ext cx="2804504" cy="3395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highlight>
                  <a:srgbClr val="FFFF00"/>
                </a:highlight>
              </a:rPr>
              <a:t>MeerKAT</a:t>
            </a:r>
            <a:r>
              <a:rPr lang="en-US" dirty="0">
                <a:highlight>
                  <a:srgbClr val="FFFF00"/>
                </a:highlight>
              </a:rPr>
              <a:t>, Norris+22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6A8313-9C7B-79BF-789B-EE19D63BE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119" y="6057989"/>
            <a:ext cx="613190" cy="613190"/>
          </a:xfrm>
          <a:prstGeom prst="rect">
            <a:avLst/>
          </a:prstGeom>
        </p:spPr>
      </p:pic>
      <p:pic>
        <p:nvPicPr>
          <p:cNvPr id="6" name="Picture 6" descr="i don't know Sticker">
            <a:extLst>
              <a:ext uri="{FF2B5EF4-FFF2-40B4-BE49-F238E27FC236}">
                <a16:creationId xmlns:a16="http://schemas.microsoft.com/office/drawing/2014/main" id="{D0C4EA33-5C67-DFFE-CC30-A4834D5E2D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15" b="38451"/>
          <a:stretch>
            <a:fillRect/>
          </a:stretch>
        </p:blipFill>
        <p:spPr bwMode="auto">
          <a:xfrm>
            <a:off x="830915" y="4888328"/>
            <a:ext cx="857306" cy="26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723E246-D60C-F61B-AF5F-34341463EB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8" b="5851"/>
          <a:stretch>
            <a:fillRect/>
          </a:stretch>
        </p:blipFill>
        <p:spPr bwMode="auto">
          <a:xfrm>
            <a:off x="822416" y="5147733"/>
            <a:ext cx="874304" cy="38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ontributor: The Hollywood sign is a public treasure, and no one should  have to pay to use its image - Los Angeles Times">
            <a:extLst>
              <a:ext uri="{FF2B5EF4-FFF2-40B4-BE49-F238E27FC236}">
                <a16:creationId xmlns:a16="http://schemas.microsoft.com/office/drawing/2014/main" id="{5258893D-2028-8267-07F2-9071B6E6DC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44" b="36162"/>
          <a:stretch>
            <a:fillRect/>
          </a:stretch>
        </p:blipFill>
        <p:spPr bwMode="auto">
          <a:xfrm>
            <a:off x="343964" y="5804897"/>
            <a:ext cx="1352756" cy="23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Kids Have Questions - Children and Youth Planning Table">
            <a:extLst>
              <a:ext uri="{FF2B5EF4-FFF2-40B4-BE49-F238E27FC236}">
                <a16:creationId xmlns:a16="http://schemas.microsoft.com/office/drawing/2014/main" id="{F4A3502E-0DD7-6648-2EC8-BFA1A7D54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0" b="5340"/>
          <a:stretch>
            <a:fillRect/>
          </a:stretch>
        </p:blipFill>
        <p:spPr bwMode="auto">
          <a:xfrm>
            <a:off x="789079" y="5551805"/>
            <a:ext cx="915230" cy="23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00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8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4140EFA9-D919-8902-06A3-8522476339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53" t="3151" r="3726" b="5716"/>
          <a:stretch>
            <a:fillRect/>
          </a:stretch>
        </p:blipFill>
        <p:spPr>
          <a:xfrm>
            <a:off x="13078" y="0"/>
            <a:ext cx="1037296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78751E-7278-2B24-4A21-C989D7668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04" y="79752"/>
            <a:ext cx="8153647" cy="687634"/>
          </a:xfrm>
        </p:spPr>
        <p:txBody>
          <a:bodyPr/>
          <a:lstStyle/>
          <a:p>
            <a:r>
              <a:rPr lang="en-US" sz="3200" dirty="0"/>
              <a:t>LMC ORC!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197450-BDFA-18B2-D726-D3D708946FD1}"/>
              </a:ext>
            </a:extLst>
          </p:cNvPr>
          <p:cNvSpPr txBox="1"/>
          <p:nvPr/>
        </p:nvSpPr>
        <p:spPr>
          <a:xfrm>
            <a:off x="11070926" y="648866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Sasaki+24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D095EB-2BCE-D2B8-385E-B90AA7F5A4A2}"/>
              </a:ext>
            </a:extLst>
          </p:cNvPr>
          <p:cNvSpPr txBox="1"/>
          <p:nvPr/>
        </p:nvSpPr>
        <p:spPr>
          <a:xfrm>
            <a:off x="5456800" y="192736"/>
            <a:ext cx="30467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ighlight>
                  <a:srgbClr val="FFFF00"/>
                </a:highlight>
              </a:rPr>
              <a:t>First intergalactic SNR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D964EE-443E-A001-8F2E-26B760F75E42}"/>
              </a:ext>
            </a:extLst>
          </p:cNvPr>
          <p:cNvSpPr txBox="1"/>
          <p:nvPr/>
        </p:nvSpPr>
        <p:spPr>
          <a:xfrm>
            <a:off x="0" y="6418137"/>
            <a:ext cx="2343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MeerKAT</a:t>
            </a:r>
            <a:r>
              <a:rPr lang="en-US" dirty="0">
                <a:solidFill>
                  <a:schemeClr val="bg1"/>
                </a:solidFill>
              </a:rPr>
              <a:t> at 1.283 MHz</a:t>
            </a:r>
          </a:p>
        </p:txBody>
      </p:sp>
      <p:pic>
        <p:nvPicPr>
          <p:cNvPr id="27652" name="Picture 4" descr="Lightyear | Pixar Wiki | Fandom">
            <a:extLst>
              <a:ext uri="{FF2B5EF4-FFF2-40B4-BE49-F238E27FC236}">
                <a16:creationId xmlns:a16="http://schemas.microsoft.com/office/drawing/2014/main" id="{A1AC02F7-AAB7-FE07-8050-63B06CC89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403" y="0"/>
            <a:ext cx="1776793" cy="263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90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8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0FA415-C7C2-61DB-CAC3-0E8C2D3D9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2EA6-06E7-DD4E-EB30-01B2E5630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65DF7C7-75A2-DB78-A9DA-691568996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8810" y="1504506"/>
            <a:ext cx="613190" cy="613190"/>
          </a:xfrm>
          <a:prstGeom prst="rect">
            <a:avLst/>
          </a:prstGeom>
        </p:spPr>
      </p:pic>
      <p:pic>
        <p:nvPicPr>
          <p:cNvPr id="5" name="Picture 6" descr="i don't know Sticker">
            <a:extLst>
              <a:ext uri="{FF2B5EF4-FFF2-40B4-BE49-F238E27FC236}">
                <a16:creationId xmlns:a16="http://schemas.microsoft.com/office/drawing/2014/main" id="{CBBDF118-B1B8-C68E-F811-63367A7CDF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15" b="38451"/>
          <a:stretch>
            <a:fillRect/>
          </a:stretch>
        </p:blipFill>
        <p:spPr bwMode="auto">
          <a:xfrm>
            <a:off x="11318606" y="334845"/>
            <a:ext cx="857306" cy="26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46E3A65-49A1-52A5-5303-00850EB478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8" b="5851"/>
          <a:stretch>
            <a:fillRect/>
          </a:stretch>
        </p:blipFill>
        <p:spPr bwMode="auto">
          <a:xfrm>
            <a:off x="11310107" y="594250"/>
            <a:ext cx="874304" cy="38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Kids Have Questions - Children and Youth Planning Table">
            <a:extLst>
              <a:ext uri="{FF2B5EF4-FFF2-40B4-BE49-F238E27FC236}">
                <a16:creationId xmlns:a16="http://schemas.microsoft.com/office/drawing/2014/main" id="{1054FB22-B40A-EDE5-C288-934AA32B95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0" b="5340"/>
          <a:stretch>
            <a:fillRect/>
          </a:stretch>
        </p:blipFill>
        <p:spPr bwMode="auto">
          <a:xfrm>
            <a:off x="11276770" y="998322"/>
            <a:ext cx="915230" cy="23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12351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2376C-89A6-B02C-5F7E-477297D9F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B2519E-F2D9-5028-07C1-1A4466B6C7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C94111-3C48-DAC3-281C-5FC7B7A36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F531D02E-8447-B8FF-C5C2-6E3C694AB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D3A1E4-9B63-9389-769C-85C320598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3020" y="73362"/>
            <a:ext cx="613190" cy="613190"/>
          </a:xfrm>
          <a:prstGeom prst="rect">
            <a:avLst/>
          </a:prstGeom>
        </p:spPr>
      </p:pic>
      <p:pic>
        <p:nvPicPr>
          <p:cNvPr id="8" name="Picture 6" descr="i don't know Sticker">
            <a:extLst>
              <a:ext uri="{FF2B5EF4-FFF2-40B4-BE49-F238E27FC236}">
                <a16:creationId xmlns:a16="http://schemas.microsoft.com/office/drawing/2014/main" id="{1A5B3358-ADCD-6578-A0B5-16C07FEAD2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15" b="38451"/>
          <a:stretch>
            <a:fillRect/>
          </a:stretch>
        </p:blipFill>
        <p:spPr bwMode="auto">
          <a:xfrm>
            <a:off x="41006" y="31029"/>
            <a:ext cx="857306" cy="26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45C93E0F-29AB-2668-4081-5D41063726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8" b="5851"/>
          <a:stretch>
            <a:fillRect/>
          </a:stretch>
        </p:blipFill>
        <p:spPr bwMode="auto">
          <a:xfrm>
            <a:off x="32507" y="290434"/>
            <a:ext cx="874304" cy="38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B51317F-17D0-0B83-D3F4-A8D1FD2B1EA0}"/>
              </a:ext>
            </a:extLst>
          </p:cNvPr>
          <p:cNvSpPr/>
          <p:nvPr/>
        </p:nvSpPr>
        <p:spPr>
          <a:xfrm>
            <a:off x="609600" y="6443133"/>
            <a:ext cx="2015067" cy="2286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Macgregor+ 2025</a:t>
            </a:r>
          </a:p>
        </p:txBody>
      </p:sp>
    </p:spTree>
    <p:extLst>
      <p:ext uri="{BB962C8B-B14F-4D97-AF65-F5344CB8AC3E}">
        <p14:creationId xmlns:p14="http://schemas.microsoft.com/office/powerpoint/2010/main" val="439115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EA844B-A1C7-28BC-49EE-AD2E2548E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2CB7810-3B7D-2720-FF36-68A4BAA7B253}"/>
              </a:ext>
            </a:extLst>
          </p:cNvPr>
          <p:cNvSpPr txBox="1"/>
          <p:nvPr/>
        </p:nvSpPr>
        <p:spPr>
          <a:xfrm>
            <a:off x="144066" y="285816"/>
            <a:ext cx="4817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highlight>
                  <a:srgbClr val="00FDFF"/>
                </a:highlight>
              </a:rPr>
              <a:t>Anglerfish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9A449E-6E1B-FF45-360C-1BD97BAF3586}"/>
              </a:ext>
            </a:extLst>
          </p:cNvPr>
          <p:cNvSpPr txBox="1"/>
          <p:nvPr/>
        </p:nvSpPr>
        <p:spPr>
          <a:xfrm>
            <a:off x="144066" y="955477"/>
            <a:ext cx="457697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/>
              <a:t>Area of diffuse non-thermal radio emission</a:t>
            </a:r>
          </a:p>
          <a:p>
            <a:pPr marL="285750" indent="-285750">
              <a:buFontTx/>
              <a:buChar char="-"/>
            </a:pP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dirty="0"/>
              <a:t>Central variable star V687 Car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V687 Car not associated?</a:t>
            </a:r>
          </a:p>
          <a:p>
            <a:pPr marL="285750" indent="-285750">
              <a:buFontTx/>
              <a:buChar char="-"/>
            </a:pP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dirty="0"/>
              <a:t>Central elliptical galaxy WISEA J094409.17-751012.8</a:t>
            </a:r>
            <a:endParaRPr lang="en-US" sz="2400" b="1" dirty="0"/>
          </a:p>
          <a:p>
            <a:pPr marL="285750" indent="-285750">
              <a:buFontTx/>
              <a:buChar char="-"/>
            </a:pPr>
            <a:r>
              <a:rPr lang="en-US" sz="2400" dirty="0"/>
              <a:t>ORC candidate with WISE galaxy as host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E6324A-8781-5121-890A-C4533A414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1354" y="0"/>
            <a:ext cx="723064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7ED7C7-5DB4-755C-87FC-4B53DBC634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1625" t="1226" r="1330" b="58467"/>
          <a:stretch/>
        </p:blipFill>
        <p:spPr>
          <a:xfrm>
            <a:off x="9417268" y="84083"/>
            <a:ext cx="2678617" cy="27642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DBD3A0-1967-3EE4-79C0-3BCE069E7F85}"/>
              </a:ext>
            </a:extLst>
          </p:cNvPr>
          <p:cNvSpPr txBox="1"/>
          <p:nvPr/>
        </p:nvSpPr>
        <p:spPr>
          <a:xfrm>
            <a:off x="11506638" y="6688125"/>
            <a:ext cx="2804504" cy="339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900" dirty="0">
                <a:highlight>
                  <a:srgbClr val="FFFF00"/>
                </a:highlight>
              </a:rPr>
              <a:t>Filipović+25</a:t>
            </a:r>
          </a:p>
        </p:txBody>
      </p:sp>
      <p:pic>
        <p:nvPicPr>
          <p:cNvPr id="10" name="Picture 6" descr="i don't know Sticker">
            <a:extLst>
              <a:ext uri="{FF2B5EF4-FFF2-40B4-BE49-F238E27FC236}">
                <a16:creationId xmlns:a16="http://schemas.microsoft.com/office/drawing/2014/main" id="{DC5D57FA-ED01-CC68-9935-0F959E00F4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15" b="38451"/>
          <a:stretch>
            <a:fillRect/>
          </a:stretch>
        </p:blipFill>
        <p:spPr bwMode="auto">
          <a:xfrm>
            <a:off x="11318606" y="4642"/>
            <a:ext cx="857306" cy="26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C26EC45-ABE4-2AB5-D1ED-989DB72EA2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8" b="5851"/>
          <a:stretch>
            <a:fillRect/>
          </a:stretch>
        </p:blipFill>
        <p:spPr bwMode="auto">
          <a:xfrm>
            <a:off x="11310107" y="264047"/>
            <a:ext cx="874304" cy="38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Anglerfish: The Seadevil of the Deep (Short 2022) - IMDb">
            <a:extLst>
              <a:ext uri="{FF2B5EF4-FFF2-40B4-BE49-F238E27FC236}">
                <a16:creationId xmlns:a16="http://schemas.microsoft.com/office/drawing/2014/main" id="{72F22375-5180-5860-6EB3-21B0339D3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279" y="4887570"/>
            <a:ext cx="1317233" cy="186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EAD31AC-4F0A-9D45-BC77-B4FBB3D9BA0D}"/>
              </a:ext>
            </a:extLst>
          </p:cNvPr>
          <p:cNvSpPr txBox="1"/>
          <p:nvPr/>
        </p:nvSpPr>
        <p:spPr>
          <a:xfrm>
            <a:off x="7298126" y="206638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ASKAP</a:t>
            </a:r>
          </a:p>
        </p:txBody>
      </p:sp>
    </p:spTree>
    <p:extLst>
      <p:ext uri="{BB962C8B-B14F-4D97-AF65-F5344CB8AC3E}">
        <p14:creationId xmlns:p14="http://schemas.microsoft.com/office/powerpoint/2010/main" val="1004585615"/>
      </p:ext>
    </p:extLst>
  </p:cSld>
  <p:clrMapOvr>
    <a:masterClrMapping/>
  </p:clrMapOvr>
</p:sld>
</file>

<file path=ppt/theme/theme1.xml><?xml version="1.0" encoding="utf-8"?>
<a:theme xmlns:a="http://schemas.openxmlformats.org/drawingml/2006/main" name="WSU1">
  <a:themeElements>
    <a:clrScheme name="Western Sydney University 1">
      <a:dk1>
        <a:srgbClr val="000000"/>
      </a:dk1>
      <a:lt1>
        <a:srgbClr val="FFFFFF"/>
      </a:lt1>
      <a:dk2>
        <a:srgbClr val="A31E34"/>
      </a:dk2>
      <a:lt2>
        <a:srgbClr val="EBBCBB"/>
      </a:lt2>
      <a:accent1>
        <a:srgbClr val="FE7073"/>
      </a:accent1>
      <a:accent2>
        <a:srgbClr val="F6303D"/>
      </a:accent2>
      <a:accent3>
        <a:srgbClr val="5A2A82"/>
      </a:accent3>
      <a:accent4>
        <a:srgbClr val="027199"/>
      </a:accent4>
      <a:accent5>
        <a:srgbClr val="BA7FD1"/>
      </a:accent5>
      <a:accent6>
        <a:srgbClr val="FF7D78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SU1" id="{751E3031-94C0-5046-8B7E-21EFED33BA82}" vid="{CE99F6C9-1AA2-FD4A-BE73-5B1FEB195B84}"/>
    </a:ext>
  </a:extLst>
</a:theme>
</file>

<file path=ppt/theme/theme2.xml><?xml version="1.0" encoding="utf-8"?>
<a:theme xmlns:a="http://schemas.openxmlformats.org/drawingml/2006/main" name="2_WSU1">
  <a:themeElements>
    <a:clrScheme name="Western Sydney University 1">
      <a:dk1>
        <a:srgbClr val="000000"/>
      </a:dk1>
      <a:lt1>
        <a:srgbClr val="FFFFFF"/>
      </a:lt1>
      <a:dk2>
        <a:srgbClr val="A31E34"/>
      </a:dk2>
      <a:lt2>
        <a:srgbClr val="EBBCBB"/>
      </a:lt2>
      <a:accent1>
        <a:srgbClr val="FE7073"/>
      </a:accent1>
      <a:accent2>
        <a:srgbClr val="F6303D"/>
      </a:accent2>
      <a:accent3>
        <a:srgbClr val="5A2A82"/>
      </a:accent3>
      <a:accent4>
        <a:srgbClr val="027199"/>
      </a:accent4>
      <a:accent5>
        <a:srgbClr val="BA7FD1"/>
      </a:accent5>
      <a:accent6>
        <a:srgbClr val="FF7D78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SU1" id="{751E3031-94C0-5046-8B7E-21EFED33BA82}" vid="{CE99F6C9-1AA2-FD4A-BE73-5B1FEB195B84}"/>
    </a:ext>
  </a:extLst>
</a:theme>
</file>

<file path=ppt/theme/theme3.xml><?xml version="1.0" encoding="utf-8"?>
<a:theme xmlns:a="http://schemas.openxmlformats.org/drawingml/2006/main" name="WSU_Cosmos">
  <a:themeElements>
    <a:clrScheme name="Western Sydney University 1">
      <a:dk1>
        <a:srgbClr val="000000"/>
      </a:dk1>
      <a:lt1>
        <a:srgbClr val="FFFFFF"/>
      </a:lt1>
      <a:dk2>
        <a:srgbClr val="A31E34"/>
      </a:dk2>
      <a:lt2>
        <a:srgbClr val="EBBCBB"/>
      </a:lt2>
      <a:accent1>
        <a:srgbClr val="FE7073"/>
      </a:accent1>
      <a:accent2>
        <a:srgbClr val="F6303D"/>
      </a:accent2>
      <a:accent3>
        <a:srgbClr val="5A2A82"/>
      </a:accent3>
      <a:accent4>
        <a:srgbClr val="027199"/>
      </a:accent4>
      <a:accent5>
        <a:srgbClr val="BA7FD1"/>
      </a:accent5>
      <a:accent6>
        <a:srgbClr val="FF7D78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OSMOS_Lecture">
  <a:themeElements>
    <a:clrScheme name="Western Sydney University 1">
      <a:dk1>
        <a:srgbClr val="000000"/>
      </a:dk1>
      <a:lt1>
        <a:srgbClr val="FFFFFF"/>
      </a:lt1>
      <a:dk2>
        <a:srgbClr val="A31E34"/>
      </a:dk2>
      <a:lt2>
        <a:srgbClr val="EBBCBB"/>
      </a:lt2>
      <a:accent1>
        <a:srgbClr val="FE7073"/>
      </a:accent1>
      <a:accent2>
        <a:srgbClr val="F6303D"/>
      </a:accent2>
      <a:accent3>
        <a:srgbClr val="5A2A82"/>
      </a:accent3>
      <a:accent4>
        <a:srgbClr val="027199"/>
      </a:accent4>
      <a:accent5>
        <a:srgbClr val="BA7FD1"/>
      </a:accent5>
      <a:accent6>
        <a:srgbClr val="FF7D78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COSMOS_Lecture">
  <a:themeElements>
    <a:clrScheme name="Western Sydney University 1">
      <a:dk1>
        <a:srgbClr val="000000"/>
      </a:dk1>
      <a:lt1>
        <a:srgbClr val="FFFFFF"/>
      </a:lt1>
      <a:dk2>
        <a:srgbClr val="A31E34"/>
      </a:dk2>
      <a:lt2>
        <a:srgbClr val="EBBCBB"/>
      </a:lt2>
      <a:accent1>
        <a:srgbClr val="FE7073"/>
      </a:accent1>
      <a:accent2>
        <a:srgbClr val="F6303D"/>
      </a:accent2>
      <a:accent3>
        <a:srgbClr val="5A2A82"/>
      </a:accent3>
      <a:accent4>
        <a:srgbClr val="027199"/>
      </a:accent4>
      <a:accent5>
        <a:srgbClr val="BA7FD1"/>
      </a:accent5>
      <a:accent6>
        <a:srgbClr val="FF7D78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WSU1</Template>
  <TotalTime>34100</TotalTime>
  <Words>1157</Words>
  <Application>Microsoft Macintosh PowerPoint</Application>
  <PresentationFormat>Widescreen</PresentationFormat>
  <Paragraphs>181</Paragraphs>
  <Slides>40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40</vt:i4>
      </vt:variant>
    </vt:vector>
  </HeadingPairs>
  <TitlesOfParts>
    <vt:vector size="57" baseType="lpstr">
      <vt:lpstr>Aptos</vt:lpstr>
      <vt:lpstr>Arial</vt:lpstr>
      <vt:lpstr>Calibri</vt:lpstr>
      <vt:lpstr>Chronicle Text G1 Bold</vt:lpstr>
      <vt:lpstr>Google Sans</vt:lpstr>
      <vt:lpstr>Gotham Narrow Bold</vt:lpstr>
      <vt:lpstr>Gotham Narrow Book</vt:lpstr>
      <vt:lpstr>Gotham Narrow Light</vt:lpstr>
      <vt:lpstr>Gotham Narrow Medium</vt:lpstr>
      <vt:lpstr>Helvetica</vt:lpstr>
      <vt:lpstr>Lucida Grande</vt:lpstr>
      <vt:lpstr>Symbol</vt:lpstr>
      <vt:lpstr>WSU1</vt:lpstr>
      <vt:lpstr>2_WSU1</vt:lpstr>
      <vt:lpstr>WSU_Cosmos</vt:lpstr>
      <vt:lpstr>COSMOS_Lecture</vt:lpstr>
      <vt:lpstr>5_COSMOS_Lecture</vt:lpstr>
      <vt:lpstr>NGC 7213</vt:lpstr>
      <vt:lpstr>Acknowledgement of Country </vt:lpstr>
      <vt:lpstr>THANKS:</vt:lpstr>
      <vt:lpstr>High energy astrobiology</vt:lpstr>
      <vt:lpstr>Odd Radio Circles (ORCs)</vt:lpstr>
      <vt:lpstr>LMC ORC!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(Re)collimation shocks on large-scales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Top panel: X-ray flux versus time (MJD 50000).   Top central panel: radio flux S8.4 GHz versus time.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Are these golden days for Astronomy?</vt:lpstr>
      <vt:lpstr>Are these golden days for Astronomy?</vt:lpstr>
      <vt:lpstr>The Rare Earth Equation  </vt:lpstr>
      <vt:lpstr>PowerPoint Presentation</vt:lpstr>
      <vt:lpstr>Are these golden days for Astronomy?  I think YES!    But, how about 10-50-500-5000yrs from now?</vt:lpstr>
      <vt:lpstr>PowerPoint Presentation</vt:lpstr>
      <vt:lpstr>PowerPoint Presentation</vt:lpstr>
      <vt:lpstr>PowerPoint Presentation</vt:lpstr>
      <vt:lpstr>PowerPoint Presentation</vt:lpstr>
      <vt:lpstr>So, could this be Mars sometime soon?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 Aspera Ad Astra</dc:title>
  <dc:creator>Miroslav Filipovic</dc:creator>
  <cp:lastModifiedBy>Miroslav Filipovic</cp:lastModifiedBy>
  <cp:revision>171</cp:revision>
  <cp:lastPrinted>2023-10-05T08:32:39Z</cp:lastPrinted>
  <dcterms:created xsi:type="dcterms:W3CDTF">2023-05-27T02:15:49Z</dcterms:created>
  <dcterms:modified xsi:type="dcterms:W3CDTF">2025-11-04T22:28:03Z</dcterms:modified>
</cp:coreProperties>
</file>