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66" r:id="rId3"/>
    <p:sldId id="257" r:id="rId4"/>
    <p:sldId id="260" r:id="rId5"/>
    <p:sldId id="265" r:id="rId6"/>
    <p:sldId id="271" r:id="rId7"/>
    <p:sldId id="283" r:id="rId8"/>
    <p:sldId id="272" r:id="rId9"/>
    <p:sldId id="270" r:id="rId10"/>
    <p:sldId id="282" r:id="rId11"/>
    <p:sldId id="269" r:id="rId12"/>
    <p:sldId id="286" r:id="rId13"/>
    <p:sldId id="278" r:id="rId14"/>
    <p:sldId id="280" r:id="rId15"/>
    <p:sldId id="284" r:id="rId16"/>
    <p:sldId id="262" r:id="rId17"/>
    <p:sldId id="275" r:id="rId18"/>
    <p:sldId id="273" r:id="rId19"/>
    <p:sldId id="276" r:id="rId20"/>
    <p:sldId id="264" r:id="rId21"/>
    <p:sldId id="267" r:id="rId22"/>
    <p:sldId id="281" r:id="rId23"/>
    <p:sldId id="263" r:id="rId24"/>
    <p:sldId id="285" r:id="rId25"/>
    <p:sldId id="279" r:id="rId26"/>
    <p:sldId id="277" r:id="rId27"/>
    <p:sldId id="274"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391"/>
    <p:restoredTop sz="93343"/>
  </p:normalViewPr>
  <p:slideViewPr>
    <p:cSldViewPr snapToGrid="0">
      <p:cViewPr varScale="1">
        <p:scale>
          <a:sx n="117" d="100"/>
          <a:sy n="117" d="100"/>
        </p:scale>
        <p:origin x="1848"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69A4BE-A500-7547-8EB0-BD9826253EA1}" type="datetimeFigureOut">
              <a:rPr lang="en-US" smtClean="0"/>
              <a:t>11/4/25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795C7A-26DE-C44A-B926-7EB092B83727}" type="slidenum">
              <a:rPr lang="en-US" smtClean="0"/>
              <a:t>‹#›</a:t>
            </a:fld>
            <a:endParaRPr lang="en-US"/>
          </a:p>
        </p:txBody>
      </p:sp>
    </p:spTree>
    <p:extLst>
      <p:ext uri="{BB962C8B-B14F-4D97-AF65-F5344CB8AC3E}">
        <p14:creationId xmlns:p14="http://schemas.microsoft.com/office/powerpoint/2010/main" val="918868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795C7A-26DE-C44A-B926-7EB092B83727}" type="slidenum">
              <a:rPr lang="en-US" smtClean="0"/>
              <a:t>9</a:t>
            </a:fld>
            <a:endParaRPr lang="en-US"/>
          </a:p>
        </p:txBody>
      </p:sp>
    </p:spTree>
    <p:extLst>
      <p:ext uri="{BB962C8B-B14F-4D97-AF65-F5344CB8AC3E}">
        <p14:creationId xmlns:p14="http://schemas.microsoft.com/office/powerpoint/2010/main" val="3917763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E8955-8DD9-F1F6-3DAF-0EEAD37C8C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9A7005-6910-D620-A365-2140392D2E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82FF6-D91B-3BC3-329F-B6F765EEDF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27DA937-B2F7-3ABE-F5CD-2A6525696668}"/>
              </a:ext>
            </a:extLst>
          </p:cNvPr>
          <p:cNvSpPr>
            <a:spLocks noGrp="1"/>
          </p:cNvSpPr>
          <p:nvPr>
            <p:ph type="sldNum" sz="quarter" idx="5"/>
          </p:nvPr>
        </p:nvSpPr>
        <p:spPr/>
        <p:txBody>
          <a:bodyPr/>
          <a:lstStyle/>
          <a:p>
            <a:fld id="{50795C7A-26DE-C44A-B926-7EB092B83727}" type="slidenum">
              <a:rPr lang="en-US" smtClean="0"/>
              <a:t>10</a:t>
            </a:fld>
            <a:endParaRPr lang="en-US"/>
          </a:p>
        </p:txBody>
      </p:sp>
    </p:spTree>
    <p:extLst>
      <p:ext uri="{BB962C8B-B14F-4D97-AF65-F5344CB8AC3E}">
        <p14:creationId xmlns:p14="http://schemas.microsoft.com/office/powerpoint/2010/main" val="17134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A754B-478F-56B8-C914-696DEDC425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633C7-D73B-5254-0842-FABCE1338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DB054E-CC95-6720-DF1B-2C5F5E497B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945BF4F-49B1-B727-8C5E-A968AEC5B6AC}"/>
              </a:ext>
            </a:extLst>
          </p:cNvPr>
          <p:cNvSpPr>
            <a:spLocks noGrp="1"/>
          </p:cNvSpPr>
          <p:nvPr>
            <p:ph type="sldNum" sz="quarter" idx="5"/>
          </p:nvPr>
        </p:nvSpPr>
        <p:spPr/>
        <p:txBody>
          <a:bodyPr/>
          <a:lstStyle/>
          <a:p>
            <a:fld id="{50795C7A-26DE-C44A-B926-7EB092B83727}" type="slidenum">
              <a:rPr lang="en-US" smtClean="0"/>
              <a:t>12</a:t>
            </a:fld>
            <a:endParaRPr lang="en-US"/>
          </a:p>
        </p:txBody>
      </p:sp>
    </p:spTree>
    <p:extLst>
      <p:ext uri="{BB962C8B-B14F-4D97-AF65-F5344CB8AC3E}">
        <p14:creationId xmlns:p14="http://schemas.microsoft.com/office/powerpoint/2010/main" val="2770287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50795C7A-26DE-C44A-B926-7EB092B83727}" type="slidenum">
              <a:rPr lang="en-US" smtClean="0"/>
              <a:t>19</a:t>
            </a:fld>
            <a:endParaRPr lang="en-US"/>
          </a:p>
        </p:txBody>
      </p:sp>
    </p:spTree>
    <p:extLst>
      <p:ext uri="{BB962C8B-B14F-4D97-AF65-F5344CB8AC3E}">
        <p14:creationId xmlns:p14="http://schemas.microsoft.com/office/powerpoint/2010/main" val="767064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CED30-3D4D-60AE-AA36-D371EB45DD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AB55D-3BE6-BB34-80AD-39035ACCFD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A36D92-C62F-23E5-7153-C62EFBED54E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0A0CA3-42BF-587E-4B4F-C0206C702B74}"/>
              </a:ext>
            </a:extLst>
          </p:cNvPr>
          <p:cNvSpPr>
            <a:spLocks noGrp="1"/>
          </p:cNvSpPr>
          <p:nvPr>
            <p:ph type="sldNum" sz="quarter" idx="5"/>
          </p:nvPr>
        </p:nvSpPr>
        <p:spPr/>
        <p:txBody>
          <a:bodyPr/>
          <a:lstStyle/>
          <a:p>
            <a:fld id="{50795C7A-26DE-C44A-B926-7EB092B83727}" type="slidenum">
              <a:rPr lang="en-US" smtClean="0"/>
              <a:t>26</a:t>
            </a:fld>
            <a:endParaRPr lang="en-US"/>
          </a:p>
        </p:txBody>
      </p:sp>
    </p:spTree>
    <p:extLst>
      <p:ext uri="{BB962C8B-B14F-4D97-AF65-F5344CB8AC3E}">
        <p14:creationId xmlns:p14="http://schemas.microsoft.com/office/powerpoint/2010/main" val="285465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2AF00-71B3-20F3-CE3F-1AB5CF3AEB35}"/>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A2FFDAD-1B41-0CBB-BFE5-36AE6F85537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E7BEB96-66E8-7458-1EE8-30B8A91B1C21}"/>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99B74AC1-57D8-F6F8-A380-A25D928EB2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852F50-5ADC-DF34-C517-4251F6C70DF4}"/>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2396590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1E26D-F96B-F75C-7AD6-4C60DA45F2B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3DC0BBB6-7253-8ED2-CD0B-A9AD98E0E315}"/>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953CA9D-583C-1491-804B-29870A9A8A33}"/>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23ACE578-23EB-3382-F080-EF1D8F45B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E34184-F87E-AD27-C875-2519C5CFC155}"/>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1471693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9F8B1F-6B1A-49AF-B50D-325BCC945B1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FFD5320-6E89-C47C-037F-FD2E2CD1C6A1}"/>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CA9687-83F1-EBF0-7731-9FF1044A5749}"/>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99ABC0D6-BFFF-1A82-904F-75EDD48C64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C1E2C2-746D-72A4-5280-A7B7835EF8E7}"/>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2686123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88271-5DE2-07CC-1A45-1A83FE5D3A0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CA5E434-C827-BB0E-05AD-87E31CB7799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768574-8BD9-BF4E-264B-1A62E18D239F}"/>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EE4885CF-1EAE-304A-2CE6-745A93C790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399D5-EA6D-C7C6-8A18-FEE2BC2B5B82}"/>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1405467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BFA-F472-7F50-81C4-2DFCC8E3B680}"/>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015FCCC-843A-116D-285C-000E10B3AAF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2DC85A5-932A-441D-4911-5A2079EB7678}"/>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16DAF8A1-52A8-11CD-31BF-33E97240FD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00E480-D719-2A10-A7BE-D27172E8F30A}"/>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664925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E912A-3E0C-39B1-1808-F0524606E66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D940291-7E74-C747-5EFF-3F3D425421A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5D0BB00F-924C-8A72-2C9D-F93AC1AEA2D0}"/>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AA7BD58-7375-D689-2D70-B01069C4B09B}"/>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6" name="Footer Placeholder 5">
            <a:extLst>
              <a:ext uri="{FF2B5EF4-FFF2-40B4-BE49-F238E27FC236}">
                <a16:creationId xmlns:a16="http://schemas.microsoft.com/office/drawing/2014/main" id="{A142BEB9-B8B5-CE17-E2B8-4DE2245C38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33A45-5EC7-DD80-5658-B60EA2A42110}"/>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3457246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18A26-5F43-23CB-9908-0DCC74B098D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B1EA7D0-29B4-B6A0-8F00-AE848CD349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54E6BF6-91A3-36FE-DDE8-96AA9903D3B2}"/>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05F36C0-B35E-2E06-E360-197262C941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588A545-5C10-6CF0-F9BF-52DC8D54F9F4}"/>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3BDEA20B-AB40-1B7A-6D5F-A17DE4ABDBAE}"/>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8" name="Footer Placeholder 7">
            <a:extLst>
              <a:ext uri="{FF2B5EF4-FFF2-40B4-BE49-F238E27FC236}">
                <a16:creationId xmlns:a16="http://schemas.microsoft.com/office/drawing/2014/main" id="{225AF890-62AF-BB0D-D316-CEC128AD34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2E7B123-ED05-CBC9-4F9B-9ABC079B6066}"/>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1460431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ACA2C-8FC3-6358-3326-72753211EB7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B6FB288A-00D7-D195-38B0-60637DDCA1CA}"/>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4" name="Footer Placeholder 3">
            <a:extLst>
              <a:ext uri="{FF2B5EF4-FFF2-40B4-BE49-F238E27FC236}">
                <a16:creationId xmlns:a16="http://schemas.microsoft.com/office/drawing/2014/main" id="{E88CC6E1-02A0-C4FD-62E5-398612B1B39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F347D93-465A-8089-A833-058B09E4730E}"/>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34568283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74A3FC0-17E4-1A87-DB9C-561B686130D9}"/>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3" name="Footer Placeholder 2">
            <a:extLst>
              <a:ext uri="{FF2B5EF4-FFF2-40B4-BE49-F238E27FC236}">
                <a16:creationId xmlns:a16="http://schemas.microsoft.com/office/drawing/2014/main" id="{E8C84508-C977-C695-DDF1-A443FF87F9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C85D1-7D29-5EFE-621B-C5285E74818C}"/>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2616137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9E9C73-8BC4-FD8C-6393-068E45E9B0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73A39A5-D555-2C00-690F-AE1E448CBF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BBC26AD-6779-CC62-FF07-75068C19F3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7D1674A-CFB8-B2A0-8F04-8B1AC6C2C64C}"/>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6" name="Footer Placeholder 5">
            <a:extLst>
              <a:ext uri="{FF2B5EF4-FFF2-40B4-BE49-F238E27FC236}">
                <a16:creationId xmlns:a16="http://schemas.microsoft.com/office/drawing/2014/main" id="{41ADAFE6-04C6-8D71-76C8-6CFBAAB521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188396-D4EA-B726-A67C-8E51A8DC6E5A}"/>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632649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21C59-FB69-19DE-4E9D-6E72E9904BC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36E6BEB9-208A-1FE2-05DE-0EDD76D9666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BABA06-D35A-F2D2-5644-94909D326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F7B1352-1754-0486-5860-8FCE03CDCE6C}"/>
              </a:ext>
            </a:extLst>
          </p:cNvPr>
          <p:cNvSpPr>
            <a:spLocks noGrp="1"/>
          </p:cNvSpPr>
          <p:nvPr>
            <p:ph type="dt" sz="half" idx="10"/>
          </p:nvPr>
        </p:nvSpPr>
        <p:spPr/>
        <p:txBody>
          <a:bodyPr/>
          <a:lstStyle/>
          <a:p>
            <a:fld id="{3902C2F8-94F2-784A-A5B8-48C632532683}" type="datetimeFigureOut">
              <a:rPr lang="en-US" smtClean="0"/>
              <a:t>11/4/25</a:t>
            </a:fld>
            <a:endParaRPr lang="en-US"/>
          </a:p>
        </p:txBody>
      </p:sp>
      <p:sp>
        <p:nvSpPr>
          <p:cNvPr id="6" name="Footer Placeholder 5">
            <a:extLst>
              <a:ext uri="{FF2B5EF4-FFF2-40B4-BE49-F238E27FC236}">
                <a16:creationId xmlns:a16="http://schemas.microsoft.com/office/drawing/2014/main" id="{31908EB9-1B17-5907-3E86-82A1A33BA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4CD258-94CD-505F-8814-C829BD28AA2B}"/>
              </a:ext>
            </a:extLst>
          </p:cNvPr>
          <p:cNvSpPr>
            <a:spLocks noGrp="1"/>
          </p:cNvSpPr>
          <p:nvPr>
            <p:ph type="sldNum" sz="quarter" idx="12"/>
          </p:nvPr>
        </p:nvSpPr>
        <p:spPr/>
        <p:txBody>
          <a:bodyPr/>
          <a:lstStyle/>
          <a:p>
            <a:fld id="{B11784B2-B05A-7840-86D9-3102BFCF54B1}" type="slidenum">
              <a:rPr lang="en-US" smtClean="0"/>
              <a:t>‹#›</a:t>
            </a:fld>
            <a:endParaRPr lang="en-US"/>
          </a:p>
        </p:txBody>
      </p:sp>
    </p:spTree>
    <p:extLst>
      <p:ext uri="{BB962C8B-B14F-4D97-AF65-F5344CB8AC3E}">
        <p14:creationId xmlns:p14="http://schemas.microsoft.com/office/powerpoint/2010/main" val="3150625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51792C-B418-6A09-676C-9672CAB505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446C0EC-9AD6-3ED8-CC6B-8D06FDDE11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E3A69E4-8498-0A58-17A8-F3B0816D05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02C2F8-94F2-784A-A5B8-48C632532683}" type="datetimeFigureOut">
              <a:rPr lang="en-US" smtClean="0"/>
              <a:t>11/4/25</a:t>
            </a:fld>
            <a:endParaRPr lang="en-US"/>
          </a:p>
        </p:txBody>
      </p:sp>
      <p:sp>
        <p:nvSpPr>
          <p:cNvPr id="5" name="Footer Placeholder 4">
            <a:extLst>
              <a:ext uri="{FF2B5EF4-FFF2-40B4-BE49-F238E27FC236}">
                <a16:creationId xmlns:a16="http://schemas.microsoft.com/office/drawing/2014/main" id="{0429C000-18E9-3F28-4E34-0B96E53A54F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E25E0AB-36DB-E878-2722-5C9492B7D7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11784B2-B05A-7840-86D9-3102BFCF54B1}" type="slidenum">
              <a:rPr lang="en-US" smtClean="0"/>
              <a:t>‹#›</a:t>
            </a:fld>
            <a:endParaRPr lang="en-US"/>
          </a:p>
        </p:txBody>
      </p:sp>
    </p:spTree>
    <p:extLst>
      <p:ext uri="{BB962C8B-B14F-4D97-AF65-F5344CB8AC3E}">
        <p14:creationId xmlns:p14="http://schemas.microsoft.com/office/powerpoint/2010/main" val="37925602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satellite dishes&#10;&#10;Description automatically generated">
            <a:extLst>
              <a:ext uri="{FF2B5EF4-FFF2-40B4-BE49-F238E27FC236}">
                <a16:creationId xmlns:a16="http://schemas.microsoft.com/office/drawing/2014/main" id="{F6D2863A-9F3A-EB96-373E-B846D5C08699}"/>
              </a:ext>
            </a:extLst>
          </p:cNvPr>
          <p:cNvPicPr>
            <a:picLocks noChangeAspect="1"/>
          </p:cNvPicPr>
          <p:nvPr/>
        </p:nvPicPr>
        <p:blipFill>
          <a:blip r:embed="rId2"/>
          <a:srcRect l="13777" r="13779" b="1"/>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2" name="Title 1">
            <a:extLst>
              <a:ext uri="{FF2B5EF4-FFF2-40B4-BE49-F238E27FC236}">
                <a16:creationId xmlns:a16="http://schemas.microsoft.com/office/drawing/2014/main" id="{E6B70466-53B3-B5BF-B65E-8341F17964C6}"/>
              </a:ext>
            </a:extLst>
          </p:cNvPr>
          <p:cNvSpPr>
            <a:spLocks noGrp="1"/>
          </p:cNvSpPr>
          <p:nvPr>
            <p:ph type="ctrTitle"/>
          </p:nvPr>
        </p:nvSpPr>
        <p:spPr>
          <a:xfrm>
            <a:off x="2018713" y="5323847"/>
            <a:ext cx="6931319" cy="752217"/>
          </a:xfrm>
        </p:spPr>
        <p:txBody>
          <a:bodyPr anchor="b">
            <a:normAutofit/>
          </a:bodyPr>
          <a:lstStyle/>
          <a:p>
            <a:pPr algn="l"/>
            <a:r>
              <a:rPr lang="en-US" sz="3200" dirty="0">
                <a:solidFill>
                  <a:schemeClr val="tx1">
                    <a:lumMod val="85000"/>
                    <a:lumOff val="15000"/>
                  </a:schemeClr>
                </a:solidFill>
                <a:latin typeface="Cambria" panose="02040503050406030204" pitchFamily="18" charset="0"/>
              </a:rPr>
              <a:t>CTAO and StarFiSH - UPDATE</a:t>
            </a:r>
          </a:p>
        </p:txBody>
      </p:sp>
      <p:sp>
        <p:nvSpPr>
          <p:cNvPr id="3" name="Subtitle 2">
            <a:extLst>
              <a:ext uri="{FF2B5EF4-FFF2-40B4-BE49-F238E27FC236}">
                <a16:creationId xmlns:a16="http://schemas.microsoft.com/office/drawing/2014/main" id="{C9DDD37C-D39A-4559-B443-72913EC7F5C5}"/>
              </a:ext>
            </a:extLst>
          </p:cNvPr>
          <p:cNvSpPr>
            <a:spLocks noGrp="1"/>
          </p:cNvSpPr>
          <p:nvPr>
            <p:ph type="subTitle" idx="1"/>
          </p:nvPr>
        </p:nvSpPr>
        <p:spPr>
          <a:xfrm>
            <a:off x="2061643" y="6006134"/>
            <a:ext cx="6931319" cy="349725"/>
          </a:xfrm>
        </p:spPr>
        <p:txBody>
          <a:bodyPr anchor="t">
            <a:normAutofit/>
          </a:bodyPr>
          <a:lstStyle/>
          <a:p>
            <a:pPr algn="l"/>
            <a:r>
              <a:rPr lang="en-US" sz="1600" dirty="0">
                <a:solidFill>
                  <a:schemeClr val="tx1">
                    <a:lumMod val="85000"/>
                    <a:lumOff val="15000"/>
                  </a:schemeClr>
                </a:solidFill>
                <a:latin typeface="Cambria" panose="02040503050406030204" pitchFamily="18" charset="0"/>
              </a:rPr>
              <a:t>Aaron Bradley and Nicholas Tothill</a:t>
            </a:r>
          </a:p>
        </p:txBody>
      </p:sp>
      <p:pic>
        <p:nvPicPr>
          <p:cNvPr id="5" name="Picture 4" descr="A large array of satellite dishes&#10;&#10;Description automatically generated">
            <a:extLst>
              <a:ext uri="{FF2B5EF4-FFF2-40B4-BE49-F238E27FC236}">
                <a16:creationId xmlns:a16="http://schemas.microsoft.com/office/drawing/2014/main" id="{C5F85B60-C62A-B757-96DD-4189B76BC644}"/>
              </a:ext>
            </a:extLst>
          </p:cNvPr>
          <p:cNvPicPr>
            <a:picLocks noChangeAspect="1"/>
          </p:cNvPicPr>
          <p:nvPr/>
        </p:nvPicPr>
        <p:blipFill>
          <a:blip r:embed="rId3"/>
          <a:srcRect l="10534" r="10535"/>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9" name="TextBox 8">
            <a:extLst>
              <a:ext uri="{FF2B5EF4-FFF2-40B4-BE49-F238E27FC236}">
                <a16:creationId xmlns:a16="http://schemas.microsoft.com/office/drawing/2014/main" id="{819164A6-1682-743C-A3BF-E81407AF7D81}"/>
              </a:ext>
            </a:extLst>
          </p:cNvPr>
          <p:cNvSpPr txBox="1"/>
          <p:nvPr/>
        </p:nvSpPr>
        <p:spPr>
          <a:xfrm>
            <a:off x="5801527" y="3013501"/>
            <a:ext cx="725215" cy="830997"/>
          </a:xfrm>
          <a:prstGeom prst="rect">
            <a:avLst/>
          </a:prstGeom>
          <a:noFill/>
        </p:spPr>
        <p:txBody>
          <a:bodyPr wrap="square" rtlCol="0">
            <a:spAutoFit/>
          </a:bodyPr>
          <a:lstStyle/>
          <a:p>
            <a:r>
              <a:rPr lang="en-US" sz="4800" dirty="0">
                <a:solidFill>
                  <a:schemeClr val="bg1"/>
                </a:solidFill>
              </a:rPr>
              <a:t>✕</a:t>
            </a:r>
          </a:p>
        </p:txBody>
      </p:sp>
      <p:pic>
        <p:nvPicPr>
          <p:cNvPr id="11" name="Picture 10" descr="A logo for a university&#10;&#10;Description automatically generated">
            <a:extLst>
              <a:ext uri="{FF2B5EF4-FFF2-40B4-BE49-F238E27FC236}">
                <a16:creationId xmlns:a16="http://schemas.microsoft.com/office/drawing/2014/main" id="{319D0045-5063-8A87-C154-AEBE541012E4}"/>
              </a:ext>
            </a:extLst>
          </p:cNvPr>
          <p:cNvPicPr>
            <a:picLocks noChangeAspect="1"/>
          </p:cNvPicPr>
          <p:nvPr/>
        </p:nvPicPr>
        <p:blipFill>
          <a:blip r:embed="rId4"/>
          <a:stretch>
            <a:fillRect/>
          </a:stretch>
        </p:blipFill>
        <p:spPr>
          <a:xfrm>
            <a:off x="636578" y="5468438"/>
            <a:ext cx="887421" cy="887421"/>
          </a:xfrm>
          <a:prstGeom prst="rect">
            <a:avLst/>
          </a:prstGeom>
        </p:spPr>
      </p:pic>
    </p:spTree>
    <p:extLst>
      <p:ext uri="{BB962C8B-B14F-4D97-AF65-F5344CB8AC3E}">
        <p14:creationId xmlns:p14="http://schemas.microsoft.com/office/powerpoint/2010/main" val="31389865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BC93C-B1DE-5377-35A1-9E53BE19FB9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39BA70F-FEFC-138B-4D92-721697236E7C}"/>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887F675-A45A-A358-7D13-3C8747D6D894}"/>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F69F129B-7563-2DE4-0C45-8EEEBB10A68F}"/>
              </a:ext>
            </a:extLst>
          </p:cNvPr>
          <p:cNvSpPr>
            <a:spLocks noGrp="1"/>
          </p:cNvSpPr>
          <p:nvPr>
            <p:ph type="title"/>
          </p:nvPr>
        </p:nvSpPr>
        <p:spPr>
          <a:xfrm>
            <a:off x="166638" y="142929"/>
            <a:ext cx="4383847" cy="629130"/>
          </a:xfrm>
        </p:spPr>
        <p:txBody>
          <a:bodyPr>
            <a:normAutofit fontScale="90000"/>
          </a:bodyPr>
          <a:lstStyle/>
          <a:p>
            <a:r>
              <a:rPr lang="en-US" sz="2800" dirty="0">
                <a:solidFill>
                  <a:schemeClr val="bg1"/>
                </a:solidFill>
                <a:latin typeface="Cambria" panose="02040503050406030204" pitchFamily="18" charset="0"/>
              </a:rPr>
              <a:t>How it Works - Observations</a:t>
            </a:r>
          </a:p>
        </p:txBody>
      </p:sp>
      <p:sp>
        <p:nvSpPr>
          <p:cNvPr id="9" name="TextBox 8">
            <a:extLst>
              <a:ext uri="{FF2B5EF4-FFF2-40B4-BE49-F238E27FC236}">
                <a16:creationId xmlns:a16="http://schemas.microsoft.com/office/drawing/2014/main" id="{6756168A-9E7C-8FE3-0647-9F2A9D85EC23}"/>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9</a:t>
            </a:r>
          </a:p>
        </p:txBody>
      </p:sp>
      <p:sp>
        <p:nvSpPr>
          <p:cNvPr id="2" name="TextBox 1">
            <a:extLst>
              <a:ext uri="{FF2B5EF4-FFF2-40B4-BE49-F238E27FC236}">
                <a16:creationId xmlns:a16="http://schemas.microsoft.com/office/drawing/2014/main" id="{5A7D66E8-E25A-AB6A-0870-07904605A8D5}"/>
              </a:ext>
            </a:extLst>
          </p:cNvPr>
          <p:cNvSpPr txBox="1"/>
          <p:nvPr/>
        </p:nvSpPr>
        <p:spPr>
          <a:xfrm>
            <a:off x="509539" y="1280173"/>
            <a:ext cx="6024282" cy="5016758"/>
          </a:xfrm>
          <a:prstGeom prst="rect">
            <a:avLst/>
          </a:prstGeom>
          <a:noFill/>
        </p:spPr>
        <p:txBody>
          <a:bodyPr wrap="square" rtlCol="0">
            <a:spAutoFit/>
          </a:bodyPr>
          <a:lstStyle/>
          <a:p>
            <a:pPr marL="342900" indent="-342900">
              <a:buFont typeface="Courier New" panose="02070309020205020404" pitchFamily="49" charset="0"/>
              <a:buChar char="o"/>
            </a:pPr>
            <a:r>
              <a:rPr lang="en-AU" sz="2000" dirty="0">
                <a:latin typeface="Cambria" panose="02040503050406030204" pitchFamily="18" charset="0"/>
              </a:rPr>
              <a:t>Made with ATCA in the 6A, 6D, H214, and H168 arrays.</a:t>
            </a:r>
          </a:p>
          <a:p>
            <a:pPr marL="800100" lvl="1" indent="-342900">
              <a:buFont typeface="Courier New" panose="02070309020205020404" pitchFamily="49" charset="0"/>
              <a:buChar char="o"/>
            </a:pPr>
            <a:r>
              <a:rPr lang="en-AU" sz="2000" dirty="0">
                <a:latin typeface="Cambria" panose="02040503050406030204" pitchFamily="18" charset="0"/>
              </a:rPr>
              <a:t>Roughly 7 years of observations (2018-2025).</a:t>
            </a:r>
          </a:p>
          <a:p>
            <a:pPr marL="800100" lvl="1" indent="-342900">
              <a:buFont typeface="Courier New" panose="02070309020205020404" pitchFamily="49" charset="0"/>
              <a:buChar char="o"/>
            </a:pPr>
            <a:endParaRPr lang="en-AU" sz="2000" dirty="0">
              <a:latin typeface="Cambria" panose="02040503050406030204" pitchFamily="18" charset="0"/>
            </a:endParaRPr>
          </a:p>
          <a:p>
            <a:pPr marL="342900" indent="-342900">
              <a:buFont typeface="Courier New" panose="02070309020205020404" pitchFamily="49" charset="0"/>
              <a:buChar char="o"/>
            </a:pPr>
            <a:r>
              <a:rPr lang="en-AU" sz="2000" dirty="0">
                <a:latin typeface="Cambria" panose="02040503050406030204" pitchFamily="18" charset="0"/>
              </a:rPr>
              <a:t>Observations are interleaved pointings, similar to MALT45.</a:t>
            </a:r>
            <a:r>
              <a:rPr lang="en-AU" sz="2000" baseline="30000" dirty="0">
                <a:latin typeface="Cambria" panose="02040503050406030204" pitchFamily="18" charset="0"/>
              </a:rPr>
              <a:t>[3]</a:t>
            </a:r>
            <a:endParaRPr lang="en-AU" sz="2000" dirty="0">
              <a:latin typeface="Cambria" panose="02040503050406030204" pitchFamily="18" charset="0"/>
            </a:endParaRPr>
          </a:p>
          <a:p>
            <a:pPr marL="800100" lvl="1" indent="-342900">
              <a:buFont typeface="Courier New" panose="02070309020205020404" pitchFamily="49" charset="0"/>
              <a:buChar char="o"/>
            </a:pPr>
            <a:r>
              <a:rPr lang="en-AU" sz="2000" dirty="0">
                <a:latin typeface="Cambria" panose="02040503050406030204" pitchFamily="18" charset="0"/>
              </a:rPr>
              <a:t>1 degree by 8 arcmin ‘strip’ per full observation.</a:t>
            </a:r>
          </a:p>
          <a:p>
            <a:pPr marL="800100" lvl="1" indent="-342900">
              <a:buFont typeface="Courier New" panose="02070309020205020404" pitchFamily="49" charset="0"/>
              <a:buChar char="o"/>
            </a:pPr>
            <a:r>
              <a:rPr lang="en-AU" sz="2000" dirty="0">
                <a:latin typeface="Cambria" panose="02040503050406030204" pitchFamily="18" charset="0"/>
              </a:rPr>
              <a:t>30 arcmin by 8 arcmin ‘strip’ per half observation.</a:t>
            </a:r>
          </a:p>
          <a:p>
            <a:pPr marL="342900" indent="-342900">
              <a:buFont typeface="Courier New" panose="02070309020205020404" pitchFamily="49" charset="0"/>
              <a:buChar char="o"/>
            </a:pPr>
            <a:r>
              <a:rPr lang="en-AU" sz="2000" dirty="0">
                <a:latin typeface="Cambria" panose="02040503050406030204" pitchFamily="18" charset="0"/>
              </a:rPr>
              <a:t>Range: </a:t>
            </a:r>
            <a:r>
              <a:rPr lang="en-AU" sz="2000" i="1" dirty="0">
                <a:latin typeface="Cambria" panose="02040503050406030204" pitchFamily="18" charset="0"/>
              </a:rPr>
              <a:t>l</a:t>
            </a:r>
            <a:r>
              <a:rPr lang="en-AU" sz="2000" dirty="0">
                <a:latin typeface="Cambria" panose="02040503050406030204" pitchFamily="18" charset="0"/>
              </a:rPr>
              <a:t> = 360</a:t>
            </a:r>
            <a:r>
              <a:rPr lang="en-AU" sz="2000" baseline="30000" dirty="0">
                <a:latin typeface="Cambria" panose="02040503050406030204" pitchFamily="18" charset="0"/>
              </a:rPr>
              <a:t>o</a:t>
            </a:r>
            <a:r>
              <a:rPr lang="en-AU" sz="2000" dirty="0">
                <a:latin typeface="Cambria" panose="02040503050406030204" pitchFamily="18" charset="0"/>
              </a:rPr>
              <a:t> – 270</a:t>
            </a:r>
            <a:r>
              <a:rPr lang="en-AU" sz="2000" baseline="30000" dirty="0">
                <a:latin typeface="Cambria" panose="02040503050406030204" pitchFamily="18" charset="0"/>
              </a:rPr>
              <a:t>o</a:t>
            </a:r>
            <a:r>
              <a:rPr lang="en-AU" sz="2000" dirty="0">
                <a:latin typeface="Cambria" panose="02040503050406030204" pitchFamily="18" charset="0"/>
              </a:rPr>
              <a:t>, </a:t>
            </a:r>
            <a:r>
              <a:rPr lang="en-AU" sz="2000" i="1" dirty="0">
                <a:latin typeface="Cambria" panose="02040503050406030204" pitchFamily="18" charset="0"/>
              </a:rPr>
              <a:t>b</a:t>
            </a:r>
            <a:r>
              <a:rPr lang="en-AU" sz="2000" dirty="0">
                <a:latin typeface="Cambria" panose="02040503050406030204" pitchFamily="18" charset="0"/>
              </a:rPr>
              <a:t> = 0 ± 0.5</a:t>
            </a:r>
            <a:r>
              <a:rPr lang="en-AU" sz="2000" baseline="30000" dirty="0">
                <a:latin typeface="Cambria" panose="02040503050406030204" pitchFamily="18" charset="0"/>
              </a:rPr>
              <a:t>o</a:t>
            </a:r>
            <a:r>
              <a:rPr lang="en-AU" sz="2000" dirty="0">
                <a:latin typeface="Cambria" panose="02040503050406030204" pitchFamily="18" charset="0"/>
              </a:rPr>
              <a:t>.</a:t>
            </a:r>
          </a:p>
          <a:p>
            <a:pPr marL="342900" indent="-342900">
              <a:buFont typeface="Courier New" panose="02070309020205020404" pitchFamily="49" charset="0"/>
              <a:buChar char="o"/>
            </a:pPr>
            <a:endParaRPr lang="en-AU" sz="2000" dirty="0">
              <a:latin typeface="Cambria" panose="02040503050406030204" pitchFamily="18" charset="0"/>
            </a:endParaRPr>
          </a:p>
          <a:p>
            <a:pPr marL="342900" indent="-342900">
              <a:buFont typeface="Courier New" panose="02070309020205020404" pitchFamily="49" charset="0"/>
              <a:buChar char="o"/>
            </a:pPr>
            <a:r>
              <a:rPr lang="en-AU" sz="2000" dirty="0">
                <a:latin typeface="Cambria" panose="02040503050406030204" pitchFamily="18" charset="0"/>
              </a:rPr>
              <a:t>Data files available on the ATOA:</a:t>
            </a:r>
          </a:p>
          <a:p>
            <a:pPr marL="800100" lvl="1" indent="-342900">
              <a:buFont typeface="Courier New" panose="02070309020205020404" pitchFamily="49" charset="0"/>
              <a:buChar char="o"/>
            </a:pPr>
            <a:r>
              <a:rPr lang="en-AU" sz="2000" dirty="0">
                <a:latin typeface="Cambria" panose="02040503050406030204" pitchFamily="18" charset="0"/>
              </a:rPr>
              <a:t>4 GB per file.</a:t>
            </a:r>
          </a:p>
          <a:p>
            <a:pPr marL="800100" lvl="1" indent="-342900">
              <a:buFont typeface="Courier New" panose="02070309020205020404" pitchFamily="49" charset="0"/>
              <a:buChar char="o"/>
            </a:pPr>
            <a:r>
              <a:rPr lang="en-AU" sz="2000" dirty="0">
                <a:latin typeface="Cambria" panose="02040503050406030204" pitchFamily="18" charset="0"/>
              </a:rPr>
              <a:t>Project code C3145.</a:t>
            </a:r>
          </a:p>
          <a:p>
            <a:pPr marL="800100" lvl="1" indent="-342900">
              <a:buFont typeface="Courier New" panose="02070309020205020404" pitchFamily="49" charset="0"/>
              <a:buChar char="o"/>
            </a:pPr>
            <a:r>
              <a:rPr lang="en-AU" sz="2000" dirty="0">
                <a:latin typeface="Cambria" panose="02040503050406030204" pitchFamily="18" charset="0"/>
              </a:rPr>
              <a:t>Around 70 TB of data!!</a:t>
            </a:r>
          </a:p>
        </p:txBody>
      </p:sp>
      <p:pic>
        <p:nvPicPr>
          <p:cNvPr id="3" name="Picture 2" descr="A graph showing a cloud formation&#10;&#10;Description automatically generated with medium confidence">
            <a:extLst>
              <a:ext uri="{FF2B5EF4-FFF2-40B4-BE49-F238E27FC236}">
                <a16:creationId xmlns:a16="http://schemas.microsoft.com/office/drawing/2014/main" id="{324FC820-9601-50C2-0FD0-B1DF7C98B697}"/>
              </a:ext>
            </a:extLst>
          </p:cNvPr>
          <p:cNvPicPr>
            <a:picLocks noChangeAspect="1"/>
          </p:cNvPicPr>
          <p:nvPr/>
        </p:nvPicPr>
        <p:blipFill>
          <a:blip r:embed="rId3"/>
          <a:stretch>
            <a:fillRect/>
          </a:stretch>
        </p:blipFill>
        <p:spPr>
          <a:xfrm>
            <a:off x="7335815" y="1048224"/>
            <a:ext cx="4329814" cy="4148610"/>
          </a:xfrm>
          <a:prstGeom prst="rect">
            <a:avLst/>
          </a:prstGeom>
        </p:spPr>
      </p:pic>
      <p:sp>
        <p:nvSpPr>
          <p:cNvPr id="4" name="TextBox 3">
            <a:extLst>
              <a:ext uri="{FF2B5EF4-FFF2-40B4-BE49-F238E27FC236}">
                <a16:creationId xmlns:a16="http://schemas.microsoft.com/office/drawing/2014/main" id="{5248AC0B-7916-0FF9-E61E-F061FC2ED115}"/>
              </a:ext>
            </a:extLst>
          </p:cNvPr>
          <p:cNvSpPr txBox="1"/>
          <p:nvPr/>
        </p:nvSpPr>
        <p:spPr>
          <a:xfrm>
            <a:off x="6917855" y="5219240"/>
            <a:ext cx="5274145" cy="1600438"/>
          </a:xfrm>
          <a:prstGeom prst="rect">
            <a:avLst/>
          </a:prstGeom>
          <a:noFill/>
        </p:spPr>
        <p:txBody>
          <a:bodyPr wrap="square" rtlCol="0">
            <a:spAutoFit/>
          </a:bodyPr>
          <a:lstStyle/>
          <a:p>
            <a:r>
              <a:rPr lang="en-US" sz="1000" b="1" dirty="0">
                <a:latin typeface="Cambria" panose="02040503050406030204" pitchFamily="18" charset="0"/>
              </a:rPr>
              <a:t>Figure 3. (From MALT-45</a:t>
            </a:r>
            <a:r>
              <a:rPr lang="en-US" sz="1000" b="1" baseline="30000" dirty="0">
                <a:latin typeface="Cambria" panose="02040503050406030204" pitchFamily="18" charset="0"/>
              </a:rPr>
              <a:t>[3]</a:t>
            </a:r>
            <a:r>
              <a:rPr lang="en-US" sz="1000" b="1" dirty="0">
                <a:latin typeface="Cambria" panose="02040503050406030204" pitchFamily="18" charset="0"/>
              </a:rPr>
              <a:t>, their figure 1) GLIMPSE 8.0 </a:t>
            </a:r>
            <a:r>
              <a:rPr lang="el-GR" sz="1000" b="1" dirty="0">
                <a:latin typeface="Cambria" panose="02040503050406030204" pitchFamily="18" charset="0"/>
              </a:rPr>
              <a:t>μ</a:t>
            </a:r>
            <a:r>
              <a:rPr lang="en-US" sz="1000" b="1" dirty="0">
                <a:latin typeface="Cambria" panose="02040503050406030204" pitchFamily="18" charset="0"/>
              </a:rPr>
              <a:t>m emission overlaid with part </a:t>
            </a:r>
          </a:p>
          <a:p>
            <a:r>
              <a:rPr lang="en-US" sz="1000" b="1" dirty="0">
                <a:latin typeface="Cambria" panose="02040503050406030204" pitchFamily="18" charset="0"/>
              </a:rPr>
              <a:t>of a MALT-45 mosaic. Each circle represents the primary beam of the ATCA at 49.2 GHz, </a:t>
            </a:r>
          </a:p>
          <a:p>
            <a:r>
              <a:rPr lang="en-US" sz="1000" b="1" dirty="0">
                <a:latin typeface="Cambria" panose="02040503050406030204" pitchFamily="18" charset="0"/>
              </a:rPr>
              <a:t>and is a pointing of the mosaic. Every quarter-square-degree region mapped by </a:t>
            </a:r>
          </a:p>
          <a:p>
            <a:r>
              <a:rPr lang="en-US" sz="1000" b="1" dirty="0">
                <a:latin typeface="Cambria" panose="02040503050406030204" pitchFamily="18" charset="0"/>
              </a:rPr>
              <a:t>MALT-45 is built up of pointing ‘rows’ seen here. These five rows represent the start of </a:t>
            </a:r>
          </a:p>
          <a:p>
            <a:r>
              <a:rPr lang="en-US" sz="1000" b="1" dirty="0">
                <a:latin typeface="Cambria" panose="02040503050406030204" pitchFamily="18" charset="0"/>
              </a:rPr>
              <a:t>the Galactic latitude scans for the G330.5−0.5 region. A similar mosaic is made for each </a:t>
            </a:r>
          </a:p>
          <a:p>
            <a:r>
              <a:rPr lang="en-US" sz="1000" b="1" dirty="0">
                <a:latin typeface="Cambria" panose="02040503050406030204" pitchFamily="18" charset="0"/>
              </a:rPr>
              <a:t>region in Galactic longitude. When both Galactic latitude and longitude mosaics are </a:t>
            </a:r>
          </a:p>
          <a:p>
            <a:r>
              <a:rPr lang="en-US" sz="1000" b="1" dirty="0">
                <a:latin typeface="Cambria" panose="02040503050406030204" pitchFamily="18" charset="0"/>
              </a:rPr>
              <a:t>combined, a fully Nyquist sampled map is obtained. Rows are classified as either ‘long’ </a:t>
            </a:r>
          </a:p>
          <a:p>
            <a:r>
              <a:rPr lang="en-US" sz="1000" b="1" dirty="0">
                <a:latin typeface="Cambria" panose="02040503050406030204" pitchFamily="18" charset="0"/>
              </a:rPr>
              <a:t>or ‘short’; in this figure, the three long rows have two short rows interleaved. </a:t>
            </a:r>
          </a:p>
          <a:p>
            <a:endParaRPr lang="en-US" dirty="0"/>
          </a:p>
        </p:txBody>
      </p:sp>
    </p:spTree>
    <p:extLst>
      <p:ext uri="{BB962C8B-B14F-4D97-AF65-F5344CB8AC3E}">
        <p14:creationId xmlns:p14="http://schemas.microsoft.com/office/powerpoint/2010/main" val="1948779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392915B-0C0F-CB8D-DA31-D35C15EBCD8B}"/>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D511F64-2116-77A2-6050-78925A041590}"/>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DB2102E0-47AC-2F37-AFD0-835DD02B5F4B}"/>
              </a:ext>
            </a:extLst>
          </p:cNvPr>
          <p:cNvSpPr>
            <a:spLocks noGrp="1"/>
          </p:cNvSpPr>
          <p:nvPr>
            <p:ph type="title"/>
          </p:nvPr>
        </p:nvSpPr>
        <p:spPr>
          <a:xfrm>
            <a:off x="181671" y="135995"/>
            <a:ext cx="4964486" cy="642997"/>
          </a:xfrm>
        </p:spPr>
        <p:txBody>
          <a:bodyPr>
            <a:normAutofit/>
          </a:bodyPr>
          <a:lstStyle/>
          <a:p>
            <a:r>
              <a:rPr lang="en-US" sz="2800" dirty="0">
                <a:solidFill>
                  <a:schemeClr val="bg1"/>
                </a:solidFill>
                <a:latin typeface="Cambria" panose="02040503050406030204" pitchFamily="18" charset="0"/>
              </a:rPr>
              <a:t>Spectral Line Targets	</a:t>
            </a:r>
          </a:p>
        </p:txBody>
      </p:sp>
      <p:graphicFrame>
        <p:nvGraphicFramePr>
          <p:cNvPr id="8" name="Table 7">
            <a:extLst>
              <a:ext uri="{FF2B5EF4-FFF2-40B4-BE49-F238E27FC236}">
                <a16:creationId xmlns:a16="http://schemas.microsoft.com/office/drawing/2014/main" id="{D6109A01-9905-211A-BC0F-11D735A958E7}"/>
              </a:ext>
            </a:extLst>
          </p:cNvPr>
          <p:cNvGraphicFramePr>
            <a:graphicFrameLocks noGrp="1"/>
          </p:cNvGraphicFramePr>
          <p:nvPr>
            <p:extLst>
              <p:ext uri="{D42A27DB-BD31-4B8C-83A1-F6EECF244321}">
                <p14:modId xmlns:p14="http://schemas.microsoft.com/office/powerpoint/2010/main" val="1917774695"/>
              </p:ext>
            </p:extLst>
          </p:nvPr>
        </p:nvGraphicFramePr>
        <p:xfrm>
          <a:off x="1413340" y="1134283"/>
          <a:ext cx="9365320" cy="5308538"/>
        </p:xfrm>
        <a:graphic>
          <a:graphicData uri="http://schemas.openxmlformats.org/drawingml/2006/table">
            <a:tbl>
              <a:tblPr firstRow="1" bandRow="1">
                <a:tableStyleId>{073A0DAA-6AF3-43AB-8588-CEC1D06C72B9}</a:tableStyleId>
              </a:tblPr>
              <a:tblGrid>
                <a:gridCol w="1873064">
                  <a:extLst>
                    <a:ext uri="{9D8B030D-6E8A-4147-A177-3AD203B41FA5}">
                      <a16:colId xmlns:a16="http://schemas.microsoft.com/office/drawing/2014/main" val="2086518100"/>
                    </a:ext>
                  </a:extLst>
                </a:gridCol>
                <a:gridCol w="1873064">
                  <a:extLst>
                    <a:ext uri="{9D8B030D-6E8A-4147-A177-3AD203B41FA5}">
                      <a16:colId xmlns:a16="http://schemas.microsoft.com/office/drawing/2014/main" val="2927454341"/>
                    </a:ext>
                  </a:extLst>
                </a:gridCol>
                <a:gridCol w="1873064">
                  <a:extLst>
                    <a:ext uri="{9D8B030D-6E8A-4147-A177-3AD203B41FA5}">
                      <a16:colId xmlns:a16="http://schemas.microsoft.com/office/drawing/2014/main" val="2866453465"/>
                    </a:ext>
                  </a:extLst>
                </a:gridCol>
                <a:gridCol w="1873064">
                  <a:extLst>
                    <a:ext uri="{9D8B030D-6E8A-4147-A177-3AD203B41FA5}">
                      <a16:colId xmlns:a16="http://schemas.microsoft.com/office/drawing/2014/main" val="2612127900"/>
                    </a:ext>
                  </a:extLst>
                </a:gridCol>
                <a:gridCol w="1873064">
                  <a:extLst>
                    <a:ext uri="{9D8B030D-6E8A-4147-A177-3AD203B41FA5}">
                      <a16:colId xmlns:a16="http://schemas.microsoft.com/office/drawing/2014/main" val="1950723785"/>
                    </a:ext>
                  </a:extLst>
                </a:gridCol>
              </a:tblGrid>
              <a:tr h="332604">
                <a:tc>
                  <a:txBody>
                    <a:bodyPr/>
                    <a:lstStyle/>
                    <a:p>
                      <a:pPr algn="ctr"/>
                      <a:r>
                        <a:rPr lang="en-US" sz="1300" dirty="0">
                          <a:latin typeface="Cambria" panose="02040503050406030204" pitchFamily="18" charset="0"/>
                        </a:rPr>
                        <a:t>Frequency (MHz)</a:t>
                      </a:r>
                    </a:p>
                  </a:txBody>
                  <a:tcPr/>
                </a:tc>
                <a:tc>
                  <a:txBody>
                    <a:bodyPr/>
                    <a:lstStyle/>
                    <a:p>
                      <a:pPr algn="ctr"/>
                      <a:r>
                        <a:rPr lang="en-US" sz="1300" dirty="0">
                          <a:latin typeface="Cambria" panose="02040503050406030204" pitchFamily="18" charset="0"/>
                        </a:rPr>
                        <a:t>Bandwidth (MHz)</a:t>
                      </a:r>
                    </a:p>
                  </a:txBody>
                  <a:tcPr/>
                </a:tc>
                <a:tc>
                  <a:txBody>
                    <a:bodyPr/>
                    <a:lstStyle/>
                    <a:p>
                      <a:pPr algn="ctr"/>
                      <a:r>
                        <a:rPr lang="en-US" sz="1300" dirty="0">
                          <a:latin typeface="Cambria" panose="02040503050406030204" pitchFamily="18" charset="0"/>
                        </a:rPr>
                        <a:t>Channels</a:t>
                      </a:r>
                    </a:p>
                  </a:txBody>
                  <a:tcPr/>
                </a:tc>
                <a:tc>
                  <a:txBody>
                    <a:bodyPr/>
                    <a:lstStyle/>
                    <a:p>
                      <a:pPr algn="ctr"/>
                      <a:r>
                        <a:rPr lang="en-US" sz="1300" dirty="0">
                          <a:latin typeface="Cambria" panose="02040503050406030204" pitchFamily="18" charset="0"/>
                        </a:rPr>
                        <a:t>Target Molecules</a:t>
                      </a:r>
                    </a:p>
                  </a:txBody>
                  <a:tcPr/>
                </a:tc>
                <a:tc>
                  <a:txBody>
                    <a:bodyPr/>
                    <a:lstStyle/>
                    <a:p>
                      <a:pPr algn="ctr"/>
                      <a:r>
                        <a:rPr lang="en-US" sz="1300" dirty="0">
                          <a:latin typeface="Cambria" panose="02040503050406030204" pitchFamily="18" charset="0"/>
                        </a:rPr>
                        <a:t>Emission Type</a:t>
                      </a:r>
                    </a:p>
                  </a:txBody>
                  <a:tcPr/>
                </a:tc>
                <a:extLst>
                  <a:ext uri="{0D108BD9-81ED-4DB2-BD59-A6C34878D82A}">
                    <a16:rowId xmlns:a16="http://schemas.microsoft.com/office/drawing/2014/main" val="4113771115"/>
                  </a:ext>
                </a:extLst>
              </a:tr>
              <a:tr h="332604">
                <a:tc>
                  <a:txBody>
                    <a:bodyPr/>
                    <a:lstStyle/>
                    <a:p>
                      <a:pPr algn="ctr"/>
                      <a:r>
                        <a:rPr lang="en-US" sz="1300" dirty="0">
                          <a:latin typeface="Cambria" panose="02040503050406030204" pitchFamily="18" charset="0"/>
                        </a:rPr>
                        <a:t>42203.0</a:t>
                      </a:r>
                    </a:p>
                  </a:txBody>
                  <a:tcPr/>
                </a:tc>
                <a:tc>
                  <a:txBody>
                    <a:bodyPr/>
                    <a:lstStyle/>
                    <a:p>
                      <a:pPr algn="ctr"/>
                      <a:r>
                        <a:rPr lang="en-US" sz="1300" dirty="0">
                          <a:latin typeface="Cambria" panose="02040503050406030204" pitchFamily="18" charset="0"/>
                        </a:rPr>
                        <a:t>64.0</a:t>
                      </a:r>
                    </a:p>
                  </a:txBody>
                  <a:tcPr/>
                </a:tc>
                <a:tc>
                  <a:txBody>
                    <a:bodyPr/>
                    <a:lstStyle/>
                    <a:p>
                      <a:pPr algn="ctr"/>
                      <a:r>
                        <a:rPr lang="en-US" sz="1300" dirty="0">
                          <a:latin typeface="Cambria" panose="02040503050406030204" pitchFamily="18" charset="0"/>
                        </a:rPr>
                        <a:t>2048</a:t>
                      </a:r>
                    </a:p>
                  </a:txBody>
                  <a:tcPr/>
                </a:tc>
                <a:tc>
                  <a:txBody>
                    <a:bodyPr/>
                    <a:lstStyle/>
                    <a:p>
                      <a:pPr algn="ctr"/>
                      <a:r>
                        <a:rPr lang="en-US" sz="1300" dirty="0">
                          <a:solidFill>
                            <a:schemeClr val="tx1"/>
                          </a:solidFill>
                          <a:latin typeface="Cambria" panose="02040503050406030204" pitchFamily="18" charset="0"/>
                        </a:rPr>
                        <a:t>Dummy1</a:t>
                      </a:r>
                    </a:p>
                  </a:txBody>
                  <a:tcPr/>
                </a:tc>
                <a:tc>
                  <a:txBody>
                    <a:bodyPr/>
                    <a:lstStyle/>
                    <a:p>
                      <a:pPr algn="ctr"/>
                      <a:r>
                        <a:rPr lang="en-US" sz="1300" dirty="0">
                          <a:latin typeface="Cambria" panose="02040503050406030204" pitchFamily="18" charset="0"/>
                        </a:rPr>
                        <a:t>-</a:t>
                      </a:r>
                    </a:p>
                  </a:txBody>
                  <a:tcPr/>
                </a:tc>
                <a:extLst>
                  <a:ext uri="{0D108BD9-81ED-4DB2-BD59-A6C34878D82A}">
                    <a16:rowId xmlns:a16="http://schemas.microsoft.com/office/drawing/2014/main" val="405648409"/>
                  </a:ext>
                </a:extLst>
              </a:tr>
              <a:tr h="332604">
                <a:tc>
                  <a:txBody>
                    <a:bodyPr/>
                    <a:lstStyle/>
                    <a:p>
                      <a:pPr algn="ctr"/>
                      <a:r>
                        <a:rPr lang="en-US" sz="1300" dirty="0">
                          <a:latin typeface="Cambria" panose="02040503050406030204" pitchFamily="18" charset="0"/>
                        </a:rPr>
                        <a:t>42519.0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SiO (1-0) v = 3</a:t>
                      </a:r>
                    </a:p>
                  </a:txBody>
                  <a:tcPr/>
                </a:tc>
                <a:tc>
                  <a:txBody>
                    <a:bodyPr/>
                    <a:lstStyle/>
                    <a:p>
                      <a:pPr algn="ctr"/>
                      <a:r>
                        <a:rPr lang="en-US" sz="1300" dirty="0">
                          <a:latin typeface="Cambria" panose="02040503050406030204" pitchFamily="18" charset="0"/>
                        </a:rPr>
                        <a:t>Maser</a:t>
                      </a:r>
                    </a:p>
                  </a:txBody>
                  <a:tcPr/>
                </a:tc>
                <a:extLst>
                  <a:ext uri="{0D108BD9-81ED-4DB2-BD59-A6C34878D82A}">
                    <a16:rowId xmlns:a16="http://schemas.microsoft.com/office/drawing/2014/main" val="3927657280"/>
                  </a:ext>
                </a:extLst>
              </a:tr>
              <a:tr h="332604">
                <a:tc>
                  <a:txBody>
                    <a:bodyPr/>
                    <a:lstStyle/>
                    <a:p>
                      <a:pPr algn="ctr"/>
                      <a:r>
                        <a:rPr lang="en-US" sz="1300" dirty="0">
                          <a:latin typeface="Cambria" panose="02040503050406030204" pitchFamily="18" charset="0"/>
                        </a:rPr>
                        <a:t>42821.0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SiO (1-0) v = 2</a:t>
                      </a:r>
                    </a:p>
                  </a:txBody>
                  <a:tcPr/>
                </a:tc>
                <a:tc>
                  <a:txBody>
                    <a:bodyPr/>
                    <a:lstStyle/>
                    <a:p>
                      <a:pPr algn="ctr"/>
                      <a:r>
                        <a:rPr lang="en-US" sz="1300" dirty="0">
                          <a:latin typeface="Cambria" panose="02040503050406030204" pitchFamily="18" charset="0"/>
                        </a:rPr>
                        <a:t>Maser</a:t>
                      </a:r>
                    </a:p>
                  </a:txBody>
                  <a:tcPr/>
                </a:tc>
                <a:extLst>
                  <a:ext uri="{0D108BD9-81ED-4DB2-BD59-A6C34878D82A}">
                    <a16:rowId xmlns:a16="http://schemas.microsoft.com/office/drawing/2014/main" val="1001606431"/>
                  </a:ext>
                </a:extLst>
              </a:tr>
              <a:tr h="332604">
                <a:tc>
                  <a:txBody>
                    <a:bodyPr/>
                    <a:lstStyle/>
                    <a:p>
                      <a:pPr algn="ctr"/>
                      <a:r>
                        <a:rPr lang="en-US" sz="1300" dirty="0">
                          <a:latin typeface="Cambria" panose="02040503050406030204" pitchFamily="18" charset="0"/>
                        </a:rPr>
                        <a:t>42952.0</a:t>
                      </a:r>
                    </a:p>
                  </a:txBody>
                  <a:tcPr/>
                </a:tc>
                <a:tc>
                  <a:txBody>
                    <a:bodyPr/>
                    <a:lstStyle/>
                    <a:p>
                      <a:pPr algn="ctr"/>
                      <a:r>
                        <a:rPr lang="en-US" sz="1300" dirty="0">
                          <a:latin typeface="Cambria" panose="02040503050406030204" pitchFamily="18" charset="0"/>
                        </a:rPr>
                        <a:t>96.0</a:t>
                      </a:r>
                    </a:p>
                  </a:txBody>
                  <a:tcPr/>
                </a:tc>
                <a:tc>
                  <a:txBody>
                    <a:bodyPr/>
                    <a:lstStyle/>
                    <a:p>
                      <a:pPr algn="ctr"/>
                      <a:r>
                        <a:rPr lang="en-US" sz="1300" dirty="0">
                          <a:latin typeface="Cambria" panose="02040503050406030204" pitchFamily="18" charset="0"/>
                        </a:rPr>
                        <a:t>3072</a:t>
                      </a:r>
                    </a:p>
                  </a:txBody>
                  <a:tcPr/>
                </a:tc>
                <a:tc>
                  <a:txBody>
                    <a:bodyPr/>
                    <a:lstStyle/>
                    <a:p>
                      <a:pPr algn="ctr"/>
                      <a:r>
                        <a:rPr lang="en-US" sz="1300" dirty="0">
                          <a:latin typeface="Cambria" panose="02040503050406030204" pitchFamily="18" charset="0"/>
                        </a:rPr>
                        <a:t>H53 a (RRL)</a:t>
                      </a: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355216842"/>
                  </a:ext>
                </a:extLst>
              </a:tr>
              <a:tr h="332604">
                <a:tc>
                  <a:txBody>
                    <a:bodyPr/>
                    <a:lstStyle/>
                    <a:p>
                      <a:pPr algn="ctr"/>
                      <a:r>
                        <a:rPr lang="en-US" sz="1300" dirty="0">
                          <a:latin typeface="Cambria" panose="02040503050406030204" pitchFamily="18" charset="0"/>
                        </a:rPr>
                        <a:t>43112.0</a:t>
                      </a:r>
                    </a:p>
                  </a:txBody>
                  <a:tcPr/>
                </a:tc>
                <a:tc>
                  <a:txBody>
                    <a:bodyPr/>
                    <a:lstStyle/>
                    <a:p>
                      <a:pPr algn="ctr"/>
                      <a:r>
                        <a:rPr lang="en-US" sz="1300" dirty="0">
                          <a:latin typeface="Cambria" panose="02040503050406030204" pitchFamily="18" charset="0"/>
                        </a:rPr>
                        <a:t>96.0</a:t>
                      </a:r>
                    </a:p>
                  </a:txBody>
                  <a:tcPr/>
                </a:tc>
                <a:tc>
                  <a:txBody>
                    <a:bodyPr/>
                    <a:lstStyle/>
                    <a:p>
                      <a:pPr algn="ctr"/>
                      <a:r>
                        <a:rPr lang="en-US" sz="1300" dirty="0">
                          <a:latin typeface="Cambria" panose="02040503050406030204" pitchFamily="18" charset="0"/>
                        </a:rPr>
                        <a:t>3072</a:t>
                      </a:r>
                    </a:p>
                  </a:txBody>
                  <a:tcPr/>
                </a:tc>
                <a:tc>
                  <a:txBody>
                    <a:bodyPr/>
                    <a:lstStyle/>
                    <a:p>
                      <a:pPr algn="ctr"/>
                      <a:r>
                        <a:rPr lang="en-US" sz="1300" dirty="0">
                          <a:latin typeface="Cambria" panose="02040503050406030204" pitchFamily="18" charset="0"/>
                        </a:rPr>
                        <a:t>SiO (1-0) v = 1</a:t>
                      </a:r>
                    </a:p>
                  </a:txBody>
                  <a:tcPr/>
                </a:tc>
                <a:tc>
                  <a:txBody>
                    <a:bodyPr/>
                    <a:lstStyle/>
                    <a:p>
                      <a:pPr algn="ctr"/>
                      <a:r>
                        <a:rPr lang="en-US" sz="1300" dirty="0">
                          <a:latin typeface="Cambria" panose="02040503050406030204" pitchFamily="18" charset="0"/>
                        </a:rPr>
                        <a:t>Maser</a:t>
                      </a:r>
                    </a:p>
                  </a:txBody>
                  <a:tcPr/>
                </a:tc>
                <a:extLst>
                  <a:ext uri="{0D108BD9-81ED-4DB2-BD59-A6C34878D82A}">
                    <a16:rowId xmlns:a16="http://schemas.microsoft.com/office/drawing/2014/main" val="3652857375"/>
                  </a:ext>
                </a:extLst>
              </a:tr>
              <a:tr h="332604">
                <a:tc>
                  <a:txBody>
                    <a:bodyPr/>
                    <a:lstStyle/>
                    <a:p>
                      <a:pPr algn="ctr"/>
                      <a:r>
                        <a:rPr lang="en-US" sz="1300" dirty="0">
                          <a:latin typeface="Cambria" panose="02040503050406030204" pitchFamily="18" charset="0"/>
                        </a:rPr>
                        <a:t>43195.0</a:t>
                      </a:r>
                    </a:p>
                  </a:txBody>
                  <a:tcPr/>
                </a:tc>
                <a:tc>
                  <a:txBody>
                    <a:bodyPr/>
                    <a:lstStyle/>
                    <a:p>
                      <a:pPr algn="ctr"/>
                      <a:r>
                        <a:rPr lang="en-US" sz="1300" dirty="0">
                          <a:latin typeface="Cambria" panose="02040503050406030204" pitchFamily="18" charset="0"/>
                        </a:rPr>
                        <a:t>2048.0</a:t>
                      </a:r>
                    </a:p>
                  </a:txBody>
                  <a:tcPr/>
                </a:tc>
                <a:tc>
                  <a:txBody>
                    <a:bodyPr/>
                    <a:lstStyle/>
                    <a:p>
                      <a:pPr algn="ctr"/>
                      <a:r>
                        <a:rPr lang="en-US" sz="1300" dirty="0">
                          <a:latin typeface="Cambria" panose="02040503050406030204" pitchFamily="18" charset="0"/>
                        </a:rPr>
                        <a:t>32</a:t>
                      </a:r>
                    </a:p>
                  </a:txBody>
                  <a:tcPr/>
                </a:tc>
                <a:tc>
                  <a:txBody>
                    <a:bodyPr/>
                    <a:lstStyle/>
                    <a:p>
                      <a:pPr algn="ctr"/>
                      <a:r>
                        <a:rPr lang="en-US" sz="1300" dirty="0">
                          <a:latin typeface="Cambria" panose="02040503050406030204" pitchFamily="18" charset="0"/>
                        </a:rPr>
                        <a:t>Continuum</a:t>
                      </a:r>
                    </a:p>
                  </a:txBody>
                  <a:tcPr/>
                </a:tc>
                <a:tc>
                  <a:txBody>
                    <a:bodyPr/>
                    <a:lstStyle/>
                    <a:p>
                      <a:pPr algn="ctr"/>
                      <a:r>
                        <a:rPr lang="en-US" sz="1300" dirty="0">
                          <a:latin typeface="Cambria" panose="02040503050406030204" pitchFamily="18" charset="0"/>
                        </a:rPr>
                        <a:t>-</a:t>
                      </a:r>
                    </a:p>
                  </a:txBody>
                  <a:tcPr/>
                </a:tc>
                <a:extLst>
                  <a:ext uri="{0D108BD9-81ED-4DB2-BD59-A6C34878D82A}">
                    <a16:rowId xmlns:a16="http://schemas.microsoft.com/office/drawing/2014/main" val="1875974763"/>
                  </a:ext>
                </a:extLst>
              </a:tr>
              <a:tr h="332604">
                <a:tc>
                  <a:txBody>
                    <a:bodyPr/>
                    <a:lstStyle/>
                    <a:p>
                      <a:pPr algn="ctr"/>
                      <a:r>
                        <a:rPr lang="en-US" sz="1300" dirty="0">
                          <a:latin typeface="Cambria" panose="02040503050406030204" pitchFamily="18" charset="0"/>
                        </a:rPr>
                        <a:t>43424.0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SiO (1-0) v = 0</a:t>
                      </a: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1980274722"/>
                  </a:ext>
                </a:extLst>
              </a:tr>
              <a:tr h="319478">
                <a:tc>
                  <a:txBody>
                    <a:bodyPr/>
                    <a:lstStyle/>
                    <a:p>
                      <a:pPr algn="ctr"/>
                      <a:r>
                        <a:rPr lang="en-US" sz="1300" dirty="0">
                          <a:latin typeface="Cambria" panose="02040503050406030204" pitchFamily="18" charset="0"/>
                        </a:rPr>
                        <a:t>44069.0</a:t>
                      </a:r>
                    </a:p>
                  </a:txBody>
                  <a:tcPr/>
                </a:tc>
                <a:tc>
                  <a:txBody>
                    <a:bodyPr/>
                    <a:lstStyle/>
                    <a:p>
                      <a:pPr algn="ctr"/>
                      <a:r>
                        <a:rPr lang="en-US" sz="1300" dirty="0">
                          <a:latin typeface="Cambria" panose="02040503050406030204" pitchFamily="18" charset="0"/>
                        </a:rPr>
                        <a:t>96.0</a:t>
                      </a:r>
                    </a:p>
                  </a:txBody>
                  <a:tcPr/>
                </a:tc>
                <a:tc>
                  <a:txBody>
                    <a:bodyPr/>
                    <a:lstStyle/>
                    <a:p>
                      <a:pPr algn="ctr"/>
                      <a:r>
                        <a:rPr lang="en-US" sz="1300" dirty="0">
                          <a:latin typeface="Cambria" panose="02040503050406030204" pitchFamily="18" charset="0"/>
                        </a:rPr>
                        <a:t>3072</a:t>
                      </a:r>
                    </a:p>
                  </a:txBody>
                  <a:tcPr/>
                </a:tc>
                <a:tc>
                  <a:txBody>
                    <a:bodyPr/>
                    <a:lstStyle/>
                    <a:p>
                      <a:pPr algn="ctr"/>
                      <a:r>
                        <a:rPr lang="en-US" sz="1300" dirty="0">
                          <a:latin typeface="Cambria" panose="02040503050406030204" pitchFamily="18" charset="0"/>
                        </a:rPr>
                        <a:t>CH</a:t>
                      </a:r>
                      <a:r>
                        <a:rPr lang="en-US" sz="1300" baseline="-25000" dirty="0">
                          <a:latin typeface="Cambria" panose="02040503050406030204" pitchFamily="18" charset="0"/>
                        </a:rPr>
                        <a:t>3</a:t>
                      </a:r>
                      <a:r>
                        <a:rPr lang="en-US" sz="1300" baseline="0" dirty="0">
                          <a:latin typeface="Cambria" panose="02040503050406030204" pitchFamily="18" charset="0"/>
                        </a:rPr>
                        <a:t>OH 7(0,7)-6(1,6) A</a:t>
                      </a:r>
                      <a:r>
                        <a:rPr lang="en-US" sz="1300" baseline="30000" dirty="0">
                          <a:latin typeface="Cambria" panose="02040503050406030204" pitchFamily="18" charset="0"/>
                        </a:rPr>
                        <a:t>+</a:t>
                      </a:r>
                      <a:endParaRPr lang="en-US" sz="1300" dirty="0">
                        <a:latin typeface="Cambria" panose="02040503050406030204" pitchFamily="18" charset="0"/>
                      </a:endParaRPr>
                    </a:p>
                  </a:txBody>
                  <a:tcPr/>
                </a:tc>
                <a:tc>
                  <a:txBody>
                    <a:bodyPr/>
                    <a:lstStyle/>
                    <a:p>
                      <a:pPr algn="ctr"/>
                      <a:r>
                        <a:rPr lang="en-US" sz="1300" dirty="0">
                          <a:latin typeface="Cambria" panose="02040503050406030204" pitchFamily="18" charset="0"/>
                        </a:rPr>
                        <a:t>Maser</a:t>
                      </a:r>
                    </a:p>
                  </a:txBody>
                  <a:tcPr/>
                </a:tc>
                <a:extLst>
                  <a:ext uri="{0D108BD9-81ED-4DB2-BD59-A6C34878D82A}">
                    <a16:rowId xmlns:a16="http://schemas.microsoft.com/office/drawing/2014/main" val="1303383716"/>
                  </a:ext>
                </a:extLst>
              </a:tr>
              <a:tr h="332604">
                <a:tc>
                  <a:txBody>
                    <a:bodyPr/>
                    <a:lstStyle/>
                    <a:p>
                      <a:pPr algn="ctr"/>
                      <a:r>
                        <a:rPr lang="en-US" sz="1300" dirty="0">
                          <a:latin typeface="Cambria" panose="02040503050406030204" pitchFamily="18" charset="0"/>
                        </a:rPr>
                        <a:t>47618.0</a:t>
                      </a:r>
                    </a:p>
                  </a:txBody>
                  <a:tcPr/>
                </a:tc>
                <a:tc>
                  <a:txBody>
                    <a:bodyPr/>
                    <a:lstStyle/>
                    <a:p>
                      <a:pPr algn="ctr"/>
                      <a:r>
                        <a:rPr lang="en-US" sz="1300" dirty="0">
                          <a:latin typeface="Cambria" panose="02040503050406030204" pitchFamily="18" charset="0"/>
                        </a:rPr>
                        <a:t>64.0</a:t>
                      </a:r>
                    </a:p>
                  </a:txBody>
                  <a:tcPr/>
                </a:tc>
                <a:tc>
                  <a:txBody>
                    <a:bodyPr/>
                    <a:lstStyle/>
                    <a:p>
                      <a:pPr algn="ctr"/>
                      <a:r>
                        <a:rPr lang="en-US" sz="1300" dirty="0">
                          <a:latin typeface="Cambria" panose="02040503050406030204" pitchFamily="18" charset="0"/>
                        </a:rPr>
                        <a:t>2048</a:t>
                      </a:r>
                    </a:p>
                  </a:txBody>
                  <a:tcPr/>
                </a:tc>
                <a:tc>
                  <a:txBody>
                    <a:bodyPr/>
                    <a:lstStyle/>
                    <a:p>
                      <a:pPr algn="ctr"/>
                      <a:r>
                        <a:rPr lang="en-US" sz="1300" dirty="0">
                          <a:solidFill>
                            <a:schemeClr val="tx1"/>
                          </a:solidFill>
                          <a:latin typeface="Cambria" panose="02040503050406030204" pitchFamily="18" charset="0"/>
                        </a:rPr>
                        <a:t>Dummy2</a:t>
                      </a:r>
                    </a:p>
                  </a:txBody>
                  <a:tcPr/>
                </a:tc>
                <a:tc>
                  <a:txBody>
                    <a:bodyPr/>
                    <a:lstStyle/>
                    <a:p>
                      <a:pPr algn="ctr"/>
                      <a:r>
                        <a:rPr lang="en-US" sz="1300" dirty="0">
                          <a:latin typeface="Cambria" panose="02040503050406030204" pitchFamily="18" charset="0"/>
                        </a:rPr>
                        <a:t>-</a:t>
                      </a:r>
                    </a:p>
                  </a:txBody>
                  <a:tcPr/>
                </a:tc>
                <a:extLst>
                  <a:ext uri="{0D108BD9-81ED-4DB2-BD59-A6C34878D82A}">
                    <a16:rowId xmlns:a16="http://schemas.microsoft.com/office/drawing/2014/main" val="3820070082"/>
                  </a:ext>
                </a:extLst>
              </a:tr>
              <a:tr h="332604">
                <a:tc>
                  <a:txBody>
                    <a:bodyPr/>
                    <a:lstStyle/>
                    <a:p>
                      <a:pPr algn="ctr"/>
                      <a:r>
                        <a:rPr lang="en-US" sz="1300" dirty="0">
                          <a:latin typeface="Cambria" panose="02040503050406030204" pitchFamily="18" charset="0"/>
                        </a:rPr>
                        <a:t>48154.0</a:t>
                      </a:r>
                    </a:p>
                  </a:txBody>
                  <a:tcPr/>
                </a:tc>
                <a:tc>
                  <a:txBody>
                    <a:bodyPr/>
                    <a:lstStyle/>
                    <a:p>
                      <a:pPr algn="ctr"/>
                      <a:r>
                        <a:rPr lang="en-US" sz="1300" dirty="0">
                          <a:latin typeface="Cambria" panose="02040503050406030204" pitchFamily="18" charset="0"/>
                        </a:rPr>
                        <a:t>96.0</a:t>
                      </a:r>
                    </a:p>
                  </a:txBody>
                  <a:tcPr/>
                </a:tc>
                <a:tc>
                  <a:txBody>
                    <a:bodyPr/>
                    <a:lstStyle/>
                    <a:p>
                      <a:pPr algn="ctr"/>
                      <a:r>
                        <a:rPr lang="en-US" sz="1300" dirty="0">
                          <a:latin typeface="Cambria" panose="02040503050406030204" pitchFamily="18" charset="0"/>
                        </a:rPr>
                        <a:t>3072</a:t>
                      </a:r>
                    </a:p>
                  </a:txBody>
                  <a:tcPr/>
                </a:tc>
                <a:tc>
                  <a:txBody>
                    <a:bodyPr/>
                    <a:lstStyle/>
                    <a:p>
                      <a:pPr algn="ctr"/>
                      <a:r>
                        <a:rPr lang="en-US" sz="1300" dirty="0">
                          <a:latin typeface="Cambria" panose="02040503050406030204" pitchFamily="18" charset="0"/>
                        </a:rPr>
                        <a:t>H51a (RRL)</a:t>
                      </a: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777587038"/>
                  </a:ext>
                </a:extLst>
              </a:tr>
              <a:tr h="332604">
                <a:tc>
                  <a:txBody>
                    <a:bodyPr/>
                    <a:lstStyle/>
                    <a:p>
                      <a:pPr algn="ctr"/>
                      <a:r>
                        <a:rPr lang="en-US" sz="1300" dirty="0">
                          <a:latin typeface="Cambria" panose="02040503050406030204" pitchFamily="18" charset="0"/>
                        </a:rPr>
                        <a:t>48207.0</a:t>
                      </a:r>
                    </a:p>
                  </a:txBody>
                  <a:tcPr/>
                </a:tc>
                <a:tc>
                  <a:txBody>
                    <a:bodyPr/>
                    <a:lstStyle/>
                    <a:p>
                      <a:pPr algn="ctr"/>
                      <a:r>
                        <a:rPr lang="en-US" sz="1300" dirty="0">
                          <a:latin typeface="Cambria" panose="02040503050406030204" pitchFamily="18" charset="0"/>
                        </a:rPr>
                        <a:t>224.0</a:t>
                      </a:r>
                    </a:p>
                  </a:txBody>
                  <a:tcPr/>
                </a:tc>
                <a:tc>
                  <a:txBody>
                    <a:bodyPr/>
                    <a:lstStyle/>
                    <a:p>
                      <a:pPr algn="ctr"/>
                      <a:r>
                        <a:rPr lang="en-US" sz="1300" dirty="0">
                          <a:latin typeface="Cambria" panose="02040503050406030204" pitchFamily="18" charset="0"/>
                        </a:rPr>
                        <a:t>7168</a:t>
                      </a:r>
                    </a:p>
                  </a:txBody>
                  <a:tcPr/>
                </a:tc>
                <a:tc>
                  <a:txBody>
                    <a:bodyPr/>
                    <a:lstStyle/>
                    <a:p>
                      <a:pPr algn="ctr"/>
                      <a:r>
                        <a:rPr lang="en-US" sz="1300" dirty="0">
                          <a:latin typeface="Cambria" panose="02040503050406030204" pitchFamily="18" charset="0"/>
                        </a:rPr>
                        <a:t>C</a:t>
                      </a:r>
                      <a:r>
                        <a:rPr lang="en-US" sz="1300" baseline="30000" dirty="0">
                          <a:latin typeface="Cambria" panose="02040503050406030204" pitchFamily="18" charset="0"/>
                        </a:rPr>
                        <a:t>34</a:t>
                      </a:r>
                      <a:r>
                        <a:rPr lang="en-US" sz="1300" baseline="0" dirty="0">
                          <a:latin typeface="Cambria" panose="02040503050406030204" pitchFamily="18" charset="0"/>
                        </a:rPr>
                        <a:t>S (1-0)</a:t>
                      </a:r>
                      <a:endParaRPr lang="en-US" sz="1300" dirty="0">
                        <a:latin typeface="Cambria" panose="02040503050406030204" pitchFamily="18" charset="0"/>
                      </a:endParaRP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785437720"/>
                  </a:ext>
                </a:extLst>
              </a:tr>
              <a:tr h="332604">
                <a:tc>
                  <a:txBody>
                    <a:bodyPr/>
                    <a:lstStyle/>
                    <a:p>
                      <a:pPr algn="ctr"/>
                      <a:r>
                        <a:rPr lang="en-US" sz="1300" dirty="0">
                          <a:latin typeface="Cambria" panose="02040503050406030204" pitchFamily="18" charset="0"/>
                        </a:rPr>
                        <a:t>48372.0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CH</a:t>
                      </a:r>
                      <a:r>
                        <a:rPr lang="en-US" sz="1300" baseline="-25000" dirty="0">
                          <a:latin typeface="Cambria" panose="02040503050406030204" pitchFamily="18" charset="0"/>
                        </a:rPr>
                        <a:t>3</a:t>
                      </a:r>
                      <a:r>
                        <a:rPr lang="en-US" sz="1300" baseline="0" dirty="0">
                          <a:latin typeface="Cambria" panose="02040503050406030204" pitchFamily="18" charset="0"/>
                        </a:rPr>
                        <a:t>OH 1</a:t>
                      </a:r>
                      <a:r>
                        <a:rPr lang="en-US" sz="1300" baseline="-25000" dirty="0">
                          <a:latin typeface="Cambria" panose="02040503050406030204" pitchFamily="18" charset="0"/>
                        </a:rPr>
                        <a:t>0</a:t>
                      </a:r>
                      <a:r>
                        <a:rPr lang="en-US" sz="1300" baseline="0" dirty="0">
                          <a:latin typeface="Cambria" panose="02040503050406030204" pitchFamily="18" charset="0"/>
                        </a:rPr>
                        <a:t>-0</a:t>
                      </a:r>
                      <a:r>
                        <a:rPr lang="en-US" sz="1300" baseline="-25000" dirty="0">
                          <a:latin typeface="Cambria" panose="02040503050406030204" pitchFamily="18" charset="0"/>
                        </a:rPr>
                        <a:t>0</a:t>
                      </a:r>
                      <a:r>
                        <a:rPr lang="en-US" sz="1300" baseline="0" dirty="0">
                          <a:latin typeface="Cambria" panose="02040503050406030204" pitchFamily="18" charset="0"/>
                        </a:rPr>
                        <a:t> A</a:t>
                      </a:r>
                      <a:r>
                        <a:rPr lang="en-US" sz="1300" baseline="30000" dirty="0">
                          <a:latin typeface="Cambria" panose="02040503050406030204" pitchFamily="18" charset="0"/>
                        </a:rPr>
                        <a:t>+</a:t>
                      </a:r>
                      <a:r>
                        <a:rPr lang="en-US" sz="1300" baseline="0" dirty="0">
                          <a:latin typeface="Cambria" panose="02040503050406030204" pitchFamily="18" charset="0"/>
                        </a:rPr>
                        <a:t> / E</a:t>
                      </a:r>
                      <a:endParaRPr lang="en-US" sz="1300" dirty="0">
                        <a:latin typeface="Cambria" panose="02040503050406030204" pitchFamily="18" charset="0"/>
                      </a:endParaRP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1399348593"/>
                  </a:ext>
                </a:extLst>
              </a:tr>
              <a:tr h="332604">
                <a:tc>
                  <a:txBody>
                    <a:bodyPr/>
                    <a:lstStyle/>
                    <a:p>
                      <a:pPr algn="ctr"/>
                      <a:r>
                        <a:rPr lang="en-US" sz="1300" dirty="0">
                          <a:latin typeface="Cambria" panose="02040503050406030204" pitchFamily="18" charset="0"/>
                        </a:rPr>
                        <a:t>48610.0</a:t>
                      </a:r>
                    </a:p>
                  </a:txBody>
                  <a:tcPr/>
                </a:tc>
                <a:tc>
                  <a:txBody>
                    <a:bodyPr/>
                    <a:lstStyle/>
                    <a:p>
                      <a:pPr algn="ctr"/>
                      <a:r>
                        <a:rPr lang="en-US" sz="1300" dirty="0">
                          <a:latin typeface="Cambria" panose="02040503050406030204" pitchFamily="18" charset="0"/>
                        </a:rPr>
                        <a:t>2048.0</a:t>
                      </a:r>
                    </a:p>
                  </a:txBody>
                  <a:tcPr/>
                </a:tc>
                <a:tc>
                  <a:txBody>
                    <a:bodyPr/>
                    <a:lstStyle/>
                    <a:p>
                      <a:pPr algn="ctr"/>
                      <a:r>
                        <a:rPr lang="en-US" sz="1300" dirty="0">
                          <a:latin typeface="Cambria" panose="02040503050406030204" pitchFamily="18" charset="0"/>
                        </a:rPr>
                        <a:t>32</a:t>
                      </a:r>
                    </a:p>
                  </a:txBody>
                  <a:tcPr/>
                </a:tc>
                <a:tc>
                  <a:txBody>
                    <a:bodyPr/>
                    <a:lstStyle/>
                    <a:p>
                      <a:pPr algn="ctr"/>
                      <a:r>
                        <a:rPr lang="en-US" sz="1300" dirty="0">
                          <a:latin typeface="Cambria" panose="02040503050406030204" pitchFamily="18" charset="0"/>
                        </a:rPr>
                        <a:t>Continuum</a:t>
                      </a:r>
                    </a:p>
                  </a:txBody>
                  <a:tcPr/>
                </a:tc>
                <a:tc>
                  <a:txBody>
                    <a:bodyPr/>
                    <a:lstStyle/>
                    <a:p>
                      <a:pPr algn="ctr"/>
                      <a:r>
                        <a:rPr lang="en-US" sz="1300" dirty="0">
                          <a:latin typeface="Cambria" panose="02040503050406030204" pitchFamily="18" charset="0"/>
                        </a:rPr>
                        <a:t>-</a:t>
                      </a:r>
                    </a:p>
                  </a:txBody>
                  <a:tcPr/>
                </a:tc>
                <a:extLst>
                  <a:ext uri="{0D108BD9-81ED-4DB2-BD59-A6C34878D82A}">
                    <a16:rowId xmlns:a16="http://schemas.microsoft.com/office/drawing/2014/main" val="3579125585"/>
                  </a:ext>
                </a:extLst>
              </a:tr>
              <a:tr h="332604">
                <a:tc>
                  <a:txBody>
                    <a:bodyPr/>
                    <a:lstStyle/>
                    <a:p>
                      <a:pPr algn="ctr"/>
                      <a:r>
                        <a:rPr lang="en-US" sz="1300" dirty="0">
                          <a:latin typeface="Cambria" panose="02040503050406030204" pitchFamily="18" charset="0"/>
                        </a:rPr>
                        <a:t>48652.0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OCS (4-3)</a:t>
                      </a: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2855226444"/>
                  </a:ext>
                </a:extLst>
              </a:tr>
              <a:tr h="332604">
                <a:tc>
                  <a:txBody>
                    <a:bodyPr/>
                    <a:lstStyle/>
                    <a:p>
                      <a:pPr algn="ctr"/>
                      <a:r>
                        <a:rPr lang="en-US" sz="1300" dirty="0">
                          <a:latin typeface="Cambria" panose="02040503050406030204" pitchFamily="18" charset="0"/>
                        </a:rPr>
                        <a:t>48991.0</a:t>
                      </a:r>
                    </a:p>
                  </a:txBody>
                  <a:tcPr/>
                </a:tc>
                <a:tc>
                  <a:txBody>
                    <a:bodyPr/>
                    <a:lstStyle/>
                    <a:p>
                      <a:pPr algn="ctr"/>
                      <a:r>
                        <a:rPr lang="en-US" sz="1300" dirty="0">
                          <a:latin typeface="Cambria" panose="02040503050406030204" pitchFamily="18" charset="0"/>
                        </a:rPr>
                        <a:t>128.0</a:t>
                      </a:r>
                    </a:p>
                  </a:txBody>
                  <a:tcPr/>
                </a:tc>
                <a:tc>
                  <a:txBody>
                    <a:bodyPr/>
                    <a:lstStyle/>
                    <a:p>
                      <a:pPr algn="ctr"/>
                      <a:r>
                        <a:rPr lang="en-US" sz="1300" dirty="0">
                          <a:latin typeface="Cambria" panose="02040503050406030204" pitchFamily="18" charset="0"/>
                        </a:rPr>
                        <a:t>4096</a:t>
                      </a:r>
                    </a:p>
                  </a:txBody>
                  <a:tcPr/>
                </a:tc>
                <a:tc>
                  <a:txBody>
                    <a:bodyPr/>
                    <a:lstStyle/>
                    <a:p>
                      <a:pPr algn="ctr"/>
                      <a:r>
                        <a:rPr lang="en-US" sz="1300" dirty="0">
                          <a:latin typeface="Cambria" panose="02040503050406030204" pitchFamily="18" charset="0"/>
                        </a:rPr>
                        <a:t>CS (1-0)</a:t>
                      </a:r>
                    </a:p>
                  </a:txBody>
                  <a:tcPr/>
                </a:tc>
                <a:tc>
                  <a:txBody>
                    <a:bodyPr/>
                    <a:lstStyle/>
                    <a:p>
                      <a:pPr algn="ctr"/>
                      <a:r>
                        <a:rPr lang="en-US" sz="1300" dirty="0">
                          <a:latin typeface="Cambria" panose="02040503050406030204" pitchFamily="18" charset="0"/>
                        </a:rPr>
                        <a:t>Thermal</a:t>
                      </a:r>
                    </a:p>
                  </a:txBody>
                  <a:tcPr/>
                </a:tc>
                <a:extLst>
                  <a:ext uri="{0D108BD9-81ED-4DB2-BD59-A6C34878D82A}">
                    <a16:rowId xmlns:a16="http://schemas.microsoft.com/office/drawing/2014/main" val="2576622751"/>
                  </a:ext>
                </a:extLst>
              </a:tr>
            </a:tbl>
          </a:graphicData>
        </a:graphic>
      </p:graphicFrame>
      <p:sp>
        <p:nvSpPr>
          <p:cNvPr id="2" name="TextBox 1">
            <a:extLst>
              <a:ext uri="{FF2B5EF4-FFF2-40B4-BE49-F238E27FC236}">
                <a16:creationId xmlns:a16="http://schemas.microsoft.com/office/drawing/2014/main" id="{9AF5D305-CACF-5384-E9D0-DDADCFF2E7D9}"/>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10</a:t>
            </a:r>
          </a:p>
        </p:txBody>
      </p:sp>
    </p:spTree>
    <p:extLst>
      <p:ext uri="{BB962C8B-B14F-4D97-AF65-F5344CB8AC3E}">
        <p14:creationId xmlns:p14="http://schemas.microsoft.com/office/powerpoint/2010/main" val="195395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41B35-F76C-639D-1E06-2BE81B07D52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06F62E3-D3E8-B83D-93DF-C74C9D4A847A}"/>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B7980A1-14EE-933B-3519-FC9E1FA51F77}"/>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A7BC16E-B100-98B8-B517-C04BBF33D05A}"/>
              </a:ext>
            </a:extLst>
          </p:cNvPr>
          <p:cNvSpPr>
            <a:spLocks noGrp="1"/>
          </p:cNvSpPr>
          <p:nvPr>
            <p:ph type="title"/>
          </p:nvPr>
        </p:nvSpPr>
        <p:spPr>
          <a:xfrm>
            <a:off x="166638" y="142929"/>
            <a:ext cx="4846426" cy="629130"/>
          </a:xfrm>
        </p:spPr>
        <p:txBody>
          <a:bodyPr>
            <a:normAutofit fontScale="90000"/>
          </a:bodyPr>
          <a:lstStyle/>
          <a:p>
            <a:r>
              <a:rPr lang="en-US" sz="2800" dirty="0">
                <a:solidFill>
                  <a:schemeClr val="bg1"/>
                </a:solidFill>
                <a:latin typeface="Cambria" panose="02040503050406030204" pitchFamily="18" charset="0"/>
              </a:rPr>
              <a:t>How it Works – Data Reduction</a:t>
            </a:r>
          </a:p>
        </p:txBody>
      </p:sp>
      <p:sp>
        <p:nvSpPr>
          <p:cNvPr id="2" name="TextBox 1">
            <a:extLst>
              <a:ext uri="{FF2B5EF4-FFF2-40B4-BE49-F238E27FC236}">
                <a16:creationId xmlns:a16="http://schemas.microsoft.com/office/drawing/2014/main" id="{27BCFB27-3B18-458B-24EA-3628BB180344}"/>
              </a:ext>
            </a:extLst>
          </p:cNvPr>
          <p:cNvSpPr txBox="1"/>
          <p:nvPr/>
        </p:nvSpPr>
        <p:spPr>
          <a:xfrm>
            <a:off x="326841" y="1348802"/>
            <a:ext cx="5056094" cy="5078313"/>
          </a:xfrm>
          <a:prstGeom prst="rect">
            <a:avLst/>
          </a:prstGeom>
          <a:noFill/>
        </p:spPr>
        <p:txBody>
          <a:bodyPr wrap="square" rtlCol="0">
            <a:spAutoFit/>
          </a:bodyPr>
          <a:lstStyle/>
          <a:p>
            <a:pPr marL="285750" indent="-285750">
              <a:buFont typeface="Courier New" panose="02070309020205020404" pitchFamily="49" charset="0"/>
              <a:buChar char="o"/>
            </a:pPr>
            <a:r>
              <a:rPr lang="en-AU" dirty="0">
                <a:latin typeface="Cambria" panose="02040503050406030204" pitchFamily="18" charset="0"/>
              </a:rPr>
              <a:t>Brewmaster – a python package built for MALT45 data, repurposed for StarFiSH.</a:t>
            </a:r>
          </a:p>
          <a:p>
            <a:pPr marL="285750" indent="-285750">
              <a:buFont typeface="Courier New" panose="02070309020205020404" pitchFamily="49" charset="0"/>
              <a:buChar char="o"/>
            </a:pPr>
            <a:endParaRPr lang="en-AU" dirty="0">
              <a:latin typeface="Cambria" panose="02040503050406030204" pitchFamily="18" charset="0"/>
            </a:endParaRPr>
          </a:p>
          <a:p>
            <a:pPr marL="285750" indent="-285750">
              <a:buFont typeface="Courier New" panose="02070309020205020404" pitchFamily="49" charset="0"/>
              <a:buChar char="o"/>
            </a:pPr>
            <a:r>
              <a:rPr lang="en-AU" dirty="0">
                <a:latin typeface="Cambria" panose="02040503050406030204" pitchFamily="18" charset="0"/>
              </a:rPr>
              <a:t>The Compact Array is not… an array?</a:t>
            </a:r>
          </a:p>
          <a:p>
            <a:pPr marL="742950" lvl="1" indent="-285750">
              <a:buFont typeface="Courier New" panose="02070309020205020404" pitchFamily="49" charset="0"/>
              <a:buChar char="o"/>
            </a:pPr>
            <a:r>
              <a:rPr lang="en-AU" dirty="0">
                <a:latin typeface="Cambria" panose="02040503050406030204" pitchFamily="18" charset="0"/>
              </a:rPr>
              <a:t>Using ATCA as 6 single dish observatories!</a:t>
            </a:r>
          </a:p>
          <a:p>
            <a:pPr marL="285750" indent="-285750">
              <a:buFontTx/>
              <a:buChar char="-"/>
            </a:pPr>
            <a:endParaRPr lang="en-AU" dirty="0">
              <a:latin typeface="Cambria" panose="02040503050406030204" pitchFamily="18" charset="0"/>
            </a:endParaRPr>
          </a:p>
          <a:p>
            <a:r>
              <a:rPr lang="en-AU" b="1" dirty="0">
                <a:latin typeface="Cambria" panose="02040503050406030204" pitchFamily="18" charset="0"/>
              </a:rPr>
              <a:t>1.  </a:t>
            </a:r>
            <a:r>
              <a:rPr lang="en-AU" dirty="0">
                <a:latin typeface="Cambria" panose="02040503050406030204" pitchFamily="18" charset="0"/>
              </a:rPr>
              <a:t>Files are parsed through MIRIAD:</a:t>
            </a:r>
          </a:p>
          <a:p>
            <a:pPr marL="742950" lvl="1" indent="-285750">
              <a:buFont typeface="Courier New" panose="02070309020205020404" pitchFamily="49" charset="0"/>
              <a:buChar char="o"/>
            </a:pPr>
            <a:r>
              <a:rPr lang="en-AU" dirty="0">
                <a:latin typeface="Cambria" panose="02040503050406030204" pitchFamily="18" charset="0"/>
              </a:rPr>
              <a:t>Split by antennae, then by frequency.</a:t>
            </a:r>
          </a:p>
          <a:p>
            <a:pPr marL="742950" lvl="1" indent="-285750">
              <a:buFont typeface="Courier New" panose="02070309020205020404" pitchFamily="49" charset="0"/>
              <a:buChar char="o"/>
            </a:pPr>
            <a:r>
              <a:rPr lang="en-AU" dirty="0">
                <a:latin typeface="Cambria" panose="02040503050406030204" pitchFamily="18" charset="0"/>
              </a:rPr>
              <a:t>Files converted to hdf5.</a:t>
            </a:r>
          </a:p>
          <a:p>
            <a:pPr marL="742950" lvl="1" indent="-285750">
              <a:buFontTx/>
              <a:buChar char="-"/>
            </a:pPr>
            <a:endParaRPr lang="en-AU" dirty="0">
              <a:latin typeface="Cambria" panose="02040503050406030204" pitchFamily="18" charset="0"/>
            </a:endParaRPr>
          </a:p>
          <a:p>
            <a:r>
              <a:rPr lang="en-AU" b="1" dirty="0">
                <a:latin typeface="Cambria" panose="02040503050406030204" pitchFamily="18" charset="0"/>
              </a:rPr>
              <a:t>2.  </a:t>
            </a:r>
            <a:r>
              <a:rPr lang="en-AU" dirty="0">
                <a:latin typeface="Cambria" panose="02040503050406030204" pitchFamily="18" charset="0"/>
              </a:rPr>
              <a:t>Frequency hdf5 files merged across antenna.</a:t>
            </a:r>
          </a:p>
          <a:p>
            <a:endParaRPr lang="en-AU" dirty="0">
              <a:latin typeface="Cambria" panose="02040503050406030204" pitchFamily="18" charset="0"/>
            </a:endParaRPr>
          </a:p>
          <a:p>
            <a:r>
              <a:rPr lang="en-AU" b="1" dirty="0">
                <a:latin typeface="Cambria" panose="02040503050406030204" pitchFamily="18" charset="0"/>
              </a:rPr>
              <a:t>3.  </a:t>
            </a:r>
            <a:r>
              <a:rPr lang="en-AU" dirty="0">
                <a:latin typeface="Cambria" panose="02040503050406030204" pitchFamily="18" charset="0"/>
              </a:rPr>
              <a:t>Spectra are gridded into data cubes.</a:t>
            </a:r>
          </a:p>
          <a:p>
            <a:endParaRPr lang="en-AU" dirty="0">
              <a:latin typeface="Cambria" panose="02040503050406030204" pitchFamily="18" charset="0"/>
            </a:endParaRPr>
          </a:p>
          <a:p>
            <a:r>
              <a:rPr lang="en-AU" b="1" dirty="0">
                <a:latin typeface="Cambria" panose="02040503050406030204" pitchFamily="18" charset="0"/>
              </a:rPr>
              <a:t>4.  </a:t>
            </a:r>
            <a:r>
              <a:rPr lang="en-AU" dirty="0">
                <a:latin typeface="Cambria" panose="02040503050406030204" pitchFamily="18" charset="0"/>
              </a:rPr>
              <a:t>Saved as fits files.</a:t>
            </a:r>
          </a:p>
          <a:p>
            <a:endParaRPr lang="en-AU" dirty="0">
              <a:latin typeface="Cambria" panose="02040503050406030204" pitchFamily="18" charset="0"/>
            </a:endParaRPr>
          </a:p>
          <a:p>
            <a:r>
              <a:rPr lang="en-AU" b="1" dirty="0">
                <a:latin typeface="Cambria" panose="02040503050406030204" pitchFamily="18" charset="0"/>
              </a:rPr>
              <a:t>5.  </a:t>
            </a:r>
            <a:r>
              <a:rPr lang="en-AU" dirty="0">
                <a:latin typeface="Cambria" panose="02040503050406030204" pitchFamily="18" charset="0"/>
              </a:rPr>
              <a:t>Bon Appétit.</a:t>
            </a:r>
          </a:p>
          <a:p>
            <a:pPr marL="742950" lvl="1" indent="-285750">
              <a:buFontTx/>
              <a:buChar char="-"/>
            </a:pPr>
            <a:endParaRPr lang="en-AU" dirty="0"/>
          </a:p>
        </p:txBody>
      </p:sp>
      <p:sp>
        <p:nvSpPr>
          <p:cNvPr id="5" name="TextBox 4">
            <a:extLst>
              <a:ext uri="{FF2B5EF4-FFF2-40B4-BE49-F238E27FC236}">
                <a16:creationId xmlns:a16="http://schemas.microsoft.com/office/drawing/2014/main" id="{B1D8674F-A0F2-D786-0870-9D4F6635B605}"/>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11</a:t>
            </a:r>
          </a:p>
        </p:txBody>
      </p:sp>
      <p:pic>
        <p:nvPicPr>
          <p:cNvPr id="12" name="Picture 11" descr="A yellow car with a robot in the front&#10;&#10;Description automatically generated">
            <a:extLst>
              <a:ext uri="{FF2B5EF4-FFF2-40B4-BE49-F238E27FC236}">
                <a16:creationId xmlns:a16="http://schemas.microsoft.com/office/drawing/2014/main" id="{76B9BF39-C454-9344-ECBF-BBE13177BD15}"/>
              </a:ext>
            </a:extLst>
          </p:cNvPr>
          <p:cNvPicPr>
            <a:picLocks noChangeAspect="1"/>
          </p:cNvPicPr>
          <p:nvPr/>
        </p:nvPicPr>
        <p:blipFill>
          <a:blip r:embed="rId3"/>
          <a:stretch>
            <a:fillRect/>
          </a:stretch>
        </p:blipFill>
        <p:spPr>
          <a:xfrm>
            <a:off x="5851524" y="2349989"/>
            <a:ext cx="5867139" cy="2933570"/>
          </a:xfrm>
          <a:prstGeom prst="rect">
            <a:avLst/>
          </a:prstGeom>
        </p:spPr>
      </p:pic>
      <p:sp>
        <p:nvSpPr>
          <p:cNvPr id="10" name="TextBox 9">
            <a:extLst>
              <a:ext uri="{FF2B5EF4-FFF2-40B4-BE49-F238E27FC236}">
                <a16:creationId xmlns:a16="http://schemas.microsoft.com/office/drawing/2014/main" id="{20230D83-7F77-C7F1-D5F8-1253D017D1B2}"/>
              </a:ext>
            </a:extLst>
          </p:cNvPr>
          <p:cNvSpPr txBox="1"/>
          <p:nvPr/>
        </p:nvSpPr>
        <p:spPr>
          <a:xfrm>
            <a:off x="6788703" y="3616719"/>
            <a:ext cx="4311950" cy="400110"/>
          </a:xfrm>
          <a:prstGeom prst="rect">
            <a:avLst/>
          </a:prstGeom>
          <a:noFill/>
        </p:spPr>
        <p:txBody>
          <a:bodyPr wrap="none" rtlCol="0">
            <a:spAutoFit/>
          </a:bodyPr>
          <a:lstStyle/>
          <a:p>
            <a:r>
              <a:rPr lang="en-AU" sz="2000" dirty="0">
                <a:solidFill>
                  <a:schemeClr val="bg1"/>
                </a:solidFill>
              </a:rPr>
              <a:t>RPFITS   </a:t>
            </a:r>
            <a:r>
              <a:rPr lang="en-AU" sz="2000" dirty="0">
                <a:solidFill>
                  <a:schemeClr val="bg1"/>
                </a:solidFill>
                <a:sym typeface="Wingdings" pitchFamily="2" charset="2"/>
              </a:rPr>
              <a:t>  MIRIAD    HDF5    FITS</a:t>
            </a:r>
            <a:endParaRPr lang="en-AU" sz="2000" dirty="0">
              <a:solidFill>
                <a:schemeClr val="bg1"/>
              </a:solidFill>
            </a:endParaRPr>
          </a:p>
        </p:txBody>
      </p:sp>
    </p:spTree>
    <p:extLst>
      <p:ext uri="{BB962C8B-B14F-4D97-AF65-F5344CB8AC3E}">
        <p14:creationId xmlns:p14="http://schemas.microsoft.com/office/powerpoint/2010/main" val="1507491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ollage of images of a galaxy&#10;&#10;Description automatically generated">
            <a:extLst>
              <a:ext uri="{FF2B5EF4-FFF2-40B4-BE49-F238E27FC236}">
                <a16:creationId xmlns:a16="http://schemas.microsoft.com/office/drawing/2014/main" id="{7FD8ED61-9D5C-3C78-56BE-1581A292AD6A}"/>
              </a:ext>
            </a:extLst>
          </p:cNvPr>
          <p:cNvPicPr>
            <a:picLocks noGrp="1" noChangeAspect="1"/>
          </p:cNvPicPr>
          <p:nvPr>
            <p:ph idx="1"/>
          </p:nvPr>
        </p:nvPicPr>
        <p:blipFill>
          <a:blip r:embed="rId2"/>
          <a:stretch>
            <a:fillRect/>
          </a:stretch>
        </p:blipFill>
        <p:spPr>
          <a:xfrm>
            <a:off x="793934" y="1427361"/>
            <a:ext cx="4718077" cy="3825468"/>
          </a:xfrm>
        </p:spPr>
      </p:pic>
      <p:sp>
        <p:nvSpPr>
          <p:cNvPr id="6" name="Rectangle 5">
            <a:extLst>
              <a:ext uri="{FF2B5EF4-FFF2-40B4-BE49-F238E27FC236}">
                <a16:creationId xmlns:a16="http://schemas.microsoft.com/office/drawing/2014/main" id="{92849519-21DA-E793-3917-8F7B1155B7BB}"/>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FA1F77-D20A-8C38-F30C-59F9ADB7E5CF}"/>
              </a:ext>
            </a:extLst>
          </p:cNvPr>
          <p:cNvSpPr txBox="1"/>
          <p:nvPr/>
        </p:nvSpPr>
        <p:spPr>
          <a:xfrm>
            <a:off x="170121" y="195884"/>
            <a:ext cx="2232406"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Cores Galore!</a:t>
            </a:r>
          </a:p>
        </p:txBody>
      </p:sp>
      <p:sp>
        <p:nvSpPr>
          <p:cNvPr id="8" name="Rectangle 7">
            <a:extLst>
              <a:ext uri="{FF2B5EF4-FFF2-40B4-BE49-F238E27FC236}">
                <a16:creationId xmlns:a16="http://schemas.microsoft.com/office/drawing/2014/main" id="{5395A75E-E774-AF61-3B67-EE81601A6A16}"/>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BF8A7C5-3C2D-86B6-4320-039B9EB05F16}"/>
              </a:ext>
            </a:extLst>
          </p:cNvPr>
          <p:cNvCxnSpPr>
            <a:stCxn id="6" idx="2"/>
            <a:endCxn id="8" idx="0"/>
          </p:cNvCxnSpPr>
          <p:nvPr/>
        </p:nvCxnSpPr>
        <p:spPr>
          <a:xfrm>
            <a:off x="6096000" y="914989"/>
            <a:ext cx="0" cy="5747127"/>
          </a:xfrm>
          <a:prstGeom prst="line">
            <a:avLst/>
          </a:prstGeom>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22A514FD-48D0-BF9B-B396-A5AFD20ACD46}"/>
              </a:ext>
            </a:extLst>
          </p:cNvPr>
          <p:cNvSpPr txBox="1"/>
          <p:nvPr/>
        </p:nvSpPr>
        <p:spPr>
          <a:xfrm>
            <a:off x="2275192" y="1013245"/>
            <a:ext cx="1545616" cy="369332"/>
          </a:xfrm>
          <a:prstGeom prst="rect">
            <a:avLst/>
          </a:prstGeom>
          <a:noFill/>
        </p:spPr>
        <p:txBody>
          <a:bodyPr wrap="none" rtlCol="0">
            <a:spAutoFit/>
          </a:bodyPr>
          <a:lstStyle/>
          <a:p>
            <a:r>
              <a:rPr lang="en-AU" b="1" dirty="0"/>
              <a:t>G318.95-0.20</a:t>
            </a:r>
          </a:p>
        </p:txBody>
      </p:sp>
      <p:sp>
        <p:nvSpPr>
          <p:cNvPr id="13" name="TextBox 12">
            <a:extLst>
              <a:ext uri="{FF2B5EF4-FFF2-40B4-BE49-F238E27FC236}">
                <a16:creationId xmlns:a16="http://schemas.microsoft.com/office/drawing/2014/main" id="{47F950E5-46AC-636C-2174-11EE8B7924A3}"/>
              </a:ext>
            </a:extLst>
          </p:cNvPr>
          <p:cNvSpPr txBox="1"/>
          <p:nvPr/>
        </p:nvSpPr>
        <p:spPr>
          <a:xfrm>
            <a:off x="8371192" y="1013245"/>
            <a:ext cx="1545616" cy="369332"/>
          </a:xfrm>
          <a:prstGeom prst="rect">
            <a:avLst/>
          </a:prstGeom>
          <a:noFill/>
        </p:spPr>
        <p:txBody>
          <a:bodyPr wrap="none" rtlCol="0">
            <a:spAutoFit/>
          </a:bodyPr>
          <a:lstStyle/>
          <a:p>
            <a:r>
              <a:rPr lang="en-AU" b="1" dirty="0"/>
              <a:t>G335.29-0.13</a:t>
            </a:r>
          </a:p>
        </p:txBody>
      </p:sp>
      <p:sp>
        <p:nvSpPr>
          <p:cNvPr id="14" name="TextBox 13">
            <a:extLst>
              <a:ext uri="{FF2B5EF4-FFF2-40B4-BE49-F238E27FC236}">
                <a16:creationId xmlns:a16="http://schemas.microsoft.com/office/drawing/2014/main" id="{57681F35-E7CE-59A3-6E65-68DDA130E49A}"/>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12</a:t>
            </a:r>
          </a:p>
        </p:txBody>
      </p:sp>
      <p:pic>
        <p:nvPicPr>
          <p:cNvPr id="9" name="Picture 8" descr="A collage of images of a satellite&#10;&#10;Description automatically generated">
            <a:extLst>
              <a:ext uri="{FF2B5EF4-FFF2-40B4-BE49-F238E27FC236}">
                <a16:creationId xmlns:a16="http://schemas.microsoft.com/office/drawing/2014/main" id="{8BCCA665-EA23-9C79-548F-3ADF5217CC17}"/>
              </a:ext>
            </a:extLst>
          </p:cNvPr>
          <p:cNvPicPr>
            <a:picLocks noChangeAspect="1"/>
          </p:cNvPicPr>
          <p:nvPr/>
        </p:nvPicPr>
        <p:blipFill>
          <a:blip r:embed="rId3"/>
          <a:stretch>
            <a:fillRect/>
          </a:stretch>
        </p:blipFill>
        <p:spPr>
          <a:xfrm>
            <a:off x="6960695" y="1382577"/>
            <a:ext cx="4366610" cy="3870252"/>
          </a:xfrm>
          <a:prstGeom prst="rect">
            <a:avLst/>
          </a:prstGeom>
        </p:spPr>
      </p:pic>
      <p:sp>
        <p:nvSpPr>
          <p:cNvPr id="2" name="TextBox 1">
            <a:extLst>
              <a:ext uri="{FF2B5EF4-FFF2-40B4-BE49-F238E27FC236}">
                <a16:creationId xmlns:a16="http://schemas.microsoft.com/office/drawing/2014/main" id="{8E614543-F68C-9A20-6728-D4BC0300135C}"/>
              </a:ext>
            </a:extLst>
          </p:cNvPr>
          <p:cNvSpPr txBox="1"/>
          <p:nvPr/>
        </p:nvSpPr>
        <p:spPr>
          <a:xfrm>
            <a:off x="891920" y="5357307"/>
            <a:ext cx="4522104" cy="1200329"/>
          </a:xfrm>
          <a:prstGeom prst="rect">
            <a:avLst/>
          </a:prstGeom>
          <a:noFill/>
        </p:spPr>
        <p:txBody>
          <a:bodyPr wrap="square" rtlCol="0">
            <a:spAutoFit/>
          </a:bodyPr>
          <a:lstStyle/>
          <a:p>
            <a:pPr marL="285750" indent="-285750">
              <a:buFont typeface="Courier New" panose="02070309020205020404" pitchFamily="49" charset="0"/>
              <a:buChar char="o"/>
            </a:pPr>
            <a:r>
              <a:rPr lang="en-AU" dirty="0"/>
              <a:t>Hot Molecular Core with CH</a:t>
            </a:r>
            <a:r>
              <a:rPr lang="en-AU" baseline="-25000" dirty="0"/>
              <a:t>3</a:t>
            </a:r>
            <a:r>
              <a:rPr lang="en-AU" dirty="0"/>
              <a:t>OH maser association.</a:t>
            </a:r>
          </a:p>
          <a:p>
            <a:pPr marL="285750" indent="-285750">
              <a:buFont typeface="Courier New" panose="02070309020205020404" pitchFamily="49" charset="0"/>
              <a:buChar char="o"/>
            </a:pPr>
            <a:r>
              <a:rPr lang="en-AU" dirty="0"/>
              <a:t>Clear C</a:t>
            </a:r>
            <a:r>
              <a:rPr lang="en-AU" baseline="30000" dirty="0"/>
              <a:t>34</a:t>
            </a:r>
            <a:r>
              <a:rPr lang="en-AU" dirty="0"/>
              <a:t>S, CS, CH</a:t>
            </a:r>
            <a:r>
              <a:rPr lang="en-AU" baseline="-25000" dirty="0"/>
              <a:t>3</a:t>
            </a:r>
            <a:r>
              <a:rPr lang="en-AU" dirty="0"/>
              <a:t>OH thermal, and CH</a:t>
            </a:r>
            <a:r>
              <a:rPr lang="en-AU" baseline="-25000" dirty="0"/>
              <a:t>3</a:t>
            </a:r>
            <a:r>
              <a:rPr lang="en-AU" dirty="0"/>
              <a:t>OH maser emission.</a:t>
            </a:r>
          </a:p>
        </p:txBody>
      </p:sp>
      <p:sp>
        <p:nvSpPr>
          <p:cNvPr id="3" name="TextBox 2">
            <a:extLst>
              <a:ext uri="{FF2B5EF4-FFF2-40B4-BE49-F238E27FC236}">
                <a16:creationId xmlns:a16="http://schemas.microsoft.com/office/drawing/2014/main" id="{F654F947-9C56-D755-037E-A5F96BF0C441}"/>
              </a:ext>
            </a:extLst>
          </p:cNvPr>
          <p:cNvSpPr txBox="1"/>
          <p:nvPr/>
        </p:nvSpPr>
        <p:spPr>
          <a:xfrm>
            <a:off x="7142772" y="5357308"/>
            <a:ext cx="4281850" cy="1200329"/>
          </a:xfrm>
          <a:prstGeom prst="rect">
            <a:avLst/>
          </a:prstGeom>
          <a:noFill/>
        </p:spPr>
        <p:txBody>
          <a:bodyPr wrap="square" rtlCol="0">
            <a:spAutoFit/>
          </a:bodyPr>
          <a:lstStyle/>
          <a:p>
            <a:pPr marL="285750" indent="-285750">
              <a:buFont typeface="Courier New" panose="02070309020205020404" pitchFamily="49" charset="0"/>
              <a:buChar char="o"/>
            </a:pPr>
            <a:r>
              <a:rPr lang="en-AU" dirty="0"/>
              <a:t>Known H</a:t>
            </a:r>
            <a:r>
              <a:rPr lang="en-AU" baseline="-25000" dirty="0"/>
              <a:t>2</a:t>
            </a:r>
            <a:r>
              <a:rPr lang="en-AU" dirty="0"/>
              <a:t>O maser association.</a:t>
            </a:r>
            <a:r>
              <a:rPr lang="en-AU" baseline="30000" dirty="0"/>
              <a:t>[5]</a:t>
            </a:r>
            <a:endParaRPr lang="en-AU" dirty="0"/>
          </a:p>
          <a:p>
            <a:pPr marL="285750" indent="-285750">
              <a:buFont typeface="Courier New" panose="02070309020205020404" pitchFamily="49" charset="0"/>
              <a:buChar char="o"/>
            </a:pPr>
            <a:r>
              <a:rPr lang="en-AU" dirty="0"/>
              <a:t>Clear C</a:t>
            </a:r>
            <a:r>
              <a:rPr lang="en-AU" baseline="30000" dirty="0"/>
              <a:t>34</a:t>
            </a:r>
            <a:r>
              <a:rPr lang="en-AU" dirty="0"/>
              <a:t>S, CS, CH</a:t>
            </a:r>
            <a:r>
              <a:rPr lang="en-AU" baseline="-25000" dirty="0"/>
              <a:t>3</a:t>
            </a:r>
            <a:r>
              <a:rPr lang="en-AU" dirty="0"/>
              <a:t>OH thermal, and CH</a:t>
            </a:r>
            <a:r>
              <a:rPr lang="en-AU" baseline="-25000" dirty="0"/>
              <a:t>3</a:t>
            </a:r>
            <a:r>
              <a:rPr lang="en-AU" dirty="0"/>
              <a:t>OH maser emission.</a:t>
            </a:r>
          </a:p>
          <a:p>
            <a:pPr marL="285750" indent="-285750">
              <a:buFontTx/>
              <a:buChar char="-"/>
            </a:pPr>
            <a:endParaRPr lang="en-AU" dirty="0"/>
          </a:p>
        </p:txBody>
      </p:sp>
    </p:spTree>
    <p:extLst>
      <p:ext uri="{BB962C8B-B14F-4D97-AF65-F5344CB8AC3E}">
        <p14:creationId xmlns:p14="http://schemas.microsoft.com/office/powerpoint/2010/main" val="330441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0874C2-EC22-1775-AD28-D850F35EB249}"/>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767B032-0BA0-DB56-92C1-761D77468B82}"/>
              </a:ext>
            </a:extLst>
          </p:cNvPr>
          <p:cNvSpPr txBox="1"/>
          <p:nvPr/>
        </p:nvSpPr>
        <p:spPr>
          <a:xfrm>
            <a:off x="170121" y="195884"/>
            <a:ext cx="2335896"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a:t>
            </a:r>
          </a:p>
        </p:txBody>
      </p:sp>
      <p:pic>
        <p:nvPicPr>
          <p:cNvPr id="7" name="Picture 6" descr="A close-up of a galaxy&#10;&#10;Description automatically generated">
            <a:extLst>
              <a:ext uri="{FF2B5EF4-FFF2-40B4-BE49-F238E27FC236}">
                <a16:creationId xmlns:a16="http://schemas.microsoft.com/office/drawing/2014/main" id="{1C350D49-66ED-4949-6AEF-9503D11A73F0}"/>
              </a:ext>
            </a:extLst>
          </p:cNvPr>
          <p:cNvPicPr>
            <a:picLocks noChangeAspect="1"/>
          </p:cNvPicPr>
          <p:nvPr/>
        </p:nvPicPr>
        <p:blipFill>
          <a:blip r:embed="rId2"/>
          <a:stretch>
            <a:fillRect/>
          </a:stretch>
        </p:blipFill>
        <p:spPr>
          <a:xfrm>
            <a:off x="31824" y="1119680"/>
            <a:ext cx="6369706" cy="5337743"/>
          </a:xfrm>
          <a:prstGeom prst="rect">
            <a:avLst/>
          </a:prstGeom>
        </p:spPr>
      </p:pic>
      <p:sp>
        <p:nvSpPr>
          <p:cNvPr id="8" name="Rectangle 7">
            <a:extLst>
              <a:ext uri="{FF2B5EF4-FFF2-40B4-BE49-F238E27FC236}">
                <a16:creationId xmlns:a16="http://schemas.microsoft.com/office/drawing/2014/main" id="{DD7AEE83-78CF-CEAD-B499-CDF03E1A4918}"/>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2C5BB89-81C3-E79E-C063-94F6EE54EC34}"/>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13</a:t>
            </a:r>
          </a:p>
        </p:txBody>
      </p:sp>
      <p:pic>
        <p:nvPicPr>
          <p:cNvPr id="6" name="Picture 5" descr="A galaxy with a red dot in the center&#10;&#10;Description automatically generated">
            <a:extLst>
              <a:ext uri="{FF2B5EF4-FFF2-40B4-BE49-F238E27FC236}">
                <a16:creationId xmlns:a16="http://schemas.microsoft.com/office/drawing/2014/main" id="{92D9D9D3-2C85-0178-639D-AE2FEDF45BC4}"/>
              </a:ext>
            </a:extLst>
          </p:cNvPr>
          <p:cNvPicPr>
            <a:picLocks noChangeAspect="1"/>
          </p:cNvPicPr>
          <p:nvPr/>
        </p:nvPicPr>
        <p:blipFill>
          <a:blip r:embed="rId3"/>
          <a:stretch>
            <a:fillRect/>
          </a:stretch>
        </p:blipFill>
        <p:spPr>
          <a:xfrm>
            <a:off x="6605195" y="1110873"/>
            <a:ext cx="5346551" cy="5346551"/>
          </a:xfrm>
          <a:prstGeom prst="rect">
            <a:avLst/>
          </a:prstGeom>
        </p:spPr>
      </p:pic>
    </p:spTree>
    <p:extLst>
      <p:ext uri="{BB962C8B-B14F-4D97-AF65-F5344CB8AC3E}">
        <p14:creationId xmlns:p14="http://schemas.microsoft.com/office/powerpoint/2010/main" val="3063975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A91537-336E-A5F8-701E-38F661F113E9}"/>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8200E8C-1235-9652-4B86-DD86C30B8F49}"/>
              </a:ext>
            </a:extLst>
          </p:cNvPr>
          <p:cNvSpPr txBox="1"/>
          <p:nvPr/>
        </p:nvSpPr>
        <p:spPr>
          <a:xfrm>
            <a:off x="170121" y="195884"/>
            <a:ext cx="2452916"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II</a:t>
            </a:r>
          </a:p>
        </p:txBody>
      </p:sp>
      <p:pic>
        <p:nvPicPr>
          <p:cNvPr id="7" name="Picture 6" descr="A screenshot of a text&#10;&#10;Description automatically generated">
            <a:extLst>
              <a:ext uri="{FF2B5EF4-FFF2-40B4-BE49-F238E27FC236}">
                <a16:creationId xmlns:a16="http://schemas.microsoft.com/office/drawing/2014/main" id="{CC50FE87-6D95-892D-1BE8-70D5CE6E35AF}"/>
              </a:ext>
            </a:extLst>
          </p:cNvPr>
          <p:cNvPicPr>
            <a:picLocks noChangeAspect="1"/>
          </p:cNvPicPr>
          <p:nvPr/>
        </p:nvPicPr>
        <p:blipFill>
          <a:blip r:embed="rId2"/>
          <a:stretch>
            <a:fillRect/>
          </a:stretch>
        </p:blipFill>
        <p:spPr>
          <a:xfrm>
            <a:off x="0" y="1652341"/>
            <a:ext cx="6092494" cy="4290670"/>
          </a:xfrm>
          <a:prstGeom prst="rect">
            <a:avLst/>
          </a:prstGeom>
        </p:spPr>
      </p:pic>
      <p:pic>
        <p:nvPicPr>
          <p:cNvPr id="9" name="Picture 8" descr="A screenshot of a text&#10;&#10;Description automatically generated">
            <a:extLst>
              <a:ext uri="{FF2B5EF4-FFF2-40B4-BE49-F238E27FC236}">
                <a16:creationId xmlns:a16="http://schemas.microsoft.com/office/drawing/2014/main" id="{DC28B315-30B1-AF6E-5277-C2D35478BB78}"/>
              </a:ext>
            </a:extLst>
          </p:cNvPr>
          <p:cNvPicPr>
            <a:picLocks noChangeAspect="1"/>
          </p:cNvPicPr>
          <p:nvPr/>
        </p:nvPicPr>
        <p:blipFill>
          <a:blip r:embed="rId3"/>
          <a:stretch>
            <a:fillRect/>
          </a:stretch>
        </p:blipFill>
        <p:spPr>
          <a:xfrm>
            <a:off x="6099505" y="1709101"/>
            <a:ext cx="6092495" cy="4177150"/>
          </a:xfrm>
          <a:prstGeom prst="rect">
            <a:avLst/>
          </a:prstGeom>
        </p:spPr>
      </p:pic>
      <p:cxnSp>
        <p:nvCxnSpPr>
          <p:cNvPr id="10" name="Straight Connector 9">
            <a:extLst>
              <a:ext uri="{FF2B5EF4-FFF2-40B4-BE49-F238E27FC236}">
                <a16:creationId xmlns:a16="http://schemas.microsoft.com/office/drawing/2014/main" id="{7B0B1FBE-E936-E15F-FB68-9D895C80F55A}"/>
              </a:ext>
            </a:extLst>
          </p:cNvPr>
          <p:cNvCxnSpPr/>
          <p:nvPr/>
        </p:nvCxnSpPr>
        <p:spPr>
          <a:xfrm>
            <a:off x="6096000" y="914989"/>
            <a:ext cx="0" cy="5747127"/>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a:extLst>
              <a:ext uri="{FF2B5EF4-FFF2-40B4-BE49-F238E27FC236}">
                <a16:creationId xmlns:a16="http://schemas.microsoft.com/office/drawing/2014/main" id="{39C754FC-6F3D-957F-57F3-5854B4017FBE}"/>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80B77CF-D3F2-54BB-B230-65251240F975}"/>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14</a:t>
            </a:r>
          </a:p>
        </p:txBody>
      </p:sp>
    </p:spTree>
    <p:extLst>
      <p:ext uri="{BB962C8B-B14F-4D97-AF65-F5344CB8AC3E}">
        <p14:creationId xmlns:p14="http://schemas.microsoft.com/office/powerpoint/2010/main" val="392493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FD605D0-CB78-F631-E4A4-271BBDE1F564}"/>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84BD7DC-66CE-B549-A510-BC1FD38176FF}"/>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8881427-3340-E99D-67AC-B0607BBE9883}"/>
              </a:ext>
            </a:extLst>
          </p:cNvPr>
          <p:cNvSpPr txBox="1"/>
          <p:nvPr/>
        </p:nvSpPr>
        <p:spPr>
          <a:xfrm>
            <a:off x="170121" y="195884"/>
            <a:ext cx="2569934"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III</a:t>
            </a:r>
          </a:p>
        </p:txBody>
      </p:sp>
      <p:pic>
        <p:nvPicPr>
          <p:cNvPr id="6" name="Picture 5" descr="A comparison of a galaxy&#10;&#10;Description automatically generated with medium confidence">
            <a:extLst>
              <a:ext uri="{FF2B5EF4-FFF2-40B4-BE49-F238E27FC236}">
                <a16:creationId xmlns:a16="http://schemas.microsoft.com/office/drawing/2014/main" id="{6829C7F6-C107-28F8-DC6D-443AAFB72A76}"/>
              </a:ext>
            </a:extLst>
          </p:cNvPr>
          <p:cNvPicPr>
            <a:picLocks noChangeAspect="1"/>
          </p:cNvPicPr>
          <p:nvPr/>
        </p:nvPicPr>
        <p:blipFill>
          <a:blip r:embed="rId2"/>
          <a:stretch>
            <a:fillRect/>
          </a:stretch>
        </p:blipFill>
        <p:spPr>
          <a:xfrm>
            <a:off x="83036" y="1482501"/>
            <a:ext cx="8246062" cy="4569955"/>
          </a:xfrm>
          <a:prstGeom prst="rect">
            <a:avLst/>
          </a:prstGeom>
        </p:spPr>
      </p:pic>
      <p:sp>
        <p:nvSpPr>
          <p:cNvPr id="7" name="TextBox 6">
            <a:extLst>
              <a:ext uri="{FF2B5EF4-FFF2-40B4-BE49-F238E27FC236}">
                <a16:creationId xmlns:a16="http://schemas.microsoft.com/office/drawing/2014/main" id="{361D2160-1BC7-B130-D5A9-C63A23BA9C13}"/>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15</a:t>
            </a:r>
          </a:p>
        </p:txBody>
      </p:sp>
      <p:sp>
        <p:nvSpPr>
          <p:cNvPr id="2" name="TextBox 1">
            <a:extLst>
              <a:ext uri="{FF2B5EF4-FFF2-40B4-BE49-F238E27FC236}">
                <a16:creationId xmlns:a16="http://schemas.microsoft.com/office/drawing/2014/main" id="{99F5AFC0-E7F4-3907-2B1D-C3344E894CF3}"/>
              </a:ext>
            </a:extLst>
          </p:cNvPr>
          <p:cNvSpPr txBox="1"/>
          <p:nvPr/>
        </p:nvSpPr>
        <p:spPr>
          <a:xfrm>
            <a:off x="8239442" y="2746705"/>
            <a:ext cx="3789693" cy="2031325"/>
          </a:xfrm>
          <a:prstGeom prst="rect">
            <a:avLst/>
          </a:prstGeom>
          <a:noFill/>
        </p:spPr>
        <p:txBody>
          <a:bodyPr wrap="square" rtlCol="0">
            <a:spAutoFit/>
          </a:bodyPr>
          <a:lstStyle/>
          <a:p>
            <a:r>
              <a:rPr lang="en-AU" b="1" dirty="0">
                <a:latin typeface="Cambria" panose="02040503050406030204" pitchFamily="18" charset="0"/>
              </a:rPr>
              <a:t>Panel A: </a:t>
            </a:r>
            <a:r>
              <a:rPr lang="en-AU" dirty="0">
                <a:latin typeface="Cambria" panose="02040503050406030204" pitchFamily="18" charset="0"/>
              </a:rPr>
              <a:t>-62.7 km s</a:t>
            </a:r>
            <a:r>
              <a:rPr lang="en-AU" baseline="30000" dirty="0">
                <a:latin typeface="Cambria" panose="02040503050406030204" pitchFamily="18" charset="0"/>
              </a:rPr>
              <a:t>-1</a:t>
            </a:r>
            <a:r>
              <a:rPr lang="en-AU" dirty="0">
                <a:latin typeface="Cambria" panose="02040503050406030204" pitchFamily="18" charset="0"/>
              </a:rPr>
              <a:t> to -55.5 km s</a:t>
            </a:r>
            <a:r>
              <a:rPr lang="en-AU" baseline="30000" dirty="0">
                <a:latin typeface="Cambria" panose="02040503050406030204" pitchFamily="18" charset="0"/>
              </a:rPr>
              <a:t>-1</a:t>
            </a:r>
            <a:r>
              <a:rPr lang="en-AU" dirty="0">
                <a:latin typeface="Cambria" panose="02040503050406030204" pitchFamily="18" charset="0"/>
              </a:rPr>
              <a:t> </a:t>
            </a:r>
          </a:p>
          <a:p>
            <a:endParaRPr lang="en-AU" dirty="0">
              <a:latin typeface="Cambria" panose="02040503050406030204" pitchFamily="18" charset="0"/>
            </a:endParaRPr>
          </a:p>
          <a:p>
            <a:r>
              <a:rPr lang="en-AU" b="1" dirty="0">
                <a:latin typeface="Cambria" panose="02040503050406030204" pitchFamily="18" charset="0"/>
              </a:rPr>
              <a:t>Panel B: </a:t>
            </a:r>
            <a:r>
              <a:rPr lang="en-AU" dirty="0">
                <a:latin typeface="Cambria" panose="02040503050406030204" pitchFamily="18" charset="0"/>
              </a:rPr>
              <a:t>-49.0 km s</a:t>
            </a:r>
            <a:r>
              <a:rPr lang="en-AU" baseline="30000" dirty="0">
                <a:latin typeface="Cambria" panose="02040503050406030204" pitchFamily="18" charset="0"/>
              </a:rPr>
              <a:t>-1</a:t>
            </a:r>
            <a:r>
              <a:rPr lang="en-AU" dirty="0">
                <a:latin typeface="Cambria" panose="02040503050406030204" pitchFamily="18" charset="0"/>
              </a:rPr>
              <a:t> to -36.3 km s</a:t>
            </a:r>
            <a:r>
              <a:rPr lang="en-AU" baseline="30000" dirty="0">
                <a:latin typeface="Cambria" panose="02040503050406030204" pitchFamily="18" charset="0"/>
              </a:rPr>
              <a:t>-1</a:t>
            </a:r>
            <a:r>
              <a:rPr lang="en-AU" dirty="0">
                <a:latin typeface="Cambria" panose="02040503050406030204" pitchFamily="18" charset="0"/>
              </a:rPr>
              <a:t> </a:t>
            </a:r>
          </a:p>
          <a:p>
            <a:endParaRPr lang="en-AU" dirty="0">
              <a:latin typeface="Cambria" panose="02040503050406030204" pitchFamily="18" charset="0"/>
            </a:endParaRPr>
          </a:p>
          <a:p>
            <a:r>
              <a:rPr lang="en-AU" b="1" dirty="0">
                <a:latin typeface="Cambria" panose="02040503050406030204" pitchFamily="18" charset="0"/>
              </a:rPr>
              <a:t>Panel C: </a:t>
            </a:r>
            <a:r>
              <a:rPr lang="en-AU" dirty="0">
                <a:latin typeface="Cambria" panose="02040503050406030204" pitchFamily="18" charset="0"/>
              </a:rPr>
              <a:t>-46.5 km s</a:t>
            </a:r>
            <a:r>
              <a:rPr lang="en-AU" baseline="30000" dirty="0">
                <a:latin typeface="Cambria" panose="02040503050406030204" pitchFamily="18" charset="0"/>
              </a:rPr>
              <a:t>-1</a:t>
            </a:r>
            <a:r>
              <a:rPr lang="en-AU" dirty="0">
                <a:latin typeface="Cambria" panose="02040503050406030204" pitchFamily="18" charset="0"/>
              </a:rPr>
              <a:t> to -42.5 km s</a:t>
            </a:r>
            <a:r>
              <a:rPr lang="en-AU" baseline="30000" dirty="0">
                <a:latin typeface="Cambria" panose="02040503050406030204" pitchFamily="18" charset="0"/>
              </a:rPr>
              <a:t>-1</a:t>
            </a:r>
            <a:r>
              <a:rPr lang="en-AU" dirty="0">
                <a:latin typeface="Cambria" panose="02040503050406030204" pitchFamily="18" charset="0"/>
              </a:rPr>
              <a:t> </a:t>
            </a:r>
          </a:p>
          <a:p>
            <a:endParaRPr lang="en-AU" dirty="0">
              <a:latin typeface="Cambria" panose="02040503050406030204" pitchFamily="18" charset="0"/>
            </a:endParaRPr>
          </a:p>
          <a:p>
            <a:r>
              <a:rPr lang="en-AU" b="1" dirty="0">
                <a:latin typeface="Cambria" panose="02040503050406030204" pitchFamily="18" charset="0"/>
              </a:rPr>
              <a:t>Panel D: </a:t>
            </a:r>
            <a:r>
              <a:rPr lang="en-AU" dirty="0">
                <a:latin typeface="Cambria" panose="02040503050406030204" pitchFamily="18" charset="0"/>
              </a:rPr>
              <a:t>-41.1 km s</a:t>
            </a:r>
            <a:r>
              <a:rPr lang="en-AU" baseline="30000" dirty="0">
                <a:latin typeface="Cambria" panose="02040503050406030204" pitchFamily="18" charset="0"/>
              </a:rPr>
              <a:t>-1</a:t>
            </a:r>
            <a:r>
              <a:rPr lang="en-AU" dirty="0">
                <a:latin typeface="Cambria" panose="02040503050406030204" pitchFamily="18" charset="0"/>
              </a:rPr>
              <a:t> to -36.3 km s</a:t>
            </a:r>
            <a:r>
              <a:rPr lang="en-AU" baseline="30000" dirty="0">
                <a:latin typeface="Cambria" panose="02040503050406030204" pitchFamily="18" charset="0"/>
              </a:rPr>
              <a:t>-1</a:t>
            </a:r>
            <a:r>
              <a:rPr lang="en-AU" dirty="0">
                <a:latin typeface="Cambria" panose="02040503050406030204" pitchFamily="18" charset="0"/>
              </a:rPr>
              <a:t> </a:t>
            </a:r>
          </a:p>
        </p:txBody>
      </p:sp>
      <p:sp>
        <p:nvSpPr>
          <p:cNvPr id="3" name="TextBox 2">
            <a:extLst>
              <a:ext uri="{FF2B5EF4-FFF2-40B4-BE49-F238E27FC236}">
                <a16:creationId xmlns:a16="http://schemas.microsoft.com/office/drawing/2014/main" id="{77D2ED56-31ED-0FA5-D029-BF5B5992F6F6}"/>
              </a:ext>
            </a:extLst>
          </p:cNvPr>
          <p:cNvSpPr txBox="1"/>
          <p:nvPr/>
        </p:nvSpPr>
        <p:spPr>
          <a:xfrm>
            <a:off x="9279112" y="2171698"/>
            <a:ext cx="1476366" cy="461665"/>
          </a:xfrm>
          <a:prstGeom prst="rect">
            <a:avLst/>
          </a:prstGeom>
          <a:noFill/>
        </p:spPr>
        <p:txBody>
          <a:bodyPr wrap="none" rtlCol="0">
            <a:spAutoFit/>
          </a:bodyPr>
          <a:lstStyle/>
          <a:p>
            <a:r>
              <a:rPr lang="en-AU" sz="2400" b="1" dirty="0">
                <a:latin typeface="Cambria" panose="02040503050406030204" pitchFamily="18" charset="0"/>
              </a:rPr>
              <a:t>CS J = 1-0</a:t>
            </a:r>
          </a:p>
        </p:txBody>
      </p:sp>
    </p:spTree>
    <p:extLst>
      <p:ext uri="{BB962C8B-B14F-4D97-AF65-F5344CB8AC3E}">
        <p14:creationId xmlns:p14="http://schemas.microsoft.com/office/powerpoint/2010/main" val="3501581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42767B-AAE8-3583-E6B8-973424B50CC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A2C3E6CA-E8FE-7A9A-9E36-A19C35BFD63C}"/>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CAA7127-866A-2464-A1CA-EDB364ED24CF}"/>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65BE1A-5109-DF16-FBCD-5DF978C92E53}"/>
              </a:ext>
            </a:extLst>
          </p:cNvPr>
          <p:cNvSpPr txBox="1"/>
          <p:nvPr/>
        </p:nvSpPr>
        <p:spPr>
          <a:xfrm>
            <a:off x="170121" y="195884"/>
            <a:ext cx="2552302"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IV</a:t>
            </a:r>
          </a:p>
        </p:txBody>
      </p:sp>
      <p:sp>
        <p:nvSpPr>
          <p:cNvPr id="2" name="TextBox 1">
            <a:extLst>
              <a:ext uri="{FF2B5EF4-FFF2-40B4-BE49-F238E27FC236}">
                <a16:creationId xmlns:a16="http://schemas.microsoft.com/office/drawing/2014/main" id="{5469549A-A86C-880B-B709-C77351F545A3}"/>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16</a:t>
            </a:r>
          </a:p>
        </p:txBody>
      </p:sp>
      <p:pic>
        <p:nvPicPr>
          <p:cNvPr id="6" name="Picture 5" descr="A close-up of a galaxy&#10;&#10;Description automatically generated">
            <a:extLst>
              <a:ext uri="{FF2B5EF4-FFF2-40B4-BE49-F238E27FC236}">
                <a16:creationId xmlns:a16="http://schemas.microsoft.com/office/drawing/2014/main" id="{0E281A17-A11A-8512-810D-FAEB6035B36A}"/>
              </a:ext>
            </a:extLst>
          </p:cNvPr>
          <p:cNvPicPr>
            <a:picLocks noChangeAspect="1"/>
          </p:cNvPicPr>
          <p:nvPr/>
        </p:nvPicPr>
        <p:blipFill>
          <a:blip r:embed="rId2"/>
          <a:stretch>
            <a:fillRect/>
          </a:stretch>
        </p:blipFill>
        <p:spPr>
          <a:xfrm>
            <a:off x="1348847" y="1010896"/>
            <a:ext cx="9494306" cy="5612397"/>
          </a:xfrm>
          <a:prstGeom prst="rect">
            <a:avLst/>
          </a:prstGeom>
        </p:spPr>
      </p:pic>
    </p:spTree>
    <p:extLst>
      <p:ext uri="{BB962C8B-B14F-4D97-AF65-F5344CB8AC3E}">
        <p14:creationId xmlns:p14="http://schemas.microsoft.com/office/powerpoint/2010/main" val="22044842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251822-0164-847A-81F7-C1669ED5A45F}"/>
              </a:ext>
            </a:extLst>
          </p:cNvPr>
          <p:cNvSpPr>
            <a:spLocks noGrp="1"/>
          </p:cNvSpPr>
          <p:nvPr>
            <p:ph idx="1"/>
          </p:nvPr>
        </p:nvSpPr>
        <p:spPr>
          <a:xfrm>
            <a:off x="718457" y="1716768"/>
            <a:ext cx="10515600" cy="4351338"/>
          </a:xfrm>
        </p:spPr>
        <p:txBody>
          <a:bodyPr>
            <a:normAutofit/>
          </a:bodyPr>
          <a:lstStyle/>
          <a:p>
            <a:pPr>
              <a:buFont typeface="Courier New" panose="02070309020205020404" pitchFamily="49" charset="0"/>
              <a:buChar char="o"/>
            </a:pPr>
            <a:r>
              <a:rPr lang="en-AU" dirty="0">
                <a:latin typeface="Cambria" panose="02040503050406030204" pitchFamily="18" charset="0"/>
              </a:rPr>
              <a:t>With current computing power:</a:t>
            </a:r>
          </a:p>
          <a:p>
            <a:pPr lvl="1">
              <a:buFont typeface="Courier New" panose="02070309020205020404" pitchFamily="49" charset="0"/>
              <a:buChar char="o"/>
            </a:pPr>
            <a:r>
              <a:rPr lang="en-AU" dirty="0">
                <a:latin typeface="Cambria" panose="02040503050406030204" pitchFamily="18" charset="0"/>
              </a:rPr>
              <a:t>70 TB @ ~100 GB per 3 hr = ~2150 hrs</a:t>
            </a:r>
          </a:p>
          <a:p>
            <a:pPr lvl="1">
              <a:buFont typeface="Courier New" panose="02070309020205020404" pitchFamily="49" charset="0"/>
              <a:buChar char="o"/>
            </a:pPr>
            <a:r>
              <a:rPr lang="en-AU" dirty="0">
                <a:latin typeface="Cambria" panose="02040503050406030204" pitchFamily="18" charset="0"/>
              </a:rPr>
              <a:t>Assuming 8 hours per day, that’s ~270 days of processing!</a:t>
            </a:r>
          </a:p>
          <a:p>
            <a:pPr lvl="1">
              <a:buFont typeface="Courier New" panose="02070309020205020404" pitchFamily="49" charset="0"/>
              <a:buChar char="o"/>
            </a:pPr>
            <a:r>
              <a:rPr lang="en-AU" dirty="0">
                <a:latin typeface="Cambria" panose="02040503050406030204" pitchFamily="18" charset="0"/>
              </a:rPr>
              <a:t>Assuming 4 hours per day, that’s ~540 days of processing!</a:t>
            </a:r>
          </a:p>
          <a:p>
            <a:pPr>
              <a:buFont typeface="Courier New" panose="02070309020205020404" pitchFamily="49" charset="0"/>
              <a:buChar char="o"/>
            </a:pPr>
            <a:r>
              <a:rPr lang="en-AU" dirty="0">
                <a:latin typeface="Cambria" panose="02040503050406030204" pitchFamily="18" charset="0"/>
              </a:rPr>
              <a:t>This means around 2 years until reduction completion, late 2027 completion time?</a:t>
            </a:r>
          </a:p>
          <a:p>
            <a:pPr>
              <a:buFont typeface="Courier New" panose="02070309020205020404" pitchFamily="49" charset="0"/>
              <a:buChar char="o"/>
            </a:pPr>
            <a:r>
              <a:rPr lang="en-AU" dirty="0">
                <a:latin typeface="Cambria" panose="02040503050406030204" pitchFamily="18" charset="0"/>
              </a:rPr>
              <a:t>More advanced computing power could be useful for expediting the process so that the data are ready before CTA is operational!</a:t>
            </a:r>
          </a:p>
          <a:p>
            <a:pPr>
              <a:buFont typeface="Courier New" panose="02070309020205020404" pitchFamily="49" charset="0"/>
              <a:buChar char="o"/>
            </a:pPr>
            <a:r>
              <a:rPr lang="en-AU" dirty="0">
                <a:latin typeface="Cambria" panose="02040503050406030204" pitchFamily="18" charset="0"/>
              </a:rPr>
              <a:t>Intermediate science targets can be identified prior to completion.</a:t>
            </a:r>
          </a:p>
          <a:p>
            <a:endParaRPr lang="en-AU" dirty="0"/>
          </a:p>
        </p:txBody>
      </p:sp>
      <p:sp>
        <p:nvSpPr>
          <p:cNvPr id="4" name="Rectangle 3">
            <a:extLst>
              <a:ext uri="{FF2B5EF4-FFF2-40B4-BE49-F238E27FC236}">
                <a16:creationId xmlns:a16="http://schemas.microsoft.com/office/drawing/2014/main" id="{60B2B292-B0E0-1DCA-2C5A-EA592C4E8DC0}"/>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136FF1-4FC9-6170-3357-F7014E4AECEE}"/>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3F2E391-4AFD-63F2-01E1-9B89248A8A91}"/>
              </a:ext>
            </a:extLst>
          </p:cNvPr>
          <p:cNvSpPr txBox="1"/>
          <p:nvPr/>
        </p:nvSpPr>
        <p:spPr>
          <a:xfrm>
            <a:off x="223284" y="195884"/>
            <a:ext cx="1918667"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Projections</a:t>
            </a:r>
          </a:p>
        </p:txBody>
      </p:sp>
      <p:sp>
        <p:nvSpPr>
          <p:cNvPr id="8" name="TextBox 7">
            <a:extLst>
              <a:ext uri="{FF2B5EF4-FFF2-40B4-BE49-F238E27FC236}">
                <a16:creationId xmlns:a16="http://schemas.microsoft.com/office/drawing/2014/main" id="{5B1C1C59-5EF3-6D5E-9951-7E5C3F183749}"/>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17</a:t>
            </a:r>
          </a:p>
        </p:txBody>
      </p:sp>
    </p:spTree>
    <p:extLst>
      <p:ext uri="{BB962C8B-B14F-4D97-AF65-F5344CB8AC3E}">
        <p14:creationId xmlns:p14="http://schemas.microsoft.com/office/powerpoint/2010/main" val="39661912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93EA3-8D90-0DEB-CAF4-192B25D3B61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9522CC29-E8E2-4A71-E443-BA17584C606A}"/>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7EA8BED-4742-412E-AF04-78B2EA39F2FD}"/>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A275CDE-C6FF-04FC-6187-EF2BFFFCA309}"/>
              </a:ext>
            </a:extLst>
          </p:cNvPr>
          <p:cNvSpPr txBox="1"/>
          <p:nvPr/>
        </p:nvSpPr>
        <p:spPr>
          <a:xfrm>
            <a:off x="223284" y="195884"/>
            <a:ext cx="1797928"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Next Steps</a:t>
            </a:r>
          </a:p>
        </p:txBody>
      </p:sp>
      <p:sp>
        <p:nvSpPr>
          <p:cNvPr id="9" name="TextBox 8">
            <a:extLst>
              <a:ext uri="{FF2B5EF4-FFF2-40B4-BE49-F238E27FC236}">
                <a16:creationId xmlns:a16="http://schemas.microsoft.com/office/drawing/2014/main" id="{342EDC72-9C45-B238-F608-755049A2D94F}"/>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18</a:t>
            </a:r>
          </a:p>
        </p:txBody>
      </p:sp>
      <p:sp>
        <p:nvSpPr>
          <p:cNvPr id="2" name="TextBox 1">
            <a:extLst>
              <a:ext uri="{FF2B5EF4-FFF2-40B4-BE49-F238E27FC236}">
                <a16:creationId xmlns:a16="http://schemas.microsoft.com/office/drawing/2014/main" id="{2629D308-4FB4-1E4D-4C2E-4EE6A3BBAFA5}"/>
              </a:ext>
            </a:extLst>
          </p:cNvPr>
          <p:cNvSpPr txBox="1"/>
          <p:nvPr/>
        </p:nvSpPr>
        <p:spPr>
          <a:xfrm>
            <a:off x="1417704" y="1711060"/>
            <a:ext cx="9772810" cy="4154984"/>
          </a:xfrm>
          <a:prstGeom prst="rect">
            <a:avLst/>
          </a:prstGeom>
          <a:noFill/>
        </p:spPr>
        <p:txBody>
          <a:bodyPr wrap="square" rtlCol="0">
            <a:spAutoFit/>
          </a:bodyPr>
          <a:lstStyle/>
          <a:p>
            <a:r>
              <a:rPr lang="en-AU" sz="2400" dirty="0">
                <a:latin typeface="Cambria" panose="02040503050406030204" pitchFamily="18" charset="0"/>
              </a:rPr>
              <a:t>1.	StarFiSH main survey paper.</a:t>
            </a:r>
          </a:p>
          <a:p>
            <a:endParaRPr lang="en-AU" sz="2400" dirty="0">
              <a:latin typeface="Cambria" panose="02040503050406030204" pitchFamily="18" charset="0"/>
            </a:endParaRPr>
          </a:p>
          <a:p>
            <a:r>
              <a:rPr lang="en-AU" sz="2400" dirty="0">
                <a:latin typeface="Cambria" panose="02040503050406030204" pitchFamily="18" charset="0"/>
              </a:rPr>
              <a:t>2.	Planning early science – the ‘low hanging fruit’.</a:t>
            </a:r>
          </a:p>
          <a:p>
            <a:endParaRPr lang="en-AU" sz="2400" dirty="0">
              <a:latin typeface="Cambria" panose="02040503050406030204" pitchFamily="18" charset="0"/>
            </a:endParaRPr>
          </a:p>
          <a:p>
            <a:r>
              <a:rPr lang="en-AU" sz="2400" dirty="0">
                <a:latin typeface="Cambria" panose="02040503050406030204" pitchFamily="18" charset="0"/>
              </a:rPr>
              <a:t>3.	Create a structure for releases… DR1, DR2 etc?</a:t>
            </a:r>
          </a:p>
          <a:p>
            <a:endParaRPr lang="en-AU" sz="2400" dirty="0">
              <a:latin typeface="Cambria" panose="02040503050406030204" pitchFamily="18" charset="0"/>
            </a:endParaRPr>
          </a:p>
          <a:p>
            <a:r>
              <a:rPr lang="en-AU" sz="2400" dirty="0">
                <a:latin typeface="Cambria" panose="02040503050406030204" pitchFamily="18" charset="0"/>
              </a:rPr>
              <a:t>4.	Comparing data </a:t>
            </a:r>
            <a:r>
              <a:rPr lang="en-AU" sz="2400">
                <a:latin typeface="Cambria" panose="02040503050406030204" pitchFamily="18" charset="0"/>
              </a:rPr>
              <a:t>with HESS.</a:t>
            </a:r>
            <a:endParaRPr lang="en-AU" sz="2400" dirty="0">
              <a:latin typeface="Cambria" panose="02040503050406030204" pitchFamily="18" charset="0"/>
            </a:endParaRPr>
          </a:p>
          <a:p>
            <a:pPr marL="1200150" lvl="2" indent="-285750">
              <a:buFont typeface="Courier New" panose="02070309020205020404" pitchFamily="49" charset="0"/>
              <a:buChar char="o"/>
            </a:pPr>
            <a:r>
              <a:rPr lang="en-AU" sz="2400" dirty="0">
                <a:latin typeface="Cambria" panose="02040503050406030204" pitchFamily="18" charset="0"/>
              </a:rPr>
              <a:t>Develop analytical technique ready to take advantage of CTA Identifying targets of interest to follow up on.</a:t>
            </a:r>
          </a:p>
          <a:p>
            <a:endParaRPr lang="en-AU" sz="2400" dirty="0">
              <a:latin typeface="Cambria" panose="02040503050406030204" pitchFamily="18" charset="0"/>
            </a:endParaRPr>
          </a:p>
          <a:p>
            <a:r>
              <a:rPr lang="en-AU" sz="2400" dirty="0">
                <a:latin typeface="Cambria" panose="02040503050406030204" pitchFamily="18" charset="0"/>
              </a:rPr>
              <a:t>5. 	Reduce reduce reduce!</a:t>
            </a:r>
          </a:p>
        </p:txBody>
      </p:sp>
    </p:spTree>
    <p:extLst>
      <p:ext uri="{BB962C8B-B14F-4D97-AF65-F5344CB8AC3E}">
        <p14:creationId xmlns:p14="http://schemas.microsoft.com/office/powerpoint/2010/main" val="33315852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cartoon of a cartoon character&#10;&#10;Description automatically generated">
            <a:extLst>
              <a:ext uri="{FF2B5EF4-FFF2-40B4-BE49-F238E27FC236}">
                <a16:creationId xmlns:a16="http://schemas.microsoft.com/office/drawing/2014/main" id="{D662CD16-00D3-9F23-643D-3BC3996DE78D}"/>
              </a:ext>
            </a:extLst>
          </p:cNvPr>
          <p:cNvPicPr>
            <a:picLocks noChangeAspect="1"/>
          </p:cNvPicPr>
          <p:nvPr/>
        </p:nvPicPr>
        <p:blipFill>
          <a:blip r:embed="rId2"/>
          <a:stretch>
            <a:fillRect/>
          </a:stretch>
        </p:blipFill>
        <p:spPr>
          <a:xfrm>
            <a:off x="1605456" y="1796291"/>
            <a:ext cx="3842951" cy="3842951"/>
          </a:xfrm>
          <a:prstGeom prst="rect">
            <a:avLst/>
          </a:prstGeom>
        </p:spPr>
      </p:pic>
      <p:sp>
        <p:nvSpPr>
          <p:cNvPr id="13" name="Oval 12">
            <a:extLst>
              <a:ext uri="{FF2B5EF4-FFF2-40B4-BE49-F238E27FC236}">
                <a16:creationId xmlns:a16="http://schemas.microsoft.com/office/drawing/2014/main" id="{CCE13FB5-CAD1-4D45-74BE-3079C386F7FB}"/>
              </a:ext>
            </a:extLst>
          </p:cNvPr>
          <p:cNvSpPr/>
          <p:nvPr/>
        </p:nvSpPr>
        <p:spPr>
          <a:xfrm>
            <a:off x="1330269" y="1568400"/>
            <a:ext cx="4393324" cy="4298731"/>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0D17E039-4C81-7140-B3AE-223944EA8B34}"/>
              </a:ext>
            </a:extLst>
          </p:cNvPr>
          <p:cNvCxnSpPr>
            <a:stCxn id="13" idx="1"/>
            <a:endCxn id="13" idx="5"/>
          </p:cNvCxnSpPr>
          <p:nvPr/>
        </p:nvCxnSpPr>
        <p:spPr>
          <a:xfrm>
            <a:off x="1973656" y="2197935"/>
            <a:ext cx="3106550" cy="3039661"/>
          </a:xfrm>
          <a:prstGeom prst="line">
            <a:avLst/>
          </a:prstGeom>
          <a:ln w="76200">
            <a:solidFill>
              <a:srgbClr val="FF0000"/>
            </a:solidFill>
          </a:ln>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E7932474-611B-5888-4511-576132981629}"/>
              </a:ext>
            </a:extLst>
          </p:cNvPr>
          <p:cNvSpPr txBox="1"/>
          <p:nvPr/>
        </p:nvSpPr>
        <p:spPr>
          <a:xfrm>
            <a:off x="2741465" y="5913144"/>
            <a:ext cx="1569340" cy="400110"/>
          </a:xfrm>
          <a:prstGeom prst="rect">
            <a:avLst/>
          </a:prstGeom>
          <a:noFill/>
        </p:spPr>
        <p:txBody>
          <a:bodyPr wrap="none" rtlCol="0">
            <a:spAutoFit/>
          </a:bodyPr>
          <a:lstStyle/>
          <a:p>
            <a:r>
              <a:rPr lang="en-US" sz="2000" dirty="0">
                <a:latin typeface="Cambria" panose="02040503050406030204" pitchFamily="18" charset="0"/>
              </a:rPr>
              <a:t>Not this guy!</a:t>
            </a:r>
          </a:p>
        </p:txBody>
      </p:sp>
      <p:sp>
        <p:nvSpPr>
          <p:cNvPr id="25" name="TextBox 24">
            <a:extLst>
              <a:ext uri="{FF2B5EF4-FFF2-40B4-BE49-F238E27FC236}">
                <a16:creationId xmlns:a16="http://schemas.microsoft.com/office/drawing/2014/main" id="{53B9A6FF-7F82-7868-9766-8E948443AF03}"/>
              </a:ext>
            </a:extLst>
          </p:cNvPr>
          <p:cNvSpPr txBox="1"/>
          <p:nvPr/>
        </p:nvSpPr>
        <p:spPr>
          <a:xfrm>
            <a:off x="7399565" y="1209388"/>
            <a:ext cx="2850973" cy="5016758"/>
          </a:xfrm>
          <a:prstGeom prst="rect">
            <a:avLst/>
          </a:prstGeom>
          <a:noFill/>
        </p:spPr>
        <p:txBody>
          <a:bodyPr wrap="none" rtlCol="0">
            <a:spAutoFit/>
          </a:bodyPr>
          <a:lstStyle/>
          <a:p>
            <a:r>
              <a:rPr lang="en-US" sz="4000" dirty="0">
                <a:solidFill>
                  <a:srgbClr val="FF0000"/>
                </a:solidFill>
                <a:latin typeface="Cambria" panose="02040503050406030204" pitchFamily="18" charset="0"/>
              </a:rPr>
              <a:t>S</a:t>
            </a:r>
          </a:p>
          <a:p>
            <a:r>
              <a:rPr lang="en-US" sz="4000" dirty="0">
                <a:solidFill>
                  <a:srgbClr val="FF0000"/>
                </a:solidFill>
                <a:latin typeface="Cambria" panose="02040503050406030204" pitchFamily="18" charset="0"/>
              </a:rPr>
              <a:t>t</a:t>
            </a:r>
          </a:p>
          <a:p>
            <a:r>
              <a:rPr lang="en-US" sz="4000" dirty="0">
                <a:solidFill>
                  <a:srgbClr val="FF0000"/>
                </a:solidFill>
                <a:latin typeface="Cambria" panose="02040503050406030204" pitchFamily="18" charset="0"/>
              </a:rPr>
              <a:t>a</a:t>
            </a:r>
          </a:p>
          <a:p>
            <a:r>
              <a:rPr lang="en-US" sz="4000" dirty="0">
                <a:solidFill>
                  <a:srgbClr val="FF0000"/>
                </a:solidFill>
                <a:latin typeface="Cambria" panose="02040503050406030204" pitchFamily="18" charset="0"/>
              </a:rPr>
              <a:t>r</a:t>
            </a:r>
          </a:p>
          <a:p>
            <a:r>
              <a:rPr lang="en-US" sz="4000" dirty="0">
                <a:solidFill>
                  <a:srgbClr val="FF0000"/>
                </a:solidFill>
                <a:latin typeface="Cambria" panose="02040503050406030204" pitchFamily="18" charset="0"/>
              </a:rPr>
              <a:t>F</a:t>
            </a:r>
            <a:r>
              <a:rPr lang="en-US" sz="4000" dirty="0">
                <a:latin typeface="Cambria" panose="02040503050406030204" pitchFamily="18" charset="0"/>
              </a:rPr>
              <a:t>ormation</a:t>
            </a:r>
          </a:p>
          <a:p>
            <a:r>
              <a:rPr lang="en-US" sz="4000" dirty="0">
                <a:solidFill>
                  <a:srgbClr val="FF0000"/>
                </a:solidFill>
                <a:latin typeface="Cambria" panose="02040503050406030204" pitchFamily="18" charset="0"/>
              </a:rPr>
              <a:t>i</a:t>
            </a:r>
            <a:r>
              <a:rPr lang="en-US" sz="4000" dirty="0">
                <a:latin typeface="Cambria" panose="02040503050406030204" pitchFamily="18" charset="0"/>
              </a:rPr>
              <a:t>n the</a:t>
            </a:r>
          </a:p>
          <a:p>
            <a:r>
              <a:rPr lang="en-US" sz="4000" dirty="0">
                <a:solidFill>
                  <a:srgbClr val="FF0000"/>
                </a:solidFill>
                <a:latin typeface="Cambria" panose="02040503050406030204" pitchFamily="18" charset="0"/>
              </a:rPr>
              <a:t>S</a:t>
            </a:r>
            <a:r>
              <a:rPr lang="en-US" sz="4000" dirty="0">
                <a:latin typeface="Cambria" panose="02040503050406030204" pitchFamily="18" charset="0"/>
              </a:rPr>
              <a:t>outhern</a:t>
            </a:r>
          </a:p>
          <a:p>
            <a:r>
              <a:rPr lang="en-US" sz="4000" dirty="0">
                <a:solidFill>
                  <a:srgbClr val="FF0000"/>
                </a:solidFill>
                <a:latin typeface="Cambria" panose="02040503050406030204" pitchFamily="18" charset="0"/>
              </a:rPr>
              <a:t>H</a:t>
            </a:r>
            <a:r>
              <a:rPr lang="en-US" sz="4000" dirty="0">
                <a:latin typeface="Cambria" panose="02040503050406030204" pitchFamily="18" charset="0"/>
              </a:rPr>
              <a:t>emisphere</a:t>
            </a:r>
          </a:p>
        </p:txBody>
      </p:sp>
      <p:sp>
        <p:nvSpPr>
          <p:cNvPr id="2" name="Rectangle 1">
            <a:extLst>
              <a:ext uri="{FF2B5EF4-FFF2-40B4-BE49-F238E27FC236}">
                <a16:creationId xmlns:a16="http://schemas.microsoft.com/office/drawing/2014/main" id="{439000C2-FB03-AAA8-7164-9C7C24F5EA5C}"/>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D1B572C-260E-A4BB-EC3B-4498B4A2F82E}"/>
              </a:ext>
            </a:extLst>
          </p:cNvPr>
          <p:cNvSpPr txBox="1"/>
          <p:nvPr/>
        </p:nvSpPr>
        <p:spPr>
          <a:xfrm>
            <a:off x="232970" y="195884"/>
            <a:ext cx="3119508" cy="523220"/>
          </a:xfrm>
          <a:prstGeom prst="rect">
            <a:avLst/>
          </a:prstGeom>
          <a:noFill/>
        </p:spPr>
        <p:txBody>
          <a:bodyPr wrap="square" rtlCol="0">
            <a:spAutoFit/>
          </a:bodyPr>
          <a:lstStyle/>
          <a:p>
            <a:r>
              <a:rPr lang="en-US" sz="2800" b="1" dirty="0">
                <a:solidFill>
                  <a:schemeClr val="bg1"/>
                </a:solidFill>
                <a:latin typeface="Cambria" panose="02040503050406030204" pitchFamily="18" charset="0"/>
                <a:cs typeface="Calibri Light" panose="020F0302020204030204" pitchFamily="34" charset="0"/>
              </a:rPr>
              <a:t>What is StarFiSH?</a:t>
            </a:r>
          </a:p>
        </p:txBody>
      </p:sp>
      <p:sp>
        <p:nvSpPr>
          <p:cNvPr id="3" name="Rectangle 2">
            <a:extLst>
              <a:ext uri="{FF2B5EF4-FFF2-40B4-BE49-F238E27FC236}">
                <a16:creationId xmlns:a16="http://schemas.microsoft.com/office/drawing/2014/main" id="{FE866AB9-E43B-1B70-443A-9B861D544F4E}"/>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99D73E-2083-CF4B-F0A8-1FC538EE051F}"/>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a:t>
            </a:r>
          </a:p>
        </p:txBody>
      </p:sp>
    </p:spTree>
    <p:extLst>
      <p:ext uri="{BB962C8B-B14F-4D97-AF65-F5344CB8AC3E}">
        <p14:creationId xmlns:p14="http://schemas.microsoft.com/office/powerpoint/2010/main" val="7542110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87F4F1C-8D3D-4EC1-B72D-A0470A5A0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D1E3DD61-64DB-46AD-B249-E273CD86B05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296011"/>
            <a:ext cx="12192000" cy="3561989"/>
            <a:chOff x="0" y="3296011"/>
            <a:chExt cx="12192000" cy="3561989"/>
          </a:xfrm>
          <a:effectLst>
            <a:outerShdw blurRad="254000" dist="152400" dir="16200000" rotWithShape="0">
              <a:prstClr val="black">
                <a:alpha val="10000"/>
              </a:prstClr>
            </a:outerShdw>
          </a:effectLst>
        </p:grpSpPr>
        <p:grpSp>
          <p:nvGrpSpPr>
            <p:cNvPr id="11" name="Group 10">
              <a:extLst>
                <a:ext uri="{FF2B5EF4-FFF2-40B4-BE49-F238E27FC236}">
                  <a16:creationId xmlns:a16="http://schemas.microsoft.com/office/drawing/2014/main" id="{0D7053D3-590A-4E94-B092-C96EAF744C3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0" y="3681702"/>
              <a:ext cx="12192000" cy="3176298"/>
              <a:chOff x="0" y="3681702"/>
              <a:chExt cx="12192000" cy="3176298"/>
            </a:xfrm>
          </p:grpSpPr>
          <p:sp>
            <p:nvSpPr>
              <p:cNvPr id="15" name="Freeform: Shape 14">
                <a:extLst>
                  <a:ext uri="{FF2B5EF4-FFF2-40B4-BE49-F238E27FC236}">
                    <a16:creationId xmlns:a16="http://schemas.microsoft.com/office/drawing/2014/main" id="{2EB67199-6FF0-4DED-89D1-BAEA95F9F5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D1A0BEEB-C008-4150-A935-C6AAF537D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3681702"/>
                <a:ext cx="12192000" cy="3176298"/>
              </a:xfrm>
              <a:custGeom>
                <a:avLst/>
                <a:gdLst>
                  <a:gd name="connsiteX0" fmla="*/ 12192000 w 12192000"/>
                  <a:gd name="connsiteY0" fmla="*/ 0 h 3176298"/>
                  <a:gd name="connsiteX1" fmla="*/ 12192000 w 12192000"/>
                  <a:gd name="connsiteY1" fmla="*/ 3176298 h 3176298"/>
                  <a:gd name="connsiteX2" fmla="*/ 0 w 12192000"/>
                  <a:gd name="connsiteY2" fmla="*/ 3176298 h 3176298"/>
                  <a:gd name="connsiteX3" fmla="*/ 0 w 12192000"/>
                  <a:gd name="connsiteY3" fmla="*/ 2264980 h 3176298"/>
                  <a:gd name="connsiteX4" fmla="*/ 544 w 12192000"/>
                  <a:gd name="connsiteY4" fmla="*/ 2264980 h 3176298"/>
                  <a:gd name="connsiteX5" fmla="*/ 544 w 12192000"/>
                  <a:gd name="connsiteY5" fmla="*/ 2392219 h 3176298"/>
                  <a:gd name="connsiteX6" fmla="*/ 61197 w 12192000"/>
                  <a:gd name="connsiteY6" fmla="*/ 2387448 h 3176298"/>
                  <a:gd name="connsiteX7" fmla="*/ 119613 w 12192000"/>
                  <a:gd name="connsiteY7" fmla="*/ 2369945 h 3176298"/>
                  <a:gd name="connsiteX8" fmla="*/ 172384 w 12192000"/>
                  <a:gd name="connsiteY8" fmla="*/ 2347084 h 3176298"/>
                  <a:gd name="connsiteX9" fmla="*/ 274873 w 12192000"/>
                  <a:gd name="connsiteY9" fmla="*/ 2336988 h 3176298"/>
                  <a:gd name="connsiteX10" fmla="*/ 307259 w 12192000"/>
                  <a:gd name="connsiteY10" fmla="*/ 2331461 h 3176298"/>
                  <a:gd name="connsiteX11" fmla="*/ 394511 w 12192000"/>
                  <a:gd name="connsiteY11" fmla="*/ 2308601 h 3176298"/>
                  <a:gd name="connsiteX12" fmla="*/ 494337 w 12192000"/>
                  <a:gd name="connsiteY12" fmla="*/ 2268213 h 3176298"/>
                  <a:gd name="connsiteX13" fmla="*/ 546917 w 12192000"/>
                  <a:gd name="connsiteY13" fmla="*/ 2283264 h 3176298"/>
                  <a:gd name="connsiteX14" fmla="*/ 730754 w 12192000"/>
                  <a:gd name="connsiteY14" fmla="*/ 2240780 h 3176298"/>
                  <a:gd name="connsiteX15" fmla="*/ 785432 w 12192000"/>
                  <a:gd name="connsiteY15" fmla="*/ 2218682 h 3176298"/>
                  <a:gd name="connsiteX16" fmla="*/ 801053 w 12192000"/>
                  <a:gd name="connsiteY16" fmla="*/ 2204013 h 3176298"/>
                  <a:gd name="connsiteX17" fmla="*/ 858205 w 12192000"/>
                  <a:gd name="connsiteY17" fmla="*/ 2169532 h 3176298"/>
                  <a:gd name="connsiteX18" fmla="*/ 949646 w 12192000"/>
                  <a:gd name="connsiteY18" fmla="*/ 2157340 h 3176298"/>
                  <a:gd name="connsiteX19" fmla="*/ 960887 w 12192000"/>
                  <a:gd name="connsiteY19" fmla="*/ 2150099 h 3176298"/>
                  <a:gd name="connsiteX20" fmla="*/ 977653 w 12192000"/>
                  <a:gd name="connsiteY20" fmla="*/ 2138480 h 3176298"/>
                  <a:gd name="connsiteX21" fmla="*/ 1071762 w 12192000"/>
                  <a:gd name="connsiteY21" fmla="*/ 2117905 h 3176298"/>
                  <a:gd name="connsiteX22" fmla="*/ 1092527 w 12192000"/>
                  <a:gd name="connsiteY22" fmla="*/ 2111428 h 3176298"/>
                  <a:gd name="connsiteX23" fmla="*/ 1109865 w 12192000"/>
                  <a:gd name="connsiteY23" fmla="*/ 2100568 h 3176298"/>
                  <a:gd name="connsiteX24" fmla="*/ 1162823 w 12192000"/>
                  <a:gd name="connsiteY24" fmla="*/ 2075613 h 3176298"/>
                  <a:gd name="connsiteX25" fmla="*/ 1206641 w 12192000"/>
                  <a:gd name="connsiteY25" fmla="*/ 2074851 h 3176298"/>
                  <a:gd name="connsiteX26" fmla="*/ 1267411 w 12192000"/>
                  <a:gd name="connsiteY26" fmla="*/ 2060753 h 3176298"/>
                  <a:gd name="connsiteX27" fmla="*/ 1380762 w 12192000"/>
                  <a:gd name="connsiteY27" fmla="*/ 2046847 h 3176298"/>
                  <a:gd name="connsiteX28" fmla="*/ 1404006 w 12192000"/>
                  <a:gd name="connsiteY28" fmla="*/ 2038844 h 3176298"/>
                  <a:gd name="connsiteX29" fmla="*/ 1544598 w 12192000"/>
                  <a:gd name="connsiteY29" fmla="*/ 2000932 h 3176298"/>
                  <a:gd name="connsiteX30" fmla="*/ 1657188 w 12192000"/>
                  <a:gd name="connsiteY30" fmla="*/ 2001697 h 3176298"/>
                  <a:gd name="connsiteX31" fmla="*/ 1665950 w 12192000"/>
                  <a:gd name="connsiteY31" fmla="*/ 2003411 h 3176298"/>
                  <a:gd name="connsiteX32" fmla="*/ 1709006 w 12192000"/>
                  <a:gd name="connsiteY32" fmla="*/ 2015983 h 3176298"/>
                  <a:gd name="connsiteX33" fmla="*/ 1775684 w 12192000"/>
                  <a:gd name="connsiteY33" fmla="*/ 2012555 h 3176298"/>
                  <a:gd name="connsiteX34" fmla="*/ 1821596 w 12192000"/>
                  <a:gd name="connsiteY34" fmla="*/ 1995218 h 3176298"/>
                  <a:gd name="connsiteX35" fmla="*/ 1878748 w 12192000"/>
                  <a:gd name="connsiteY35" fmla="*/ 1994457 h 3176298"/>
                  <a:gd name="connsiteX36" fmla="*/ 1944092 w 12192000"/>
                  <a:gd name="connsiteY36" fmla="*/ 2005315 h 3176298"/>
                  <a:gd name="connsiteX37" fmla="*/ 1973429 w 12192000"/>
                  <a:gd name="connsiteY37" fmla="*/ 2007601 h 3176298"/>
                  <a:gd name="connsiteX38" fmla="*/ 2054013 w 12192000"/>
                  <a:gd name="connsiteY38" fmla="*/ 2030082 h 3176298"/>
                  <a:gd name="connsiteX39" fmla="*/ 2102021 w 12192000"/>
                  <a:gd name="connsiteY39" fmla="*/ 2024557 h 3176298"/>
                  <a:gd name="connsiteX40" fmla="*/ 2149267 w 12192000"/>
                  <a:gd name="connsiteY40" fmla="*/ 2009697 h 3176298"/>
                  <a:gd name="connsiteX41" fmla="*/ 2179556 w 12192000"/>
                  <a:gd name="connsiteY41" fmla="*/ 1995409 h 3176298"/>
                  <a:gd name="connsiteX42" fmla="*/ 2240710 w 12192000"/>
                  <a:gd name="connsiteY42" fmla="*/ 1985312 h 3176298"/>
                  <a:gd name="connsiteX43" fmla="*/ 2251948 w 12192000"/>
                  <a:gd name="connsiteY43" fmla="*/ 1986836 h 3176298"/>
                  <a:gd name="connsiteX44" fmla="*/ 2434456 w 12192000"/>
                  <a:gd name="connsiteY44" fmla="*/ 1999410 h 3176298"/>
                  <a:gd name="connsiteX45" fmla="*/ 2506847 w 12192000"/>
                  <a:gd name="connsiteY45" fmla="*/ 2019603 h 3176298"/>
                  <a:gd name="connsiteX46" fmla="*/ 2522279 w 12192000"/>
                  <a:gd name="connsiteY46" fmla="*/ 2022080 h 3176298"/>
                  <a:gd name="connsiteX47" fmla="*/ 2676398 w 12192000"/>
                  <a:gd name="connsiteY47" fmla="*/ 2044751 h 3176298"/>
                  <a:gd name="connsiteX48" fmla="*/ 2693543 w 12192000"/>
                  <a:gd name="connsiteY48" fmla="*/ 2045703 h 3176298"/>
                  <a:gd name="connsiteX49" fmla="*/ 2741360 w 12192000"/>
                  <a:gd name="connsiteY49" fmla="*/ 2041701 h 3176298"/>
                  <a:gd name="connsiteX50" fmla="*/ 2854140 w 12192000"/>
                  <a:gd name="connsiteY50" fmla="*/ 2082851 h 3176298"/>
                  <a:gd name="connsiteX51" fmla="*/ 2967110 w 12192000"/>
                  <a:gd name="connsiteY51" fmla="*/ 2096949 h 3176298"/>
                  <a:gd name="connsiteX52" fmla="*/ 3029216 w 12192000"/>
                  <a:gd name="connsiteY52" fmla="*/ 2096757 h 3176298"/>
                  <a:gd name="connsiteX53" fmla="*/ 3073604 w 12192000"/>
                  <a:gd name="connsiteY53" fmla="*/ 2106856 h 3176298"/>
                  <a:gd name="connsiteX54" fmla="*/ 3182763 w 12192000"/>
                  <a:gd name="connsiteY54" fmla="*/ 2137527 h 3176298"/>
                  <a:gd name="connsiteX55" fmla="*/ 3234202 w 12192000"/>
                  <a:gd name="connsiteY55" fmla="*/ 2142289 h 3176298"/>
                  <a:gd name="connsiteX56" fmla="*/ 3288877 w 12192000"/>
                  <a:gd name="connsiteY56" fmla="*/ 2152578 h 3176298"/>
                  <a:gd name="connsiteX57" fmla="*/ 3424135 w 12192000"/>
                  <a:gd name="connsiteY57" fmla="*/ 2198680 h 3176298"/>
                  <a:gd name="connsiteX58" fmla="*/ 3534629 w 12192000"/>
                  <a:gd name="connsiteY58" fmla="*/ 2196013 h 3176298"/>
                  <a:gd name="connsiteX59" fmla="*/ 3605116 w 12192000"/>
                  <a:gd name="connsiteY59" fmla="*/ 2196583 h 3176298"/>
                  <a:gd name="connsiteX60" fmla="*/ 3689131 w 12192000"/>
                  <a:gd name="connsiteY60" fmla="*/ 2211824 h 3176298"/>
                  <a:gd name="connsiteX61" fmla="*/ 3757902 w 12192000"/>
                  <a:gd name="connsiteY61" fmla="*/ 2234114 h 3176298"/>
                  <a:gd name="connsiteX62" fmla="*/ 3852966 w 12192000"/>
                  <a:gd name="connsiteY62" fmla="*/ 2251831 h 3176298"/>
                  <a:gd name="connsiteX63" fmla="*/ 3947648 w 12192000"/>
                  <a:gd name="connsiteY63" fmla="*/ 2285932 h 3176298"/>
                  <a:gd name="connsiteX64" fmla="*/ 4013753 w 12192000"/>
                  <a:gd name="connsiteY64" fmla="*/ 2312031 h 3176298"/>
                  <a:gd name="connsiteX65" fmla="*/ 4105766 w 12192000"/>
                  <a:gd name="connsiteY65" fmla="*/ 2335082 h 3176298"/>
                  <a:gd name="connsiteX66" fmla="*/ 4246551 w 12192000"/>
                  <a:gd name="connsiteY66" fmla="*/ 2351274 h 3176298"/>
                  <a:gd name="connsiteX67" fmla="*/ 4311323 w 12192000"/>
                  <a:gd name="connsiteY67" fmla="*/ 2352991 h 3176298"/>
                  <a:gd name="connsiteX68" fmla="*/ 4413817 w 12192000"/>
                  <a:gd name="connsiteY68" fmla="*/ 2390899 h 3176298"/>
                  <a:gd name="connsiteX69" fmla="*/ 4457632 w 12192000"/>
                  <a:gd name="connsiteY69" fmla="*/ 2409188 h 3176298"/>
                  <a:gd name="connsiteX70" fmla="*/ 4497068 w 12192000"/>
                  <a:gd name="connsiteY70" fmla="*/ 2393947 h 3176298"/>
                  <a:gd name="connsiteX71" fmla="*/ 4522596 w 12192000"/>
                  <a:gd name="connsiteY71" fmla="*/ 2376421 h 3176298"/>
                  <a:gd name="connsiteX72" fmla="*/ 4603368 w 12192000"/>
                  <a:gd name="connsiteY72" fmla="*/ 2391282 h 3176298"/>
                  <a:gd name="connsiteX73" fmla="*/ 4689098 w 12192000"/>
                  <a:gd name="connsiteY73" fmla="*/ 2406903 h 3176298"/>
                  <a:gd name="connsiteX74" fmla="*/ 4719697 w 12192000"/>
                  <a:gd name="connsiteY74" fmla="*/ 2413428 h 3176298"/>
                  <a:gd name="connsiteX75" fmla="*/ 4726469 w 12192000"/>
                  <a:gd name="connsiteY75" fmla="*/ 2414298 h 3176298"/>
                  <a:gd name="connsiteX76" fmla="*/ 4785776 w 12192000"/>
                  <a:gd name="connsiteY76" fmla="*/ 2414298 h 3176298"/>
                  <a:gd name="connsiteX77" fmla="*/ 4788661 w 12192000"/>
                  <a:gd name="connsiteY77" fmla="*/ 2414047 h 3176298"/>
                  <a:gd name="connsiteX78" fmla="*/ 4827024 w 12192000"/>
                  <a:gd name="connsiteY78" fmla="*/ 2408999 h 3176298"/>
                  <a:gd name="connsiteX79" fmla="*/ 4887415 w 12192000"/>
                  <a:gd name="connsiteY79" fmla="*/ 2405570 h 3176298"/>
                  <a:gd name="connsiteX80" fmla="*/ 4936184 w 12192000"/>
                  <a:gd name="connsiteY80" fmla="*/ 2395853 h 3176298"/>
                  <a:gd name="connsiteX81" fmla="*/ 4953328 w 12192000"/>
                  <a:gd name="connsiteY81" fmla="*/ 2390138 h 3176298"/>
                  <a:gd name="connsiteX82" fmla="*/ 5089162 w 12192000"/>
                  <a:gd name="connsiteY82" fmla="*/ 2345560 h 3176298"/>
                  <a:gd name="connsiteX83" fmla="*/ 5234326 w 12192000"/>
                  <a:gd name="connsiteY83" fmla="*/ 2309935 h 3176298"/>
                  <a:gd name="connsiteX84" fmla="*/ 5328438 w 12192000"/>
                  <a:gd name="connsiteY84" fmla="*/ 2332416 h 3176298"/>
                  <a:gd name="connsiteX85" fmla="*/ 5363491 w 12192000"/>
                  <a:gd name="connsiteY85" fmla="*/ 2332034 h 3176298"/>
                  <a:gd name="connsiteX86" fmla="*/ 5524660 w 12192000"/>
                  <a:gd name="connsiteY86" fmla="*/ 2337178 h 3176298"/>
                  <a:gd name="connsiteX87" fmla="*/ 5553045 w 12192000"/>
                  <a:gd name="connsiteY87" fmla="*/ 2342701 h 3176298"/>
                  <a:gd name="connsiteX88" fmla="*/ 5706401 w 12192000"/>
                  <a:gd name="connsiteY88" fmla="*/ 2320032 h 3176298"/>
                  <a:gd name="connsiteX89" fmla="*/ 5762029 w 12192000"/>
                  <a:gd name="connsiteY89" fmla="*/ 2316221 h 3176298"/>
                  <a:gd name="connsiteX90" fmla="*/ 5813276 w 12192000"/>
                  <a:gd name="connsiteY90" fmla="*/ 2309935 h 3176298"/>
                  <a:gd name="connsiteX91" fmla="*/ 5884906 w 12192000"/>
                  <a:gd name="connsiteY91" fmla="*/ 2308411 h 3176298"/>
                  <a:gd name="connsiteX92" fmla="*/ 5959204 w 12192000"/>
                  <a:gd name="connsiteY92" fmla="*/ 2311269 h 3176298"/>
                  <a:gd name="connsiteX93" fmla="*/ 6042072 w 12192000"/>
                  <a:gd name="connsiteY93" fmla="*/ 2310697 h 3176298"/>
                  <a:gd name="connsiteX94" fmla="*/ 6074842 w 12192000"/>
                  <a:gd name="connsiteY94" fmla="*/ 2305745 h 3176298"/>
                  <a:gd name="connsiteX95" fmla="*/ 6163425 w 12192000"/>
                  <a:gd name="connsiteY95" fmla="*/ 2309172 h 3176298"/>
                  <a:gd name="connsiteX96" fmla="*/ 6209909 w 12192000"/>
                  <a:gd name="connsiteY96" fmla="*/ 2303459 h 3176298"/>
                  <a:gd name="connsiteX97" fmla="*/ 6286493 w 12192000"/>
                  <a:gd name="connsiteY97" fmla="*/ 2302315 h 3176298"/>
                  <a:gd name="connsiteX98" fmla="*/ 6311449 w 12192000"/>
                  <a:gd name="connsiteY98" fmla="*/ 2300980 h 3176298"/>
                  <a:gd name="connsiteX99" fmla="*/ 6333739 w 12192000"/>
                  <a:gd name="connsiteY99" fmla="*/ 2300218 h 3176298"/>
                  <a:gd name="connsiteX100" fmla="*/ 6410131 w 12192000"/>
                  <a:gd name="connsiteY100" fmla="*/ 2315841 h 3176298"/>
                  <a:gd name="connsiteX101" fmla="*/ 6477951 w 12192000"/>
                  <a:gd name="connsiteY101" fmla="*/ 2316793 h 3176298"/>
                  <a:gd name="connsiteX102" fmla="*/ 6596828 w 12192000"/>
                  <a:gd name="connsiteY102" fmla="*/ 2329368 h 3176298"/>
                  <a:gd name="connsiteX103" fmla="*/ 6623118 w 12192000"/>
                  <a:gd name="connsiteY103" fmla="*/ 2324985 h 3176298"/>
                  <a:gd name="connsiteX104" fmla="*/ 6705417 w 12192000"/>
                  <a:gd name="connsiteY104" fmla="*/ 2323272 h 3176298"/>
                  <a:gd name="connsiteX105" fmla="*/ 6752283 w 12192000"/>
                  <a:gd name="connsiteY105" fmla="*/ 2321937 h 3176298"/>
                  <a:gd name="connsiteX106" fmla="*/ 6810195 w 12192000"/>
                  <a:gd name="connsiteY106" fmla="*/ 2331082 h 3176298"/>
                  <a:gd name="connsiteX107" fmla="*/ 6910782 w 12192000"/>
                  <a:gd name="connsiteY107" fmla="*/ 2350512 h 3176298"/>
                  <a:gd name="connsiteX108" fmla="*/ 6937263 w 12192000"/>
                  <a:gd name="connsiteY108" fmla="*/ 2353561 h 3176298"/>
                  <a:gd name="connsiteX109" fmla="*/ 6985653 w 12192000"/>
                  <a:gd name="connsiteY109" fmla="*/ 2362897 h 3176298"/>
                  <a:gd name="connsiteX110" fmla="*/ 6994415 w 12192000"/>
                  <a:gd name="connsiteY110" fmla="*/ 2364611 h 3176298"/>
                  <a:gd name="connsiteX111" fmla="*/ 7068141 w 12192000"/>
                  <a:gd name="connsiteY111" fmla="*/ 2388234 h 3176298"/>
                  <a:gd name="connsiteX112" fmla="*/ 7106432 w 12192000"/>
                  <a:gd name="connsiteY112" fmla="*/ 2390138 h 3176298"/>
                  <a:gd name="connsiteX113" fmla="*/ 7216547 w 12192000"/>
                  <a:gd name="connsiteY113" fmla="*/ 2390330 h 3176298"/>
                  <a:gd name="connsiteX114" fmla="*/ 7263220 w 12192000"/>
                  <a:gd name="connsiteY114" fmla="*/ 2386709 h 3176298"/>
                  <a:gd name="connsiteX115" fmla="*/ 7375428 w 12192000"/>
                  <a:gd name="connsiteY115" fmla="*/ 2372803 h 3176298"/>
                  <a:gd name="connsiteX116" fmla="*/ 7445916 w 12192000"/>
                  <a:gd name="connsiteY116" fmla="*/ 2365945 h 3176298"/>
                  <a:gd name="connsiteX117" fmla="*/ 7526880 w 12192000"/>
                  <a:gd name="connsiteY117" fmla="*/ 2355084 h 3176298"/>
                  <a:gd name="connsiteX118" fmla="*/ 7619655 w 12192000"/>
                  <a:gd name="connsiteY118" fmla="*/ 2348226 h 3176298"/>
                  <a:gd name="connsiteX119" fmla="*/ 7788636 w 12192000"/>
                  <a:gd name="connsiteY119" fmla="*/ 2327461 h 3176298"/>
                  <a:gd name="connsiteX120" fmla="*/ 7952280 w 12192000"/>
                  <a:gd name="connsiteY120" fmla="*/ 2305935 h 3176298"/>
                  <a:gd name="connsiteX121" fmla="*/ 8019339 w 12192000"/>
                  <a:gd name="connsiteY121" fmla="*/ 2286884 h 3176298"/>
                  <a:gd name="connsiteX122" fmla="*/ 8137835 w 12192000"/>
                  <a:gd name="connsiteY122" fmla="*/ 2259832 h 3176298"/>
                  <a:gd name="connsiteX123" fmla="*/ 8189651 w 12192000"/>
                  <a:gd name="connsiteY123" fmla="*/ 2243639 h 3176298"/>
                  <a:gd name="connsiteX124" fmla="*/ 8313671 w 12192000"/>
                  <a:gd name="connsiteY124" fmla="*/ 2209920 h 3176298"/>
                  <a:gd name="connsiteX125" fmla="*/ 8459979 w 12192000"/>
                  <a:gd name="connsiteY125" fmla="*/ 2158864 h 3176298"/>
                  <a:gd name="connsiteX126" fmla="*/ 8516369 w 12192000"/>
                  <a:gd name="connsiteY126" fmla="*/ 2144003 h 3176298"/>
                  <a:gd name="connsiteX127" fmla="*/ 8657726 w 12192000"/>
                  <a:gd name="connsiteY127" fmla="*/ 2106284 h 3176298"/>
                  <a:gd name="connsiteX128" fmla="*/ 8711448 w 12192000"/>
                  <a:gd name="connsiteY128" fmla="*/ 2098664 h 3176298"/>
                  <a:gd name="connsiteX129" fmla="*/ 8772219 w 12192000"/>
                  <a:gd name="connsiteY129" fmla="*/ 2082280 h 3176298"/>
                  <a:gd name="connsiteX130" fmla="*/ 8845565 w 12192000"/>
                  <a:gd name="connsiteY130" fmla="*/ 2053705 h 3176298"/>
                  <a:gd name="connsiteX131" fmla="*/ 8967871 w 12192000"/>
                  <a:gd name="connsiteY131" fmla="*/ 2011221 h 3176298"/>
                  <a:gd name="connsiteX132" fmla="*/ 9015878 w 12192000"/>
                  <a:gd name="connsiteY132" fmla="*/ 2001124 h 3176298"/>
                  <a:gd name="connsiteX133" fmla="*/ 9234579 w 12192000"/>
                  <a:gd name="connsiteY133" fmla="*/ 1935209 h 3176298"/>
                  <a:gd name="connsiteX134" fmla="*/ 9346597 w 12192000"/>
                  <a:gd name="connsiteY134" fmla="*/ 1896917 h 3176298"/>
                  <a:gd name="connsiteX135" fmla="*/ 9416321 w 12192000"/>
                  <a:gd name="connsiteY135" fmla="*/ 1880724 h 3176298"/>
                  <a:gd name="connsiteX136" fmla="*/ 9477283 w 12192000"/>
                  <a:gd name="connsiteY136" fmla="*/ 1856149 h 3176298"/>
                  <a:gd name="connsiteX137" fmla="*/ 9666265 w 12192000"/>
                  <a:gd name="connsiteY137" fmla="*/ 1787186 h 3176298"/>
                  <a:gd name="connsiteX138" fmla="*/ 9754088 w 12192000"/>
                  <a:gd name="connsiteY138" fmla="*/ 1741464 h 3176298"/>
                  <a:gd name="connsiteX139" fmla="*/ 9899446 w 12192000"/>
                  <a:gd name="connsiteY139" fmla="*/ 1656880 h 3176298"/>
                  <a:gd name="connsiteX140" fmla="*/ 9993175 w 12192000"/>
                  <a:gd name="connsiteY140" fmla="*/ 1576487 h 3176298"/>
                  <a:gd name="connsiteX141" fmla="*/ 10044230 w 12192000"/>
                  <a:gd name="connsiteY141" fmla="*/ 1540480 h 3176298"/>
                  <a:gd name="connsiteX142" fmla="*/ 10131863 w 12192000"/>
                  <a:gd name="connsiteY142" fmla="*/ 1485613 h 3176298"/>
                  <a:gd name="connsiteX143" fmla="*/ 10242357 w 12192000"/>
                  <a:gd name="connsiteY143" fmla="*/ 1410555 h 3176298"/>
                  <a:gd name="connsiteX144" fmla="*/ 10363709 w 12192000"/>
                  <a:gd name="connsiteY144" fmla="*/ 1359499 h 3176298"/>
                  <a:gd name="connsiteX145" fmla="*/ 10428291 w 12192000"/>
                  <a:gd name="connsiteY145" fmla="*/ 1314920 h 3176298"/>
                  <a:gd name="connsiteX146" fmla="*/ 10490969 w 12192000"/>
                  <a:gd name="connsiteY146" fmla="*/ 1267104 h 3176298"/>
                  <a:gd name="connsiteX147" fmla="*/ 10523354 w 12192000"/>
                  <a:gd name="connsiteY147" fmla="*/ 1238337 h 3176298"/>
                  <a:gd name="connsiteX148" fmla="*/ 10590031 w 12192000"/>
                  <a:gd name="connsiteY148" fmla="*/ 1191664 h 3176298"/>
                  <a:gd name="connsiteX149" fmla="*/ 10656519 w 12192000"/>
                  <a:gd name="connsiteY149" fmla="*/ 1156038 h 3176298"/>
                  <a:gd name="connsiteX150" fmla="*/ 10703573 w 12192000"/>
                  <a:gd name="connsiteY150" fmla="*/ 1120603 h 3176298"/>
                  <a:gd name="connsiteX151" fmla="*/ 10764534 w 12192000"/>
                  <a:gd name="connsiteY151" fmla="*/ 1067643 h 3176298"/>
                  <a:gd name="connsiteX152" fmla="*/ 10850453 w 12192000"/>
                  <a:gd name="connsiteY152" fmla="*/ 1014301 h 3176298"/>
                  <a:gd name="connsiteX153" fmla="*/ 10929704 w 12192000"/>
                  <a:gd name="connsiteY153" fmla="*/ 980201 h 3176298"/>
                  <a:gd name="connsiteX154" fmla="*/ 10967423 w 12192000"/>
                  <a:gd name="connsiteY154" fmla="*/ 930289 h 3176298"/>
                  <a:gd name="connsiteX155" fmla="*/ 11058869 w 12192000"/>
                  <a:gd name="connsiteY155" fmla="*/ 838084 h 3176298"/>
                  <a:gd name="connsiteX156" fmla="*/ 11172600 w 12192000"/>
                  <a:gd name="connsiteY156" fmla="*/ 762834 h 3176298"/>
                  <a:gd name="connsiteX157" fmla="*/ 11275283 w 12192000"/>
                  <a:gd name="connsiteY157" fmla="*/ 673676 h 3176298"/>
                  <a:gd name="connsiteX158" fmla="*/ 11320623 w 12192000"/>
                  <a:gd name="connsiteY158" fmla="*/ 639195 h 3176298"/>
                  <a:gd name="connsiteX159" fmla="*/ 11374346 w 12192000"/>
                  <a:gd name="connsiteY159" fmla="*/ 601664 h 3176298"/>
                  <a:gd name="connsiteX160" fmla="*/ 11448453 w 12192000"/>
                  <a:gd name="connsiteY160" fmla="*/ 567755 h 3176298"/>
                  <a:gd name="connsiteX161" fmla="*/ 11532275 w 12192000"/>
                  <a:gd name="connsiteY161" fmla="*/ 522605 h 3176298"/>
                  <a:gd name="connsiteX162" fmla="*/ 11562947 w 12192000"/>
                  <a:gd name="connsiteY162" fmla="*/ 486598 h 3176298"/>
                  <a:gd name="connsiteX163" fmla="*/ 11672489 w 12192000"/>
                  <a:gd name="connsiteY163" fmla="*/ 335337 h 3176298"/>
                  <a:gd name="connsiteX164" fmla="*/ 11821656 w 12192000"/>
                  <a:gd name="connsiteY164" fmla="*/ 207889 h 3176298"/>
                  <a:gd name="connsiteX165" fmla="*/ 11986443 w 12192000"/>
                  <a:gd name="connsiteY165" fmla="*/ 104824 h 3176298"/>
                  <a:gd name="connsiteX166" fmla="*/ 12026448 w 12192000"/>
                  <a:gd name="connsiteY166" fmla="*/ 88821 h 3176298"/>
                  <a:gd name="connsiteX167" fmla="*/ 12160947 w 12192000"/>
                  <a:gd name="connsiteY167" fmla="*/ 28621 h 3176298"/>
                  <a:gd name="connsiteX168" fmla="*/ 12192000 w 12192000"/>
                  <a:gd name="connsiteY168" fmla="*/ 0 h 3176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2192000" h="3176298">
                    <a:moveTo>
                      <a:pt x="12192000" y="0"/>
                    </a:moveTo>
                    <a:lnTo>
                      <a:pt x="12192000" y="3176298"/>
                    </a:lnTo>
                    <a:lnTo>
                      <a:pt x="0" y="3176298"/>
                    </a:lnTo>
                    <a:lnTo>
                      <a:pt x="0" y="2264980"/>
                    </a:lnTo>
                    <a:lnTo>
                      <a:pt x="544" y="2264980"/>
                    </a:lnTo>
                    <a:lnTo>
                      <a:pt x="544" y="2392219"/>
                    </a:lnTo>
                    <a:lnTo>
                      <a:pt x="61197" y="2387448"/>
                    </a:lnTo>
                    <a:cubicBezTo>
                      <a:pt x="80794" y="2382137"/>
                      <a:pt x="99990" y="2374707"/>
                      <a:pt x="119613" y="2369945"/>
                    </a:cubicBezTo>
                    <a:cubicBezTo>
                      <a:pt x="137898" y="2365563"/>
                      <a:pt x="155046" y="2355466"/>
                      <a:pt x="172384" y="2347084"/>
                    </a:cubicBezTo>
                    <a:cubicBezTo>
                      <a:pt x="205529" y="2331082"/>
                      <a:pt x="240965" y="2341178"/>
                      <a:pt x="274873" y="2336988"/>
                    </a:cubicBezTo>
                    <a:cubicBezTo>
                      <a:pt x="285732" y="2335653"/>
                      <a:pt x="296590" y="2334130"/>
                      <a:pt x="307259" y="2331461"/>
                    </a:cubicBezTo>
                    <a:cubicBezTo>
                      <a:pt x="336408" y="2324413"/>
                      <a:pt x="366127" y="2318317"/>
                      <a:pt x="394511" y="2308601"/>
                    </a:cubicBezTo>
                    <a:cubicBezTo>
                      <a:pt x="426709" y="2297743"/>
                      <a:pt x="457572" y="2283264"/>
                      <a:pt x="494337" y="2268213"/>
                    </a:cubicBezTo>
                    <a:cubicBezTo>
                      <a:pt x="507102" y="2272024"/>
                      <a:pt x="526724" y="2282312"/>
                      <a:pt x="546917" y="2283264"/>
                    </a:cubicBezTo>
                    <a:cubicBezTo>
                      <a:pt x="611880" y="2286503"/>
                      <a:pt x="672650" y="2268786"/>
                      <a:pt x="730754" y="2240780"/>
                    </a:cubicBezTo>
                    <a:cubicBezTo>
                      <a:pt x="748471" y="2232399"/>
                      <a:pt x="767524" y="2226874"/>
                      <a:pt x="785432" y="2218682"/>
                    </a:cubicBezTo>
                    <a:cubicBezTo>
                      <a:pt x="791717" y="2215826"/>
                      <a:pt x="799909" y="2209730"/>
                      <a:pt x="801053" y="2204013"/>
                    </a:cubicBezTo>
                    <a:cubicBezTo>
                      <a:pt x="807719" y="2170866"/>
                      <a:pt x="832486" y="2171436"/>
                      <a:pt x="858205" y="2169532"/>
                    </a:cubicBezTo>
                    <a:cubicBezTo>
                      <a:pt x="888877" y="2167247"/>
                      <a:pt x="919165" y="2161912"/>
                      <a:pt x="949646" y="2157340"/>
                    </a:cubicBezTo>
                    <a:cubicBezTo>
                      <a:pt x="953648" y="2156768"/>
                      <a:pt x="957266" y="2152768"/>
                      <a:pt x="960887" y="2150099"/>
                    </a:cubicBezTo>
                    <a:cubicBezTo>
                      <a:pt x="966411" y="2146099"/>
                      <a:pt x="971554" y="2140003"/>
                      <a:pt x="977653" y="2138480"/>
                    </a:cubicBezTo>
                    <a:cubicBezTo>
                      <a:pt x="1008894" y="2131049"/>
                      <a:pt x="1040327" y="2124763"/>
                      <a:pt x="1071762" y="2117905"/>
                    </a:cubicBezTo>
                    <a:cubicBezTo>
                      <a:pt x="1078810" y="2116380"/>
                      <a:pt x="1086048" y="2114476"/>
                      <a:pt x="1092527" y="2111428"/>
                    </a:cubicBezTo>
                    <a:cubicBezTo>
                      <a:pt x="1098623" y="2108570"/>
                      <a:pt x="1103767" y="2103616"/>
                      <a:pt x="1109865" y="2100568"/>
                    </a:cubicBezTo>
                    <a:cubicBezTo>
                      <a:pt x="1126437" y="2092378"/>
                      <a:pt x="1143394" y="2084757"/>
                      <a:pt x="1162823" y="2075613"/>
                    </a:cubicBezTo>
                    <a:cubicBezTo>
                      <a:pt x="1173681" y="2092757"/>
                      <a:pt x="1188354" y="2083041"/>
                      <a:pt x="1206641" y="2074851"/>
                    </a:cubicBezTo>
                    <a:cubicBezTo>
                      <a:pt x="1225310" y="2066468"/>
                      <a:pt x="1246837" y="2063801"/>
                      <a:pt x="1267411" y="2060753"/>
                    </a:cubicBezTo>
                    <a:cubicBezTo>
                      <a:pt x="1305132" y="2055228"/>
                      <a:pt x="1343044" y="2051799"/>
                      <a:pt x="1380762" y="2046847"/>
                    </a:cubicBezTo>
                    <a:cubicBezTo>
                      <a:pt x="1388765" y="2045703"/>
                      <a:pt x="1397909" y="2043608"/>
                      <a:pt x="1404006" y="2038844"/>
                    </a:cubicBezTo>
                    <a:cubicBezTo>
                      <a:pt x="1445725" y="2006839"/>
                      <a:pt x="1496403" y="1997887"/>
                      <a:pt x="1544598" y="2000932"/>
                    </a:cubicBezTo>
                    <a:cubicBezTo>
                      <a:pt x="1582510" y="2003220"/>
                      <a:pt x="1619658" y="2004935"/>
                      <a:pt x="1657188" y="2001697"/>
                    </a:cubicBezTo>
                    <a:cubicBezTo>
                      <a:pt x="1660046" y="2001505"/>
                      <a:pt x="1663856" y="2001887"/>
                      <a:pt x="1665950" y="2003411"/>
                    </a:cubicBezTo>
                    <a:cubicBezTo>
                      <a:pt x="1678904" y="2013507"/>
                      <a:pt x="1692431" y="2014269"/>
                      <a:pt x="1709006" y="2015983"/>
                    </a:cubicBezTo>
                    <a:cubicBezTo>
                      <a:pt x="1732439" y="2018461"/>
                      <a:pt x="1753965" y="2016745"/>
                      <a:pt x="1775684" y="2012555"/>
                    </a:cubicBezTo>
                    <a:cubicBezTo>
                      <a:pt x="1791496" y="2009507"/>
                      <a:pt x="1807497" y="2003220"/>
                      <a:pt x="1821596" y="1995218"/>
                    </a:cubicBezTo>
                    <a:cubicBezTo>
                      <a:pt x="1841216" y="1983978"/>
                      <a:pt x="1860079" y="1979597"/>
                      <a:pt x="1878748" y="1994457"/>
                    </a:cubicBezTo>
                    <a:cubicBezTo>
                      <a:pt x="1898940" y="2010269"/>
                      <a:pt x="1921800" y="2004745"/>
                      <a:pt x="1944092" y="2005315"/>
                    </a:cubicBezTo>
                    <a:cubicBezTo>
                      <a:pt x="1953806" y="2005507"/>
                      <a:pt x="1964094" y="2005124"/>
                      <a:pt x="1973429" y="2007601"/>
                    </a:cubicBezTo>
                    <a:cubicBezTo>
                      <a:pt x="2000479" y="2014651"/>
                      <a:pt x="2026581" y="2025320"/>
                      <a:pt x="2054013" y="2030082"/>
                    </a:cubicBezTo>
                    <a:cubicBezTo>
                      <a:pt x="2069254" y="2032747"/>
                      <a:pt x="2086208" y="2027986"/>
                      <a:pt x="2102021" y="2024557"/>
                    </a:cubicBezTo>
                    <a:cubicBezTo>
                      <a:pt x="2118023" y="2020937"/>
                      <a:pt x="2133834" y="2015413"/>
                      <a:pt x="2149267" y="2009697"/>
                    </a:cubicBezTo>
                    <a:cubicBezTo>
                      <a:pt x="2159743" y="2005887"/>
                      <a:pt x="2171173" y="2002267"/>
                      <a:pt x="2179556" y="1995409"/>
                    </a:cubicBezTo>
                    <a:cubicBezTo>
                      <a:pt x="2198608" y="1979788"/>
                      <a:pt x="2218229" y="1977120"/>
                      <a:pt x="2240710" y="1985312"/>
                    </a:cubicBezTo>
                    <a:cubicBezTo>
                      <a:pt x="2244137" y="1986647"/>
                      <a:pt x="2248138" y="1986647"/>
                      <a:pt x="2251948" y="1986836"/>
                    </a:cubicBezTo>
                    <a:cubicBezTo>
                      <a:pt x="2312915" y="1990836"/>
                      <a:pt x="2373874" y="1993314"/>
                      <a:pt x="2434456" y="1999410"/>
                    </a:cubicBezTo>
                    <a:cubicBezTo>
                      <a:pt x="2459029" y="2001887"/>
                      <a:pt x="2482652" y="2012745"/>
                      <a:pt x="2506847" y="2019603"/>
                    </a:cubicBezTo>
                    <a:cubicBezTo>
                      <a:pt x="2511800" y="2020937"/>
                      <a:pt x="2517327" y="2023033"/>
                      <a:pt x="2522279" y="2022080"/>
                    </a:cubicBezTo>
                    <a:cubicBezTo>
                      <a:pt x="2576191" y="2012555"/>
                      <a:pt x="2626677" y="2026461"/>
                      <a:pt x="2676398" y="2044751"/>
                    </a:cubicBezTo>
                    <a:cubicBezTo>
                      <a:pt x="2681540" y="2046656"/>
                      <a:pt x="2687827" y="2046084"/>
                      <a:pt x="2693543" y="2045703"/>
                    </a:cubicBezTo>
                    <a:cubicBezTo>
                      <a:pt x="2709548" y="2044370"/>
                      <a:pt x="2726882" y="2037701"/>
                      <a:pt x="2741360" y="2041701"/>
                    </a:cubicBezTo>
                    <a:cubicBezTo>
                      <a:pt x="2779842" y="2052753"/>
                      <a:pt x="2817943" y="2066087"/>
                      <a:pt x="2854140" y="2082851"/>
                    </a:cubicBezTo>
                    <a:cubicBezTo>
                      <a:pt x="2890910" y="2099805"/>
                      <a:pt x="2925008" y="2114095"/>
                      <a:pt x="2967110" y="2096949"/>
                    </a:cubicBezTo>
                    <a:cubicBezTo>
                      <a:pt x="2985016" y="2089709"/>
                      <a:pt x="3008639" y="2094853"/>
                      <a:pt x="3029216" y="2096757"/>
                    </a:cubicBezTo>
                    <a:cubicBezTo>
                      <a:pt x="3044264" y="2098282"/>
                      <a:pt x="3058743" y="2106856"/>
                      <a:pt x="3073604" y="2106856"/>
                    </a:cubicBezTo>
                    <a:cubicBezTo>
                      <a:pt x="3113231" y="2106856"/>
                      <a:pt x="3148472" y="2116953"/>
                      <a:pt x="3182763" y="2137527"/>
                    </a:cubicBezTo>
                    <a:cubicBezTo>
                      <a:pt x="3196102" y="2145528"/>
                      <a:pt x="3216867" y="2140193"/>
                      <a:pt x="3234202" y="2142289"/>
                    </a:cubicBezTo>
                    <a:cubicBezTo>
                      <a:pt x="3252492" y="2144765"/>
                      <a:pt x="3271348" y="2147051"/>
                      <a:pt x="3288877" y="2152578"/>
                    </a:cubicBezTo>
                    <a:cubicBezTo>
                      <a:pt x="3334216" y="2167056"/>
                      <a:pt x="3378986" y="2183439"/>
                      <a:pt x="3424135" y="2198680"/>
                    </a:cubicBezTo>
                    <a:cubicBezTo>
                      <a:pt x="3461282" y="2211253"/>
                      <a:pt x="3497862" y="2201347"/>
                      <a:pt x="3534629" y="2196013"/>
                    </a:cubicBezTo>
                    <a:cubicBezTo>
                      <a:pt x="3557682" y="2192583"/>
                      <a:pt x="3579206" y="2184391"/>
                      <a:pt x="3605116" y="2196583"/>
                    </a:cubicBezTo>
                    <a:cubicBezTo>
                      <a:pt x="3629882" y="2208205"/>
                      <a:pt x="3661315" y="2205537"/>
                      <a:pt x="3689131" y="2211824"/>
                    </a:cubicBezTo>
                    <a:cubicBezTo>
                      <a:pt x="3712565" y="2217157"/>
                      <a:pt x="3735231" y="2225732"/>
                      <a:pt x="3757902" y="2234114"/>
                    </a:cubicBezTo>
                    <a:cubicBezTo>
                      <a:pt x="3788766" y="2245545"/>
                      <a:pt x="3819245" y="2257545"/>
                      <a:pt x="3852966" y="2251831"/>
                    </a:cubicBezTo>
                    <a:cubicBezTo>
                      <a:pt x="3891259" y="2245353"/>
                      <a:pt x="3917546" y="2269738"/>
                      <a:pt x="3947648" y="2285932"/>
                    </a:cubicBezTo>
                    <a:cubicBezTo>
                      <a:pt x="3968414" y="2296980"/>
                      <a:pt x="3991083" y="2305172"/>
                      <a:pt x="4013753" y="2312031"/>
                    </a:cubicBezTo>
                    <a:cubicBezTo>
                      <a:pt x="4044043" y="2320985"/>
                      <a:pt x="4075285" y="2326320"/>
                      <a:pt x="4105766" y="2335082"/>
                    </a:cubicBezTo>
                    <a:cubicBezTo>
                      <a:pt x="4151870" y="2348226"/>
                      <a:pt x="4198546" y="2358514"/>
                      <a:pt x="4246551" y="2351274"/>
                    </a:cubicBezTo>
                    <a:cubicBezTo>
                      <a:pt x="4268649" y="2348036"/>
                      <a:pt x="4289227" y="2348226"/>
                      <a:pt x="4311323" y="2352991"/>
                    </a:cubicBezTo>
                    <a:cubicBezTo>
                      <a:pt x="4347518" y="2360801"/>
                      <a:pt x="4384668" y="2361753"/>
                      <a:pt x="4413817" y="2390899"/>
                    </a:cubicBezTo>
                    <a:cubicBezTo>
                      <a:pt x="4424104" y="2401188"/>
                      <a:pt x="4442581" y="2403853"/>
                      <a:pt x="4457632" y="2409188"/>
                    </a:cubicBezTo>
                    <a:cubicBezTo>
                      <a:pt x="4474969" y="2415476"/>
                      <a:pt x="4487731" y="2412236"/>
                      <a:pt x="4497068" y="2393947"/>
                    </a:cubicBezTo>
                    <a:cubicBezTo>
                      <a:pt x="4501257" y="2385757"/>
                      <a:pt x="4513260" y="2377755"/>
                      <a:pt x="4522596" y="2376421"/>
                    </a:cubicBezTo>
                    <a:cubicBezTo>
                      <a:pt x="4550599" y="2372421"/>
                      <a:pt x="4576318" y="2378327"/>
                      <a:pt x="4603368" y="2391282"/>
                    </a:cubicBezTo>
                    <a:cubicBezTo>
                      <a:pt x="4628705" y="2403474"/>
                      <a:pt x="4660331" y="2402140"/>
                      <a:pt x="4689098" y="2406903"/>
                    </a:cubicBezTo>
                    <a:cubicBezTo>
                      <a:pt x="4699289" y="2408618"/>
                      <a:pt x="4709482" y="2411237"/>
                      <a:pt x="4719697" y="2413428"/>
                    </a:cubicBezTo>
                    <a:lnTo>
                      <a:pt x="4726469" y="2414298"/>
                    </a:lnTo>
                    <a:lnTo>
                      <a:pt x="4785776" y="2414298"/>
                    </a:lnTo>
                    <a:lnTo>
                      <a:pt x="4788661" y="2414047"/>
                    </a:lnTo>
                    <a:cubicBezTo>
                      <a:pt x="4801401" y="2412237"/>
                      <a:pt x="4814166" y="2410142"/>
                      <a:pt x="4827024" y="2408999"/>
                    </a:cubicBezTo>
                    <a:cubicBezTo>
                      <a:pt x="4847027" y="2407095"/>
                      <a:pt x="4867412" y="2407856"/>
                      <a:pt x="4887415" y="2405570"/>
                    </a:cubicBezTo>
                    <a:cubicBezTo>
                      <a:pt x="4903799" y="2403853"/>
                      <a:pt x="4919991" y="2399474"/>
                      <a:pt x="4936184" y="2395853"/>
                    </a:cubicBezTo>
                    <a:cubicBezTo>
                      <a:pt x="4942089" y="2394520"/>
                      <a:pt x="4947996" y="2389376"/>
                      <a:pt x="4953328" y="2390138"/>
                    </a:cubicBezTo>
                    <a:cubicBezTo>
                      <a:pt x="5006292" y="2398330"/>
                      <a:pt x="5044391" y="2361753"/>
                      <a:pt x="5089162" y="2345560"/>
                    </a:cubicBezTo>
                    <a:cubicBezTo>
                      <a:pt x="5136216" y="2328413"/>
                      <a:pt x="5181748" y="2302124"/>
                      <a:pt x="5234326" y="2309935"/>
                    </a:cubicBezTo>
                    <a:cubicBezTo>
                      <a:pt x="5266141" y="2314697"/>
                      <a:pt x="5296812" y="2325747"/>
                      <a:pt x="5328438" y="2332416"/>
                    </a:cubicBezTo>
                    <a:cubicBezTo>
                      <a:pt x="5339677" y="2334701"/>
                      <a:pt x="5352250" y="2334320"/>
                      <a:pt x="5363491" y="2332034"/>
                    </a:cubicBezTo>
                    <a:cubicBezTo>
                      <a:pt x="5417784" y="2321555"/>
                      <a:pt x="5471316" y="2320032"/>
                      <a:pt x="5524660" y="2337178"/>
                    </a:cubicBezTo>
                    <a:cubicBezTo>
                      <a:pt x="5533802" y="2340036"/>
                      <a:pt x="5543518" y="2342701"/>
                      <a:pt x="5553045" y="2342701"/>
                    </a:cubicBezTo>
                    <a:cubicBezTo>
                      <a:pt x="5605244" y="2342701"/>
                      <a:pt x="5656488" y="2338701"/>
                      <a:pt x="5706401" y="2320032"/>
                    </a:cubicBezTo>
                    <a:cubicBezTo>
                      <a:pt x="5723166" y="2313745"/>
                      <a:pt x="5743551" y="2317745"/>
                      <a:pt x="5762029" y="2316221"/>
                    </a:cubicBezTo>
                    <a:cubicBezTo>
                      <a:pt x="5779174" y="2314889"/>
                      <a:pt x="5796702" y="2314317"/>
                      <a:pt x="5813276" y="2309935"/>
                    </a:cubicBezTo>
                    <a:cubicBezTo>
                      <a:pt x="5837472" y="2303459"/>
                      <a:pt x="5859949" y="2302697"/>
                      <a:pt x="5884906" y="2308411"/>
                    </a:cubicBezTo>
                    <a:cubicBezTo>
                      <a:pt x="5908719" y="2313745"/>
                      <a:pt x="5934438" y="2311079"/>
                      <a:pt x="5959204" y="2311269"/>
                    </a:cubicBezTo>
                    <a:cubicBezTo>
                      <a:pt x="5986828" y="2311459"/>
                      <a:pt x="6014449" y="2311649"/>
                      <a:pt x="6042072" y="2310697"/>
                    </a:cubicBezTo>
                    <a:cubicBezTo>
                      <a:pt x="6053124" y="2310317"/>
                      <a:pt x="6065695" y="2302697"/>
                      <a:pt x="6074842" y="2305745"/>
                    </a:cubicBezTo>
                    <a:cubicBezTo>
                      <a:pt x="6104368" y="2316031"/>
                      <a:pt x="6133897" y="2303649"/>
                      <a:pt x="6163425" y="2309172"/>
                    </a:cubicBezTo>
                    <a:cubicBezTo>
                      <a:pt x="6177905" y="2312031"/>
                      <a:pt x="6194288" y="2304220"/>
                      <a:pt x="6209909" y="2303459"/>
                    </a:cubicBezTo>
                    <a:cubicBezTo>
                      <a:pt x="6235437" y="2302124"/>
                      <a:pt x="6260964" y="2302697"/>
                      <a:pt x="6286493" y="2302315"/>
                    </a:cubicBezTo>
                    <a:cubicBezTo>
                      <a:pt x="6294876" y="2302124"/>
                      <a:pt x="6303068" y="2301362"/>
                      <a:pt x="6311449" y="2300980"/>
                    </a:cubicBezTo>
                    <a:cubicBezTo>
                      <a:pt x="6318880" y="2300601"/>
                      <a:pt x="6326691" y="2298887"/>
                      <a:pt x="6333739" y="2300218"/>
                    </a:cubicBezTo>
                    <a:cubicBezTo>
                      <a:pt x="6359268" y="2304983"/>
                      <a:pt x="6384414" y="2312793"/>
                      <a:pt x="6410131" y="2315841"/>
                    </a:cubicBezTo>
                    <a:cubicBezTo>
                      <a:pt x="6432420" y="2318507"/>
                      <a:pt x="6455472" y="2314889"/>
                      <a:pt x="6477951" y="2316793"/>
                    </a:cubicBezTo>
                    <a:cubicBezTo>
                      <a:pt x="6517576" y="2320032"/>
                      <a:pt x="6557201" y="2325747"/>
                      <a:pt x="6596828" y="2329368"/>
                    </a:cubicBezTo>
                    <a:cubicBezTo>
                      <a:pt x="6605401" y="2330130"/>
                      <a:pt x="6614353" y="2325365"/>
                      <a:pt x="6623118" y="2324985"/>
                    </a:cubicBezTo>
                    <a:cubicBezTo>
                      <a:pt x="6650551" y="2324033"/>
                      <a:pt x="6677984" y="2323841"/>
                      <a:pt x="6705417" y="2323272"/>
                    </a:cubicBezTo>
                    <a:cubicBezTo>
                      <a:pt x="6721038" y="2323080"/>
                      <a:pt x="6736851" y="2323651"/>
                      <a:pt x="6752283" y="2321937"/>
                    </a:cubicBezTo>
                    <a:cubicBezTo>
                      <a:pt x="6772665" y="2319651"/>
                      <a:pt x="6791144" y="2316221"/>
                      <a:pt x="6810195" y="2331082"/>
                    </a:cubicBezTo>
                    <a:cubicBezTo>
                      <a:pt x="6839534" y="2354132"/>
                      <a:pt x="6876872" y="2345178"/>
                      <a:pt x="6910782" y="2350512"/>
                    </a:cubicBezTo>
                    <a:cubicBezTo>
                      <a:pt x="6919547" y="2351847"/>
                      <a:pt x="6928501" y="2352036"/>
                      <a:pt x="6937263" y="2353561"/>
                    </a:cubicBezTo>
                    <a:cubicBezTo>
                      <a:pt x="6953457" y="2356418"/>
                      <a:pt x="6969457" y="2359657"/>
                      <a:pt x="6985653" y="2362897"/>
                    </a:cubicBezTo>
                    <a:cubicBezTo>
                      <a:pt x="6988509" y="2363467"/>
                      <a:pt x="6991747" y="2363659"/>
                      <a:pt x="6994415" y="2364611"/>
                    </a:cubicBezTo>
                    <a:cubicBezTo>
                      <a:pt x="7018991" y="2372611"/>
                      <a:pt x="7043184" y="2381755"/>
                      <a:pt x="7068141" y="2388234"/>
                    </a:cubicBezTo>
                    <a:cubicBezTo>
                      <a:pt x="7080334" y="2391472"/>
                      <a:pt x="7093860" y="2391853"/>
                      <a:pt x="7106432" y="2390138"/>
                    </a:cubicBezTo>
                    <a:cubicBezTo>
                      <a:pt x="7143199" y="2385185"/>
                      <a:pt x="7179587" y="2383089"/>
                      <a:pt x="7216547" y="2390330"/>
                    </a:cubicBezTo>
                    <a:cubicBezTo>
                      <a:pt x="7231214" y="2393186"/>
                      <a:pt x="7247599" y="2388424"/>
                      <a:pt x="7263220" y="2386709"/>
                    </a:cubicBezTo>
                    <a:cubicBezTo>
                      <a:pt x="7300559" y="2382137"/>
                      <a:pt x="7337899" y="2377183"/>
                      <a:pt x="7375428" y="2372803"/>
                    </a:cubicBezTo>
                    <a:cubicBezTo>
                      <a:pt x="7398860" y="2370135"/>
                      <a:pt x="7422483" y="2368611"/>
                      <a:pt x="7445916" y="2365945"/>
                    </a:cubicBezTo>
                    <a:cubicBezTo>
                      <a:pt x="7472967" y="2362705"/>
                      <a:pt x="7499828" y="2357753"/>
                      <a:pt x="7526880" y="2355084"/>
                    </a:cubicBezTo>
                    <a:cubicBezTo>
                      <a:pt x="7557742" y="2352036"/>
                      <a:pt x="7588795" y="2351466"/>
                      <a:pt x="7619655" y="2348226"/>
                    </a:cubicBezTo>
                    <a:cubicBezTo>
                      <a:pt x="7676047" y="2341940"/>
                      <a:pt x="7732247" y="2334509"/>
                      <a:pt x="7788636" y="2327461"/>
                    </a:cubicBezTo>
                    <a:cubicBezTo>
                      <a:pt x="7843311" y="2320603"/>
                      <a:pt x="7897987" y="2314507"/>
                      <a:pt x="7952280" y="2305935"/>
                    </a:cubicBezTo>
                    <a:cubicBezTo>
                      <a:pt x="7975142" y="2302315"/>
                      <a:pt x="7996859" y="2292408"/>
                      <a:pt x="8019339" y="2286884"/>
                    </a:cubicBezTo>
                    <a:cubicBezTo>
                      <a:pt x="8058774" y="2277357"/>
                      <a:pt x="8098590" y="2269357"/>
                      <a:pt x="8137835" y="2259832"/>
                    </a:cubicBezTo>
                    <a:cubicBezTo>
                      <a:pt x="8155359" y="2255641"/>
                      <a:pt x="8172124" y="2248593"/>
                      <a:pt x="8189651" y="2243639"/>
                    </a:cubicBezTo>
                    <a:cubicBezTo>
                      <a:pt x="8230992" y="2232208"/>
                      <a:pt x="8272903" y="2222874"/>
                      <a:pt x="8313671" y="2209920"/>
                    </a:cubicBezTo>
                    <a:cubicBezTo>
                      <a:pt x="8362822" y="2194297"/>
                      <a:pt x="8411019" y="2175439"/>
                      <a:pt x="8459979" y="2158864"/>
                    </a:cubicBezTo>
                    <a:cubicBezTo>
                      <a:pt x="8478269" y="2152578"/>
                      <a:pt x="8497511" y="2148957"/>
                      <a:pt x="8516369" y="2144003"/>
                    </a:cubicBezTo>
                    <a:cubicBezTo>
                      <a:pt x="8563425" y="2131431"/>
                      <a:pt x="8610288" y="2118095"/>
                      <a:pt x="8657726" y="2106284"/>
                    </a:cubicBezTo>
                    <a:cubicBezTo>
                      <a:pt x="8675253" y="2101901"/>
                      <a:pt x="8693731" y="2102284"/>
                      <a:pt x="8711448" y="2098664"/>
                    </a:cubicBezTo>
                    <a:cubicBezTo>
                      <a:pt x="8732023" y="2094472"/>
                      <a:pt x="8752407" y="2089138"/>
                      <a:pt x="8772219" y="2082280"/>
                    </a:cubicBezTo>
                    <a:cubicBezTo>
                      <a:pt x="8796985" y="2073707"/>
                      <a:pt x="8820990" y="2062659"/>
                      <a:pt x="8845565" y="2053705"/>
                    </a:cubicBezTo>
                    <a:cubicBezTo>
                      <a:pt x="8886142" y="2039034"/>
                      <a:pt x="8926911" y="2024557"/>
                      <a:pt x="8967871" y="2011221"/>
                    </a:cubicBezTo>
                    <a:cubicBezTo>
                      <a:pt x="8983301" y="2006268"/>
                      <a:pt x="9000257" y="2005697"/>
                      <a:pt x="9015878" y="2001124"/>
                    </a:cubicBezTo>
                    <a:cubicBezTo>
                      <a:pt x="9088840" y="1979597"/>
                      <a:pt x="9161805" y="1957880"/>
                      <a:pt x="9234579" y="1935209"/>
                    </a:cubicBezTo>
                    <a:cubicBezTo>
                      <a:pt x="9272298" y="1923399"/>
                      <a:pt x="9308875" y="1908538"/>
                      <a:pt x="9346597" y="1896917"/>
                    </a:cubicBezTo>
                    <a:cubicBezTo>
                      <a:pt x="9369267" y="1889869"/>
                      <a:pt x="9393650" y="1887773"/>
                      <a:pt x="9416321" y="1880724"/>
                    </a:cubicBezTo>
                    <a:cubicBezTo>
                      <a:pt x="9437278" y="1874247"/>
                      <a:pt x="9456709" y="1863578"/>
                      <a:pt x="9477283" y="1856149"/>
                    </a:cubicBezTo>
                    <a:cubicBezTo>
                      <a:pt x="9540152" y="1833097"/>
                      <a:pt x="9603971" y="1811953"/>
                      <a:pt x="9666265" y="1787186"/>
                    </a:cubicBezTo>
                    <a:cubicBezTo>
                      <a:pt x="9696749" y="1775183"/>
                      <a:pt x="9725323" y="1757849"/>
                      <a:pt x="9754088" y="1741464"/>
                    </a:cubicBezTo>
                    <a:cubicBezTo>
                      <a:pt x="9802858" y="1713841"/>
                      <a:pt x="9850865" y="1685074"/>
                      <a:pt x="9899446" y="1656880"/>
                    </a:cubicBezTo>
                    <a:cubicBezTo>
                      <a:pt x="9935832" y="1635924"/>
                      <a:pt x="9968027" y="1611347"/>
                      <a:pt x="9993175" y="1576487"/>
                    </a:cubicBezTo>
                    <a:cubicBezTo>
                      <a:pt x="10004797" y="1560484"/>
                      <a:pt x="10024990" y="1546768"/>
                      <a:pt x="10044230" y="1540480"/>
                    </a:cubicBezTo>
                    <a:cubicBezTo>
                      <a:pt x="10078713" y="1529241"/>
                      <a:pt x="10104430" y="1507522"/>
                      <a:pt x="10131863" y="1485613"/>
                    </a:cubicBezTo>
                    <a:cubicBezTo>
                      <a:pt x="10166536" y="1457801"/>
                      <a:pt x="10203304" y="1431509"/>
                      <a:pt x="10242357" y="1410555"/>
                    </a:cubicBezTo>
                    <a:cubicBezTo>
                      <a:pt x="10280840" y="1389980"/>
                      <a:pt x="10324086" y="1378549"/>
                      <a:pt x="10363709" y="1359499"/>
                    </a:cubicBezTo>
                    <a:cubicBezTo>
                      <a:pt x="10386952" y="1348259"/>
                      <a:pt x="10407146" y="1330353"/>
                      <a:pt x="10428291" y="1314920"/>
                    </a:cubicBezTo>
                    <a:cubicBezTo>
                      <a:pt x="10449438" y="1299489"/>
                      <a:pt x="10470394" y="1283486"/>
                      <a:pt x="10490969" y="1267104"/>
                    </a:cubicBezTo>
                    <a:cubicBezTo>
                      <a:pt x="10502208" y="1258149"/>
                      <a:pt x="10511734" y="1246909"/>
                      <a:pt x="10523354" y="1238337"/>
                    </a:cubicBezTo>
                    <a:cubicBezTo>
                      <a:pt x="10545263" y="1222334"/>
                      <a:pt x="10569075" y="1208808"/>
                      <a:pt x="10590031" y="1191664"/>
                    </a:cubicBezTo>
                    <a:cubicBezTo>
                      <a:pt x="10610225" y="1175089"/>
                      <a:pt x="10633467" y="1166707"/>
                      <a:pt x="10656519" y="1156038"/>
                    </a:cubicBezTo>
                    <a:cubicBezTo>
                      <a:pt x="10674046" y="1148036"/>
                      <a:pt x="10686617" y="1130320"/>
                      <a:pt x="10703573" y="1120603"/>
                    </a:cubicBezTo>
                    <a:cubicBezTo>
                      <a:pt x="10727767" y="1106697"/>
                      <a:pt x="10746246" y="1089553"/>
                      <a:pt x="10764534" y="1067643"/>
                    </a:cubicBezTo>
                    <a:cubicBezTo>
                      <a:pt x="10785111" y="1043068"/>
                      <a:pt x="10820162" y="1029732"/>
                      <a:pt x="10850453" y="1014301"/>
                    </a:cubicBezTo>
                    <a:cubicBezTo>
                      <a:pt x="10876171" y="1001157"/>
                      <a:pt x="10906081" y="995632"/>
                      <a:pt x="10929704" y="980201"/>
                    </a:cubicBezTo>
                    <a:cubicBezTo>
                      <a:pt x="10946279" y="969342"/>
                      <a:pt x="10958661" y="948957"/>
                      <a:pt x="10967423" y="930289"/>
                    </a:cubicBezTo>
                    <a:cubicBezTo>
                      <a:pt x="10987046" y="887995"/>
                      <a:pt x="11021146" y="861897"/>
                      <a:pt x="11058869" y="838084"/>
                    </a:cubicBezTo>
                    <a:cubicBezTo>
                      <a:pt x="11097350" y="813699"/>
                      <a:pt x="11133927" y="786836"/>
                      <a:pt x="11172600" y="762834"/>
                    </a:cubicBezTo>
                    <a:cubicBezTo>
                      <a:pt x="11211843" y="738638"/>
                      <a:pt x="11243658" y="706443"/>
                      <a:pt x="11275283" y="673676"/>
                    </a:cubicBezTo>
                    <a:cubicBezTo>
                      <a:pt x="11288238" y="660150"/>
                      <a:pt x="11305192" y="650434"/>
                      <a:pt x="11320623" y="639195"/>
                    </a:cubicBezTo>
                    <a:cubicBezTo>
                      <a:pt x="11338339" y="626241"/>
                      <a:pt x="11355296" y="611953"/>
                      <a:pt x="11374346" y="601664"/>
                    </a:cubicBezTo>
                    <a:cubicBezTo>
                      <a:pt x="11398160" y="588709"/>
                      <a:pt x="11424069" y="579757"/>
                      <a:pt x="11448453" y="567755"/>
                    </a:cubicBezTo>
                    <a:cubicBezTo>
                      <a:pt x="11476838" y="553657"/>
                      <a:pt x="11505795" y="539750"/>
                      <a:pt x="11532275" y="522605"/>
                    </a:cubicBezTo>
                    <a:cubicBezTo>
                      <a:pt x="11545039" y="514413"/>
                      <a:pt x="11553613" y="499363"/>
                      <a:pt x="11562947" y="486598"/>
                    </a:cubicBezTo>
                    <a:cubicBezTo>
                      <a:pt x="11599714" y="436305"/>
                      <a:pt x="11635529" y="385441"/>
                      <a:pt x="11672489" y="335337"/>
                    </a:cubicBezTo>
                    <a:cubicBezTo>
                      <a:pt x="11712304" y="281424"/>
                      <a:pt x="11763931" y="241608"/>
                      <a:pt x="11821656" y="207889"/>
                    </a:cubicBezTo>
                    <a:cubicBezTo>
                      <a:pt x="11877664" y="175312"/>
                      <a:pt x="11931195" y="138734"/>
                      <a:pt x="11986443" y="104824"/>
                    </a:cubicBezTo>
                    <a:cubicBezTo>
                      <a:pt x="11998443" y="97395"/>
                      <a:pt x="12013114" y="94347"/>
                      <a:pt x="12026448" y="88821"/>
                    </a:cubicBezTo>
                    <a:cubicBezTo>
                      <a:pt x="12072360" y="69580"/>
                      <a:pt x="12118083" y="50147"/>
                      <a:pt x="12160947" y="28621"/>
                    </a:cubicBezTo>
                    <a:lnTo>
                      <a:pt x="12192000" y="0"/>
                    </a:lnTo>
                    <a:close/>
                  </a:path>
                </a:pathLst>
              </a:custGeom>
              <a:solidFill>
                <a:schemeClr val="bg1">
                  <a:alpha val="14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2" name="Group 11">
              <a:extLst>
                <a:ext uri="{FF2B5EF4-FFF2-40B4-BE49-F238E27FC236}">
                  <a16:creationId xmlns:a16="http://schemas.microsoft.com/office/drawing/2014/main" id="{05148B0F-801C-45A1-80C1-EEC25A22A7C6}"/>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544" y="3296011"/>
              <a:ext cx="12191456" cy="2849975"/>
              <a:chOff x="544" y="3296011"/>
              <a:chExt cx="12191456" cy="2849975"/>
            </a:xfrm>
          </p:grpSpPr>
          <p:sp>
            <p:nvSpPr>
              <p:cNvPr id="13" name="Freeform: Shape 12">
                <a:extLst>
                  <a:ext uri="{FF2B5EF4-FFF2-40B4-BE49-F238E27FC236}">
                    <a16:creationId xmlns:a16="http://schemas.microsoft.com/office/drawing/2014/main" id="{E7715ED9-C8CE-4651-82AA-1C4B5F14A0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B911230A-EF3B-4760-9087-E4FBE05BDC5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 y="3296011"/>
                <a:ext cx="12191456" cy="2849975"/>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a:blip r:embed="rId2">
                  <a:alphaModFix amt="57000"/>
                </a:blip>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
        <p:nvSpPr>
          <p:cNvPr id="2" name="Title 1">
            <a:extLst>
              <a:ext uri="{FF2B5EF4-FFF2-40B4-BE49-F238E27FC236}">
                <a16:creationId xmlns:a16="http://schemas.microsoft.com/office/drawing/2014/main" id="{ECD6D5C1-9AE4-3037-096C-0B4F2DCF3D1B}"/>
              </a:ext>
            </a:extLst>
          </p:cNvPr>
          <p:cNvSpPr>
            <a:spLocks noGrp="1"/>
          </p:cNvSpPr>
          <p:nvPr>
            <p:ph type="title"/>
          </p:nvPr>
        </p:nvSpPr>
        <p:spPr>
          <a:xfrm>
            <a:off x="838199" y="1120676"/>
            <a:ext cx="7021513" cy="2308324"/>
          </a:xfrm>
        </p:spPr>
        <p:txBody>
          <a:bodyPr vert="horz" lIns="91440" tIns="45720" rIns="91440" bIns="45720" rtlCol="0" anchor="b">
            <a:normAutofit/>
          </a:bodyPr>
          <a:lstStyle/>
          <a:p>
            <a:r>
              <a:rPr lang="en-US" sz="7200" kern="1200" dirty="0">
                <a:solidFill>
                  <a:schemeClr val="bg1"/>
                </a:solidFill>
                <a:latin typeface="Cambria" panose="02040503050406030204" pitchFamily="18" charset="0"/>
              </a:rPr>
              <a:t>Thank you	</a:t>
            </a:r>
          </a:p>
        </p:txBody>
      </p:sp>
      <p:sp>
        <p:nvSpPr>
          <p:cNvPr id="3" name="Content Placeholder 2">
            <a:extLst>
              <a:ext uri="{FF2B5EF4-FFF2-40B4-BE49-F238E27FC236}">
                <a16:creationId xmlns:a16="http://schemas.microsoft.com/office/drawing/2014/main" id="{45A3CBE2-69F5-E715-945C-A103AADF7275}"/>
              </a:ext>
            </a:extLst>
          </p:cNvPr>
          <p:cNvSpPr>
            <a:spLocks noGrp="1"/>
          </p:cNvSpPr>
          <p:nvPr>
            <p:ph idx="1"/>
          </p:nvPr>
        </p:nvSpPr>
        <p:spPr>
          <a:xfrm>
            <a:off x="835024" y="3809999"/>
            <a:ext cx="7025753" cy="1012778"/>
          </a:xfrm>
        </p:spPr>
        <p:txBody>
          <a:bodyPr vert="horz" lIns="91440" tIns="45720" rIns="91440" bIns="45720" rtlCol="0">
            <a:normAutofit/>
          </a:bodyPr>
          <a:lstStyle/>
          <a:p>
            <a:pPr marL="0" indent="0">
              <a:buNone/>
            </a:pPr>
            <a:r>
              <a:rPr lang="en-US" sz="2400" kern="1200" dirty="0">
                <a:solidFill>
                  <a:schemeClr val="bg1"/>
                </a:solidFill>
                <a:latin typeface="Cambria" panose="02040503050406030204" pitchFamily="18" charset="0"/>
              </a:rPr>
              <a:t>Questions?</a:t>
            </a:r>
          </a:p>
        </p:txBody>
      </p:sp>
    </p:spTree>
    <p:extLst>
      <p:ext uri="{BB962C8B-B14F-4D97-AF65-F5344CB8AC3E}">
        <p14:creationId xmlns:p14="http://schemas.microsoft.com/office/powerpoint/2010/main" val="1274940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97762F8-BCE4-1F17-C9C8-F5C4D4F61184}"/>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6CA9BA16-9AC0-2717-405A-6BEBED658924}"/>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7AC8C7D-38E0-D6F7-81B1-64E079FF05BD}"/>
              </a:ext>
            </a:extLst>
          </p:cNvPr>
          <p:cNvSpPr txBox="1"/>
          <p:nvPr/>
        </p:nvSpPr>
        <p:spPr>
          <a:xfrm>
            <a:off x="233917" y="195884"/>
            <a:ext cx="1861343"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References</a:t>
            </a:r>
          </a:p>
        </p:txBody>
      </p:sp>
      <p:sp>
        <p:nvSpPr>
          <p:cNvPr id="9" name="TextBox 8">
            <a:extLst>
              <a:ext uri="{FF2B5EF4-FFF2-40B4-BE49-F238E27FC236}">
                <a16:creationId xmlns:a16="http://schemas.microsoft.com/office/drawing/2014/main" id="{BED3E4F7-A14C-C2A9-5835-E4600E2C4623}"/>
              </a:ext>
            </a:extLst>
          </p:cNvPr>
          <p:cNvSpPr txBox="1"/>
          <p:nvPr/>
        </p:nvSpPr>
        <p:spPr>
          <a:xfrm>
            <a:off x="329457" y="1110873"/>
            <a:ext cx="11536813" cy="4062651"/>
          </a:xfrm>
          <a:prstGeom prst="rect">
            <a:avLst/>
          </a:prstGeom>
          <a:noFill/>
        </p:spPr>
        <p:txBody>
          <a:bodyPr wrap="square" rtlCol="0">
            <a:spAutoFit/>
          </a:bodyPr>
          <a:lstStyle/>
          <a:p>
            <a:r>
              <a:rPr lang="en-US" baseline="30000" dirty="0">
                <a:latin typeface="Cambria" panose="02040503050406030204" pitchFamily="18" charset="0"/>
              </a:rPr>
              <a:t>[1]</a:t>
            </a:r>
            <a:r>
              <a:rPr lang="en-US" dirty="0">
                <a:latin typeface="Cambria" panose="02040503050406030204" pitchFamily="18" charset="0"/>
              </a:rPr>
              <a:t>Chen B., Wang S., Hou L., Yang Y., Li Z., Zhao H., Jiang B., 2020, MNRAS, 496, 4637. doi:10.1093/mnras/staa1827</a:t>
            </a:r>
          </a:p>
          <a:p>
            <a:endParaRPr lang="en-US" dirty="0">
              <a:latin typeface="Cambria" panose="02040503050406030204" pitchFamily="18" charset="0"/>
            </a:endParaRPr>
          </a:p>
          <a:p>
            <a:r>
              <a:rPr lang="en-US" baseline="30000" dirty="0">
                <a:latin typeface="Cambria" panose="02040503050406030204" pitchFamily="18" charset="0"/>
              </a:rPr>
              <a:t>[2]</a:t>
            </a:r>
            <a:r>
              <a:rPr lang="en-US" dirty="0">
                <a:latin typeface="Cambria" panose="02040503050406030204" pitchFamily="18" charset="0"/>
              </a:rPr>
              <a:t>Jordan C.~H., Walsh A.~J., Lowe V., Voronkov M.~A., Ellingsen S.~P., Breen S.~L., Purcell C.~R., et al., 2015, MNRAS, </a:t>
            </a:r>
          </a:p>
          <a:p>
            <a:r>
              <a:rPr lang="en-US" dirty="0">
                <a:latin typeface="Cambria" panose="02040503050406030204" pitchFamily="18" charset="0"/>
              </a:rPr>
              <a:t>    448, 2344. doi:10.1093/mnras/stv178</a:t>
            </a:r>
          </a:p>
          <a:p>
            <a:endParaRPr lang="en-US" dirty="0">
              <a:latin typeface="Cambria" panose="02040503050406030204" pitchFamily="18" charset="0"/>
            </a:endParaRPr>
          </a:p>
          <a:p>
            <a:r>
              <a:rPr lang="en-US" baseline="30000" dirty="0">
                <a:latin typeface="Cambria" panose="02040503050406030204" pitchFamily="18" charset="0"/>
              </a:rPr>
              <a:t>[3]</a:t>
            </a:r>
            <a:r>
              <a:rPr lang="en-US" dirty="0">
                <a:latin typeface="Cambria" panose="02040503050406030204" pitchFamily="18" charset="0"/>
              </a:rPr>
              <a:t>Jordan C.~H., Walsh A.~J., Lowe V., Lo N., Purcell C.~R., Voronkov M.~A., Longmore S.~N., 2013, MNRAS, 429, 469. </a:t>
            </a:r>
          </a:p>
          <a:p>
            <a:r>
              <a:rPr lang="en-US" dirty="0">
                <a:latin typeface="Cambria" panose="02040503050406030204" pitchFamily="18" charset="0"/>
              </a:rPr>
              <a:t>    doi:10.1093/mnras/sts350</a:t>
            </a:r>
          </a:p>
          <a:p>
            <a:endParaRPr lang="en-US" dirty="0">
              <a:latin typeface="Cambria" panose="02040503050406030204" pitchFamily="18" charset="0"/>
            </a:endParaRPr>
          </a:p>
          <a:p>
            <a:r>
              <a:rPr lang="en-US" baseline="30000" dirty="0">
                <a:latin typeface="Cambria" panose="02040503050406030204" pitchFamily="18" charset="0"/>
              </a:rPr>
              <a:t>[4]</a:t>
            </a:r>
            <a:r>
              <a:rPr lang="en-US" dirty="0">
                <a:latin typeface="Cambria" panose="02040503050406030204" pitchFamily="18" charset="0"/>
              </a:rPr>
              <a:t>Filipović M.~D., Smeaton Z.~J., Bradley A.~C., Dobie D., Koribalski B.~S., Kothes R., Rudnick L., et al., 2025, </a:t>
            </a:r>
            <a:r>
              <a:rPr lang="en-US" dirty="0" err="1">
                <a:latin typeface="Cambria" panose="02040503050406030204" pitchFamily="18" charset="0"/>
              </a:rPr>
              <a:t>arXiv</a:t>
            </a:r>
            <a:r>
              <a:rPr lang="en-US" dirty="0">
                <a:latin typeface="Cambria" panose="02040503050406030204" pitchFamily="18" charset="0"/>
              </a:rPr>
              <a:t>, </a:t>
            </a:r>
          </a:p>
          <a:p>
            <a:r>
              <a:rPr lang="en-US" dirty="0">
                <a:latin typeface="Cambria" panose="02040503050406030204" pitchFamily="18" charset="0"/>
              </a:rPr>
              <a:t>    arXiv:2503.09108. doi:10.48550/arXiv.2503.09108</a:t>
            </a:r>
          </a:p>
          <a:p>
            <a:endParaRPr lang="en-US" dirty="0">
              <a:latin typeface="Cambria" panose="02040503050406030204" pitchFamily="18" charset="0"/>
            </a:endParaRPr>
          </a:p>
          <a:p>
            <a:r>
              <a:rPr lang="en-US" baseline="30000" dirty="0">
                <a:latin typeface="Cambria" panose="02040503050406030204" pitchFamily="18" charset="0"/>
              </a:rPr>
              <a:t>[5] </a:t>
            </a:r>
            <a:r>
              <a:rPr lang="en-US" dirty="0">
                <a:latin typeface="Cambria" panose="02040503050406030204" pitchFamily="18" charset="0"/>
              </a:rPr>
              <a:t>Walsh, A. J., “The H</a:t>
            </a:r>
            <a:r>
              <a:rPr lang="en-US" baseline="-25000" dirty="0">
                <a:latin typeface="Cambria" panose="02040503050406030204" pitchFamily="18" charset="0"/>
              </a:rPr>
              <a:t>2</a:t>
            </a:r>
            <a:r>
              <a:rPr lang="en-US" dirty="0">
                <a:latin typeface="Cambria" panose="02040503050406030204" pitchFamily="18" charset="0"/>
              </a:rPr>
              <a:t>O Southern Galactic Plane Survey (HOPS) - I. Techniques and H</a:t>
            </a:r>
            <a:r>
              <a:rPr lang="en-US" baseline="-25000" dirty="0">
                <a:latin typeface="Cambria" panose="02040503050406030204" pitchFamily="18" charset="0"/>
              </a:rPr>
              <a:t>2</a:t>
            </a:r>
            <a:r>
              <a:rPr lang="en-US" dirty="0">
                <a:latin typeface="Cambria" panose="02040503050406030204" pitchFamily="18" charset="0"/>
              </a:rPr>
              <a:t>O maser data”, </a:t>
            </a:r>
            <a:r>
              <a:rPr lang="en-US" i="1" dirty="0">
                <a:latin typeface="Cambria" panose="02040503050406030204" pitchFamily="18" charset="0"/>
              </a:rPr>
              <a:t>Monthly Notices</a:t>
            </a:r>
          </a:p>
          <a:p>
            <a:r>
              <a:rPr lang="en-US" i="1" dirty="0">
                <a:latin typeface="Cambria" panose="02040503050406030204" pitchFamily="18" charset="0"/>
              </a:rPr>
              <a:t>     of the Royal Astronomical Society</a:t>
            </a:r>
            <a:r>
              <a:rPr lang="en-US" dirty="0">
                <a:latin typeface="Cambria" panose="02040503050406030204" pitchFamily="18" charset="0"/>
              </a:rPr>
              <a:t>, vol. 416, no. 3, pp. 1764–1821, 2011. doi:10.1111/j.1365-2966.2011.19115.x.</a:t>
            </a:r>
          </a:p>
          <a:p>
            <a:endParaRPr lang="en-US" baseline="30000" dirty="0">
              <a:latin typeface="Cambria" panose="02040503050406030204" pitchFamily="18" charset="0"/>
            </a:endParaRPr>
          </a:p>
          <a:p>
            <a:endParaRPr lang="en-US" baseline="30000" dirty="0"/>
          </a:p>
        </p:txBody>
      </p:sp>
      <p:sp>
        <p:nvSpPr>
          <p:cNvPr id="10" name="TextBox 9">
            <a:extLst>
              <a:ext uri="{FF2B5EF4-FFF2-40B4-BE49-F238E27FC236}">
                <a16:creationId xmlns:a16="http://schemas.microsoft.com/office/drawing/2014/main" id="{EE18FD23-2CC3-4D81-262F-871906BA5750}"/>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20</a:t>
            </a:r>
          </a:p>
        </p:txBody>
      </p:sp>
    </p:spTree>
    <p:extLst>
      <p:ext uri="{BB962C8B-B14F-4D97-AF65-F5344CB8AC3E}">
        <p14:creationId xmlns:p14="http://schemas.microsoft.com/office/powerpoint/2010/main" val="2968341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descr="A yellow and black warning sign&#10;&#10;Description automatically generated">
            <a:extLst>
              <a:ext uri="{FF2B5EF4-FFF2-40B4-BE49-F238E27FC236}">
                <a16:creationId xmlns:a16="http://schemas.microsoft.com/office/drawing/2014/main" id="{F55BEBE4-906D-B9E9-F553-1DD9E7017486}"/>
              </a:ext>
            </a:extLst>
          </p:cNvPr>
          <p:cNvPicPr>
            <a:picLocks noGrp="1" noChangeAspect="1"/>
          </p:cNvPicPr>
          <p:nvPr>
            <p:ph idx="1"/>
          </p:nvPr>
        </p:nvPicPr>
        <p:blipFill>
          <a:blip r:embed="rId2"/>
          <a:stretch>
            <a:fillRect/>
          </a:stretch>
        </p:blipFill>
        <p:spPr>
          <a:xfrm>
            <a:off x="2188517" y="821927"/>
            <a:ext cx="7814966" cy="5214146"/>
          </a:xfrm>
        </p:spPr>
      </p:pic>
      <p:sp>
        <p:nvSpPr>
          <p:cNvPr id="8" name="TextBox 7">
            <a:extLst>
              <a:ext uri="{FF2B5EF4-FFF2-40B4-BE49-F238E27FC236}">
                <a16:creationId xmlns:a16="http://schemas.microsoft.com/office/drawing/2014/main" id="{55BEBC8F-383D-FDB7-3C80-033D5EE8143F}"/>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5</a:t>
            </a:r>
          </a:p>
        </p:txBody>
      </p:sp>
      <p:sp>
        <p:nvSpPr>
          <p:cNvPr id="2" name="Rectangle 1">
            <a:extLst>
              <a:ext uri="{FF2B5EF4-FFF2-40B4-BE49-F238E27FC236}">
                <a16:creationId xmlns:a16="http://schemas.microsoft.com/office/drawing/2014/main" id="{B4E4D0F8-B143-EF2C-F003-AC4703D2C52C}"/>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D1EB0A40-51AC-1803-9F40-0AC68AD72F41}"/>
              </a:ext>
            </a:extLst>
          </p:cNvPr>
          <p:cNvSpPr/>
          <p:nvPr/>
        </p:nvSpPr>
        <p:spPr>
          <a:xfrm>
            <a:off x="0" y="5943011"/>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9053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81F240-DBB9-FAE8-B512-A4E83F2BB235}"/>
              </a:ext>
            </a:extLst>
          </p:cNvPr>
          <p:cNvSpPr>
            <a:spLocks noGrp="1"/>
          </p:cNvSpPr>
          <p:nvPr>
            <p:ph idx="1"/>
          </p:nvPr>
        </p:nvSpPr>
        <p:spPr>
          <a:xfrm>
            <a:off x="813418" y="1350879"/>
            <a:ext cx="11215717" cy="5241858"/>
          </a:xfrm>
        </p:spPr>
        <p:txBody>
          <a:bodyPr>
            <a:normAutofit fontScale="70000" lnSpcReduction="20000"/>
          </a:bodyPr>
          <a:lstStyle/>
          <a:p>
            <a:pPr>
              <a:buFont typeface="Courier New" panose="02070309020205020404" pitchFamily="49" charset="0"/>
              <a:buChar char="o"/>
            </a:pPr>
            <a:r>
              <a:rPr lang="en-US" dirty="0"/>
              <a:t>Meetings, meetings, meetings…</a:t>
            </a:r>
          </a:p>
          <a:p>
            <a:pPr lvl="1">
              <a:buFont typeface="Courier New" panose="02070309020205020404" pitchFamily="49" charset="0"/>
              <a:buChar char="o"/>
            </a:pPr>
            <a:r>
              <a:rPr lang="en-US" dirty="0"/>
              <a:t>Form a working group/potential collaboration to reduce data.</a:t>
            </a:r>
          </a:p>
          <a:p>
            <a:pPr lvl="1">
              <a:buFont typeface="Courier New" panose="02070309020205020404" pitchFamily="49" charset="0"/>
              <a:buChar char="o"/>
            </a:pPr>
            <a:r>
              <a:rPr lang="en-US" dirty="0"/>
              <a:t>Create a plan of attack.</a:t>
            </a:r>
          </a:p>
          <a:p>
            <a:pPr>
              <a:buFont typeface="Courier New" panose="02070309020205020404" pitchFamily="49" charset="0"/>
              <a:buChar char="o"/>
            </a:pPr>
            <a:endParaRPr lang="en-US" dirty="0"/>
          </a:p>
          <a:p>
            <a:pPr>
              <a:buFont typeface="Courier New" panose="02070309020205020404" pitchFamily="49" charset="0"/>
              <a:buChar char="o"/>
            </a:pPr>
            <a:r>
              <a:rPr lang="en-US" dirty="0"/>
              <a:t>Need to find out what data we can use.</a:t>
            </a:r>
          </a:p>
          <a:p>
            <a:pPr lvl="1">
              <a:buFont typeface="Courier New" panose="02070309020205020404" pitchFamily="49" charset="0"/>
              <a:buChar char="o"/>
            </a:pPr>
            <a:r>
              <a:rPr lang="en-US" dirty="0"/>
              <a:t>What data are spoken for? (i.e. maser lines).</a:t>
            </a:r>
          </a:p>
          <a:p>
            <a:pPr>
              <a:buFont typeface="Courier New" panose="02070309020205020404" pitchFamily="49" charset="0"/>
              <a:buChar char="o"/>
            </a:pPr>
            <a:endParaRPr lang="en-US" dirty="0"/>
          </a:p>
          <a:p>
            <a:pPr>
              <a:buFont typeface="Courier New" panose="02070309020205020404" pitchFamily="49" charset="0"/>
              <a:buChar char="o"/>
            </a:pPr>
            <a:r>
              <a:rPr lang="en-US" dirty="0"/>
              <a:t>What spectral lines have the most value for CTA?</a:t>
            </a:r>
          </a:p>
          <a:p>
            <a:pPr lvl="1">
              <a:buFont typeface="Courier New" panose="02070309020205020404" pitchFamily="49" charset="0"/>
              <a:buChar char="o"/>
            </a:pPr>
            <a:r>
              <a:rPr lang="en-US" dirty="0"/>
              <a:t>CS, OCS: Useful for mapping spiral arms and density.</a:t>
            </a:r>
          </a:p>
          <a:p>
            <a:pPr lvl="1">
              <a:buFont typeface="Courier New" panose="02070309020205020404" pitchFamily="49" charset="0"/>
              <a:buChar char="o"/>
            </a:pPr>
            <a:r>
              <a:rPr lang="en-US" dirty="0"/>
              <a:t>Similarity to MopraGam.</a:t>
            </a:r>
          </a:p>
          <a:p>
            <a:pPr>
              <a:buFont typeface="Courier New" panose="02070309020205020404" pitchFamily="49" charset="0"/>
              <a:buChar char="o"/>
            </a:pPr>
            <a:endParaRPr lang="en-US" dirty="0"/>
          </a:p>
          <a:p>
            <a:pPr>
              <a:buFont typeface="Courier New" panose="02070309020205020404" pitchFamily="49" charset="0"/>
              <a:buChar char="o"/>
            </a:pPr>
            <a:r>
              <a:rPr lang="en-US" dirty="0"/>
              <a:t>Find out if there are existing data reduction pipelines.</a:t>
            </a:r>
          </a:p>
          <a:p>
            <a:pPr lvl="1">
              <a:buFont typeface="Courier New" panose="02070309020205020404" pitchFamily="49" charset="0"/>
              <a:buChar char="o"/>
            </a:pPr>
            <a:r>
              <a:rPr lang="en-US" dirty="0"/>
              <a:t>If not: Begin planning a reduction pipeline.</a:t>
            </a:r>
          </a:p>
          <a:p>
            <a:pPr lvl="1">
              <a:buFont typeface="Courier New" panose="02070309020205020404" pitchFamily="49" charset="0"/>
              <a:buChar char="o"/>
            </a:pPr>
            <a:endParaRPr lang="en-US" dirty="0"/>
          </a:p>
          <a:p>
            <a:pPr>
              <a:buFont typeface="Courier New" panose="02070309020205020404" pitchFamily="49" charset="0"/>
              <a:buChar char="o"/>
            </a:pPr>
            <a:r>
              <a:rPr lang="en-US" dirty="0"/>
              <a:t>Test Reduce Data (Planned for a chapter of my Master’s Thesis).</a:t>
            </a:r>
          </a:p>
          <a:p>
            <a:pPr lvl="1">
              <a:buFont typeface="Courier New" panose="02070309020205020404" pitchFamily="49" charset="0"/>
              <a:buChar char="o"/>
            </a:pPr>
            <a:r>
              <a:rPr lang="en-US" dirty="0"/>
              <a:t>Replacing the chapter on P-bearing molecules in dense cores (Pushed back due to BIGCAT).</a:t>
            </a:r>
          </a:p>
          <a:p>
            <a:pPr lvl="1">
              <a:buFont typeface="Courier New" panose="02070309020205020404" pitchFamily="49" charset="0"/>
              <a:buChar char="o"/>
            </a:pPr>
            <a:r>
              <a:rPr lang="en-US" dirty="0"/>
              <a:t>Meaning &lt; 6 Months to preliminary results (First images potentially before next CTA-Oz meeting?)</a:t>
            </a:r>
          </a:p>
        </p:txBody>
      </p:sp>
      <p:sp>
        <p:nvSpPr>
          <p:cNvPr id="4" name="Rectangle 3">
            <a:extLst>
              <a:ext uri="{FF2B5EF4-FFF2-40B4-BE49-F238E27FC236}">
                <a16:creationId xmlns:a16="http://schemas.microsoft.com/office/drawing/2014/main" id="{D7681CB8-4D3A-5B47-2930-31684BA3A12B}"/>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F4F65FB9-C6C9-B38F-A98A-7B0B6C1DFCD1}"/>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3257410-16DC-EE6A-801A-07B656448A3E}"/>
              </a:ext>
            </a:extLst>
          </p:cNvPr>
          <p:cNvSpPr txBox="1"/>
          <p:nvPr/>
        </p:nvSpPr>
        <p:spPr>
          <a:xfrm>
            <a:off x="223284" y="195884"/>
            <a:ext cx="1797928"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Next Steps</a:t>
            </a:r>
          </a:p>
        </p:txBody>
      </p:sp>
      <p:sp>
        <p:nvSpPr>
          <p:cNvPr id="9" name="TextBox 8">
            <a:extLst>
              <a:ext uri="{FF2B5EF4-FFF2-40B4-BE49-F238E27FC236}">
                <a16:creationId xmlns:a16="http://schemas.microsoft.com/office/drawing/2014/main" id="{A0715259-0F75-6501-448C-73B9900DDC64}"/>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10</a:t>
            </a:r>
          </a:p>
        </p:txBody>
      </p:sp>
    </p:spTree>
    <p:extLst>
      <p:ext uri="{BB962C8B-B14F-4D97-AF65-F5344CB8AC3E}">
        <p14:creationId xmlns:p14="http://schemas.microsoft.com/office/powerpoint/2010/main" val="149079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28E667C-8DD6-6884-D3B1-9E3B686EABB1}"/>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DC80D7C-A873-0B9B-050D-B26EC7125B5D}"/>
              </a:ext>
            </a:extLst>
          </p:cNvPr>
          <p:cNvSpPr txBox="1"/>
          <p:nvPr/>
        </p:nvSpPr>
        <p:spPr>
          <a:xfrm>
            <a:off x="170121" y="195884"/>
            <a:ext cx="2569934"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III</a:t>
            </a:r>
          </a:p>
        </p:txBody>
      </p:sp>
      <p:cxnSp>
        <p:nvCxnSpPr>
          <p:cNvPr id="6" name="Straight Connector 5">
            <a:extLst>
              <a:ext uri="{FF2B5EF4-FFF2-40B4-BE49-F238E27FC236}">
                <a16:creationId xmlns:a16="http://schemas.microsoft.com/office/drawing/2014/main" id="{9D4A2E9E-00EB-8325-E956-6F18BCA7B8A5}"/>
              </a:ext>
            </a:extLst>
          </p:cNvPr>
          <p:cNvCxnSpPr/>
          <p:nvPr/>
        </p:nvCxnSpPr>
        <p:spPr>
          <a:xfrm>
            <a:off x="6096000" y="914989"/>
            <a:ext cx="0" cy="5747127"/>
          </a:xfrm>
          <a:prstGeom prst="line">
            <a:avLst/>
          </a:prstGeom>
        </p:spPr>
        <p:style>
          <a:lnRef idx="2">
            <a:schemeClr val="accent1"/>
          </a:lnRef>
          <a:fillRef idx="0">
            <a:schemeClr val="accent1"/>
          </a:fillRef>
          <a:effectRef idx="1">
            <a:schemeClr val="accent1"/>
          </a:effectRef>
          <a:fontRef idx="minor">
            <a:schemeClr val="tx1"/>
          </a:fontRef>
        </p:style>
      </p:cxnSp>
      <p:sp>
        <p:nvSpPr>
          <p:cNvPr id="7" name="Rectangle 6">
            <a:extLst>
              <a:ext uri="{FF2B5EF4-FFF2-40B4-BE49-F238E27FC236}">
                <a16:creationId xmlns:a16="http://schemas.microsoft.com/office/drawing/2014/main" id="{8D49C3FC-67A9-0D54-993A-9F28F9031D89}"/>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A174556-087A-A28E-DF1C-D760E8F447EF}"/>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15</a:t>
            </a:r>
          </a:p>
        </p:txBody>
      </p:sp>
      <p:sp>
        <p:nvSpPr>
          <p:cNvPr id="9" name="TextBox 8">
            <a:extLst>
              <a:ext uri="{FF2B5EF4-FFF2-40B4-BE49-F238E27FC236}">
                <a16:creationId xmlns:a16="http://schemas.microsoft.com/office/drawing/2014/main" id="{8173EC8B-F64A-9755-3B89-6C9F01639DC7}"/>
              </a:ext>
            </a:extLst>
          </p:cNvPr>
          <p:cNvSpPr txBox="1"/>
          <p:nvPr/>
        </p:nvSpPr>
        <p:spPr>
          <a:xfrm>
            <a:off x="710005" y="1635162"/>
            <a:ext cx="1940468" cy="923330"/>
          </a:xfrm>
          <a:prstGeom prst="rect">
            <a:avLst/>
          </a:prstGeom>
          <a:noFill/>
        </p:spPr>
        <p:txBody>
          <a:bodyPr wrap="none" rtlCol="0">
            <a:spAutoFit/>
          </a:bodyPr>
          <a:lstStyle/>
          <a:p>
            <a:r>
              <a:rPr lang="en-AU" dirty="0"/>
              <a:t>Paper I Summary:</a:t>
            </a:r>
          </a:p>
          <a:p>
            <a:endParaRPr lang="en-AU" dirty="0"/>
          </a:p>
          <a:p>
            <a:r>
              <a:rPr lang="en-AU" dirty="0"/>
              <a:t>TO DO</a:t>
            </a:r>
          </a:p>
        </p:txBody>
      </p:sp>
      <p:sp>
        <p:nvSpPr>
          <p:cNvPr id="10" name="TextBox 9">
            <a:extLst>
              <a:ext uri="{FF2B5EF4-FFF2-40B4-BE49-F238E27FC236}">
                <a16:creationId xmlns:a16="http://schemas.microsoft.com/office/drawing/2014/main" id="{C4881699-D92D-A278-EEB0-886B60EDDEDB}"/>
              </a:ext>
            </a:extLst>
          </p:cNvPr>
          <p:cNvSpPr txBox="1"/>
          <p:nvPr/>
        </p:nvSpPr>
        <p:spPr>
          <a:xfrm>
            <a:off x="6949440" y="1828800"/>
            <a:ext cx="1934056" cy="923330"/>
          </a:xfrm>
          <a:prstGeom prst="rect">
            <a:avLst/>
          </a:prstGeom>
          <a:noFill/>
        </p:spPr>
        <p:txBody>
          <a:bodyPr wrap="none" rtlCol="0">
            <a:spAutoFit/>
          </a:bodyPr>
          <a:lstStyle/>
          <a:p>
            <a:r>
              <a:rPr lang="en-AU" dirty="0"/>
              <a:t>Paper II Summary</a:t>
            </a:r>
          </a:p>
          <a:p>
            <a:endParaRPr lang="en-AU" dirty="0"/>
          </a:p>
          <a:p>
            <a:r>
              <a:rPr lang="en-AU" dirty="0"/>
              <a:t>TO DO</a:t>
            </a:r>
          </a:p>
        </p:txBody>
      </p:sp>
    </p:spTree>
    <p:extLst>
      <p:ext uri="{BB962C8B-B14F-4D97-AF65-F5344CB8AC3E}">
        <p14:creationId xmlns:p14="http://schemas.microsoft.com/office/powerpoint/2010/main" val="815125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1536F3E6-7FC9-59F6-1EF6-27687867813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114ECED-2B69-0AEB-F076-B8855223CFF6}"/>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8E1A12-C85C-7CFB-95DD-796A326B27B0}"/>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B061049-DA40-C11A-78F8-C6C25AD8F7D4}"/>
              </a:ext>
            </a:extLst>
          </p:cNvPr>
          <p:cNvSpPr txBox="1"/>
          <p:nvPr/>
        </p:nvSpPr>
        <p:spPr>
          <a:xfrm>
            <a:off x="170121" y="195884"/>
            <a:ext cx="2452916"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G335.2+0.1 - II</a:t>
            </a:r>
          </a:p>
        </p:txBody>
      </p:sp>
      <p:pic>
        <p:nvPicPr>
          <p:cNvPr id="7" name="Picture 6" descr="A galaxy with a red dot in the center&#10;&#10;Description automatically generated">
            <a:extLst>
              <a:ext uri="{FF2B5EF4-FFF2-40B4-BE49-F238E27FC236}">
                <a16:creationId xmlns:a16="http://schemas.microsoft.com/office/drawing/2014/main" id="{5D68154F-3C03-D5BF-ADD6-3DFD6C34BE25}"/>
              </a:ext>
            </a:extLst>
          </p:cNvPr>
          <p:cNvPicPr>
            <a:picLocks noChangeAspect="1"/>
          </p:cNvPicPr>
          <p:nvPr/>
        </p:nvPicPr>
        <p:blipFill>
          <a:blip r:embed="rId2"/>
          <a:stretch>
            <a:fillRect/>
          </a:stretch>
        </p:blipFill>
        <p:spPr>
          <a:xfrm>
            <a:off x="3253964" y="946516"/>
            <a:ext cx="5684072" cy="5684072"/>
          </a:xfrm>
          <a:prstGeom prst="rect">
            <a:avLst/>
          </a:prstGeom>
        </p:spPr>
      </p:pic>
      <p:sp>
        <p:nvSpPr>
          <p:cNvPr id="9" name="TextBox 8">
            <a:extLst>
              <a:ext uri="{FF2B5EF4-FFF2-40B4-BE49-F238E27FC236}">
                <a16:creationId xmlns:a16="http://schemas.microsoft.com/office/drawing/2014/main" id="{2BAC6B0B-4795-BBBE-D858-DE4ABD795350}"/>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14</a:t>
            </a:r>
          </a:p>
        </p:txBody>
      </p:sp>
    </p:spTree>
    <p:extLst>
      <p:ext uri="{BB962C8B-B14F-4D97-AF65-F5344CB8AC3E}">
        <p14:creationId xmlns:p14="http://schemas.microsoft.com/office/powerpoint/2010/main" val="28521303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02218B93-737B-DBB1-0859-55609C539FE7}"/>
            </a:ext>
          </a:extLst>
        </p:cNvPr>
        <p:cNvGrpSpPr/>
        <p:nvPr/>
      </p:nvGrpSpPr>
      <p:grpSpPr>
        <a:xfrm>
          <a:off x="0" y="0"/>
          <a:ext cx="0" cy="0"/>
          <a:chOff x="0" y="0"/>
          <a:chExt cx="0" cy="0"/>
        </a:xfrm>
      </p:grpSpPr>
      <p:pic>
        <p:nvPicPr>
          <p:cNvPr id="4" name="Picture 3" descr="A graph showing a cloud formation&#10;&#10;Description automatically generated with medium confidence">
            <a:extLst>
              <a:ext uri="{FF2B5EF4-FFF2-40B4-BE49-F238E27FC236}">
                <a16:creationId xmlns:a16="http://schemas.microsoft.com/office/drawing/2014/main" id="{601795B3-3790-F5D8-CD6D-8E5C264096B0}"/>
              </a:ext>
            </a:extLst>
          </p:cNvPr>
          <p:cNvPicPr>
            <a:picLocks noChangeAspect="1"/>
          </p:cNvPicPr>
          <p:nvPr/>
        </p:nvPicPr>
        <p:blipFill>
          <a:blip r:embed="rId3"/>
          <a:stretch>
            <a:fillRect/>
          </a:stretch>
        </p:blipFill>
        <p:spPr>
          <a:xfrm>
            <a:off x="7335815" y="1048224"/>
            <a:ext cx="4329814" cy="4148610"/>
          </a:xfrm>
          <a:prstGeom prst="rect">
            <a:avLst/>
          </a:prstGeom>
        </p:spPr>
      </p:pic>
      <p:sp>
        <p:nvSpPr>
          <p:cNvPr id="5" name="TextBox 4">
            <a:extLst>
              <a:ext uri="{FF2B5EF4-FFF2-40B4-BE49-F238E27FC236}">
                <a16:creationId xmlns:a16="http://schemas.microsoft.com/office/drawing/2014/main" id="{929D654F-450D-F11D-3350-7DB2F0B85F3E}"/>
              </a:ext>
            </a:extLst>
          </p:cNvPr>
          <p:cNvSpPr txBox="1"/>
          <p:nvPr/>
        </p:nvSpPr>
        <p:spPr>
          <a:xfrm>
            <a:off x="7043360" y="5216245"/>
            <a:ext cx="5254965" cy="1600438"/>
          </a:xfrm>
          <a:prstGeom prst="rect">
            <a:avLst/>
          </a:prstGeom>
          <a:noFill/>
        </p:spPr>
        <p:txBody>
          <a:bodyPr wrap="none" rtlCol="0">
            <a:spAutoFit/>
          </a:bodyPr>
          <a:lstStyle/>
          <a:p>
            <a:r>
              <a:rPr lang="en-US" sz="1000" b="1" dirty="0"/>
              <a:t>Figure 3. (From MALT-45</a:t>
            </a:r>
            <a:r>
              <a:rPr lang="en-US" sz="1000" b="1" baseline="30000" dirty="0"/>
              <a:t>[3]</a:t>
            </a:r>
            <a:r>
              <a:rPr lang="en-US" sz="1000" b="1" dirty="0"/>
              <a:t>, their figure 1) GLIMPSE 8.0 </a:t>
            </a:r>
            <a:r>
              <a:rPr lang="el-GR" sz="1000" b="1" dirty="0"/>
              <a:t>μ</a:t>
            </a:r>
            <a:r>
              <a:rPr lang="en-US" sz="1000" b="1" dirty="0"/>
              <a:t>m emission overlaid with part </a:t>
            </a:r>
          </a:p>
          <a:p>
            <a:r>
              <a:rPr lang="en-US" sz="1000" b="1" dirty="0"/>
              <a:t>of a MALT-45 mosaic. Each circle represents the primary beam of the ATCA at 49.2 GHz, </a:t>
            </a:r>
          </a:p>
          <a:p>
            <a:r>
              <a:rPr lang="en-US" sz="1000" b="1" dirty="0"/>
              <a:t>and is a pointing of the mosaic. Every quarter-square-degree region mapped by </a:t>
            </a:r>
          </a:p>
          <a:p>
            <a:r>
              <a:rPr lang="en-US" sz="1000" b="1" dirty="0"/>
              <a:t>MALT-45 is built up of pointing ‘rows’ seen here. These five rows represent the start of </a:t>
            </a:r>
          </a:p>
          <a:p>
            <a:r>
              <a:rPr lang="en-US" sz="1000" b="1" dirty="0"/>
              <a:t>the Galactic latitude scans for the G330.5−0.5 region. A similar mosaic is made for each </a:t>
            </a:r>
          </a:p>
          <a:p>
            <a:r>
              <a:rPr lang="en-US" sz="1000" b="1" dirty="0"/>
              <a:t>region in Galactic longitude. When both Galactic latitude and longitude mosaics are </a:t>
            </a:r>
          </a:p>
          <a:p>
            <a:r>
              <a:rPr lang="en-US" sz="1000" b="1" dirty="0"/>
              <a:t>combined, a fully Nyquist sampled map is obtained. Rows are classified as either ‘long’ </a:t>
            </a:r>
          </a:p>
          <a:p>
            <a:r>
              <a:rPr lang="en-US" sz="1000" b="1" dirty="0"/>
              <a:t>or ‘short’; in this figure, the three long rows have two short rows interleaved. </a:t>
            </a:r>
          </a:p>
          <a:p>
            <a:endParaRPr lang="en-US" dirty="0"/>
          </a:p>
        </p:txBody>
      </p:sp>
      <p:sp>
        <p:nvSpPr>
          <p:cNvPr id="6" name="Rectangle 5">
            <a:extLst>
              <a:ext uri="{FF2B5EF4-FFF2-40B4-BE49-F238E27FC236}">
                <a16:creationId xmlns:a16="http://schemas.microsoft.com/office/drawing/2014/main" id="{5237D3F8-0DF7-25C8-F92D-0FBAD8927B68}"/>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0218639-7264-8808-FBA6-F7063DD27DC2}"/>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E3410626-F828-A1BF-BB09-0F1490048EC4}"/>
              </a:ext>
            </a:extLst>
          </p:cNvPr>
          <p:cNvSpPr>
            <a:spLocks noGrp="1"/>
          </p:cNvSpPr>
          <p:nvPr>
            <p:ph type="title"/>
          </p:nvPr>
        </p:nvSpPr>
        <p:spPr>
          <a:xfrm>
            <a:off x="166638" y="142929"/>
            <a:ext cx="2565929" cy="629130"/>
          </a:xfrm>
        </p:spPr>
        <p:txBody>
          <a:bodyPr>
            <a:normAutofit/>
          </a:bodyPr>
          <a:lstStyle/>
          <a:p>
            <a:r>
              <a:rPr lang="en-US" sz="2800" dirty="0">
                <a:solidFill>
                  <a:schemeClr val="bg1"/>
                </a:solidFill>
                <a:latin typeface="Cambria" panose="02040503050406030204" pitchFamily="18" charset="0"/>
              </a:rPr>
              <a:t>How it Works</a:t>
            </a:r>
          </a:p>
        </p:txBody>
      </p:sp>
      <p:sp>
        <p:nvSpPr>
          <p:cNvPr id="9" name="TextBox 8">
            <a:extLst>
              <a:ext uri="{FF2B5EF4-FFF2-40B4-BE49-F238E27FC236}">
                <a16:creationId xmlns:a16="http://schemas.microsoft.com/office/drawing/2014/main" id="{93221001-543C-16DC-5A40-B79A3A7599DB}"/>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7</a:t>
            </a:r>
          </a:p>
        </p:txBody>
      </p:sp>
      <p:sp>
        <p:nvSpPr>
          <p:cNvPr id="10" name="TextBox 9">
            <a:extLst>
              <a:ext uri="{FF2B5EF4-FFF2-40B4-BE49-F238E27FC236}">
                <a16:creationId xmlns:a16="http://schemas.microsoft.com/office/drawing/2014/main" id="{A2DC7261-1128-AEC8-A073-892F86F9639F}"/>
              </a:ext>
            </a:extLst>
          </p:cNvPr>
          <p:cNvSpPr txBox="1"/>
          <p:nvPr/>
        </p:nvSpPr>
        <p:spPr>
          <a:xfrm>
            <a:off x="166638" y="1225429"/>
            <a:ext cx="6876722" cy="5293757"/>
          </a:xfrm>
          <a:prstGeom prst="rect">
            <a:avLst/>
          </a:prstGeom>
          <a:noFill/>
        </p:spPr>
        <p:txBody>
          <a:bodyPr wrap="square" rtlCol="0">
            <a:spAutoFit/>
          </a:bodyPr>
          <a:lstStyle/>
          <a:p>
            <a:r>
              <a:rPr lang="en-US" sz="2000" dirty="0">
                <a:latin typeface="Cambria" panose="02040503050406030204" pitchFamily="18" charset="0"/>
              </a:rPr>
              <a:t>Assuming that the survey structure is similar to MALT-45</a:t>
            </a:r>
            <a:r>
              <a:rPr lang="en-US" sz="2000" baseline="30000" dirty="0">
                <a:latin typeface="Cambria" panose="02040503050406030204" pitchFamily="18" charset="0"/>
              </a:rPr>
              <a:t>[2,3]</a:t>
            </a:r>
            <a:r>
              <a:rPr lang="en-US" sz="2000" dirty="0">
                <a:latin typeface="Cambria" panose="02040503050406030204" pitchFamily="18" charset="0"/>
              </a:rPr>
              <a:t>:</a:t>
            </a:r>
          </a:p>
          <a:p>
            <a:pPr marL="342900" indent="-342900">
              <a:buFont typeface="Courier New" panose="02070309020205020404" pitchFamily="49" charset="0"/>
              <a:buChar char="o"/>
            </a:pPr>
            <a:r>
              <a:rPr lang="en-AU" sz="2000" dirty="0">
                <a:effectLst/>
                <a:latin typeface="Cambria" panose="02040503050406030204" pitchFamily="18" charset="0"/>
              </a:rPr>
              <a:t>Scans were observed in quarter-square-degree regions in Galactic coordinates, in both latitude and longitude directions. For both latitude and longitude scans, the mosaics are represented by ‘long’ and ‘short’ interleaved pointings. </a:t>
            </a:r>
          </a:p>
          <a:p>
            <a:pPr marL="800100" lvl="1" indent="-342900">
              <a:buFont typeface="Courier New" panose="02070309020205020404" pitchFamily="49" charset="0"/>
              <a:buChar char="o"/>
            </a:pPr>
            <a:r>
              <a:rPr lang="en-AU" sz="2000" dirty="0">
                <a:effectLst/>
                <a:latin typeface="Cambria" panose="02040503050406030204" pitchFamily="18" charset="0"/>
              </a:rPr>
              <a:t>Within a mosaic row, consecutive pointing centres are separated by 1.045 beams, and centres of each mosaic row are separated by 0.45 beams. </a:t>
            </a:r>
            <a:endParaRPr lang="en-AU" sz="2000" dirty="0">
              <a:latin typeface="Cambria" panose="02040503050406030204" pitchFamily="18" charset="0"/>
            </a:endParaRPr>
          </a:p>
          <a:p>
            <a:pPr marL="342900" indent="-342900">
              <a:buFont typeface="Courier New" panose="02070309020205020404" pitchFamily="49" charset="0"/>
              <a:buChar char="o"/>
            </a:pPr>
            <a:r>
              <a:rPr lang="en-AU" sz="2000" dirty="0">
                <a:effectLst/>
                <a:latin typeface="Cambria" panose="02040503050406030204" pitchFamily="18" charset="0"/>
              </a:rPr>
              <a:t>Each beam (pointing) is observed for 6 seconds in OTF mode observing. </a:t>
            </a:r>
            <a:endParaRPr lang="en-AU" sz="2000" dirty="0">
              <a:latin typeface="Cambria" panose="02040503050406030204" pitchFamily="18" charset="0"/>
            </a:endParaRPr>
          </a:p>
          <a:p>
            <a:pPr marL="342900" indent="-342900">
              <a:buFont typeface="Courier New" panose="02070309020205020404" pitchFamily="49" charset="0"/>
              <a:buChar char="o"/>
            </a:pPr>
            <a:r>
              <a:rPr lang="en-AU" sz="2000" dirty="0">
                <a:effectLst/>
                <a:latin typeface="Cambria" panose="02040503050406030204" pitchFamily="18" charset="0"/>
              </a:rPr>
              <a:t>When combined, the scans provide a fully Nyquist sampled spatial map. </a:t>
            </a:r>
            <a:endParaRPr lang="en-AU" sz="2000" dirty="0">
              <a:latin typeface="Cambria" panose="02040503050406030204" pitchFamily="18" charset="0"/>
            </a:endParaRPr>
          </a:p>
          <a:p>
            <a:pPr marL="342900" indent="-342900">
              <a:buFont typeface="Courier New" panose="02070309020205020404" pitchFamily="49" charset="0"/>
              <a:buChar char="o"/>
            </a:pPr>
            <a:r>
              <a:rPr lang="en-AU" sz="2000" dirty="0">
                <a:latin typeface="Cambria" panose="02040503050406030204" pitchFamily="18" charset="0"/>
              </a:rPr>
              <a:t>Observations were made in the 6D configuration.</a:t>
            </a:r>
          </a:p>
          <a:p>
            <a:pPr marL="342900" indent="-342900">
              <a:buFont typeface="Courier New" panose="02070309020205020404" pitchFamily="49" charset="0"/>
              <a:buChar char="o"/>
            </a:pPr>
            <a:r>
              <a:rPr lang="en-AU" sz="2000" dirty="0">
                <a:latin typeface="Cambria" panose="02040503050406030204" pitchFamily="18" charset="0"/>
              </a:rPr>
              <a:t>Beam sizes range from 66’’ to 57’’ across the ~10 GHz observation range (40-50 GHz).</a:t>
            </a:r>
          </a:p>
          <a:p>
            <a:endParaRPr lang="en-US" dirty="0"/>
          </a:p>
        </p:txBody>
      </p:sp>
    </p:spTree>
    <p:extLst>
      <p:ext uri="{BB962C8B-B14F-4D97-AF65-F5344CB8AC3E}">
        <p14:creationId xmlns:p14="http://schemas.microsoft.com/office/powerpoint/2010/main" val="3115741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F5BA02-45DC-D2D6-707F-E9C758CEA8F0}"/>
              </a:ext>
            </a:extLst>
          </p:cNvPr>
          <p:cNvSpPr>
            <a:spLocks noGrp="1"/>
          </p:cNvSpPr>
          <p:nvPr>
            <p:ph idx="1"/>
          </p:nvPr>
        </p:nvSpPr>
        <p:spPr/>
        <p:txBody>
          <a:bodyPr/>
          <a:lstStyle/>
          <a:p>
            <a:r>
              <a:rPr lang="en-AU" dirty="0"/>
              <a:t>Does not work with ARM64 architecture (thanks </a:t>
            </a:r>
            <a:r>
              <a:rPr lang="en-AU" dirty="0" err="1"/>
              <a:t>Cygrid</a:t>
            </a:r>
            <a:r>
              <a:rPr lang="en-AU" dirty="0"/>
              <a:t>)</a:t>
            </a:r>
          </a:p>
        </p:txBody>
      </p:sp>
      <p:sp>
        <p:nvSpPr>
          <p:cNvPr id="4" name="Rectangle 3">
            <a:extLst>
              <a:ext uri="{FF2B5EF4-FFF2-40B4-BE49-F238E27FC236}">
                <a16:creationId xmlns:a16="http://schemas.microsoft.com/office/drawing/2014/main" id="{7CA7E749-6646-AC79-02C6-AD80F4298601}"/>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ABB7843-573D-7EF2-69BD-B4D5B72EC087}"/>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DBA3AA6-CB08-96CC-5D52-EBA9F22DE295}"/>
              </a:ext>
            </a:extLst>
          </p:cNvPr>
          <p:cNvSpPr txBox="1"/>
          <p:nvPr/>
        </p:nvSpPr>
        <p:spPr>
          <a:xfrm>
            <a:off x="223284" y="195884"/>
            <a:ext cx="2973443" cy="523220"/>
          </a:xfrm>
          <a:prstGeom prst="rect">
            <a:avLst/>
          </a:prstGeom>
          <a:noFill/>
        </p:spPr>
        <p:txBody>
          <a:bodyPr wrap="none" rtlCol="0">
            <a:spAutoFit/>
          </a:bodyPr>
          <a:lstStyle/>
          <a:p>
            <a:r>
              <a:rPr lang="en-US" sz="2800" dirty="0">
                <a:solidFill>
                  <a:schemeClr val="bg1"/>
                </a:solidFill>
                <a:latin typeface="Cambria" panose="02040503050406030204" pitchFamily="18" charset="0"/>
              </a:rPr>
              <a:t>Pipeline Problems</a:t>
            </a:r>
          </a:p>
        </p:txBody>
      </p:sp>
      <p:sp>
        <p:nvSpPr>
          <p:cNvPr id="7" name="TextBox 6">
            <a:extLst>
              <a:ext uri="{FF2B5EF4-FFF2-40B4-BE49-F238E27FC236}">
                <a16:creationId xmlns:a16="http://schemas.microsoft.com/office/drawing/2014/main" id="{FECC0490-E783-509E-9600-685A79B68D7A}"/>
              </a:ext>
            </a:extLst>
          </p:cNvPr>
          <p:cNvSpPr txBox="1"/>
          <p:nvPr/>
        </p:nvSpPr>
        <p:spPr>
          <a:xfrm>
            <a:off x="11866270" y="6623293"/>
            <a:ext cx="325730"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17</a:t>
            </a:r>
          </a:p>
        </p:txBody>
      </p:sp>
    </p:spTree>
    <p:extLst>
      <p:ext uri="{BB962C8B-B14F-4D97-AF65-F5344CB8AC3E}">
        <p14:creationId xmlns:p14="http://schemas.microsoft.com/office/powerpoint/2010/main" val="3209628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45A1D1E1-D130-A5C9-35A1-78D4944BCC1F}"/>
              </a:ext>
            </a:extLst>
          </p:cNvPr>
          <p:cNvSpPr txBox="1"/>
          <p:nvPr/>
        </p:nvSpPr>
        <p:spPr>
          <a:xfrm>
            <a:off x="340827" y="1341729"/>
            <a:ext cx="11510345" cy="4893647"/>
          </a:xfrm>
          <a:prstGeom prst="rect">
            <a:avLst/>
          </a:prstGeom>
          <a:noFill/>
        </p:spPr>
        <p:txBody>
          <a:bodyPr wrap="square" rtlCol="0">
            <a:spAutoFit/>
          </a:bodyPr>
          <a:lstStyle/>
          <a:p>
            <a:r>
              <a:rPr lang="en-US" sz="2400" dirty="0">
                <a:latin typeface="Cambria" panose="02040503050406030204" pitchFamily="18" charset="0"/>
              </a:rPr>
              <a:t>We are building on Australia’s rich tradition of spectral line legacy surveys to deliver a </a:t>
            </a:r>
            <a:r>
              <a:rPr lang="en-US" sz="2400" u="sng" dirty="0">
                <a:solidFill>
                  <a:srgbClr val="00B0F0"/>
                </a:solidFill>
                <a:latin typeface="Cambria" panose="02040503050406030204" pitchFamily="18" charset="0"/>
              </a:rPr>
              <a:t>7-mm dense gas survey of the Fourth Quadrant Galactic Plane in multiple molecular spectral lines and continuum emission.</a:t>
            </a:r>
            <a:r>
              <a:rPr lang="en-US" sz="2400" dirty="0">
                <a:solidFill>
                  <a:srgbClr val="00B0F0"/>
                </a:solidFill>
                <a:latin typeface="Cambria" panose="02040503050406030204" pitchFamily="18" charset="0"/>
              </a:rPr>
              <a:t> </a:t>
            </a:r>
            <a:r>
              <a:rPr lang="en-US" sz="2400" dirty="0">
                <a:latin typeface="Cambria" panose="02040503050406030204" pitchFamily="18" charset="0"/>
              </a:rPr>
              <a:t>Using ATCA autocorrelation data, the </a:t>
            </a:r>
            <a:r>
              <a:rPr lang="en-US" sz="2400" u="sng" dirty="0">
                <a:solidFill>
                  <a:srgbClr val="00B0F0"/>
                </a:solidFill>
                <a:latin typeface="Cambria" panose="02040503050406030204" pitchFamily="18" charset="0"/>
              </a:rPr>
              <a:t>“Full Strength” MALT45</a:t>
            </a:r>
            <a:r>
              <a:rPr lang="en-US" sz="2400" dirty="0">
                <a:solidFill>
                  <a:srgbClr val="00B0F0"/>
                </a:solidFill>
                <a:latin typeface="Cambria" panose="02040503050406030204" pitchFamily="18" charset="0"/>
              </a:rPr>
              <a:t> </a:t>
            </a:r>
            <a:r>
              <a:rPr lang="en-US" sz="2400" dirty="0">
                <a:latin typeface="Cambria" panose="02040503050406030204" pitchFamily="18" charset="0"/>
              </a:rPr>
              <a:t>will address a wide range of astrophysical challenges, including directly testing competing theories of massive star formation, mapping the dense gas structure of the Milky Way through to the far side of the Disk, and </a:t>
            </a:r>
            <a:r>
              <a:rPr lang="en-US" sz="2400" u="sng" dirty="0">
                <a:solidFill>
                  <a:srgbClr val="00B0F0"/>
                </a:solidFill>
                <a:latin typeface="Cambria" panose="02040503050406030204" pitchFamily="18" charset="0"/>
              </a:rPr>
              <a:t>(combined with cutting-edge gamma ray data from the forthcoming multi-national Cherenkov Telescope Array) constraining the location and nature of the Galaxy’s cosmic ray accelerators.</a:t>
            </a:r>
            <a:r>
              <a:rPr lang="en-US" sz="2400" dirty="0">
                <a:solidFill>
                  <a:srgbClr val="00B0F0"/>
                </a:solidFill>
                <a:latin typeface="Cambria" panose="02040503050406030204" pitchFamily="18" charset="0"/>
              </a:rPr>
              <a:t> </a:t>
            </a:r>
            <a:r>
              <a:rPr lang="en-US" sz="2400" dirty="0">
                <a:latin typeface="Cambria" panose="02040503050406030204" pitchFamily="18" charset="0"/>
              </a:rPr>
              <a:t>The survey will provide lasting legacy value to the community, via both the science carried out by the survey team, and the data products it delivers. By locking in key measurements in our “astronomical backyard”, the project will provide a crucial astrophysical template that will allow us to interpret future sensitive, high-resolution surveys of external galaxies with ALMA and the SKA.</a:t>
            </a:r>
          </a:p>
        </p:txBody>
      </p:sp>
      <p:sp>
        <p:nvSpPr>
          <p:cNvPr id="3" name="Rectangle 2">
            <a:extLst>
              <a:ext uri="{FF2B5EF4-FFF2-40B4-BE49-F238E27FC236}">
                <a16:creationId xmlns:a16="http://schemas.microsoft.com/office/drawing/2014/main" id="{311CE507-EACF-7EAB-B41E-5AD50502215F}"/>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C1C223-763B-3539-29D9-9436CB09A242}"/>
              </a:ext>
            </a:extLst>
          </p:cNvPr>
          <p:cNvSpPr>
            <a:spLocks noGrp="1"/>
          </p:cNvSpPr>
          <p:nvPr>
            <p:ph type="title"/>
          </p:nvPr>
        </p:nvSpPr>
        <p:spPr>
          <a:xfrm>
            <a:off x="207579" y="204473"/>
            <a:ext cx="2892973" cy="510232"/>
          </a:xfrm>
        </p:spPr>
        <p:txBody>
          <a:bodyPr>
            <a:normAutofit/>
          </a:bodyPr>
          <a:lstStyle/>
          <a:p>
            <a:r>
              <a:rPr lang="en-US" sz="2800" dirty="0">
                <a:solidFill>
                  <a:schemeClr val="bg1"/>
                </a:solidFill>
                <a:latin typeface="Cambria" panose="02040503050406030204" pitchFamily="18" charset="0"/>
              </a:rPr>
              <a:t>Original Abstract</a:t>
            </a:r>
          </a:p>
        </p:txBody>
      </p:sp>
      <p:sp>
        <p:nvSpPr>
          <p:cNvPr id="4" name="Rectangle 3">
            <a:extLst>
              <a:ext uri="{FF2B5EF4-FFF2-40B4-BE49-F238E27FC236}">
                <a16:creationId xmlns:a16="http://schemas.microsoft.com/office/drawing/2014/main" id="{94BE52AD-232E-B295-8C14-17E516B1C6BA}"/>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962E40C-9818-C8C6-FEEE-307CDA37213A}"/>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2</a:t>
            </a:r>
          </a:p>
        </p:txBody>
      </p:sp>
    </p:spTree>
    <p:extLst>
      <p:ext uri="{BB962C8B-B14F-4D97-AF65-F5344CB8AC3E}">
        <p14:creationId xmlns:p14="http://schemas.microsoft.com/office/powerpoint/2010/main" val="1970040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AD93A4E-02B7-B32E-584A-47BF8CFBB2D7}"/>
              </a:ext>
            </a:extLst>
          </p:cNvPr>
          <p:cNvSpPr>
            <a:spLocks noGrp="1"/>
          </p:cNvSpPr>
          <p:nvPr>
            <p:ph idx="1"/>
          </p:nvPr>
        </p:nvSpPr>
        <p:spPr>
          <a:xfrm>
            <a:off x="365096" y="1218730"/>
            <a:ext cx="11571706" cy="5261633"/>
          </a:xfrm>
        </p:spPr>
        <p:txBody>
          <a:bodyPr>
            <a:normAutofit fontScale="92500"/>
          </a:bodyPr>
          <a:lstStyle/>
          <a:p>
            <a:pPr>
              <a:buFont typeface="Courier New" panose="02070309020205020404" pitchFamily="49" charset="0"/>
              <a:buChar char="o"/>
            </a:pPr>
            <a:r>
              <a:rPr lang="en-US" dirty="0">
                <a:latin typeface="Cambria" panose="02040503050406030204" pitchFamily="18" charset="0"/>
              </a:rPr>
              <a:t>Provides value as an additional ancillary dataset that can be used to compliment CTA observations.</a:t>
            </a:r>
          </a:p>
          <a:p>
            <a:pPr>
              <a:buFont typeface="Courier New" panose="02070309020205020404" pitchFamily="49" charset="0"/>
              <a:buChar char="o"/>
            </a:pPr>
            <a:endParaRPr lang="en-US" dirty="0">
              <a:latin typeface="Cambria" panose="02040503050406030204" pitchFamily="18" charset="0"/>
            </a:endParaRPr>
          </a:p>
          <a:p>
            <a:pPr>
              <a:buFont typeface="Courier New" panose="02070309020205020404" pitchFamily="49" charset="0"/>
              <a:buChar char="o"/>
            </a:pPr>
            <a:r>
              <a:rPr lang="en-US" dirty="0">
                <a:latin typeface="Cambria" panose="02040503050406030204" pitchFamily="18" charset="0"/>
              </a:rPr>
              <a:t>This will join the ranks of other large Australian datasets (Australia’s secret superpower?): EMU, Wallaby, VAST, GLEAM, RACS, MALT-45, Mopra CO Survey, and many more…</a:t>
            </a:r>
          </a:p>
          <a:p>
            <a:pPr>
              <a:buFont typeface="Courier New" panose="02070309020205020404" pitchFamily="49" charset="0"/>
              <a:buChar char="o"/>
            </a:pPr>
            <a:endParaRPr lang="en-US" dirty="0">
              <a:latin typeface="Cambria" panose="02040503050406030204" pitchFamily="18" charset="0"/>
            </a:endParaRPr>
          </a:p>
          <a:p>
            <a:pPr>
              <a:buFont typeface="Courier New" panose="02070309020205020404" pitchFamily="49" charset="0"/>
              <a:buChar char="o"/>
            </a:pPr>
            <a:r>
              <a:rPr lang="en-US" dirty="0">
                <a:latin typeface="Cambria" panose="02040503050406030204" pitchFamily="18" charset="0"/>
              </a:rPr>
              <a:t>Example of Ancillary dataset usage:</a:t>
            </a:r>
          </a:p>
          <a:p>
            <a:pPr lvl="1">
              <a:buFont typeface="Courier New" panose="02070309020205020404" pitchFamily="49" charset="0"/>
              <a:buChar char="o"/>
            </a:pPr>
            <a:r>
              <a:rPr lang="en-US" dirty="0">
                <a:latin typeface="Cambria" panose="02040503050406030204" pitchFamily="18" charset="0"/>
              </a:rPr>
              <a:t>The high-energy neutrino event from KM3net follow up with ASKAP EMU observations</a:t>
            </a:r>
            <a:r>
              <a:rPr lang="en-US" baseline="30000" dirty="0">
                <a:latin typeface="Cambria" panose="02040503050406030204" pitchFamily="18" charset="0"/>
              </a:rPr>
              <a:t>[4]</a:t>
            </a:r>
            <a:r>
              <a:rPr lang="en-US" dirty="0">
                <a:latin typeface="Cambria" panose="02040503050406030204" pitchFamily="18" charset="0"/>
              </a:rPr>
              <a:t>. </a:t>
            </a:r>
          </a:p>
          <a:p>
            <a:pPr lvl="1">
              <a:buFont typeface="Courier New" panose="02070309020205020404" pitchFamily="49" charset="0"/>
              <a:buChar char="o"/>
            </a:pPr>
            <a:r>
              <a:rPr lang="en-US" dirty="0">
                <a:latin typeface="Cambria" panose="02040503050406030204" pitchFamily="18" charset="0"/>
              </a:rPr>
              <a:t>This was a follow-up attempt to identify the source responsible for the high-energy neutrino. </a:t>
            </a:r>
          </a:p>
          <a:p>
            <a:pPr lvl="1">
              <a:buFont typeface="Courier New" panose="02070309020205020404" pitchFamily="49" charset="0"/>
              <a:buChar char="o"/>
            </a:pPr>
            <a:r>
              <a:rPr lang="en-US" dirty="0">
                <a:latin typeface="Cambria" panose="02040503050406030204" pitchFamily="18" charset="0"/>
              </a:rPr>
              <a:t>In a similar way, StarFiSH can be used for follow-up identifications of gamma-ray sources and characterization but can also be used to select targets.</a:t>
            </a:r>
          </a:p>
          <a:p>
            <a:endParaRPr lang="en-US" dirty="0"/>
          </a:p>
          <a:p>
            <a:endParaRPr lang="en-US" dirty="0"/>
          </a:p>
        </p:txBody>
      </p:sp>
      <p:sp>
        <p:nvSpPr>
          <p:cNvPr id="4" name="Rectangle 3">
            <a:extLst>
              <a:ext uri="{FF2B5EF4-FFF2-40B4-BE49-F238E27FC236}">
                <a16:creationId xmlns:a16="http://schemas.microsoft.com/office/drawing/2014/main" id="{46367CED-331B-2871-702C-1E2F12D690F9}"/>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D0CBF3-6669-0A19-5AD8-DD45B1DFED5E}"/>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3E3E38A-8B04-F019-9509-47BC0F536A78}"/>
              </a:ext>
            </a:extLst>
          </p:cNvPr>
          <p:cNvSpPr>
            <a:spLocks noGrp="1"/>
          </p:cNvSpPr>
          <p:nvPr>
            <p:ph type="title"/>
          </p:nvPr>
        </p:nvSpPr>
        <p:spPr>
          <a:xfrm>
            <a:off x="166638" y="142929"/>
            <a:ext cx="2565929" cy="629130"/>
          </a:xfrm>
        </p:spPr>
        <p:txBody>
          <a:bodyPr>
            <a:normAutofit/>
          </a:bodyPr>
          <a:lstStyle/>
          <a:p>
            <a:r>
              <a:rPr lang="en-US" sz="2800" dirty="0">
                <a:solidFill>
                  <a:schemeClr val="bg1"/>
                </a:solidFill>
                <a:latin typeface="Cambria" panose="02040503050406030204" pitchFamily="18" charset="0"/>
              </a:rPr>
              <a:t>Benefit to CTA</a:t>
            </a:r>
          </a:p>
        </p:txBody>
      </p:sp>
      <p:sp>
        <p:nvSpPr>
          <p:cNvPr id="6" name="TextBox 5">
            <a:extLst>
              <a:ext uri="{FF2B5EF4-FFF2-40B4-BE49-F238E27FC236}">
                <a16:creationId xmlns:a16="http://schemas.microsoft.com/office/drawing/2014/main" id="{26F92BC8-6F34-20F5-BB47-6705C6CCA3A6}"/>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3</a:t>
            </a:r>
          </a:p>
        </p:txBody>
      </p:sp>
    </p:spTree>
    <p:extLst>
      <p:ext uri="{BB962C8B-B14F-4D97-AF65-F5344CB8AC3E}">
        <p14:creationId xmlns:p14="http://schemas.microsoft.com/office/powerpoint/2010/main" val="13593103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52F13C-C418-91B8-0669-ECE410BF2C89}"/>
              </a:ext>
            </a:extLst>
          </p:cNvPr>
          <p:cNvSpPr>
            <a:spLocks noGrp="1"/>
          </p:cNvSpPr>
          <p:nvPr>
            <p:ph idx="1"/>
          </p:nvPr>
        </p:nvSpPr>
        <p:spPr>
          <a:xfrm>
            <a:off x="838200" y="1697944"/>
            <a:ext cx="10515600" cy="4351338"/>
          </a:xfrm>
        </p:spPr>
        <p:txBody>
          <a:bodyPr>
            <a:normAutofit/>
          </a:bodyPr>
          <a:lstStyle/>
          <a:p>
            <a:pPr marL="0" indent="0" algn="ctr">
              <a:buNone/>
            </a:pPr>
            <a:r>
              <a:rPr lang="en-US" sz="3200" b="1" dirty="0">
                <a:latin typeface="Cambria" panose="02040503050406030204" pitchFamily="18" charset="0"/>
              </a:rPr>
              <a:t>Lead Investigator: </a:t>
            </a:r>
          </a:p>
          <a:p>
            <a:pPr marL="0" indent="0" algn="ctr">
              <a:buNone/>
            </a:pPr>
            <a:r>
              <a:rPr lang="en-US" sz="2600" dirty="0">
                <a:latin typeface="Cambria" panose="02040503050406030204" pitchFamily="18" charset="0"/>
              </a:rPr>
              <a:t>Shari Breen</a:t>
            </a:r>
          </a:p>
          <a:p>
            <a:pPr marL="0" indent="0" algn="ctr">
              <a:buNone/>
            </a:pPr>
            <a:r>
              <a:rPr lang="en-US" sz="3200" b="1" dirty="0">
                <a:latin typeface="Cambria" panose="02040503050406030204" pitchFamily="18" charset="0"/>
              </a:rPr>
              <a:t>Co-Investigators:</a:t>
            </a:r>
          </a:p>
          <a:p>
            <a:pPr marL="0" indent="0" algn="ctr">
              <a:buNone/>
            </a:pPr>
            <a:r>
              <a:rPr lang="en-US" sz="2400" dirty="0">
                <a:latin typeface="Cambria" panose="02040503050406030204" pitchFamily="18" charset="0"/>
              </a:rPr>
              <a:t>Andrew Walsh, Gavin Rowell, Simon Ellingsen, Maria Cunningham, Paul Jones, Michael Burton, Yanett Contreras, Joanne Dawson, Nicola Schneider, Maxim Voronkov, Juergen Ott, Phoebe De wilt, James Green, Peter Barnes, Steven Longmore, Balthasar Indermuehle, Gary Fuller, Adam Avison, Rowan Smith, Leonardo Bronfman, Giles Novak, Viktor Toth, Christopher Jordan, Lucas Hyland, Tiege McCarthy, Chris Phillips, Christoph Federrath, James Jackson, Laura Fissel, and Jouni Kainulainen.</a:t>
            </a:r>
          </a:p>
        </p:txBody>
      </p:sp>
      <p:sp>
        <p:nvSpPr>
          <p:cNvPr id="4" name="Rectangle 3">
            <a:extLst>
              <a:ext uri="{FF2B5EF4-FFF2-40B4-BE49-F238E27FC236}">
                <a16:creationId xmlns:a16="http://schemas.microsoft.com/office/drawing/2014/main" id="{AC9E3126-68F5-C6C1-85A1-E2565D9DDDC1}"/>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8A61C66-03FC-6FD4-DBBE-8E70388C6041}"/>
              </a:ext>
            </a:extLst>
          </p:cNvPr>
          <p:cNvSpPr>
            <a:spLocks noGrp="1"/>
          </p:cNvSpPr>
          <p:nvPr>
            <p:ph type="title"/>
          </p:nvPr>
        </p:nvSpPr>
        <p:spPr>
          <a:xfrm>
            <a:off x="176049" y="219642"/>
            <a:ext cx="5741276" cy="475703"/>
          </a:xfrm>
        </p:spPr>
        <p:txBody>
          <a:bodyPr>
            <a:normAutofit/>
          </a:bodyPr>
          <a:lstStyle/>
          <a:p>
            <a:r>
              <a:rPr lang="en-US" sz="2800" dirty="0">
                <a:solidFill>
                  <a:schemeClr val="bg1"/>
                </a:solidFill>
                <a:latin typeface="Cambria" panose="02040503050406030204" pitchFamily="18" charset="0"/>
              </a:rPr>
              <a:t>Original Project Contributors	</a:t>
            </a:r>
          </a:p>
        </p:txBody>
      </p:sp>
      <p:sp>
        <p:nvSpPr>
          <p:cNvPr id="5" name="Rectangle 4">
            <a:extLst>
              <a:ext uri="{FF2B5EF4-FFF2-40B4-BE49-F238E27FC236}">
                <a16:creationId xmlns:a16="http://schemas.microsoft.com/office/drawing/2014/main" id="{DDB1610F-02D3-6712-94BB-1EBAF56CA814}"/>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BDBB7B-9355-FC05-F86C-02D17B2E0A60}"/>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4</a:t>
            </a:r>
          </a:p>
        </p:txBody>
      </p:sp>
    </p:spTree>
    <p:extLst>
      <p:ext uri="{BB962C8B-B14F-4D97-AF65-F5344CB8AC3E}">
        <p14:creationId xmlns:p14="http://schemas.microsoft.com/office/powerpoint/2010/main" val="2141382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2037B7-2CB5-6213-C637-F05E9108061F}"/>
              </a:ext>
            </a:extLst>
          </p:cNvPr>
          <p:cNvSpPr>
            <a:spLocks noGrp="1"/>
          </p:cNvSpPr>
          <p:nvPr>
            <p:ph idx="1"/>
          </p:nvPr>
        </p:nvSpPr>
        <p:spPr>
          <a:xfrm>
            <a:off x="438807" y="1386879"/>
            <a:ext cx="10515600" cy="5034942"/>
          </a:xfrm>
        </p:spPr>
        <p:txBody>
          <a:bodyPr>
            <a:normAutofit fontScale="92500" lnSpcReduction="20000"/>
          </a:bodyPr>
          <a:lstStyle/>
          <a:p>
            <a:pPr>
              <a:buFont typeface="Courier New" panose="02070309020205020404" pitchFamily="49" charset="0"/>
              <a:buChar char="o"/>
            </a:pPr>
            <a:r>
              <a:rPr lang="en-AU" b="1" dirty="0">
                <a:latin typeface="Cambria" panose="02040503050406030204" pitchFamily="18" charset="0"/>
              </a:rPr>
              <a:t>Western Sydney University:</a:t>
            </a:r>
          </a:p>
          <a:p>
            <a:pPr lvl="1">
              <a:buFont typeface="Courier New" panose="02070309020205020404" pitchFamily="49" charset="0"/>
              <a:buChar char="o"/>
            </a:pPr>
            <a:r>
              <a:rPr lang="en-AU" dirty="0">
                <a:latin typeface="Cambria" panose="02040503050406030204" pitchFamily="18" charset="0"/>
              </a:rPr>
              <a:t>Aaron Bradley</a:t>
            </a:r>
          </a:p>
          <a:p>
            <a:pPr lvl="1">
              <a:buFont typeface="Courier New" panose="02070309020205020404" pitchFamily="49" charset="0"/>
              <a:buChar char="o"/>
            </a:pPr>
            <a:r>
              <a:rPr lang="en-AU" dirty="0">
                <a:latin typeface="Cambria" panose="02040503050406030204" pitchFamily="18" charset="0"/>
              </a:rPr>
              <a:t>Nicholas Tothill</a:t>
            </a:r>
          </a:p>
          <a:p>
            <a:pPr lvl="1">
              <a:buFont typeface="Courier New" panose="02070309020205020404" pitchFamily="49" charset="0"/>
              <a:buChar char="o"/>
            </a:pPr>
            <a:r>
              <a:rPr lang="en-AU" dirty="0">
                <a:latin typeface="Cambria" panose="02040503050406030204" pitchFamily="18" charset="0"/>
              </a:rPr>
              <a:t>Miroslav Filipović</a:t>
            </a:r>
          </a:p>
          <a:p>
            <a:pPr>
              <a:buFont typeface="Courier New" panose="02070309020205020404" pitchFamily="49" charset="0"/>
              <a:buChar char="o"/>
            </a:pPr>
            <a:r>
              <a:rPr lang="en-AU" b="1" dirty="0">
                <a:latin typeface="Cambria" panose="02040503050406030204" pitchFamily="18" charset="0"/>
              </a:rPr>
              <a:t>University of Tasmania:</a:t>
            </a:r>
          </a:p>
          <a:p>
            <a:pPr lvl="1">
              <a:buFont typeface="Courier New" panose="02070309020205020404" pitchFamily="49" charset="0"/>
              <a:buChar char="o"/>
            </a:pPr>
            <a:r>
              <a:rPr lang="en-AU" dirty="0">
                <a:latin typeface="Cambria" panose="02040503050406030204" pitchFamily="18" charset="0"/>
              </a:rPr>
              <a:t>Bradley Johnson</a:t>
            </a:r>
          </a:p>
          <a:p>
            <a:pPr>
              <a:buFont typeface="Courier New" panose="02070309020205020404" pitchFamily="49" charset="0"/>
              <a:buChar char="o"/>
            </a:pPr>
            <a:r>
              <a:rPr lang="en-AU" b="1" dirty="0">
                <a:latin typeface="Cambria" panose="02040503050406030204" pitchFamily="18" charset="0"/>
              </a:rPr>
              <a:t>CSIRO:</a:t>
            </a:r>
          </a:p>
          <a:p>
            <a:pPr lvl="1">
              <a:buFont typeface="Courier New" panose="02070309020205020404" pitchFamily="49" charset="0"/>
              <a:buChar char="o"/>
            </a:pPr>
            <a:r>
              <a:rPr lang="en-AU" dirty="0">
                <a:latin typeface="Cambria" panose="02040503050406030204" pitchFamily="18" charset="0"/>
              </a:rPr>
              <a:t>Max Voronkov</a:t>
            </a:r>
          </a:p>
          <a:p>
            <a:pPr>
              <a:buFont typeface="Courier New" panose="02070309020205020404" pitchFamily="49" charset="0"/>
              <a:buChar char="o"/>
            </a:pPr>
            <a:r>
              <a:rPr lang="en-AU" b="1" dirty="0">
                <a:latin typeface="Cambria" panose="02040503050406030204" pitchFamily="18" charset="0"/>
              </a:rPr>
              <a:t>ICRAR</a:t>
            </a:r>
          </a:p>
          <a:p>
            <a:pPr lvl="1">
              <a:buFont typeface="Courier New" panose="02070309020205020404" pitchFamily="49" charset="0"/>
              <a:buChar char="o"/>
            </a:pPr>
            <a:r>
              <a:rPr lang="en-AU" dirty="0">
                <a:latin typeface="Cambria" panose="02040503050406030204" pitchFamily="18" charset="0"/>
              </a:rPr>
              <a:t>Simon Ellingsen</a:t>
            </a:r>
          </a:p>
          <a:p>
            <a:pPr lvl="1">
              <a:buFont typeface="Courier New" panose="02070309020205020404" pitchFamily="49" charset="0"/>
              <a:buChar char="o"/>
            </a:pPr>
            <a:endParaRPr lang="en-AU" dirty="0">
              <a:latin typeface="Cambria" panose="02040503050406030204" pitchFamily="18" charset="0"/>
            </a:endParaRPr>
          </a:p>
          <a:p>
            <a:pPr>
              <a:buFont typeface="Courier New" panose="02070309020205020404" pitchFamily="49" charset="0"/>
              <a:buChar char="o"/>
            </a:pPr>
            <a:r>
              <a:rPr lang="en-AU" b="1" dirty="0">
                <a:latin typeface="Cambria" panose="02040503050406030204" pitchFamily="18" charset="0"/>
              </a:rPr>
              <a:t>Contacts/Consultants: </a:t>
            </a:r>
          </a:p>
          <a:p>
            <a:pPr lvl="1">
              <a:buFont typeface="Courier New" panose="02070309020205020404" pitchFamily="49" charset="0"/>
              <a:buChar char="o"/>
            </a:pPr>
            <a:r>
              <a:rPr lang="en-AU" dirty="0">
                <a:latin typeface="Cambria" panose="02040503050406030204" pitchFamily="18" charset="0"/>
              </a:rPr>
              <a:t>Shari Breen</a:t>
            </a:r>
          </a:p>
          <a:p>
            <a:pPr lvl="1">
              <a:buFont typeface="Courier New" panose="02070309020205020404" pitchFamily="49" charset="0"/>
              <a:buChar char="o"/>
            </a:pPr>
            <a:r>
              <a:rPr lang="en-AU" dirty="0">
                <a:latin typeface="Cambria" panose="02040503050406030204" pitchFamily="18" charset="0"/>
              </a:rPr>
              <a:t>Joanne Dawson</a:t>
            </a:r>
          </a:p>
          <a:p>
            <a:pPr lvl="1">
              <a:buFont typeface="Courier New" panose="02070309020205020404" pitchFamily="49" charset="0"/>
              <a:buChar char="o"/>
            </a:pPr>
            <a:r>
              <a:rPr lang="en-AU" dirty="0">
                <a:latin typeface="Cambria" panose="02040503050406030204" pitchFamily="18" charset="0"/>
              </a:rPr>
              <a:t>Christopher Jordan</a:t>
            </a:r>
          </a:p>
        </p:txBody>
      </p:sp>
      <p:sp>
        <p:nvSpPr>
          <p:cNvPr id="4" name="Rectangle 3">
            <a:extLst>
              <a:ext uri="{FF2B5EF4-FFF2-40B4-BE49-F238E27FC236}">
                <a16:creationId xmlns:a16="http://schemas.microsoft.com/office/drawing/2014/main" id="{BECC34D9-1A6D-0F5E-9B05-CD0CD2EFD971}"/>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A841E758-BE63-8F7B-E47B-7A1A079D7936}"/>
              </a:ext>
            </a:extLst>
          </p:cNvPr>
          <p:cNvSpPr txBox="1">
            <a:spLocks/>
          </p:cNvSpPr>
          <p:nvPr/>
        </p:nvSpPr>
        <p:spPr>
          <a:xfrm>
            <a:off x="176049" y="219642"/>
            <a:ext cx="5741276" cy="475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Cambria" panose="02040503050406030204" pitchFamily="18" charset="0"/>
              </a:rPr>
              <a:t>Current Contributors (So Far…)	</a:t>
            </a:r>
          </a:p>
        </p:txBody>
      </p:sp>
      <p:pic>
        <p:nvPicPr>
          <p:cNvPr id="6" name="Picture 5" descr="A red and black logo&#10;&#10;Description automatically generated">
            <a:extLst>
              <a:ext uri="{FF2B5EF4-FFF2-40B4-BE49-F238E27FC236}">
                <a16:creationId xmlns:a16="http://schemas.microsoft.com/office/drawing/2014/main" id="{8D1E0C3F-F5C6-4089-984B-072A7AC0ED85}"/>
              </a:ext>
            </a:extLst>
          </p:cNvPr>
          <p:cNvPicPr>
            <a:picLocks noChangeAspect="1"/>
          </p:cNvPicPr>
          <p:nvPr/>
        </p:nvPicPr>
        <p:blipFill>
          <a:blip r:embed="rId2"/>
          <a:stretch>
            <a:fillRect/>
          </a:stretch>
        </p:blipFill>
        <p:spPr>
          <a:xfrm>
            <a:off x="6096000" y="1663373"/>
            <a:ext cx="1603562" cy="1928922"/>
          </a:xfrm>
          <a:prstGeom prst="rect">
            <a:avLst/>
          </a:prstGeom>
        </p:spPr>
      </p:pic>
      <p:pic>
        <p:nvPicPr>
          <p:cNvPr id="9" name="Picture 8" descr="A red dragon on a black background&#10;&#10;Description automatically generated">
            <a:extLst>
              <a:ext uri="{FF2B5EF4-FFF2-40B4-BE49-F238E27FC236}">
                <a16:creationId xmlns:a16="http://schemas.microsoft.com/office/drawing/2014/main" id="{A417419E-5319-878B-ED3E-440AD4EBCA1D}"/>
              </a:ext>
            </a:extLst>
          </p:cNvPr>
          <p:cNvPicPr>
            <a:picLocks noChangeAspect="1"/>
          </p:cNvPicPr>
          <p:nvPr/>
        </p:nvPicPr>
        <p:blipFill>
          <a:blip r:embed="rId3"/>
          <a:stretch>
            <a:fillRect/>
          </a:stretch>
        </p:blipFill>
        <p:spPr>
          <a:xfrm>
            <a:off x="8433645" y="1658857"/>
            <a:ext cx="2953706" cy="1661460"/>
          </a:xfrm>
          <a:prstGeom prst="rect">
            <a:avLst/>
          </a:prstGeom>
        </p:spPr>
      </p:pic>
      <p:pic>
        <p:nvPicPr>
          <p:cNvPr id="11" name="Picture 10" descr="A blue circle with white text&#10;&#10;Description automatically generated">
            <a:extLst>
              <a:ext uri="{FF2B5EF4-FFF2-40B4-BE49-F238E27FC236}">
                <a16:creationId xmlns:a16="http://schemas.microsoft.com/office/drawing/2014/main" id="{1C7F2395-163D-00D8-2303-D05C530CF7B2}"/>
              </a:ext>
            </a:extLst>
          </p:cNvPr>
          <p:cNvPicPr>
            <a:picLocks noChangeAspect="1"/>
          </p:cNvPicPr>
          <p:nvPr/>
        </p:nvPicPr>
        <p:blipFill>
          <a:blip r:embed="rId4"/>
          <a:stretch>
            <a:fillRect/>
          </a:stretch>
        </p:blipFill>
        <p:spPr>
          <a:xfrm>
            <a:off x="5750927" y="3904350"/>
            <a:ext cx="2297654" cy="2297654"/>
          </a:xfrm>
          <a:prstGeom prst="rect">
            <a:avLst/>
          </a:prstGeom>
        </p:spPr>
      </p:pic>
      <p:pic>
        <p:nvPicPr>
          <p:cNvPr id="13" name="Picture 12" descr="A logo with red and yellow lines&#10;&#10;Description automatically generated">
            <a:extLst>
              <a:ext uri="{FF2B5EF4-FFF2-40B4-BE49-F238E27FC236}">
                <a16:creationId xmlns:a16="http://schemas.microsoft.com/office/drawing/2014/main" id="{35B021B8-CE7A-3BD2-2AE4-A0ECAF20C7C0}"/>
              </a:ext>
            </a:extLst>
          </p:cNvPr>
          <p:cNvPicPr>
            <a:picLocks noChangeAspect="1"/>
          </p:cNvPicPr>
          <p:nvPr/>
        </p:nvPicPr>
        <p:blipFill>
          <a:blip r:embed="rId5"/>
          <a:stretch>
            <a:fillRect/>
          </a:stretch>
        </p:blipFill>
        <p:spPr>
          <a:xfrm>
            <a:off x="8522264" y="3592295"/>
            <a:ext cx="2776468" cy="2754256"/>
          </a:xfrm>
          <a:prstGeom prst="rect">
            <a:avLst/>
          </a:prstGeom>
        </p:spPr>
      </p:pic>
      <p:sp>
        <p:nvSpPr>
          <p:cNvPr id="14" name="Rectangle 13">
            <a:extLst>
              <a:ext uri="{FF2B5EF4-FFF2-40B4-BE49-F238E27FC236}">
                <a16:creationId xmlns:a16="http://schemas.microsoft.com/office/drawing/2014/main" id="{B8B744A1-9451-5B83-5FE3-520CF9EB318C}"/>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C739D76-B318-1D16-7D73-9676E630BDE5}"/>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5</a:t>
            </a:r>
          </a:p>
        </p:txBody>
      </p:sp>
    </p:spTree>
    <p:extLst>
      <p:ext uri="{BB962C8B-B14F-4D97-AF65-F5344CB8AC3E}">
        <p14:creationId xmlns:p14="http://schemas.microsoft.com/office/powerpoint/2010/main" val="3066300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677BAFB-3BD3-41BB-9107-FAE224AE21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6823A9B-C188-42D4-847C-3AD928DB14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42784" y="253140"/>
            <a:ext cx="6184555" cy="618455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34B557F3-1A0C-4749-A6DB-EAC082DF3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24848" y="253140"/>
            <a:ext cx="6184555" cy="6184555"/>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3" name="Oval 12">
            <a:extLst>
              <a:ext uri="{FF2B5EF4-FFF2-40B4-BE49-F238E27FC236}">
                <a16:creationId xmlns:a16="http://schemas.microsoft.com/office/drawing/2014/main" id="{55D55AA6-3751-494F-868A-DCEDC5CE82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03723" y="136525"/>
            <a:ext cx="6184555" cy="6184555"/>
          </a:xfrm>
          <a:prstGeom prst="ellipse">
            <a:avLst/>
          </a:pr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1E7D9D7-655B-7DCE-D1E6-D13ABF74B14B}"/>
              </a:ext>
            </a:extLst>
          </p:cNvPr>
          <p:cNvSpPr>
            <a:spLocks noGrp="1"/>
          </p:cNvSpPr>
          <p:nvPr>
            <p:ph type="title"/>
          </p:nvPr>
        </p:nvSpPr>
        <p:spPr>
          <a:xfrm>
            <a:off x="3632816" y="2796111"/>
            <a:ext cx="5204489" cy="865381"/>
          </a:xfrm>
        </p:spPr>
        <p:txBody>
          <a:bodyPr vert="horz" lIns="91440" tIns="45720" rIns="91440" bIns="45720" rtlCol="0" anchor="b">
            <a:normAutofit/>
          </a:bodyPr>
          <a:lstStyle/>
          <a:p>
            <a:pPr algn="ctr"/>
            <a:r>
              <a:rPr lang="en-US" sz="5400" kern="1200" dirty="0">
                <a:solidFill>
                  <a:schemeClr val="bg1"/>
                </a:solidFill>
                <a:latin typeface="Cambria" panose="02040503050406030204" pitchFamily="18" charset="0"/>
              </a:rPr>
              <a:t>Update Time!</a:t>
            </a:r>
          </a:p>
        </p:txBody>
      </p:sp>
      <p:sp>
        <p:nvSpPr>
          <p:cNvPr id="15" name="Graphic 212">
            <a:extLst>
              <a:ext uri="{FF2B5EF4-FFF2-40B4-BE49-F238E27FC236}">
                <a16:creationId xmlns:a16="http://schemas.microsoft.com/office/drawing/2014/main" id="{4D4C00DC-4DC6-4CD2-9E31-F17E6CEBC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sp>
        <p:nvSpPr>
          <p:cNvPr id="17" name="Graphic 212">
            <a:extLst>
              <a:ext uri="{FF2B5EF4-FFF2-40B4-BE49-F238E27FC236}">
                <a16:creationId xmlns:a16="http://schemas.microsoft.com/office/drawing/2014/main" id="{D82AB1B2-7970-42CF-8BF5-567C69E9FF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56275" y="975977"/>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lt1"/>
              </a:solidFill>
            </a:endParaRPr>
          </a:p>
        </p:txBody>
      </p:sp>
      <p:grpSp>
        <p:nvGrpSpPr>
          <p:cNvPr id="19" name="Graphic 190">
            <a:extLst>
              <a:ext uri="{FF2B5EF4-FFF2-40B4-BE49-F238E27FC236}">
                <a16:creationId xmlns:a16="http://schemas.microsoft.com/office/drawing/2014/main" id="{66FB5A75-BDE2-4F12-A95B-C48788A7685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80947" y="1755501"/>
            <a:ext cx="1598829" cy="531293"/>
            <a:chOff x="2504802" y="1755501"/>
            <a:chExt cx="1598829" cy="531293"/>
          </a:xfrm>
          <a:solidFill>
            <a:schemeClr val="bg1"/>
          </a:solidFill>
        </p:grpSpPr>
        <p:sp>
          <p:nvSpPr>
            <p:cNvPr id="20" name="Freeform: Shape 19">
              <a:extLst>
                <a:ext uri="{FF2B5EF4-FFF2-40B4-BE49-F238E27FC236}">
                  <a16:creationId xmlns:a16="http://schemas.microsoft.com/office/drawing/2014/main" id="{DC86CBC8-A814-4C0C-A287-7C549693D2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6AA52F4F-14E6-402F-A196-668B9CA9BC6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endParaRPr lang="en-US" dirty="0"/>
            </a:p>
          </p:txBody>
        </p:sp>
      </p:grpSp>
      <p:sp>
        <p:nvSpPr>
          <p:cNvPr id="23" name="Oval 22">
            <a:extLst>
              <a:ext uri="{FF2B5EF4-FFF2-40B4-BE49-F238E27FC236}">
                <a16:creationId xmlns:a16="http://schemas.microsoft.com/office/drawing/2014/main" id="{C10FB9CA-E7FA-462C-B537-F1224ED1AC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5" name="Oval 24">
            <a:extLst>
              <a:ext uri="{FF2B5EF4-FFF2-40B4-BE49-F238E27FC236}">
                <a16:creationId xmlns:a16="http://schemas.microsoft.com/office/drawing/2014/main" id="{D8469AE7-A75B-4F37-850B-EF5974ABED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9820" y="4236107"/>
            <a:ext cx="510988" cy="510988"/>
          </a:xfrm>
          <a:prstGeom prst="ellipse">
            <a:avLst/>
          </a:pr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7" name="Graphic 4">
            <a:extLst>
              <a:ext uri="{FF2B5EF4-FFF2-40B4-BE49-F238E27FC236}">
                <a16:creationId xmlns:a16="http://schemas.microsoft.com/office/drawing/2014/main" id="{63301095-70B2-49AA-8DA9-A35629AD621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7506" y="4175798"/>
            <a:ext cx="1861486" cy="1861665"/>
            <a:chOff x="5734053" y="3067000"/>
            <a:chExt cx="724484" cy="724549"/>
          </a:xfrm>
          <a:solidFill>
            <a:schemeClr val="bg1"/>
          </a:solidFill>
        </p:grpSpPr>
        <p:sp>
          <p:nvSpPr>
            <p:cNvPr id="28" name="Freeform: Shape 27">
              <a:extLst>
                <a:ext uri="{FF2B5EF4-FFF2-40B4-BE49-F238E27FC236}">
                  <a16:creationId xmlns:a16="http://schemas.microsoft.com/office/drawing/2014/main" id="{D218E08C-0BEA-45C2-8C09-4141DDDA00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067000"/>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232F6090-14E0-44C6-B9FC-C91047BCDC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FDB9402B-335C-4892-9E7C-C400E95BE0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1" name="Freeform: Shape 30">
              <a:extLst>
                <a:ext uri="{FF2B5EF4-FFF2-40B4-BE49-F238E27FC236}">
                  <a16:creationId xmlns:a16="http://schemas.microsoft.com/office/drawing/2014/main" id="{E7A4371D-4448-409A-93F3-0C92E3EB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2" name="Freeform: Shape 31">
              <a:extLst>
                <a:ext uri="{FF2B5EF4-FFF2-40B4-BE49-F238E27FC236}">
                  <a16:creationId xmlns:a16="http://schemas.microsoft.com/office/drawing/2014/main" id="{780149CB-4B8F-4FD1-AC5E-25670C9EA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3" name="Freeform: Shape 32">
              <a:extLst>
                <a:ext uri="{FF2B5EF4-FFF2-40B4-BE49-F238E27FC236}">
                  <a16:creationId xmlns:a16="http://schemas.microsoft.com/office/drawing/2014/main" id="{92D49A1A-35B0-4620-9D1E-A782A0E978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34" name="Freeform: Shape 33">
              <a:extLst>
                <a:ext uri="{FF2B5EF4-FFF2-40B4-BE49-F238E27FC236}">
                  <a16:creationId xmlns:a16="http://schemas.microsoft.com/office/drawing/2014/main" id="{AFF46F08-B1E4-44C1-BD4A-4191D6EAD9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35" name="Freeform: Shape 34">
              <a:extLst>
                <a:ext uri="{FF2B5EF4-FFF2-40B4-BE49-F238E27FC236}">
                  <a16:creationId xmlns:a16="http://schemas.microsoft.com/office/drawing/2014/main" id="{8DB16610-3D81-4E5C-850D-5D1245C0DC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2624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36" name="Freeform: Shape 35">
              <a:extLst>
                <a:ext uri="{FF2B5EF4-FFF2-40B4-BE49-F238E27FC236}">
                  <a16:creationId xmlns:a16="http://schemas.microsoft.com/office/drawing/2014/main" id="{E05501B2-83AC-4299-BE5A-8CA16B408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2624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7" name="Freeform: Shape 36">
              <a:extLst>
                <a:ext uri="{FF2B5EF4-FFF2-40B4-BE49-F238E27FC236}">
                  <a16:creationId xmlns:a16="http://schemas.microsoft.com/office/drawing/2014/main" id="{07CF1B90-3B3A-403E-A94F-8B82945D07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8" name="Freeform: Shape 37">
              <a:extLst>
                <a:ext uri="{FF2B5EF4-FFF2-40B4-BE49-F238E27FC236}">
                  <a16:creationId xmlns:a16="http://schemas.microsoft.com/office/drawing/2014/main" id="{56A1CBA9-4AC1-4C42-9429-3FF31DF282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39" name="Freeform: Shape 38">
              <a:extLst>
                <a:ext uri="{FF2B5EF4-FFF2-40B4-BE49-F238E27FC236}">
                  <a16:creationId xmlns:a16="http://schemas.microsoft.com/office/drawing/2014/main" id="{21318D9B-FD39-402A-ADFA-0E6CC789A7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0" name="Freeform: Shape 39">
              <a:extLst>
                <a:ext uri="{FF2B5EF4-FFF2-40B4-BE49-F238E27FC236}">
                  <a16:creationId xmlns:a16="http://schemas.microsoft.com/office/drawing/2014/main" id="{333FB08F-B346-47C0-A7CD-1DE53E6C0D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12624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41" name="Freeform: Shape 40">
              <a:extLst>
                <a:ext uri="{FF2B5EF4-FFF2-40B4-BE49-F238E27FC236}">
                  <a16:creationId xmlns:a16="http://schemas.microsoft.com/office/drawing/2014/main" id="{893AD6F2-6408-4A8E-9749-CB7388EF3D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2624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715D9D2F-1568-4BE3-A54A-69F52492B0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185393"/>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43" name="Freeform: Shape 42">
              <a:extLst>
                <a:ext uri="{FF2B5EF4-FFF2-40B4-BE49-F238E27FC236}">
                  <a16:creationId xmlns:a16="http://schemas.microsoft.com/office/drawing/2014/main" id="{9AB547A7-0D80-491F-98B4-C6B7CC4FC4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4" name="Freeform: Shape 43">
              <a:extLst>
                <a:ext uri="{FF2B5EF4-FFF2-40B4-BE49-F238E27FC236}">
                  <a16:creationId xmlns:a16="http://schemas.microsoft.com/office/drawing/2014/main" id="{7E2693CD-DAF5-4B26-9A2F-17673BF318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5" name="Freeform: Shape 44">
              <a:extLst>
                <a:ext uri="{FF2B5EF4-FFF2-40B4-BE49-F238E27FC236}">
                  <a16:creationId xmlns:a16="http://schemas.microsoft.com/office/drawing/2014/main" id="{A96EEE12-952A-4693-B161-D7071D6010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F4228DCC-1611-4BDC-90AA-231F67EB11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DA163C3C-D3DF-461F-B6A8-90C7C227D1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185393"/>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4D021D29-2980-41C3-AB83-DA93C105BC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18539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49" name="Freeform: Shape 48">
              <a:extLst>
                <a:ext uri="{FF2B5EF4-FFF2-40B4-BE49-F238E27FC236}">
                  <a16:creationId xmlns:a16="http://schemas.microsoft.com/office/drawing/2014/main" id="{AC09C1FA-1A9D-49A7-9D73-8B777140A3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244637"/>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0" name="Freeform: Shape 49">
              <a:extLst>
                <a:ext uri="{FF2B5EF4-FFF2-40B4-BE49-F238E27FC236}">
                  <a16:creationId xmlns:a16="http://schemas.microsoft.com/office/drawing/2014/main" id="{0B8D8CD4-7B9B-48A5-BC59-0CB859354F7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24463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1" name="Freeform: Shape 50">
              <a:extLst>
                <a:ext uri="{FF2B5EF4-FFF2-40B4-BE49-F238E27FC236}">
                  <a16:creationId xmlns:a16="http://schemas.microsoft.com/office/drawing/2014/main" id="{224D0A27-A8B0-4020-9399-24127726E6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2" name="Freeform: Shape 51">
              <a:extLst>
                <a:ext uri="{FF2B5EF4-FFF2-40B4-BE49-F238E27FC236}">
                  <a16:creationId xmlns:a16="http://schemas.microsoft.com/office/drawing/2014/main" id="{168E8EBA-9F8C-4650-B9BE-38A0A56BCF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3" name="Freeform: Shape 52">
              <a:extLst>
                <a:ext uri="{FF2B5EF4-FFF2-40B4-BE49-F238E27FC236}">
                  <a16:creationId xmlns:a16="http://schemas.microsoft.com/office/drawing/2014/main" id="{6A460BB3-2605-4AA2-AE1D-B9FB61EBF2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1E2E38EE-DBBE-4CC1-9498-E7193E1B28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244637"/>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BF191D5C-7D2A-4408-A8F2-389D2360F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24463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08F7193B-B379-4921-9F17-1841D50611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03786"/>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4C5E53C-6003-4F74-B1CA-C7EA1E49930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CB97B2B1-1CF5-46A5-940D-AB8F57F59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0783F4F1-D8CE-4453-B79B-AD976E272C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06A7A4C9-F24F-4F00-A2FA-29E788A091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1" name="Freeform: Shape 60">
              <a:extLst>
                <a:ext uri="{FF2B5EF4-FFF2-40B4-BE49-F238E27FC236}">
                  <a16:creationId xmlns:a16="http://schemas.microsoft.com/office/drawing/2014/main" id="{EB694A32-59D6-46E3-8CE4-E4C485C2CB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03786"/>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2" name="Freeform: Shape 61">
              <a:extLst>
                <a:ext uri="{FF2B5EF4-FFF2-40B4-BE49-F238E27FC236}">
                  <a16:creationId xmlns:a16="http://schemas.microsoft.com/office/drawing/2014/main" id="{983EBB4C-28FF-41C6-90D6-5F30FC0868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3" name="Freeform: Shape 62">
              <a:extLst>
                <a:ext uri="{FF2B5EF4-FFF2-40B4-BE49-F238E27FC236}">
                  <a16:creationId xmlns:a16="http://schemas.microsoft.com/office/drawing/2014/main" id="{0707659D-8AE9-49B5-AB29-ECC099F495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363031"/>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64" name="Freeform: Shape 63">
              <a:extLst>
                <a:ext uri="{FF2B5EF4-FFF2-40B4-BE49-F238E27FC236}">
                  <a16:creationId xmlns:a16="http://schemas.microsoft.com/office/drawing/2014/main" id="{5C987ECC-9573-46EA-9C4A-7C3CAE3938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36302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5" name="Freeform: Shape 64">
              <a:extLst>
                <a:ext uri="{FF2B5EF4-FFF2-40B4-BE49-F238E27FC236}">
                  <a16:creationId xmlns:a16="http://schemas.microsoft.com/office/drawing/2014/main" id="{4DAF6708-18C2-4082-B024-6CEA32AE01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6" name="Freeform: Shape 65">
              <a:extLst>
                <a:ext uri="{FF2B5EF4-FFF2-40B4-BE49-F238E27FC236}">
                  <a16:creationId xmlns:a16="http://schemas.microsoft.com/office/drawing/2014/main" id="{72CBB5AE-39E2-4D9B-A834-64D31B0032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7" name="Freeform: Shape 66">
              <a:extLst>
                <a:ext uri="{FF2B5EF4-FFF2-40B4-BE49-F238E27FC236}">
                  <a16:creationId xmlns:a16="http://schemas.microsoft.com/office/drawing/2014/main" id="{4592DE98-77BF-4E8E-AEB4-1934207BAE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68" name="Freeform: Shape 67">
              <a:extLst>
                <a:ext uri="{FF2B5EF4-FFF2-40B4-BE49-F238E27FC236}">
                  <a16:creationId xmlns:a16="http://schemas.microsoft.com/office/drawing/2014/main" id="{5AF5D9A0-BA94-4D2B-8479-26C55355B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363031"/>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2CAA6A8E-7ACF-4EF7-AAD6-734A009DCF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3630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3DD3695-F212-4BAD-BBB3-EC1F624740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22181"/>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AB1B3ECB-7594-4C5C-B62B-E686C0A89E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221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5EE54C3C-D9E5-4782-B8F6-058EB2D63E8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3" name="Freeform: Shape 72">
              <a:extLst>
                <a:ext uri="{FF2B5EF4-FFF2-40B4-BE49-F238E27FC236}">
                  <a16:creationId xmlns:a16="http://schemas.microsoft.com/office/drawing/2014/main" id="{EAE78EEE-DC43-44E1-AB47-ACB80F94B1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4" name="Freeform: Shape 73">
              <a:extLst>
                <a:ext uri="{FF2B5EF4-FFF2-40B4-BE49-F238E27FC236}">
                  <a16:creationId xmlns:a16="http://schemas.microsoft.com/office/drawing/2014/main" id="{847D67EF-1141-4582-866E-FE02FB236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5" name="Freeform: Shape 74">
              <a:extLst>
                <a:ext uri="{FF2B5EF4-FFF2-40B4-BE49-F238E27FC236}">
                  <a16:creationId xmlns:a16="http://schemas.microsoft.com/office/drawing/2014/main" id="{99ECC931-60A1-4628-A34B-4B68DA3CC2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422181"/>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A587D2BE-3417-44AE-BEEF-57F88CECB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FCEB2ED3-A08D-4286-B75D-893289F3F3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06700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7C7DB7BB-8173-4377-85B0-032B7BDAB6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79" name="Freeform: Shape 78">
              <a:extLst>
                <a:ext uri="{FF2B5EF4-FFF2-40B4-BE49-F238E27FC236}">
                  <a16:creationId xmlns:a16="http://schemas.microsoft.com/office/drawing/2014/main" id="{93EF69B4-3F48-4509-8BF8-926E23BC1D5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067000"/>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80" name="Freeform: Shape 79">
              <a:extLst>
                <a:ext uri="{FF2B5EF4-FFF2-40B4-BE49-F238E27FC236}">
                  <a16:creationId xmlns:a16="http://schemas.microsoft.com/office/drawing/2014/main" id="{C1A86650-1EF5-46E3-885D-96985105A8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1" name="Freeform: Shape 80">
              <a:extLst>
                <a:ext uri="{FF2B5EF4-FFF2-40B4-BE49-F238E27FC236}">
                  <a16:creationId xmlns:a16="http://schemas.microsoft.com/office/drawing/2014/main" id="{47EBBDE2-BD90-481F-A671-34E2186FB0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87DAF1CB-838D-4C5C-8FB7-76BF677FEB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067000"/>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64573DA8-D2F3-4644-AC79-83843615C4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2624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41AB53B8-0D5C-44BD-A2A9-ABBF659E1F9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29B7FA60-B453-4877-8D47-CA1209DF91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2624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86" name="Freeform: Shape 85">
              <a:extLst>
                <a:ext uri="{FF2B5EF4-FFF2-40B4-BE49-F238E27FC236}">
                  <a16:creationId xmlns:a16="http://schemas.microsoft.com/office/drawing/2014/main" id="{7A6D2414-BCCC-40E8-B990-47642EFE96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2624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87" name="Freeform: Shape 86">
              <a:extLst>
                <a:ext uri="{FF2B5EF4-FFF2-40B4-BE49-F238E27FC236}">
                  <a16:creationId xmlns:a16="http://schemas.microsoft.com/office/drawing/2014/main" id="{B0F37C2B-B7E6-420D-AD39-3AE4A2FBE9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2624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F6417E45-D7FC-40B8-AD49-941B28D18C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2624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2A8D1963-0C59-476C-AAFA-A7AF4FF50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18539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0" name="Freeform: Shape 89">
              <a:extLst>
                <a:ext uri="{FF2B5EF4-FFF2-40B4-BE49-F238E27FC236}">
                  <a16:creationId xmlns:a16="http://schemas.microsoft.com/office/drawing/2014/main" id="{6BE777A9-EC29-46FC-AD21-AC7FD89B13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1" name="Freeform: Shape 90">
              <a:extLst>
                <a:ext uri="{FF2B5EF4-FFF2-40B4-BE49-F238E27FC236}">
                  <a16:creationId xmlns:a16="http://schemas.microsoft.com/office/drawing/2014/main" id="{C63BA1CE-93FB-42C7-8381-765E500232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18539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92" name="Freeform: Shape 91">
              <a:extLst>
                <a:ext uri="{FF2B5EF4-FFF2-40B4-BE49-F238E27FC236}">
                  <a16:creationId xmlns:a16="http://schemas.microsoft.com/office/drawing/2014/main" id="{7F30F275-ADC8-4FD1-8B4B-673B37517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93" name="Freeform: Shape 92">
              <a:extLst>
                <a:ext uri="{FF2B5EF4-FFF2-40B4-BE49-F238E27FC236}">
                  <a16:creationId xmlns:a16="http://schemas.microsoft.com/office/drawing/2014/main" id="{DB20529C-F2DD-4607-8DEE-19A932968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18539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94" name="Freeform: Shape 93">
              <a:extLst>
                <a:ext uri="{FF2B5EF4-FFF2-40B4-BE49-F238E27FC236}">
                  <a16:creationId xmlns:a16="http://schemas.microsoft.com/office/drawing/2014/main" id="{B8029A9A-DFF9-49CE-8CEE-95A6695F39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185391"/>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6822C2EC-B05D-4CE6-9D59-164769D0E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244634"/>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53A0760F-F576-4A97-94AF-8BBE590844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CA76721C-646A-4910-AD1A-BE6B67767C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244634"/>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065D4766-CAEC-4074-A9E2-6110A1238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4F1A0AC6-319D-49D8-A4FB-17A70E8E89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24463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79502B48-2B92-45BF-B9AC-1102B38078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24463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6363AFA7-321F-431C-B2FD-ADCB4D24BD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0378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33EDDE1B-7379-4973-8CFD-F3C737104D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1F20B58A-2DB8-46B2-9E93-9C8C817DCD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0378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A5A3EF12-3DA1-4505-A44B-1B963488736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5B08812B-9264-47E7-8EC8-1233869F6B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037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2A29F226-A243-410B-BEE4-EBA9DD76F8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0378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9DF57348-F837-475C-A7AA-3C7210041E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363028"/>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1E41B89A-9A45-4947-ADB0-9400400498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6C1F1525-32BC-46E1-84E6-C2BB88730B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363028"/>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C73A8972-BA44-40C6-B045-83E78C4D4A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36302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C196E956-03D1-4F79-826A-A2F5E3DEF1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36302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ADA7B07B-EAC8-4FA5-B14F-3ABF8BA7A2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363029"/>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3" name="Freeform: Shape 112">
              <a:extLst>
                <a:ext uri="{FF2B5EF4-FFF2-40B4-BE49-F238E27FC236}">
                  <a16:creationId xmlns:a16="http://schemas.microsoft.com/office/drawing/2014/main" id="{93C28672-FF9E-4FE0-AC47-2FDD26CD75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87" y="342217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4" name="Freeform: Shape 113">
              <a:extLst>
                <a:ext uri="{FF2B5EF4-FFF2-40B4-BE49-F238E27FC236}">
                  <a16:creationId xmlns:a16="http://schemas.microsoft.com/office/drawing/2014/main" id="{E347BAB3-EA9C-4ADD-AE5E-28F2E3C538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38" y="34221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5" name="Freeform: Shape 114">
              <a:extLst>
                <a:ext uri="{FF2B5EF4-FFF2-40B4-BE49-F238E27FC236}">
                  <a16:creationId xmlns:a16="http://schemas.microsoft.com/office/drawing/2014/main" id="{321920C4-EE31-4F03-A0D5-A280D3F4B1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83" y="342217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16" name="Freeform: Shape 115">
              <a:extLst>
                <a:ext uri="{FF2B5EF4-FFF2-40B4-BE49-F238E27FC236}">
                  <a16:creationId xmlns:a16="http://schemas.microsoft.com/office/drawing/2014/main" id="{6EBB3D05-4C78-4F10-8D03-8909DBCFB3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33" y="342217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7" name="Freeform: Shape 116">
              <a:extLst>
                <a:ext uri="{FF2B5EF4-FFF2-40B4-BE49-F238E27FC236}">
                  <a16:creationId xmlns:a16="http://schemas.microsoft.com/office/drawing/2014/main" id="{FC65F531-84E4-463F-8791-EB6EDFA63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79" y="34221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18" name="Freeform: Shape 117">
              <a:extLst>
                <a:ext uri="{FF2B5EF4-FFF2-40B4-BE49-F238E27FC236}">
                  <a16:creationId xmlns:a16="http://schemas.microsoft.com/office/drawing/2014/main" id="{A63BB6A3-D482-43F2-9F5F-20E163CC44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9" y="34221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19" name="Freeform: Shape 118">
              <a:extLst>
                <a:ext uri="{FF2B5EF4-FFF2-40B4-BE49-F238E27FC236}">
                  <a16:creationId xmlns:a16="http://schemas.microsoft.com/office/drawing/2014/main" id="{ABDCCD34-EB5D-4194-8A28-1424E98AE4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481330"/>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F058544E-163D-4FFF-9A69-0B3A3F2D66C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11041486-0577-4F0E-8DD5-5E20E26729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1D11099-C84E-43AC-9F20-92460E1708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E598FB87-8AFF-4C56-9E2C-776F4641E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7701E761-16DE-4350-9718-DD81B37FB9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481330"/>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25" name="Freeform: Shape 124">
              <a:extLst>
                <a:ext uri="{FF2B5EF4-FFF2-40B4-BE49-F238E27FC236}">
                  <a16:creationId xmlns:a16="http://schemas.microsoft.com/office/drawing/2014/main" id="{552E747F-E415-4348-A11A-4CABCB64B5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26" name="Freeform: Shape 125">
              <a:extLst>
                <a:ext uri="{FF2B5EF4-FFF2-40B4-BE49-F238E27FC236}">
                  <a16:creationId xmlns:a16="http://schemas.microsoft.com/office/drawing/2014/main" id="{C6472F13-E6DE-4469-9563-F478261B6E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4057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5C72FE15-910B-4622-A14C-AFA2DFCC02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BAB8F759-DEFA-4D35-B76E-6D3034FB77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29" name="Freeform: Shape 128">
              <a:extLst>
                <a:ext uri="{FF2B5EF4-FFF2-40B4-BE49-F238E27FC236}">
                  <a16:creationId xmlns:a16="http://schemas.microsoft.com/office/drawing/2014/main" id="{A1BBCEBD-DCE2-4354-B878-49ABEC3679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0" name="Freeform: Shape 129">
              <a:extLst>
                <a:ext uri="{FF2B5EF4-FFF2-40B4-BE49-F238E27FC236}">
                  <a16:creationId xmlns:a16="http://schemas.microsoft.com/office/drawing/2014/main" id="{2CBB3A18-0021-403F-8E24-8805829B4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1" name="Freeform: Shape 130">
              <a:extLst>
                <a:ext uri="{FF2B5EF4-FFF2-40B4-BE49-F238E27FC236}">
                  <a16:creationId xmlns:a16="http://schemas.microsoft.com/office/drawing/2014/main" id="{8FDF7AAC-1EC6-4409-90AB-DBB984883D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2" y="3540575"/>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32" name="Freeform: Shape 131">
              <a:extLst>
                <a:ext uri="{FF2B5EF4-FFF2-40B4-BE49-F238E27FC236}">
                  <a16:creationId xmlns:a16="http://schemas.microsoft.com/office/drawing/2014/main" id="{5B9999E8-7D25-4049-8328-685B556DC6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4057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3" name="Freeform: Shape 132">
              <a:extLst>
                <a:ext uri="{FF2B5EF4-FFF2-40B4-BE49-F238E27FC236}">
                  <a16:creationId xmlns:a16="http://schemas.microsoft.com/office/drawing/2014/main" id="{E77FC8A9-DEAE-424D-B460-12E0F3268D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5997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34" name="Freeform: Shape 133">
              <a:extLst>
                <a:ext uri="{FF2B5EF4-FFF2-40B4-BE49-F238E27FC236}">
                  <a16:creationId xmlns:a16="http://schemas.microsoft.com/office/drawing/2014/main" id="{54F9C69A-0DCF-444A-B970-32B4120483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5997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5" name="Freeform: Shape 134">
              <a:extLst>
                <a:ext uri="{FF2B5EF4-FFF2-40B4-BE49-F238E27FC236}">
                  <a16:creationId xmlns:a16="http://schemas.microsoft.com/office/drawing/2014/main" id="{8BD94DDA-54FF-48EE-9DAC-C0EA6F91D4A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6" name="Freeform: Shape 135">
              <a:extLst>
                <a:ext uri="{FF2B5EF4-FFF2-40B4-BE49-F238E27FC236}">
                  <a16:creationId xmlns:a16="http://schemas.microsoft.com/office/drawing/2014/main" id="{E18A6989-0132-4CB7-BB68-EEBC4E0806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7" name="Freeform: Shape 136">
              <a:extLst>
                <a:ext uri="{FF2B5EF4-FFF2-40B4-BE49-F238E27FC236}">
                  <a16:creationId xmlns:a16="http://schemas.microsoft.com/office/drawing/2014/main" id="{A1357332-D19F-4C2B-B474-21D5539B9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8" name="Freeform: Shape 137">
              <a:extLst>
                <a:ext uri="{FF2B5EF4-FFF2-40B4-BE49-F238E27FC236}">
                  <a16:creationId xmlns:a16="http://schemas.microsoft.com/office/drawing/2014/main" id="{295C7590-8B80-428C-95A9-638B265425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5997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39" name="Freeform: Shape 138">
              <a:extLst>
                <a:ext uri="{FF2B5EF4-FFF2-40B4-BE49-F238E27FC236}">
                  <a16:creationId xmlns:a16="http://schemas.microsoft.com/office/drawing/2014/main" id="{CA0E8A31-7520-4726-9D96-43BA87407E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5997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0" name="Freeform: Shape 139">
              <a:extLst>
                <a:ext uri="{FF2B5EF4-FFF2-40B4-BE49-F238E27FC236}">
                  <a16:creationId xmlns:a16="http://schemas.microsoft.com/office/drawing/2014/main" id="{9407EEE0-5D8E-4CCC-A91B-0CB523227C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3" y="365896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1" name="Freeform: Shape 140">
              <a:extLst>
                <a:ext uri="{FF2B5EF4-FFF2-40B4-BE49-F238E27FC236}">
                  <a16:creationId xmlns:a16="http://schemas.microsoft.com/office/drawing/2014/main" id="{3799DFCC-868B-4257-B530-8E8D616CC5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299" y="365896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2" name="Freeform: Shape 141">
              <a:extLst>
                <a:ext uri="{FF2B5EF4-FFF2-40B4-BE49-F238E27FC236}">
                  <a16:creationId xmlns:a16="http://schemas.microsoft.com/office/drawing/2014/main" id="{F7F5EEB5-FE82-45A8-97C4-88460ABAFB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49"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3" name="Freeform: Shape 142">
              <a:extLst>
                <a:ext uri="{FF2B5EF4-FFF2-40B4-BE49-F238E27FC236}">
                  <a16:creationId xmlns:a16="http://schemas.microsoft.com/office/drawing/2014/main" id="{CD76E4C7-EB07-499D-9BC3-FF39C8B613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4" name="Freeform: Shape 143">
              <a:extLst>
                <a:ext uri="{FF2B5EF4-FFF2-40B4-BE49-F238E27FC236}">
                  <a16:creationId xmlns:a16="http://schemas.microsoft.com/office/drawing/2014/main" id="{86EFDF8D-E5F7-4EB8-B8DA-3CC7E21D88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5"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5" name="Freeform: Shape 144">
              <a:extLst>
                <a:ext uri="{FF2B5EF4-FFF2-40B4-BE49-F238E27FC236}">
                  <a16:creationId xmlns:a16="http://schemas.microsoft.com/office/drawing/2014/main" id="{2CA6506B-EACA-4FB2-81AB-E028F44786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0" y="365896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6" name="Freeform: Shape 145">
              <a:extLst>
                <a:ext uri="{FF2B5EF4-FFF2-40B4-BE49-F238E27FC236}">
                  <a16:creationId xmlns:a16="http://schemas.microsoft.com/office/drawing/2014/main" id="{193E4771-2787-4901-93D8-7E90F3F479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65896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7" name="Freeform: Shape 146">
              <a:extLst>
                <a:ext uri="{FF2B5EF4-FFF2-40B4-BE49-F238E27FC236}">
                  <a16:creationId xmlns:a16="http://schemas.microsoft.com/office/drawing/2014/main" id="{0EA31773-15F1-4605-8787-6891ABB2118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5" y="3718118"/>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48" name="Freeform: Shape 147">
              <a:extLst>
                <a:ext uri="{FF2B5EF4-FFF2-40B4-BE49-F238E27FC236}">
                  <a16:creationId xmlns:a16="http://schemas.microsoft.com/office/drawing/2014/main" id="{1302C213-2CD5-4168-9534-111E6E81A8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0" y="371811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49" name="Freeform: Shape 148">
              <a:extLst>
                <a:ext uri="{FF2B5EF4-FFF2-40B4-BE49-F238E27FC236}">
                  <a16:creationId xmlns:a16="http://schemas.microsoft.com/office/drawing/2014/main" id="{B9B36C24-2336-41FD-BAC4-6CD69DFD551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0"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0" name="Freeform: Shape 149">
              <a:extLst>
                <a:ext uri="{FF2B5EF4-FFF2-40B4-BE49-F238E27FC236}">
                  <a16:creationId xmlns:a16="http://schemas.microsoft.com/office/drawing/2014/main" id="{CA3AFAFE-D376-4A7B-928B-833531472D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69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1" name="Freeform: Shape 150">
              <a:extLst>
                <a:ext uri="{FF2B5EF4-FFF2-40B4-BE49-F238E27FC236}">
                  <a16:creationId xmlns:a16="http://schemas.microsoft.com/office/drawing/2014/main" id="{7C685A00-A4F7-4250-BAAA-70978DADE4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46"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2" name="Freeform: Shape 151">
              <a:extLst>
                <a:ext uri="{FF2B5EF4-FFF2-40B4-BE49-F238E27FC236}">
                  <a16:creationId xmlns:a16="http://schemas.microsoft.com/office/drawing/2014/main" id="{E52682F3-EDD5-4BDC-BB19-A4540873A83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091" y="3718118"/>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3" name="Freeform: Shape 152">
              <a:extLst>
                <a:ext uri="{FF2B5EF4-FFF2-40B4-BE49-F238E27FC236}">
                  <a16:creationId xmlns:a16="http://schemas.microsoft.com/office/drawing/2014/main" id="{2C5E1880-CFBA-4547-9C23-6D2C433048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42" y="371811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54" name="Freeform: Shape 153">
              <a:extLst>
                <a:ext uri="{FF2B5EF4-FFF2-40B4-BE49-F238E27FC236}">
                  <a16:creationId xmlns:a16="http://schemas.microsoft.com/office/drawing/2014/main" id="{439AAF4F-2AAD-4A02-A7FA-FE28D52869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34057" y="3777362"/>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endParaRPr lang="en-US" dirty="0"/>
            </a:p>
          </p:txBody>
        </p:sp>
        <p:sp>
          <p:nvSpPr>
            <p:cNvPr id="155" name="Freeform: Shape 154">
              <a:extLst>
                <a:ext uri="{FF2B5EF4-FFF2-40B4-BE49-F238E27FC236}">
                  <a16:creationId xmlns:a16="http://schemas.microsoft.com/office/drawing/2014/main" id="{05614144-9309-41ED-8E05-839A6EEFF8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93301"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56" name="Freeform: Shape 155">
              <a:extLst>
                <a:ext uri="{FF2B5EF4-FFF2-40B4-BE49-F238E27FC236}">
                  <a16:creationId xmlns:a16="http://schemas.microsoft.com/office/drawing/2014/main" id="{24324D6F-A81D-45F2-BA36-C53F1AB0C6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52453"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7" name="Freeform: Shape 156">
              <a:extLst>
                <a:ext uri="{FF2B5EF4-FFF2-40B4-BE49-F238E27FC236}">
                  <a16:creationId xmlns:a16="http://schemas.microsoft.com/office/drawing/2014/main" id="{6B00668D-07BC-47CF-9D1E-F94EC7C56F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11701"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8" name="Freeform: Shape 157">
              <a:extLst>
                <a:ext uri="{FF2B5EF4-FFF2-40B4-BE49-F238E27FC236}">
                  <a16:creationId xmlns:a16="http://schemas.microsoft.com/office/drawing/2014/main" id="{BCF78A89-29F2-4973-8463-DF3C57EFB4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70854"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59" name="Freeform: Shape 158">
              <a:extLst>
                <a:ext uri="{FF2B5EF4-FFF2-40B4-BE49-F238E27FC236}">
                  <a16:creationId xmlns:a16="http://schemas.microsoft.com/office/drawing/2014/main" id="{F5BCB645-FB02-40FC-99A4-06CA3F1B28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30102" y="377736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60" name="Freeform: Shape 159">
              <a:extLst>
                <a:ext uri="{FF2B5EF4-FFF2-40B4-BE49-F238E27FC236}">
                  <a16:creationId xmlns:a16="http://schemas.microsoft.com/office/drawing/2014/main" id="{F6115A3A-2FBE-4633-A426-37D05BC071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9250" y="377736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61" name="Freeform: Shape 160">
              <a:extLst>
                <a:ext uri="{FF2B5EF4-FFF2-40B4-BE49-F238E27FC236}">
                  <a16:creationId xmlns:a16="http://schemas.microsoft.com/office/drawing/2014/main" id="{AEFD8D2F-B95A-4C0A-AE85-53171B29F5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481330"/>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2" name="Freeform: Shape 161">
              <a:extLst>
                <a:ext uri="{FF2B5EF4-FFF2-40B4-BE49-F238E27FC236}">
                  <a16:creationId xmlns:a16="http://schemas.microsoft.com/office/drawing/2014/main" id="{4DD4F397-1F35-4E06-8EC1-8F58C51912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3" name="Freeform: Shape 162">
              <a:extLst>
                <a:ext uri="{FF2B5EF4-FFF2-40B4-BE49-F238E27FC236}">
                  <a16:creationId xmlns:a16="http://schemas.microsoft.com/office/drawing/2014/main" id="{B031E5E0-C77D-49F7-ADF2-258D23052D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481330"/>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endParaRPr lang="en-US" dirty="0"/>
            </a:p>
          </p:txBody>
        </p:sp>
        <p:sp>
          <p:nvSpPr>
            <p:cNvPr id="164" name="Freeform: Shape 163">
              <a:extLst>
                <a:ext uri="{FF2B5EF4-FFF2-40B4-BE49-F238E27FC236}">
                  <a16:creationId xmlns:a16="http://schemas.microsoft.com/office/drawing/2014/main" id="{3F044DE9-FE64-4C30-8191-7E1547880C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endParaRPr lang="en-US" dirty="0"/>
            </a:p>
          </p:txBody>
        </p:sp>
        <p:sp>
          <p:nvSpPr>
            <p:cNvPr id="165" name="Freeform: Shape 164">
              <a:extLst>
                <a:ext uri="{FF2B5EF4-FFF2-40B4-BE49-F238E27FC236}">
                  <a16:creationId xmlns:a16="http://schemas.microsoft.com/office/drawing/2014/main" id="{9B18BCEB-85ED-4077-ACB7-FEB2F64432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481330"/>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endParaRPr lang="en-US" dirty="0"/>
            </a:p>
          </p:txBody>
        </p:sp>
        <p:sp>
          <p:nvSpPr>
            <p:cNvPr id="166" name="Freeform: Shape 165">
              <a:extLst>
                <a:ext uri="{FF2B5EF4-FFF2-40B4-BE49-F238E27FC236}">
                  <a16:creationId xmlns:a16="http://schemas.microsoft.com/office/drawing/2014/main" id="{00C0927E-2CCF-4F8E-8A54-22B8A93C97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48132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endParaRPr lang="en-US" dirty="0"/>
            </a:p>
          </p:txBody>
        </p:sp>
        <p:sp>
          <p:nvSpPr>
            <p:cNvPr id="167" name="Freeform: Shape 166">
              <a:extLst>
                <a:ext uri="{FF2B5EF4-FFF2-40B4-BE49-F238E27FC236}">
                  <a16:creationId xmlns:a16="http://schemas.microsoft.com/office/drawing/2014/main" id="{D0C3350E-04F5-4FED-9991-4DD964E099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40578"/>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8" name="Freeform: Shape 167">
              <a:extLst>
                <a:ext uri="{FF2B5EF4-FFF2-40B4-BE49-F238E27FC236}">
                  <a16:creationId xmlns:a16="http://schemas.microsoft.com/office/drawing/2014/main" id="{F43D0338-A6C9-4866-8D0C-072664518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405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69" name="Freeform: Shape 168">
              <a:extLst>
                <a:ext uri="{FF2B5EF4-FFF2-40B4-BE49-F238E27FC236}">
                  <a16:creationId xmlns:a16="http://schemas.microsoft.com/office/drawing/2014/main" id="{40EA171B-27E2-4100-9D5F-123CF6E7F9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40584"/>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0" name="Freeform: Shape 169">
              <a:extLst>
                <a:ext uri="{FF2B5EF4-FFF2-40B4-BE49-F238E27FC236}">
                  <a16:creationId xmlns:a16="http://schemas.microsoft.com/office/drawing/2014/main" id="{22FD540C-F3DF-40F5-B2BE-BBD113EF43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4058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1" name="Freeform: Shape 170">
              <a:extLst>
                <a:ext uri="{FF2B5EF4-FFF2-40B4-BE49-F238E27FC236}">
                  <a16:creationId xmlns:a16="http://schemas.microsoft.com/office/drawing/2014/main" id="{57768D93-FAD4-4236-969B-B8EE8E88F3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4058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2" name="Freeform: Shape 171">
              <a:extLst>
                <a:ext uri="{FF2B5EF4-FFF2-40B4-BE49-F238E27FC236}">
                  <a16:creationId xmlns:a16="http://schemas.microsoft.com/office/drawing/2014/main" id="{0F5E0490-21C2-4EF6-950D-38814F32C2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40588"/>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sp>
          <p:nvSpPr>
            <p:cNvPr id="173" name="Freeform: Shape 172">
              <a:extLst>
                <a:ext uri="{FF2B5EF4-FFF2-40B4-BE49-F238E27FC236}">
                  <a16:creationId xmlns:a16="http://schemas.microsoft.com/office/drawing/2014/main" id="{8E981C9B-710F-4034-AE82-28B1B07245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59973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4" name="Freeform: Shape 173">
              <a:extLst>
                <a:ext uri="{FF2B5EF4-FFF2-40B4-BE49-F238E27FC236}">
                  <a16:creationId xmlns:a16="http://schemas.microsoft.com/office/drawing/2014/main" id="{CC62C2CC-DBAE-4877-8F55-02FE00AE81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5" name="Freeform: Shape 174">
              <a:extLst>
                <a:ext uri="{FF2B5EF4-FFF2-40B4-BE49-F238E27FC236}">
                  <a16:creationId xmlns:a16="http://schemas.microsoft.com/office/drawing/2014/main" id="{D8F57D8B-1988-441F-9DAE-A525DA5E9D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59973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76" name="Freeform: Shape 175">
              <a:extLst>
                <a:ext uri="{FF2B5EF4-FFF2-40B4-BE49-F238E27FC236}">
                  <a16:creationId xmlns:a16="http://schemas.microsoft.com/office/drawing/2014/main" id="{6715F028-3A13-4D5F-86C4-74C0AD81D6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7" name="Freeform: Shape 176">
              <a:extLst>
                <a:ext uri="{FF2B5EF4-FFF2-40B4-BE49-F238E27FC236}">
                  <a16:creationId xmlns:a16="http://schemas.microsoft.com/office/drawing/2014/main" id="{DC6C9B50-47B3-44E7-B897-43D010A189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59973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78" name="Freeform: Shape 177">
              <a:extLst>
                <a:ext uri="{FF2B5EF4-FFF2-40B4-BE49-F238E27FC236}">
                  <a16:creationId xmlns:a16="http://schemas.microsoft.com/office/drawing/2014/main" id="{F3F602F0-702E-4D5F-A4FC-0E602C02B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37" y="359973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79" name="Freeform: Shape 178">
              <a:extLst>
                <a:ext uri="{FF2B5EF4-FFF2-40B4-BE49-F238E27FC236}">
                  <a16:creationId xmlns:a16="http://schemas.microsoft.com/office/drawing/2014/main" id="{9F379870-B34C-4DFC-9F0A-BDAB8C89FE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6589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0" name="Freeform: Shape 179">
              <a:extLst>
                <a:ext uri="{FF2B5EF4-FFF2-40B4-BE49-F238E27FC236}">
                  <a16:creationId xmlns:a16="http://schemas.microsoft.com/office/drawing/2014/main" id="{641092AC-FED1-4D1D-B57C-0AC883CA95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46"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1" name="Freeform: Shape 180">
              <a:extLst>
                <a:ext uri="{FF2B5EF4-FFF2-40B4-BE49-F238E27FC236}">
                  <a16:creationId xmlns:a16="http://schemas.microsoft.com/office/drawing/2014/main" id="{EA8A0B5E-5BB1-46AF-AC31-7D3756F354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1" y="36589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2" name="Freeform: Shape 181">
              <a:extLst>
                <a:ext uri="{FF2B5EF4-FFF2-40B4-BE49-F238E27FC236}">
                  <a16:creationId xmlns:a16="http://schemas.microsoft.com/office/drawing/2014/main" id="{1C519384-2192-432B-B768-64B4BC2DA98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2"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3" name="Freeform: Shape 182">
              <a:extLst>
                <a:ext uri="{FF2B5EF4-FFF2-40B4-BE49-F238E27FC236}">
                  <a16:creationId xmlns:a16="http://schemas.microsoft.com/office/drawing/2014/main" id="{13C77A9D-44F0-4289-A611-D8AF813570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88" y="36589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84" name="Freeform: Shape 183">
              <a:extLst>
                <a:ext uri="{FF2B5EF4-FFF2-40B4-BE49-F238E27FC236}">
                  <a16:creationId xmlns:a16="http://schemas.microsoft.com/office/drawing/2014/main" id="{0A54AEDC-E418-4E02-A713-6CE30C0CDD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1" y="36589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5" name="Freeform: Shape 184">
              <a:extLst>
                <a:ext uri="{FF2B5EF4-FFF2-40B4-BE49-F238E27FC236}">
                  <a16:creationId xmlns:a16="http://schemas.microsoft.com/office/drawing/2014/main" id="{24FECFE3-9F31-47B0-B17F-CF2A1CEE85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9" y="371813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6" name="Freeform: Shape 185">
              <a:extLst>
                <a:ext uri="{FF2B5EF4-FFF2-40B4-BE49-F238E27FC236}">
                  <a16:creationId xmlns:a16="http://schemas.microsoft.com/office/drawing/2014/main" id="{68167DF4-8B16-419B-B7BA-2FD5FF6CC81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7" name="Freeform: Shape 186">
              <a:extLst>
                <a:ext uri="{FF2B5EF4-FFF2-40B4-BE49-F238E27FC236}">
                  <a16:creationId xmlns:a16="http://schemas.microsoft.com/office/drawing/2014/main" id="{A543D24F-44C0-4DDF-A30E-8C8407548F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5" y="3718130"/>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endParaRPr lang="en-US" dirty="0"/>
            </a:p>
          </p:txBody>
        </p:sp>
        <p:sp>
          <p:nvSpPr>
            <p:cNvPr id="188" name="Freeform: Shape 187">
              <a:extLst>
                <a:ext uri="{FF2B5EF4-FFF2-40B4-BE49-F238E27FC236}">
                  <a16:creationId xmlns:a16="http://schemas.microsoft.com/office/drawing/2014/main" id="{63DEAE3C-3931-41EE-B4A1-F9385602BE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45" y="37181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89" name="Freeform: Shape 188">
              <a:extLst>
                <a:ext uri="{FF2B5EF4-FFF2-40B4-BE49-F238E27FC236}">
                  <a16:creationId xmlns:a16="http://schemas.microsoft.com/office/drawing/2014/main" id="{B11945CD-32F6-4C09-82AF-5510512312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292" y="3718128"/>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endParaRPr lang="en-US" dirty="0"/>
            </a:p>
          </p:txBody>
        </p:sp>
        <p:sp>
          <p:nvSpPr>
            <p:cNvPr id="190" name="Freeform: Shape 189">
              <a:extLst>
                <a:ext uri="{FF2B5EF4-FFF2-40B4-BE49-F238E27FC236}">
                  <a16:creationId xmlns:a16="http://schemas.microsoft.com/office/drawing/2014/main" id="{9109F44F-512F-4792-AED2-ECA80DDE16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40" y="37181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endParaRPr lang="en-US" dirty="0"/>
            </a:p>
          </p:txBody>
        </p:sp>
        <p:sp>
          <p:nvSpPr>
            <p:cNvPr id="191" name="Freeform: Shape 190">
              <a:extLst>
                <a:ext uri="{FF2B5EF4-FFF2-40B4-BE49-F238E27FC236}">
                  <a16:creationId xmlns:a16="http://schemas.microsoft.com/office/drawing/2014/main" id="{29B9E19B-BC56-46F2-BFFF-1688CEA55A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48495" y="3777375"/>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2" name="Freeform: Shape 191">
              <a:extLst>
                <a:ext uri="{FF2B5EF4-FFF2-40B4-BE49-F238E27FC236}">
                  <a16:creationId xmlns:a16="http://schemas.microsoft.com/office/drawing/2014/main" id="{F573BDDE-4AED-43FB-B8D1-B5F3708931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07650" y="3777375"/>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3" name="Freeform: Shape 192">
              <a:extLst>
                <a:ext uri="{FF2B5EF4-FFF2-40B4-BE49-F238E27FC236}">
                  <a16:creationId xmlns:a16="http://schemas.microsoft.com/office/drawing/2014/main" id="{EFFDA684-6DFF-4629-830E-6F2ACAB8C3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266896" y="3777375"/>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endParaRPr lang="en-US" dirty="0"/>
            </a:p>
          </p:txBody>
        </p:sp>
        <p:sp>
          <p:nvSpPr>
            <p:cNvPr id="194" name="Freeform: Shape 193">
              <a:extLst>
                <a:ext uri="{FF2B5EF4-FFF2-40B4-BE49-F238E27FC236}">
                  <a16:creationId xmlns:a16="http://schemas.microsoft.com/office/drawing/2014/main" id="{92E23250-6349-4726-AF61-08A57B3A2E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26055" y="3777354"/>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endParaRPr lang="en-US" dirty="0"/>
            </a:p>
          </p:txBody>
        </p:sp>
        <p:sp>
          <p:nvSpPr>
            <p:cNvPr id="195" name="Freeform: Shape 194">
              <a:extLst>
                <a:ext uri="{FF2B5EF4-FFF2-40B4-BE49-F238E27FC236}">
                  <a16:creationId xmlns:a16="http://schemas.microsoft.com/office/drawing/2014/main" id="{8536AAE6-5497-4B0A-9C9F-4EAA1BB322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85314" y="3777450"/>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endParaRPr lang="en-US" dirty="0"/>
            </a:p>
          </p:txBody>
        </p:sp>
        <p:sp>
          <p:nvSpPr>
            <p:cNvPr id="196" name="Freeform: Shape 195">
              <a:extLst>
                <a:ext uri="{FF2B5EF4-FFF2-40B4-BE49-F238E27FC236}">
                  <a16:creationId xmlns:a16="http://schemas.microsoft.com/office/drawing/2014/main" id="{52B72898-B9DE-4574-BB20-0C317954D4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38779986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line in space&#10;&#10;Description automatically generated">
            <a:extLst>
              <a:ext uri="{FF2B5EF4-FFF2-40B4-BE49-F238E27FC236}">
                <a16:creationId xmlns:a16="http://schemas.microsoft.com/office/drawing/2014/main" id="{FB60C2E3-6A6E-8015-2F29-26B847299542}"/>
              </a:ext>
            </a:extLst>
          </p:cNvPr>
          <p:cNvPicPr>
            <a:picLocks noChangeAspect="1"/>
          </p:cNvPicPr>
          <p:nvPr/>
        </p:nvPicPr>
        <p:blipFill>
          <a:blip r:embed="rId2"/>
          <a:stretch>
            <a:fillRect/>
          </a:stretch>
        </p:blipFill>
        <p:spPr>
          <a:xfrm>
            <a:off x="1062858" y="1367012"/>
            <a:ext cx="10066283" cy="5041621"/>
          </a:xfrm>
          <a:prstGeom prst="rect">
            <a:avLst/>
          </a:prstGeom>
        </p:spPr>
      </p:pic>
      <p:sp>
        <p:nvSpPr>
          <p:cNvPr id="3" name="Rectangle 2">
            <a:extLst>
              <a:ext uri="{FF2B5EF4-FFF2-40B4-BE49-F238E27FC236}">
                <a16:creationId xmlns:a16="http://schemas.microsoft.com/office/drawing/2014/main" id="{FAD74D85-0D6C-612A-9CB6-82481935E593}"/>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904DFD50-7A07-97D9-AB61-0902ADAA4068}"/>
              </a:ext>
            </a:extLst>
          </p:cNvPr>
          <p:cNvSpPr txBox="1">
            <a:spLocks/>
          </p:cNvSpPr>
          <p:nvPr/>
        </p:nvSpPr>
        <p:spPr>
          <a:xfrm>
            <a:off x="186558" y="219642"/>
            <a:ext cx="10291390" cy="4757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bg1"/>
                </a:solidFill>
                <a:latin typeface="Cambria" panose="02040503050406030204" pitchFamily="18" charset="0"/>
              </a:rPr>
              <a:t>Fourth Quadrant Galactic Plane (</a:t>
            </a:r>
            <a:r>
              <a:rPr lang="en-US" sz="2800" i="1" dirty="0">
                <a:solidFill>
                  <a:schemeClr val="bg1"/>
                </a:solidFill>
                <a:latin typeface="Cambria" panose="02040503050406030204" pitchFamily="18" charset="0"/>
              </a:rPr>
              <a:t>l</a:t>
            </a:r>
            <a:r>
              <a:rPr lang="en-US" sz="2800" dirty="0">
                <a:solidFill>
                  <a:schemeClr val="bg1"/>
                </a:solidFill>
                <a:latin typeface="Cambria" panose="02040503050406030204" pitchFamily="18" charset="0"/>
              </a:rPr>
              <a:t> = 360</a:t>
            </a:r>
            <a:r>
              <a:rPr lang="en-US" sz="2800" baseline="30000" dirty="0">
                <a:solidFill>
                  <a:schemeClr val="bg1"/>
                </a:solidFill>
                <a:latin typeface="Cambria" panose="02040503050406030204" pitchFamily="18" charset="0"/>
              </a:rPr>
              <a:t>o</a:t>
            </a:r>
            <a:r>
              <a:rPr lang="en-US" sz="2800" dirty="0">
                <a:solidFill>
                  <a:schemeClr val="bg1"/>
                </a:solidFill>
                <a:latin typeface="Cambria" panose="02040503050406030204" pitchFamily="18" charset="0"/>
              </a:rPr>
              <a:t> – 270</a:t>
            </a:r>
            <a:r>
              <a:rPr lang="en-US" sz="2800" baseline="30000" dirty="0">
                <a:solidFill>
                  <a:schemeClr val="bg1"/>
                </a:solidFill>
                <a:latin typeface="Cambria" panose="02040503050406030204" pitchFamily="18" charset="0"/>
              </a:rPr>
              <a:t>o</a:t>
            </a:r>
            <a:r>
              <a:rPr lang="en-US" sz="2800" dirty="0">
                <a:solidFill>
                  <a:schemeClr val="bg1"/>
                </a:solidFill>
                <a:latin typeface="Cambria" panose="02040503050406030204" pitchFamily="18" charset="0"/>
              </a:rPr>
              <a:t> , </a:t>
            </a:r>
            <a:r>
              <a:rPr lang="en-US" sz="2800" i="1" dirty="0">
                <a:solidFill>
                  <a:schemeClr val="bg1"/>
                </a:solidFill>
                <a:latin typeface="Cambria" panose="02040503050406030204" pitchFamily="18" charset="0"/>
              </a:rPr>
              <a:t>b</a:t>
            </a:r>
            <a:r>
              <a:rPr lang="en-US" sz="2800" dirty="0">
                <a:solidFill>
                  <a:schemeClr val="bg1"/>
                </a:solidFill>
                <a:latin typeface="Cambria" panose="02040503050406030204" pitchFamily="18" charset="0"/>
              </a:rPr>
              <a:t> = 0</a:t>
            </a:r>
            <a:r>
              <a:rPr lang="en-US" sz="2800" baseline="30000" dirty="0">
                <a:solidFill>
                  <a:schemeClr val="bg1"/>
                </a:solidFill>
                <a:latin typeface="Cambria" panose="02040503050406030204" pitchFamily="18" charset="0"/>
              </a:rPr>
              <a:t>o</a:t>
            </a:r>
            <a:r>
              <a:rPr lang="en-US" sz="2800" dirty="0">
                <a:solidFill>
                  <a:schemeClr val="bg1"/>
                </a:solidFill>
                <a:latin typeface="Cambria" panose="02040503050406030204" pitchFamily="18" charset="0"/>
              </a:rPr>
              <a:t> ± 0.5</a:t>
            </a:r>
            <a:r>
              <a:rPr lang="en-US" sz="2800" baseline="30000" dirty="0">
                <a:solidFill>
                  <a:schemeClr val="bg1"/>
                </a:solidFill>
                <a:latin typeface="Cambria" panose="02040503050406030204" pitchFamily="18" charset="0"/>
              </a:rPr>
              <a:t>o</a:t>
            </a:r>
            <a:r>
              <a:rPr lang="en-US" sz="2800" dirty="0">
                <a:solidFill>
                  <a:schemeClr val="bg1"/>
                </a:solidFill>
                <a:latin typeface="Cambria" panose="02040503050406030204" pitchFamily="18" charset="0"/>
              </a:rPr>
              <a:t>)</a:t>
            </a:r>
          </a:p>
        </p:txBody>
      </p:sp>
      <p:sp>
        <p:nvSpPr>
          <p:cNvPr id="2" name="Rectangle 1">
            <a:extLst>
              <a:ext uri="{FF2B5EF4-FFF2-40B4-BE49-F238E27FC236}">
                <a16:creationId xmlns:a16="http://schemas.microsoft.com/office/drawing/2014/main" id="{EB02CA78-3A7D-ED08-71A6-4EA1FB976471}"/>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7955BE2E-A0BD-B9B0-16AC-C3B904C5D364}"/>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7</a:t>
            </a:r>
          </a:p>
        </p:txBody>
      </p:sp>
      <p:sp>
        <p:nvSpPr>
          <p:cNvPr id="7" name="TextBox 6">
            <a:extLst>
              <a:ext uri="{FF2B5EF4-FFF2-40B4-BE49-F238E27FC236}">
                <a16:creationId xmlns:a16="http://schemas.microsoft.com/office/drawing/2014/main" id="{31AA270F-8192-C873-CD87-B138CE863B56}"/>
              </a:ext>
            </a:extLst>
          </p:cNvPr>
          <p:cNvSpPr txBox="1"/>
          <p:nvPr/>
        </p:nvSpPr>
        <p:spPr>
          <a:xfrm>
            <a:off x="3815567" y="6439547"/>
            <a:ext cx="4822154" cy="246221"/>
          </a:xfrm>
          <a:prstGeom prst="rect">
            <a:avLst/>
          </a:prstGeom>
          <a:noFill/>
        </p:spPr>
        <p:txBody>
          <a:bodyPr wrap="none" rtlCol="0">
            <a:spAutoFit/>
          </a:bodyPr>
          <a:lstStyle/>
          <a:p>
            <a:pPr algn="ctr"/>
            <a:r>
              <a:rPr lang="en-AU" sz="1000" b="1" i="1" dirty="0">
                <a:latin typeface="Cambria" panose="02040503050406030204" pitchFamily="18" charset="0"/>
              </a:rPr>
              <a:t>Image: 2MASS Galactic view, source: &lt;https://aladin.cds.unistra.fr/</a:t>
            </a:r>
            <a:r>
              <a:rPr lang="en-AU" sz="1000" b="1" i="1" dirty="0" err="1">
                <a:latin typeface="Cambria" panose="02040503050406030204" pitchFamily="18" charset="0"/>
              </a:rPr>
              <a:t>AladinLite</a:t>
            </a:r>
            <a:r>
              <a:rPr lang="en-AU" sz="1000" b="1" i="1" dirty="0">
                <a:latin typeface="Cambria" panose="02040503050406030204" pitchFamily="18" charset="0"/>
              </a:rPr>
              <a:t>/&gt;.</a:t>
            </a:r>
          </a:p>
        </p:txBody>
      </p:sp>
    </p:spTree>
    <p:extLst>
      <p:ext uri="{BB962C8B-B14F-4D97-AF65-F5344CB8AC3E}">
        <p14:creationId xmlns:p14="http://schemas.microsoft.com/office/powerpoint/2010/main" val="19490538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A6DC0B-8DF6-DD1B-22DC-EBED6DC75F52}"/>
              </a:ext>
            </a:extLst>
          </p:cNvPr>
          <p:cNvSpPr/>
          <p:nvPr/>
        </p:nvSpPr>
        <p:spPr>
          <a:xfrm>
            <a:off x="0" y="0"/>
            <a:ext cx="12192000" cy="914989"/>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6C57F9F-9015-9B46-0FE3-92892A3FEEF5}"/>
              </a:ext>
            </a:extLst>
          </p:cNvPr>
          <p:cNvSpPr/>
          <p:nvPr/>
        </p:nvSpPr>
        <p:spPr>
          <a:xfrm>
            <a:off x="0" y="6662116"/>
            <a:ext cx="12192000" cy="207398"/>
          </a:xfrm>
          <a:prstGeom prst="rect">
            <a:avLst/>
          </a:prstGeom>
          <a:solidFill>
            <a:schemeClr val="tx1">
              <a:lumMod val="85000"/>
              <a:lumOff val="15000"/>
            </a:schemeClr>
          </a:solidFill>
          <a:ln>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5DDA1852-0948-D229-DD12-FFE897549E0F}"/>
              </a:ext>
            </a:extLst>
          </p:cNvPr>
          <p:cNvSpPr>
            <a:spLocks noGrp="1"/>
          </p:cNvSpPr>
          <p:nvPr>
            <p:ph type="title"/>
          </p:nvPr>
        </p:nvSpPr>
        <p:spPr>
          <a:xfrm>
            <a:off x="166637" y="142929"/>
            <a:ext cx="10117673" cy="629130"/>
          </a:xfrm>
        </p:spPr>
        <p:txBody>
          <a:bodyPr>
            <a:normAutofit/>
          </a:bodyPr>
          <a:lstStyle/>
          <a:p>
            <a:r>
              <a:rPr lang="en-US" sz="2800" dirty="0">
                <a:solidFill>
                  <a:schemeClr val="bg1"/>
                </a:solidFill>
                <a:latin typeface="Cambria" panose="02040503050406030204" pitchFamily="18" charset="0"/>
              </a:rPr>
              <a:t>Another View</a:t>
            </a:r>
          </a:p>
        </p:txBody>
      </p:sp>
      <p:sp>
        <p:nvSpPr>
          <p:cNvPr id="9" name="TextBox 8">
            <a:extLst>
              <a:ext uri="{FF2B5EF4-FFF2-40B4-BE49-F238E27FC236}">
                <a16:creationId xmlns:a16="http://schemas.microsoft.com/office/drawing/2014/main" id="{D410C5D4-C9BB-F85C-BEF4-99C73A78579E}"/>
              </a:ext>
            </a:extLst>
          </p:cNvPr>
          <p:cNvSpPr txBox="1"/>
          <p:nvPr/>
        </p:nvSpPr>
        <p:spPr>
          <a:xfrm>
            <a:off x="11936802" y="6623293"/>
            <a:ext cx="255198" cy="246221"/>
          </a:xfrm>
          <a:prstGeom prst="rect">
            <a:avLst/>
          </a:prstGeom>
          <a:noFill/>
        </p:spPr>
        <p:txBody>
          <a:bodyPr wrap="none" rtlCol="0">
            <a:spAutoFit/>
          </a:bodyPr>
          <a:lstStyle/>
          <a:p>
            <a:r>
              <a:rPr lang="en-US" sz="1000" dirty="0">
                <a:solidFill>
                  <a:schemeClr val="bg1"/>
                </a:solidFill>
                <a:latin typeface="Cambria" panose="02040503050406030204" pitchFamily="18" charset="0"/>
              </a:rPr>
              <a:t>8</a:t>
            </a:r>
          </a:p>
        </p:txBody>
      </p:sp>
      <p:pic>
        <p:nvPicPr>
          <p:cNvPr id="3" name="Picture 2" descr="A purple and yellow background&#10;&#10;Description automatically generated with medium confidence">
            <a:extLst>
              <a:ext uri="{FF2B5EF4-FFF2-40B4-BE49-F238E27FC236}">
                <a16:creationId xmlns:a16="http://schemas.microsoft.com/office/drawing/2014/main" id="{022E2367-FE7C-9465-F7A4-92C854BD8C15}"/>
              </a:ext>
            </a:extLst>
          </p:cNvPr>
          <p:cNvPicPr>
            <a:picLocks noChangeAspect="1"/>
          </p:cNvPicPr>
          <p:nvPr/>
        </p:nvPicPr>
        <p:blipFill>
          <a:blip r:embed="rId3"/>
          <a:stretch>
            <a:fillRect/>
          </a:stretch>
        </p:blipFill>
        <p:spPr>
          <a:xfrm>
            <a:off x="12361" y="3005179"/>
            <a:ext cx="12167277" cy="1557646"/>
          </a:xfrm>
          <a:prstGeom prst="rect">
            <a:avLst/>
          </a:prstGeom>
        </p:spPr>
      </p:pic>
      <p:sp>
        <p:nvSpPr>
          <p:cNvPr id="4" name="TextBox 3">
            <a:extLst>
              <a:ext uri="{FF2B5EF4-FFF2-40B4-BE49-F238E27FC236}">
                <a16:creationId xmlns:a16="http://schemas.microsoft.com/office/drawing/2014/main" id="{8EA10766-7BAF-4ABF-3649-ACC36AD899E3}"/>
              </a:ext>
            </a:extLst>
          </p:cNvPr>
          <p:cNvSpPr txBox="1"/>
          <p:nvPr/>
        </p:nvSpPr>
        <p:spPr>
          <a:xfrm>
            <a:off x="5056835" y="4706062"/>
            <a:ext cx="2078326" cy="369332"/>
          </a:xfrm>
          <a:prstGeom prst="rect">
            <a:avLst/>
          </a:prstGeom>
          <a:noFill/>
        </p:spPr>
        <p:txBody>
          <a:bodyPr wrap="none" rtlCol="0">
            <a:spAutoFit/>
          </a:bodyPr>
          <a:lstStyle/>
          <a:p>
            <a:r>
              <a:rPr lang="en-AU" dirty="0">
                <a:latin typeface="Cambria" panose="02040503050406030204" pitchFamily="18" charset="0"/>
              </a:rPr>
              <a:t>**NOT TO SCALE**</a:t>
            </a:r>
          </a:p>
        </p:txBody>
      </p:sp>
      <p:sp>
        <p:nvSpPr>
          <p:cNvPr id="2" name="Title 1">
            <a:extLst>
              <a:ext uri="{FF2B5EF4-FFF2-40B4-BE49-F238E27FC236}">
                <a16:creationId xmlns:a16="http://schemas.microsoft.com/office/drawing/2014/main" id="{495A3D41-1879-68FF-9100-EB856D13A1C1}"/>
              </a:ext>
            </a:extLst>
          </p:cNvPr>
          <p:cNvSpPr txBox="1">
            <a:spLocks/>
          </p:cNvSpPr>
          <p:nvPr/>
        </p:nvSpPr>
        <p:spPr>
          <a:xfrm>
            <a:off x="1037162" y="2240945"/>
            <a:ext cx="10117673" cy="62913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Cambria" panose="02040503050406030204" pitchFamily="18" charset="0"/>
              </a:rPr>
              <a:t>Evolutionary Map of the Universe (EMU) (Roughly </a:t>
            </a:r>
            <a:r>
              <a:rPr lang="en-US" sz="2800" i="1" dirty="0">
                <a:latin typeface="Cambria" panose="02040503050406030204" pitchFamily="18" charset="0"/>
              </a:rPr>
              <a:t>l</a:t>
            </a:r>
            <a:r>
              <a:rPr lang="en-US" sz="2800" dirty="0">
                <a:latin typeface="Cambria" panose="02040503050406030204" pitchFamily="18" charset="0"/>
              </a:rPr>
              <a:t> = 330</a:t>
            </a:r>
            <a:r>
              <a:rPr lang="en-US" sz="2800" baseline="30000" dirty="0">
                <a:latin typeface="Cambria" panose="02040503050406030204" pitchFamily="18" charset="0"/>
              </a:rPr>
              <a:t>o</a:t>
            </a:r>
            <a:r>
              <a:rPr lang="en-US" sz="2800" dirty="0">
                <a:latin typeface="Cambria" panose="02040503050406030204" pitchFamily="18" charset="0"/>
              </a:rPr>
              <a:t> – 270</a:t>
            </a:r>
            <a:r>
              <a:rPr lang="en-US" sz="2800" baseline="30000" dirty="0">
                <a:latin typeface="Cambria" panose="02040503050406030204" pitchFamily="18" charset="0"/>
              </a:rPr>
              <a:t>o</a:t>
            </a:r>
            <a:r>
              <a:rPr lang="en-US" sz="2800" dirty="0">
                <a:latin typeface="Cambria" panose="02040503050406030204" pitchFamily="18" charset="0"/>
              </a:rPr>
              <a:t>)</a:t>
            </a:r>
          </a:p>
        </p:txBody>
      </p:sp>
    </p:spTree>
    <p:extLst>
      <p:ext uri="{BB962C8B-B14F-4D97-AF65-F5344CB8AC3E}">
        <p14:creationId xmlns:p14="http://schemas.microsoft.com/office/powerpoint/2010/main" val="10099941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2878</TotalTime>
  <Words>2004</Words>
  <Application>Microsoft Macintosh PowerPoint</Application>
  <PresentationFormat>Widescreen</PresentationFormat>
  <Paragraphs>298</Paragraphs>
  <Slides>27</Slides>
  <Notes>5</Notes>
  <HiddenSlides>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Aptos</vt:lpstr>
      <vt:lpstr>Aptos Display</vt:lpstr>
      <vt:lpstr>Arial</vt:lpstr>
      <vt:lpstr>Cambria</vt:lpstr>
      <vt:lpstr>Courier New</vt:lpstr>
      <vt:lpstr>Wingdings</vt:lpstr>
      <vt:lpstr>Office Theme</vt:lpstr>
      <vt:lpstr>CTAO and StarFiSH - UPDATE</vt:lpstr>
      <vt:lpstr>PowerPoint Presentation</vt:lpstr>
      <vt:lpstr>Original Abstract</vt:lpstr>
      <vt:lpstr>Benefit to CTA</vt:lpstr>
      <vt:lpstr>Original Project Contributors </vt:lpstr>
      <vt:lpstr>PowerPoint Presentation</vt:lpstr>
      <vt:lpstr>Update Time!</vt:lpstr>
      <vt:lpstr>PowerPoint Presentation</vt:lpstr>
      <vt:lpstr>Another View</vt:lpstr>
      <vt:lpstr>How it Works - Observations</vt:lpstr>
      <vt:lpstr>Spectral Line Targets </vt:lpstr>
      <vt:lpstr>How it Works – Data Reduction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lpstr>PowerPoint Presentation</vt:lpstr>
      <vt:lpstr>PowerPoint Presentation</vt:lpstr>
      <vt:lpstr>PowerPoint Presentation</vt:lpstr>
      <vt:lpstr>PowerPoint Presentation</vt:lpstr>
      <vt:lpstr>PowerPoint Presentation</vt:lpstr>
      <vt:lpstr>How it Works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Aaron Bradley</dc:creator>
  <cp:lastModifiedBy>Aaron Bradley</cp:lastModifiedBy>
  <cp:revision>43</cp:revision>
  <dcterms:created xsi:type="dcterms:W3CDTF">2025-03-31T02:04:33Z</dcterms:created>
  <dcterms:modified xsi:type="dcterms:W3CDTF">2025-11-04T10:21:10Z</dcterms:modified>
</cp:coreProperties>
</file>