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6"/>
  </p:notesMasterIdLst>
  <p:sldIdLst>
    <p:sldId id="447" r:id="rId5"/>
    <p:sldId id="348" r:id="rId6"/>
    <p:sldId id="426" r:id="rId7"/>
    <p:sldId id="446" r:id="rId8"/>
    <p:sldId id="429" r:id="rId9"/>
    <p:sldId id="427" r:id="rId10"/>
    <p:sldId id="411" r:id="rId11"/>
    <p:sldId id="421" r:id="rId12"/>
    <p:sldId id="448" r:id="rId13"/>
    <p:sldId id="302" r:id="rId14"/>
    <p:sldId id="44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15B638-CD9F-EC69-34DB-F80C8285FAF2}" name="Romy Pearse" initials="RP" userId="S::rpearse@swin.edu.au::4e92e27a-f532-4387-87f8-20c8e93c40cf" providerId="AD"/>
  <p188:author id="{3F00D07C-F5A4-79D5-5BAF-33A5B56D6D9F}" name="Kate Barnard" initials="KB" userId="S::kbarnard@swin.edu.au::78e567e5-476c-4bed-9592-d79c8d61c2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B82"/>
    <a:srgbClr val="231F20"/>
    <a:srgbClr val="F2F2F2"/>
    <a:srgbClr val="5F6062"/>
    <a:srgbClr val="1665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31"/>
    <p:restoredTop sz="95788"/>
  </p:normalViewPr>
  <p:slideViewPr>
    <p:cSldViewPr snapToGrid="0">
      <p:cViewPr varScale="1">
        <p:scale>
          <a:sx n="128" d="100"/>
          <a:sy n="128" d="100"/>
        </p:scale>
        <p:origin x="1104" y="1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6AB392-E831-487A-A1C0-4310EC786275}"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AU"/>
        </a:p>
      </dgm:t>
    </dgm:pt>
    <dgm:pt modelId="{040E6784-48EA-4CBF-8B14-ED8293BFD028}">
      <dgm:prSet phldrT="[Text]" custT="1"/>
      <dgm:spPr/>
      <dgm:t>
        <a:bodyPr/>
        <a:lstStyle/>
        <a:p>
          <a:r>
            <a:rPr lang="en-AU" sz="1200" b="1" u="sng" dirty="0"/>
            <a:t>Vision</a:t>
          </a:r>
        </a:p>
        <a:p>
          <a:r>
            <a:rPr lang="en-AU" sz="1200" dirty="0"/>
            <a:t>User-centric design must lie at the heart of Australia’s NDRI system.   </a:t>
          </a:r>
        </a:p>
        <a:p>
          <a:r>
            <a:rPr lang="en-AU" sz="1200" dirty="0"/>
            <a:t>Australian researchers, from all disciplines, should have access to cutting-edge, sovereign NDRI capabilities to continue delivering world-class research and innovation. </a:t>
          </a:r>
        </a:p>
      </dgm:t>
    </dgm:pt>
    <dgm:pt modelId="{467B7772-D432-47F3-8C29-B47136D3B031}" type="parTrans" cxnId="{A2852E73-014C-44B1-B7C5-E7994B4DA9AD}">
      <dgm:prSet/>
      <dgm:spPr/>
      <dgm:t>
        <a:bodyPr/>
        <a:lstStyle/>
        <a:p>
          <a:endParaRPr lang="en-AU"/>
        </a:p>
      </dgm:t>
    </dgm:pt>
    <dgm:pt modelId="{74AB3ACA-ED46-48B1-A530-2DB8D42268B2}" type="sibTrans" cxnId="{A2852E73-014C-44B1-B7C5-E7994B4DA9AD}">
      <dgm:prSet/>
      <dgm:spPr/>
      <dgm:t>
        <a:bodyPr/>
        <a:lstStyle/>
        <a:p>
          <a:endParaRPr lang="en-AU"/>
        </a:p>
      </dgm:t>
    </dgm:pt>
    <dgm:pt modelId="{8E64247F-EB7C-4C02-B99D-A64FE9EF4D83}">
      <dgm:prSet phldrT="[Text]" custT="1"/>
      <dgm:spPr/>
      <dgm:t>
        <a:bodyPr anchor="t" anchorCtr="0"/>
        <a:lstStyle/>
        <a:p>
          <a:br>
            <a:rPr lang="en-AU" sz="900" b="1" u="sng" dirty="0"/>
          </a:br>
          <a:r>
            <a:rPr lang="en-AU" sz="900" b="1" u="sng" dirty="0"/>
            <a:t>Outcome 1 </a:t>
          </a:r>
        </a:p>
        <a:p>
          <a:r>
            <a:rPr lang="en-AU" sz="900" b="1" u="none" dirty="0"/>
            <a:t>UNDERPINNED BY TRAINING FRAMEWORKS FOR RESEARCHERS AND NRI WORKFORCE</a:t>
          </a:r>
        </a:p>
        <a:p>
          <a:endParaRPr lang="en-AU" sz="900" b="1" dirty="0"/>
        </a:p>
        <a:p>
          <a:r>
            <a:rPr lang="en-AU" sz="900" b="1" dirty="0"/>
            <a:t>Opportunity:</a:t>
          </a:r>
        </a:p>
        <a:p>
          <a:r>
            <a:rPr lang="en-AU" sz="900" b="0" dirty="0"/>
            <a:t>S</a:t>
          </a:r>
          <a:r>
            <a:rPr lang="en-AU" sz="900" dirty="0"/>
            <a:t>upporting Australia’s NDRI workforce will enhance the quality of the nation’s research.</a:t>
          </a:r>
        </a:p>
        <a:p>
          <a:endParaRPr lang="en-AU" sz="900" dirty="0"/>
        </a:p>
        <a:p>
          <a:r>
            <a:rPr lang="en-AU" sz="900" b="1" dirty="0"/>
            <a:t>Challenge:</a:t>
          </a:r>
        </a:p>
        <a:p>
          <a:r>
            <a:rPr lang="en-AU" sz="900" dirty="0"/>
            <a:t>Without a highly skilled NDRI workforce, Australia will not reach its full potential.</a:t>
          </a:r>
        </a:p>
        <a:p>
          <a:endParaRPr lang="en-AU" sz="900" dirty="0"/>
        </a:p>
        <a:p>
          <a:r>
            <a:rPr lang="en-AU" sz="900" b="1" dirty="0"/>
            <a:t>Approach:</a:t>
          </a:r>
        </a:p>
        <a:p>
          <a:r>
            <a:rPr lang="en-AU" sz="900" dirty="0"/>
            <a:t>Governments should work with NDRI providers to address staff shortages and expand workforce training opportunities. </a:t>
          </a:r>
        </a:p>
      </dgm:t>
    </dgm:pt>
    <dgm:pt modelId="{CD47E222-C9AE-4C4E-9FBA-10616B35D8CB}" type="parTrans" cxnId="{EFB871F6-48C1-42FF-979D-EE93C3A64B29}">
      <dgm:prSet/>
      <dgm:spPr/>
      <dgm:t>
        <a:bodyPr/>
        <a:lstStyle/>
        <a:p>
          <a:endParaRPr lang="en-AU"/>
        </a:p>
      </dgm:t>
    </dgm:pt>
    <dgm:pt modelId="{9F1ACA8E-C6D9-4E87-9711-F3465879E956}" type="sibTrans" cxnId="{EFB871F6-48C1-42FF-979D-EE93C3A64B29}">
      <dgm:prSet/>
      <dgm:spPr/>
      <dgm:t>
        <a:bodyPr/>
        <a:lstStyle/>
        <a:p>
          <a:endParaRPr lang="en-AU"/>
        </a:p>
      </dgm:t>
    </dgm:pt>
    <dgm:pt modelId="{B098965A-8D5C-4812-BCD8-2F4B012B31D9}">
      <dgm:prSet phldrT="[Text]" custT="1"/>
      <dgm:spPr/>
      <dgm:t>
        <a:bodyPr anchor="t" anchorCtr="0"/>
        <a:lstStyle/>
        <a:p>
          <a:br>
            <a:rPr lang="en-AU" sz="900" b="1" u="sng" dirty="0"/>
          </a:br>
          <a:r>
            <a:rPr lang="en-AU" sz="900" b="1" u="sng" dirty="0"/>
            <a:t>Outcome 5</a:t>
          </a:r>
        </a:p>
        <a:p>
          <a:r>
            <a:rPr lang="en-AU" sz="900" b="1" u="none" dirty="0"/>
            <a:t>CYBERSECURE, PARTICULALRLY FOR NATIONAL-SCALE DATA AND COMPUTING</a:t>
          </a:r>
        </a:p>
        <a:p>
          <a:br>
            <a:rPr lang="en-AU" sz="900" b="1" u="sng" dirty="0"/>
          </a:br>
          <a:endParaRPr lang="en-AU" sz="900" b="1" u="sng" dirty="0"/>
        </a:p>
        <a:p>
          <a:r>
            <a:rPr lang="en-AU" sz="900" b="1" dirty="0"/>
            <a:t>Opportunity:</a:t>
          </a:r>
        </a:p>
        <a:p>
          <a:r>
            <a:rPr lang="en-AU" sz="900" dirty="0"/>
            <a:t>Enforcing Australia’s NDRI cybersecurity protects nationally valuable and sensitive digital resources.</a:t>
          </a:r>
        </a:p>
        <a:p>
          <a:endParaRPr lang="en-AU" sz="900" dirty="0"/>
        </a:p>
        <a:p>
          <a:r>
            <a:rPr lang="en-AU" sz="900" b="1" dirty="0"/>
            <a:t>Challenge:</a:t>
          </a:r>
        </a:p>
        <a:p>
          <a:r>
            <a:rPr lang="en-AU" sz="900" dirty="0"/>
            <a:t>Cybersecurity threats are growing as research data sensitivities increase. </a:t>
          </a:r>
        </a:p>
        <a:p>
          <a:endParaRPr lang="en-AU" sz="900" dirty="0"/>
        </a:p>
        <a:p>
          <a:r>
            <a:rPr lang="en-AU" sz="900" b="1" dirty="0"/>
            <a:t>Approach:</a:t>
          </a:r>
        </a:p>
        <a:p>
          <a:r>
            <a:rPr lang="en-AU" sz="900" dirty="0"/>
            <a:t>NDRI providers should support assessment and mitigation of cybersecurity risks, underpinned by system-wide trust and identity solutions.</a:t>
          </a:r>
        </a:p>
      </dgm:t>
    </dgm:pt>
    <dgm:pt modelId="{3D094D77-E406-4CCF-8F28-2CE032E7B1B1}" type="parTrans" cxnId="{9EDDF132-6F87-44EE-9089-4EF36627CE33}">
      <dgm:prSet/>
      <dgm:spPr/>
      <dgm:t>
        <a:bodyPr/>
        <a:lstStyle/>
        <a:p>
          <a:endParaRPr lang="en-AU"/>
        </a:p>
      </dgm:t>
    </dgm:pt>
    <dgm:pt modelId="{592AD720-F10B-4232-92B7-E0C4CC65F615}" type="sibTrans" cxnId="{9EDDF132-6F87-44EE-9089-4EF36627CE33}">
      <dgm:prSet/>
      <dgm:spPr/>
      <dgm:t>
        <a:bodyPr/>
        <a:lstStyle/>
        <a:p>
          <a:endParaRPr lang="en-AU"/>
        </a:p>
      </dgm:t>
    </dgm:pt>
    <dgm:pt modelId="{3F24BAB3-48AA-495A-9DE2-E3EEEAE26A55}">
      <dgm:prSet phldrT="[Text]" custT="1"/>
      <dgm:spPr/>
      <dgm:t>
        <a:bodyPr anchor="t" anchorCtr="0"/>
        <a:lstStyle/>
        <a:p>
          <a:br>
            <a:rPr lang="en-AU" sz="900" b="1" u="sng" dirty="0"/>
          </a:br>
          <a:r>
            <a:rPr lang="en-AU" sz="900" b="1" u="sng" dirty="0"/>
            <a:t>Outcome 6</a:t>
          </a:r>
        </a:p>
        <a:p>
          <a:r>
            <a:rPr lang="en-AU" sz="900" b="1" u="none" dirty="0"/>
            <a:t>MAXIMISED BY OPENLY AVAILABLE RESEARCH SOFTWARE TOOLS</a:t>
          </a:r>
        </a:p>
        <a:p>
          <a:br>
            <a:rPr lang="en-AU" sz="900" b="1" u="sng" dirty="0"/>
          </a:br>
          <a:endParaRPr lang="en-AU" sz="900" b="1" u="sng" dirty="0"/>
        </a:p>
        <a:p>
          <a:r>
            <a:rPr lang="en-AU" sz="900" b="1" dirty="0"/>
            <a:t>Opportunity:</a:t>
          </a:r>
        </a:p>
        <a:p>
          <a:r>
            <a:rPr lang="en-AU" sz="900" dirty="0"/>
            <a:t>Supporting research software tools as critical NDRI capabilities ensures efficient and effective research conduct. </a:t>
          </a:r>
        </a:p>
        <a:p>
          <a:br>
            <a:rPr lang="en-AU" sz="900" dirty="0"/>
          </a:br>
          <a:r>
            <a:rPr lang="en-AU" sz="900" b="1" dirty="0"/>
            <a:t>Challenge:</a:t>
          </a:r>
        </a:p>
        <a:p>
          <a:r>
            <a:rPr lang="en-AU" sz="900" dirty="0"/>
            <a:t>Software is critically important, yet its place in NDRI is not well defined.</a:t>
          </a:r>
        </a:p>
        <a:p>
          <a:endParaRPr lang="en-AU" sz="900" dirty="0"/>
        </a:p>
        <a:p>
          <a:r>
            <a:rPr lang="en-AU" sz="900" b="1" dirty="0"/>
            <a:t>Approach:</a:t>
          </a:r>
        </a:p>
        <a:p>
          <a:r>
            <a:rPr lang="en-AU" sz="900" b="0" dirty="0"/>
            <a:t>Research software tools should be recognised with equal importance to NDRI computing, data and networking capabilities.</a:t>
          </a:r>
        </a:p>
      </dgm:t>
    </dgm:pt>
    <dgm:pt modelId="{54D6D012-AE59-4ED0-9D61-E25D82BDA215}" type="parTrans" cxnId="{EB4644A1-63D7-4956-97D6-4D36342B2D2B}">
      <dgm:prSet/>
      <dgm:spPr/>
      <dgm:t>
        <a:bodyPr/>
        <a:lstStyle/>
        <a:p>
          <a:endParaRPr lang="en-AU"/>
        </a:p>
      </dgm:t>
    </dgm:pt>
    <dgm:pt modelId="{4903C2B9-40F9-4743-AE59-C5C5A1881D2B}" type="sibTrans" cxnId="{EB4644A1-63D7-4956-97D6-4D36342B2D2B}">
      <dgm:prSet/>
      <dgm:spPr/>
      <dgm:t>
        <a:bodyPr/>
        <a:lstStyle/>
        <a:p>
          <a:endParaRPr lang="en-AU"/>
        </a:p>
      </dgm:t>
    </dgm:pt>
    <dgm:pt modelId="{1461BBC8-5B55-4201-A992-D4F213CBEF0E}">
      <dgm:prSet custT="1"/>
      <dgm:spPr/>
      <dgm:t>
        <a:bodyPr anchor="t" anchorCtr="0"/>
        <a:lstStyle/>
        <a:p>
          <a:pPr marL="0" lvl="0" defTabSz="400050">
            <a:lnSpc>
              <a:spcPct val="90000"/>
            </a:lnSpc>
            <a:spcBef>
              <a:spcPct val="0"/>
            </a:spcBef>
            <a:spcAft>
              <a:spcPct val="35000"/>
            </a:spcAft>
            <a:buNone/>
          </a:pPr>
          <a:br>
            <a:rPr lang="en-AU" sz="900" b="1" u="sng" dirty="0"/>
          </a:br>
          <a:r>
            <a:rPr lang="en-AU" sz="900" b="1" u="sng" dirty="0"/>
            <a:t>Outcome 2</a:t>
          </a:r>
        </a:p>
        <a:p>
          <a:pPr marL="0" lvl="0" defTabSz="400050">
            <a:lnSpc>
              <a:spcPct val="90000"/>
            </a:lnSpc>
            <a:spcBef>
              <a:spcPct val="0"/>
            </a:spcBef>
            <a:spcAft>
              <a:spcPct val="35000"/>
            </a:spcAft>
            <a:buNone/>
          </a:pPr>
          <a:r>
            <a:rPr lang="en-AU" sz="900" b="1" u="none" dirty="0"/>
            <a:t>RESPONSIVE TO TECHNOLOGICAL AND SOCIETAL SHIFTS</a:t>
          </a:r>
        </a:p>
        <a:p>
          <a:pPr marL="0" lvl="0" defTabSz="400050">
            <a:lnSpc>
              <a:spcPct val="90000"/>
            </a:lnSpc>
            <a:spcBef>
              <a:spcPct val="0"/>
            </a:spcBef>
            <a:spcAft>
              <a:spcPct val="35000"/>
            </a:spcAft>
            <a:buNone/>
          </a:pPr>
          <a:br>
            <a:rPr lang="en-AU" sz="900" b="1" u="sng" dirty="0"/>
          </a:br>
          <a:endParaRPr lang="en-AU" sz="900" b="1" u="sng" dirty="0"/>
        </a:p>
        <a:p>
          <a:pPr marL="0" lvl="0" defTabSz="400050">
            <a:lnSpc>
              <a:spcPct val="90000"/>
            </a:lnSpc>
            <a:spcBef>
              <a:spcPct val="0"/>
            </a:spcBef>
            <a:spcAft>
              <a:spcPct val="35000"/>
            </a:spcAft>
            <a:buNone/>
          </a:pPr>
          <a:r>
            <a:rPr lang="en-AU" sz="900" b="1" dirty="0"/>
            <a:t>Opportunity:</a:t>
          </a:r>
        </a:p>
        <a:p>
          <a:pPr marL="0" lvl="0" defTabSz="400050">
            <a:lnSpc>
              <a:spcPct val="90000"/>
            </a:lnSpc>
            <a:spcBef>
              <a:spcPct val="0"/>
            </a:spcBef>
            <a:spcAft>
              <a:spcPct val="35000"/>
            </a:spcAft>
            <a:buNone/>
          </a:pPr>
          <a:r>
            <a:rPr lang="en-AU" sz="900" b="0" dirty="0"/>
            <a:t>NDRI technological advancements support Australian researchers to perform unprecedented research.</a:t>
          </a:r>
        </a:p>
        <a:p>
          <a:pPr marL="0" lvl="0" defTabSz="400050">
            <a:lnSpc>
              <a:spcPct val="90000"/>
            </a:lnSpc>
            <a:spcBef>
              <a:spcPct val="0"/>
            </a:spcBef>
            <a:spcAft>
              <a:spcPct val="35000"/>
            </a:spcAft>
            <a:buNone/>
          </a:pPr>
          <a:endParaRPr lang="en-AU" sz="900" b="0" dirty="0"/>
        </a:p>
        <a:p>
          <a:pPr marL="0" lvl="0" defTabSz="400050">
            <a:lnSpc>
              <a:spcPct val="90000"/>
            </a:lnSpc>
            <a:spcBef>
              <a:spcPct val="0"/>
            </a:spcBef>
            <a:spcAft>
              <a:spcPct val="35000"/>
            </a:spcAft>
            <a:buNone/>
          </a:pPr>
          <a:r>
            <a:rPr lang="en-AU" sz="900" b="1" dirty="0"/>
            <a:t>Challenge:</a:t>
          </a:r>
        </a:p>
        <a:p>
          <a:pPr marL="0" lvl="0" defTabSz="400050">
            <a:lnSpc>
              <a:spcPct val="90000"/>
            </a:lnSpc>
            <a:spcBef>
              <a:spcPct val="0"/>
            </a:spcBef>
            <a:spcAft>
              <a:spcPct val="35000"/>
            </a:spcAft>
            <a:buNone/>
          </a:pPr>
          <a:r>
            <a:rPr lang="en-AU" sz="900" b="0" dirty="0"/>
            <a:t>Rapid advances and societal shifts can lead to obsolete and ineffective digital resources.</a:t>
          </a:r>
        </a:p>
        <a:p>
          <a:pPr marL="0" lvl="0" defTabSz="400050">
            <a:lnSpc>
              <a:spcPct val="90000"/>
            </a:lnSpc>
            <a:spcBef>
              <a:spcPct val="0"/>
            </a:spcBef>
            <a:spcAft>
              <a:spcPct val="35000"/>
            </a:spcAft>
            <a:buNone/>
          </a:pPr>
          <a:endParaRPr lang="en-AU" sz="900" b="0" dirty="0"/>
        </a:p>
        <a:p>
          <a:pPr marL="0" lvl="0" defTabSz="400050">
            <a:lnSpc>
              <a:spcPct val="90000"/>
            </a:lnSpc>
            <a:spcBef>
              <a:spcPct val="0"/>
            </a:spcBef>
            <a:spcAft>
              <a:spcPct val="35000"/>
            </a:spcAft>
            <a:buNone/>
          </a:pPr>
          <a:r>
            <a:rPr lang="en-AU" sz="900" b="1" dirty="0"/>
            <a:t>Approach:</a:t>
          </a:r>
        </a:p>
        <a:p>
          <a:pPr marL="0" lvl="0" defTabSz="400050">
            <a:lnSpc>
              <a:spcPct val="90000"/>
            </a:lnSpc>
            <a:spcBef>
              <a:spcPct val="0"/>
            </a:spcBef>
            <a:spcAft>
              <a:spcPct val="35000"/>
            </a:spcAft>
            <a:buNone/>
          </a:pPr>
          <a:r>
            <a:rPr lang="en-AU" sz="900" b="0" dirty="0"/>
            <a:t>Coordinated, expert-informed strategic planning should underscore Australia’s future NDRI system. </a:t>
          </a:r>
        </a:p>
        <a:p>
          <a:pPr marL="0" lvl="0" defTabSz="400050">
            <a:lnSpc>
              <a:spcPct val="90000"/>
            </a:lnSpc>
            <a:spcBef>
              <a:spcPct val="0"/>
            </a:spcBef>
            <a:spcAft>
              <a:spcPct val="35000"/>
            </a:spcAft>
            <a:buNone/>
          </a:pPr>
          <a:endParaRPr lang="en-AU" sz="900" b="0" dirty="0"/>
        </a:p>
      </dgm:t>
    </dgm:pt>
    <dgm:pt modelId="{238F4221-BD60-4488-90E7-8BCCC453E289}" type="parTrans" cxnId="{9F3B1119-93D9-4252-9EDC-53F9E92E6B62}">
      <dgm:prSet/>
      <dgm:spPr/>
      <dgm:t>
        <a:bodyPr/>
        <a:lstStyle/>
        <a:p>
          <a:endParaRPr lang="en-AU"/>
        </a:p>
      </dgm:t>
    </dgm:pt>
    <dgm:pt modelId="{7D40DC6D-7020-43B5-A2FC-FFFF76F57E01}" type="sibTrans" cxnId="{9F3B1119-93D9-4252-9EDC-53F9E92E6B62}">
      <dgm:prSet/>
      <dgm:spPr/>
      <dgm:t>
        <a:bodyPr/>
        <a:lstStyle/>
        <a:p>
          <a:endParaRPr lang="en-AU"/>
        </a:p>
      </dgm:t>
    </dgm:pt>
    <dgm:pt modelId="{B4D59C0F-DC69-4794-A78E-80AC5D36F8F9}">
      <dgm:prSet custT="1"/>
      <dgm:spPr/>
      <dgm:t>
        <a:bodyPr anchor="t" anchorCtr="0"/>
        <a:lstStyle/>
        <a:p>
          <a:br>
            <a:rPr lang="en-AU" sz="900" b="1" u="sng" dirty="0"/>
          </a:br>
          <a:r>
            <a:rPr lang="en-AU" sz="900" b="1" u="sng" dirty="0"/>
            <a:t>Outcome 3</a:t>
          </a:r>
        </a:p>
        <a:p>
          <a:r>
            <a:rPr lang="en-AU" sz="900" b="1" u="none" dirty="0"/>
            <a:t>CONSISTENT IN ITS STANDARDS FOR DATA COLLECTION, CURATION AND ACCESS</a:t>
          </a:r>
        </a:p>
        <a:p>
          <a:endParaRPr lang="en-AU" sz="900" b="1" u="sng" dirty="0"/>
        </a:p>
        <a:p>
          <a:r>
            <a:rPr lang="en-AU" sz="900" b="1" dirty="0"/>
            <a:t>Opportunity:</a:t>
          </a:r>
        </a:p>
        <a:p>
          <a:r>
            <a:rPr lang="en-AU" sz="900" dirty="0"/>
            <a:t>Ensuring Australia’s growing volume of research data is as FAIR as possible will offer benefits to researchers.</a:t>
          </a:r>
        </a:p>
        <a:p>
          <a:br>
            <a:rPr lang="en-AU" sz="900" dirty="0"/>
          </a:br>
          <a:r>
            <a:rPr lang="en-AU" sz="900" b="1" dirty="0"/>
            <a:t>Challenge:</a:t>
          </a:r>
        </a:p>
        <a:p>
          <a:r>
            <a:rPr lang="en-AU" sz="900" dirty="0"/>
            <a:t>Increasing volumes of research data are being generated that are not FAIR/CARE compliant.</a:t>
          </a:r>
        </a:p>
        <a:p>
          <a:endParaRPr lang="en-AU" sz="900" dirty="0"/>
        </a:p>
        <a:p>
          <a:r>
            <a:rPr lang="en-AU" sz="900" b="1" dirty="0"/>
            <a:t>Approach:</a:t>
          </a:r>
        </a:p>
        <a:p>
          <a:r>
            <a:rPr lang="en-AU" sz="900" b="0" dirty="0"/>
            <a:t>A sector-wide data management framework that supports FAIR/CARE compliance nationally. </a:t>
          </a:r>
        </a:p>
        <a:p>
          <a:endParaRPr lang="en-AU" sz="900" dirty="0"/>
        </a:p>
      </dgm:t>
    </dgm:pt>
    <dgm:pt modelId="{2FEA0948-A950-4233-B57C-51FC98547B17}" type="parTrans" cxnId="{165B8760-D2C8-488C-BB3B-3B36ECF065D3}">
      <dgm:prSet/>
      <dgm:spPr/>
      <dgm:t>
        <a:bodyPr/>
        <a:lstStyle/>
        <a:p>
          <a:endParaRPr lang="en-AU"/>
        </a:p>
      </dgm:t>
    </dgm:pt>
    <dgm:pt modelId="{438168D0-1C9A-4A39-B59F-E8FED996E737}" type="sibTrans" cxnId="{165B8760-D2C8-488C-BB3B-3B36ECF065D3}">
      <dgm:prSet/>
      <dgm:spPr/>
      <dgm:t>
        <a:bodyPr/>
        <a:lstStyle/>
        <a:p>
          <a:endParaRPr lang="en-AU"/>
        </a:p>
      </dgm:t>
    </dgm:pt>
    <dgm:pt modelId="{2B459A41-2C48-4B6C-B351-3937DC9A9F1D}">
      <dgm:prSet custT="1"/>
      <dgm:spPr/>
      <dgm:t>
        <a:bodyPr anchor="t" anchorCtr="0"/>
        <a:lstStyle/>
        <a:p>
          <a:br>
            <a:rPr lang="en-AU" sz="900" b="1" u="sng"/>
          </a:br>
          <a:r>
            <a:rPr lang="en-AU" sz="900" b="1" u="sng"/>
            <a:t>Outcome 4</a:t>
          </a:r>
        </a:p>
        <a:p>
          <a:r>
            <a:rPr lang="en-AU" sz="900" b="1" u="none"/>
            <a:t>INTEGRATED ACROSS LEVELS OF </a:t>
          </a:r>
          <a:r>
            <a:rPr lang="en-AU" sz="900" b="1" u="none" baseline="0"/>
            <a:t>COMPUTING</a:t>
          </a:r>
          <a:r>
            <a:rPr lang="en-AU" sz="900" b="1" u="none"/>
            <a:t> AND DATA INFRASTRUCTURE</a:t>
          </a:r>
        </a:p>
        <a:p>
          <a:br>
            <a:rPr lang="en-AU" sz="900" b="1" u="sng"/>
          </a:br>
          <a:endParaRPr lang="en-AU" sz="900" b="1" u="sng"/>
        </a:p>
        <a:p>
          <a:r>
            <a:rPr lang="en-AU" sz="900" b="1"/>
            <a:t>Opportunity:</a:t>
          </a:r>
        </a:p>
        <a:p>
          <a:r>
            <a:rPr lang="en-AU" sz="900"/>
            <a:t>A seamlessly integrated NDRI ecosystem will support Australia’s researchers.</a:t>
          </a:r>
        </a:p>
        <a:p>
          <a:br>
            <a:rPr lang="en-AU" sz="900"/>
          </a:br>
          <a:r>
            <a:rPr lang="en-AU" sz="900" b="1"/>
            <a:t>Challenge:</a:t>
          </a:r>
        </a:p>
        <a:p>
          <a:r>
            <a:rPr lang="en-AU" sz="900"/>
            <a:t>Researchers have rapidly expanding NDRI demands but may lack expertise to use data efficiently and effectively. </a:t>
          </a:r>
        </a:p>
        <a:p>
          <a:endParaRPr lang="en-AU" sz="900"/>
        </a:p>
        <a:p>
          <a:r>
            <a:rPr lang="en-AU" sz="900" b="1"/>
            <a:t>Approach:</a:t>
          </a:r>
        </a:p>
        <a:p>
          <a:r>
            <a:rPr lang="en-AU" sz="900"/>
            <a:t>Pursue integrated access to different tiers of compute and shared data.</a:t>
          </a:r>
        </a:p>
      </dgm:t>
    </dgm:pt>
    <dgm:pt modelId="{192E158B-30B4-4EA3-9905-DC1DE5CFCF12}" type="parTrans" cxnId="{D995CBD9-AD00-4F4F-88A8-CB54F099AB9F}">
      <dgm:prSet/>
      <dgm:spPr/>
      <dgm:t>
        <a:bodyPr/>
        <a:lstStyle/>
        <a:p>
          <a:endParaRPr lang="en-AU"/>
        </a:p>
      </dgm:t>
    </dgm:pt>
    <dgm:pt modelId="{616B53AE-CAD1-4C3F-B8CB-30C6FCF7BAF8}" type="sibTrans" cxnId="{D995CBD9-AD00-4F4F-88A8-CB54F099AB9F}">
      <dgm:prSet/>
      <dgm:spPr/>
      <dgm:t>
        <a:bodyPr/>
        <a:lstStyle/>
        <a:p>
          <a:endParaRPr lang="en-AU"/>
        </a:p>
      </dgm:t>
    </dgm:pt>
    <dgm:pt modelId="{A7E2ED4F-F973-4806-9F22-4AD85AD89938}" type="pres">
      <dgm:prSet presAssocID="{246AB392-E831-487A-A1C0-4310EC786275}" presName="composite" presStyleCnt="0">
        <dgm:presLayoutVars>
          <dgm:chMax val="1"/>
          <dgm:dir/>
          <dgm:resizeHandles val="exact"/>
        </dgm:presLayoutVars>
      </dgm:prSet>
      <dgm:spPr/>
    </dgm:pt>
    <dgm:pt modelId="{BD99D0FB-5619-4F6A-82E1-890EC9A59AA5}" type="pres">
      <dgm:prSet presAssocID="{040E6784-48EA-4CBF-8B14-ED8293BFD028}" presName="roof" presStyleLbl="dkBgShp" presStyleIdx="0" presStyleCnt="2" custScaleY="57687"/>
      <dgm:spPr/>
    </dgm:pt>
    <dgm:pt modelId="{FBEB180B-D230-46FE-8FBC-1D48DC6BBD6C}" type="pres">
      <dgm:prSet presAssocID="{040E6784-48EA-4CBF-8B14-ED8293BFD028}" presName="pillars" presStyleCnt="0"/>
      <dgm:spPr/>
    </dgm:pt>
    <dgm:pt modelId="{6DD98DAE-9993-4084-8A3C-FD59DFCA9520}" type="pres">
      <dgm:prSet presAssocID="{040E6784-48EA-4CBF-8B14-ED8293BFD028}" presName="pillar1" presStyleLbl="node1" presStyleIdx="0" presStyleCnt="6" custScaleY="110776" custLinFactNeighborX="5140" custLinFactNeighborY="-6834">
        <dgm:presLayoutVars>
          <dgm:bulletEnabled val="1"/>
        </dgm:presLayoutVars>
      </dgm:prSet>
      <dgm:spPr/>
    </dgm:pt>
    <dgm:pt modelId="{F0F96D49-5FB5-46AB-A97B-8B0BDFE6A252}" type="pres">
      <dgm:prSet presAssocID="{1461BBC8-5B55-4201-A992-D4F213CBEF0E}" presName="pillarX" presStyleLbl="node1" presStyleIdx="1" presStyleCnt="6" custScaleX="99967" custScaleY="110747" custLinFactNeighborX="5006" custLinFactNeighborY="-6820">
        <dgm:presLayoutVars>
          <dgm:bulletEnabled val="1"/>
        </dgm:presLayoutVars>
      </dgm:prSet>
      <dgm:spPr/>
    </dgm:pt>
    <dgm:pt modelId="{D99BCD13-DC95-4C4D-826B-11543F2A418F}" type="pres">
      <dgm:prSet presAssocID="{B4D59C0F-DC69-4794-A78E-80AC5D36F8F9}" presName="pillarX" presStyleLbl="node1" presStyleIdx="2" presStyleCnt="6" custScaleY="110776" custLinFactNeighborX="3255" custLinFactNeighborY="-6834">
        <dgm:presLayoutVars>
          <dgm:bulletEnabled val="1"/>
        </dgm:presLayoutVars>
      </dgm:prSet>
      <dgm:spPr/>
    </dgm:pt>
    <dgm:pt modelId="{E1A68B51-CDCD-4E7B-BA83-4702F66F5A9B}" type="pres">
      <dgm:prSet presAssocID="{2B459A41-2C48-4B6C-B351-3937DC9A9F1D}" presName="pillarX" presStyleLbl="node1" presStyleIdx="3" presStyleCnt="6" custScaleY="110776" custLinFactNeighborY="-6834">
        <dgm:presLayoutVars>
          <dgm:bulletEnabled val="1"/>
        </dgm:presLayoutVars>
      </dgm:prSet>
      <dgm:spPr/>
    </dgm:pt>
    <dgm:pt modelId="{D7F70C48-0BDE-40C4-897D-A116C2E25AAC}" type="pres">
      <dgm:prSet presAssocID="{B098965A-8D5C-4812-BCD8-2F4B012B31D9}" presName="pillarX" presStyleLbl="node1" presStyleIdx="4" presStyleCnt="6" custScaleY="110776" custLinFactNeighborY="-6834">
        <dgm:presLayoutVars>
          <dgm:bulletEnabled val="1"/>
        </dgm:presLayoutVars>
      </dgm:prSet>
      <dgm:spPr/>
    </dgm:pt>
    <dgm:pt modelId="{BF01F960-4F02-478A-BCC6-37472B5E7F20}" type="pres">
      <dgm:prSet presAssocID="{3F24BAB3-48AA-495A-9DE2-E3EEEAE26A55}" presName="pillarX" presStyleLbl="node1" presStyleIdx="5" presStyleCnt="6" custScaleY="110776" custLinFactNeighborX="310" custLinFactNeighborY="-6834">
        <dgm:presLayoutVars>
          <dgm:bulletEnabled val="1"/>
        </dgm:presLayoutVars>
      </dgm:prSet>
      <dgm:spPr/>
    </dgm:pt>
    <dgm:pt modelId="{24E4D7BB-B529-4160-8F13-BF9F3E4A3FA9}" type="pres">
      <dgm:prSet presAssocID="{040E6784-48EA-4CBF-8B14-ED8293BFD028}" presName="base" presStyleLbl="dkBgShp" presStyleIdx="1" presStyleCnt="2" custScaleY="181386" custLinFactNeighborX="82" custLinFactNeighborY="55560"/>
      <dgm:spPr/>
    </dgm:pt>
  </dgm:ptLst>
  <dgm:cxnLst>
    <dgm:cxn modelId="{9F3B1119-93D9-4252-9EDC-53F9E92E6B62}" srcId="{040E6784-48EA-4CBF-8B14-ED8293BFD028}" destId="{1461BBC8-5B55-4201-A992-D4F213CBEF0E}" srcOrd="1" destOrd="0" parTransId="{238F4221-BD60-4488-90E7-8BCCC453E289}" sibTransId="{7D40DC6D-7020-43B5-A2FC-FFFF76F57E01}"/>
    <dgm:cxn modelId="{9EDDF132-6F87-44EE-9089-4EF36627CE33}" srcId="{040E6784-48EA-4CBF-8B14-ED8293BFD028}" destId="{B098965A-8D5C-4812-BCD8-2F4B012B31D9}" srcOrd="4" destOrd="0" parTransId="{3D094D77-E406-4CCF-8F28-2CE032E7B1B1}" sibTransId="{592AD720-F10B-4232-92B7-E0C4CC65F615}"/>
    <dgm:cxn modelId="{916E544E-ADDA-486C-8EB0-F286D0CECE22}" type="presOf" srcId="{8E64247F-EB7C-4C02-B99D-A64FE9EF4D83}" destId="{6DD98DAE-9993-4084-8A3C-FD59DFCA9520}" srcOrd="0" destOrd="0" presId="urn:microsoft.com/office/officeart/2005/8/layout/hList3"/>
    <dgm:cxn modelId="{6D42F84F-BE95-4590-B610-F1C7C414E972}" type="presOf" srcId="{B4D59C0F-DC69-4794-A78E-80AC5D36F8F9}" destId="{D99BCD13-DC95-4C4D-826B-11543F2A418F}" srcOrd="0" destOrd="0" presId="urn:microsoft.com/office/officeart/2005/8/layout/hList3"/>
    <dgm:cxn modelId="{215E1A50-D47A-44C9-90C1-4AE05A6123F9}" type="presOf" srcId="{3F24BAB3-48AA-495A-9DE2-E3EEEAE26A55}" destId="{BF01F960-4F02-478A-BCC6-37472B5E7F20}" srcOrd="0" destOrd="0" presId="urn:microsoft.com/office/officeart/2005/8/layout/hList3"/>
    <dgm:cxn modelId="{44D95859-2A1F-4A97-AAC1-BEB4B7C0EA0D}" type="presOf" srcId="{2B459A41-2C48-4B6C-B351-3937DC9A9F1D}" destId="{E1A68B51-CDCD-4E7B-BA83-4702F66F5A9B}" srcOrd="0" destOrd="0" presId="urn:microsoft.com/office/officeart/2005/8/layout/hList3"/>
    <dgm:cxn modelId="{165B8760-D2C8-488C-BB3B-3B36ECF065D3}" srcId="{040E6784-48EA-4CBF-8B14-ED8293BFD028}" destId="{B4D59C0F-DC69-4794-A78E-80AC5D36F8F9}" srcOrd="2" destOrd="0" parTransId="{2FEA0948-A950-4233-B57C-51FC98547B17}" sibTransId="{438168D0-1C9A-4A39-B59F-E8FED996E737}"/>
    <dgm:cxn modelId="{A2852E73-014C-44B1-B7C5-E7994B4DA9AD}" srcId="{246AB392-E831-487A-A1C0-4310EC786275}" destId="{040E6784-48EA-4CBF-8B14-ED8293BFD028}" srcOrd="0" destOrd="0" parTransId="{467B7772-D432-47F3-8C29-B47136D3B031}" sibTransId="{74AB3ACA-ED46-48B1-A530-2DB8D42268B2}"/>
    <dgm:cxn modelId="{6D5D7F88-364A-47A0-A12F-1D7AE95062BD}" type="presOf" srcId="{246AB392-E831-487A-A1C0-4310EC786275}" destId="{A7E2ED4F-F973-4806-9F22-4AD85AD89938}" srcOrd="0" destOrd="0" presId="urn:microsoft.com/office/officeart/2005/8/layout/hList3"/>
    <dgm:cxn modelId="{EB4644A1-63D7-4956-97D6-4D36342B2D2B}" srcId="{040E6784-48EA-4CBF-8B14-ED8293BFD028}" destId="{3F24BAB3-48AA-495A-9DE2-E3EEEAE26A55}" srcOrd="5" destOrd="0" parTransId="{54D6D012-AE59-4ED0-9D61-E25D82BDA215}" sibTransId="{4903C2B9-40F9-4743-AE59-C5C5A1881D2B}"/>
    <dgm:cxn modelId="{C4F765B5-446A-4946-BC2B-4020324A1E28}" type="presOf" srcId="{1461BBC8-5B55-4201-A992-D4F213CBEF0E}" destId="{F0F96D49-5FB5-46AB-A97B-8B0BDFE6A252}" srcOrd="0" destOrd="0" presId="urn:microsoft.com/office/officeart/2005/8/layout/hList3"/>
    <dgm:cxn modelId="{D995CBD9-AD00-4F4F-88A8-CB54F099AB9F}" srcId="{040E6784-48EA-4CBF-8B14-ED8293BFD028}" destId="{2B459A41-2C48-4B6C-B351-3937DC9A9F1D}" srcOrd="3" destOrd="0" parTransId="{192E158B-30B4-4EA3-9905-DC1DE5CFCF12}" sibTransId="{616B53AE-CAD1-4C3F-B8CB-30C6FCF7BAF8}"/>
    <dgm:cxn modelId="{190F6EF4-D708-4F69-8541-4F7CE8254E3E}" type="presOf" srcId="{040E6784-48EA-4CBF-8B14-ED8293BFD028}" destId="{BD99D0FB-5619-4F6A-82E1-890EC9A59AA5}" srcOrd="0" destOrd="0" presId="urn:microsoft.com/office/officeart/2005/8/layout/hList3"/>
    <dgm:cxn modelId="{EFB871F6-48C1-42FF-979D-EE93C3A64B29}" srcId="{040E6784-48EA-4CBF-8B14-ED8293BFD028}" destId="{8E64247F-EB7C-4C02-B99D-A64FE9EF4D83}" srcOrd="0" destOrd="0" parTransId="{CD47E222-C9AE-4C4E-9FBA-10616B35D8CB}" sibTransId="{9F1ACA8E-C6D9-4E87-9711-F3465879E956}"/>
    <dgm:cxn modelId="{6E5545FA-E800-457F-AA78-495CD4B9CABB}" type="presOf" srcId="{B098965A-8D5C-4812-BCD8-2F4B012B31D9}" destId="{D7F70C48-0BDE-40C4-897D-A116C2E25AAC}" srcOrd="0" destOrd="0" presId="urn:microsoft.com/office/officeart/2005/8/layout/hList3"/>
    <dgm:cxn modelId="{43DFAE7E-3190-43EE-821F-32124DBAE234}" type="presParOf" srcId="{A7E2ED4F-F973-4806-9F22-4AD85AD89938}" destId="{BD99D0FB-5619-4F6A-82E1-890EC9A59AA5}" srcOrd="0" destOrd="0" presId="urn:microsoft.com/office/officeart/2005/8/layout/hList3"/>
    <dgm:cxn modelId="{91128759-3669-46B6-8DA7-34EA066FB59A}" type="presParOf" srcId="{A7E2ED4F-F973-4806-9F22-4AD85AD89938}" destId="{FBEB180B-D230-46FE-8FBC-1D48DC6BBD6C}" srcOrd="1" destOrd="0" presId="urn:microsoft.com/office/officeart/2005/8/layout/hList3"/>
    <dgm:cxn modelId="{C291DEB5-0DC0-4CD9-AB2A-401E7D2DFE9F}" type="presParOf" srcId="{FBEB180B-D230-46FE-8FBC-1D48DC6BBD6C}" destId="{6DD98DAE-9993-4084-8A3C-FD59DFCA9520}" srcOrd="0" destOrd="0" presId="urn:microsoft.com/office/officeart/2005/8/layout/hList3"/>
    <dgm:cxn modelId="{11877726-87FA-4F91-80AE-1234F6F923AC}" type="presParOf" srcId="{FBEB180B-D230-46FE-8FBC-1D48DC6BBD6C}" destId="{F0F96D49-5FB5-46AB-A97B-8B0BDFE6A252}" srcOrd="1" destOrd="0" presId="urn:microsoft.com/office/officeart/2005/8/layout/hList3"/>
    <dgm:cxn modelId="{60E393BD-7F6D-400C-BECE-EE421F771088}" type="presParOf" srcId="{FBEB180B-D230-46FE-8FBC-1D48DC6BBD6C}" destId="{D99BCD13-DC95-4C4D-826B-11543F2A418F}" srcOrd="2" destOrd="0" presId="urn:microsoft.com/office/officeart/2005/8/layout/hList3"/>
    <dgm:cxn modelId="{D17016E4-AD77-4394-98EE-FD9B1D6CC020}" type="presParOf" srcId="{FBEB180B-D230-46FE-8FBC-1D48DC6BBD6C}" destId="{E1A68B51-CDCD-4E7B-BA83-4702F66F5A9B}" srcOrd="3" destOrd="0" presId="urn:microsoft.com/office/officeart/2005/8/layout/hList3"/>
    <dgm:cxn modelId="{2EE0A081-A859-4D88-B0E7-F59A49C37CC0}" type="presParOf" srcId="{FBEB180B-D230-46FE-8FBC-1D48DC6BBD6C}" destId="{D7F70C48-0BDE-40C4-897D-A116C2E25AAC}" srcOrd="4" destOrd="0" presId="urn:microsoft.com/office/officeart/2005/8/layout/hList3"/>
    <dgm:cxn modelId="{69B0636E-93F2-43AF-8A27-7427A6C3F033}" type="presParOf" srcId="{FBEB180B-D230-46FE-8FBC-1D48DC6BBD6C}" destId="{BF01F960-4F02-478A-BCC6-37472B5E7F20}" srcOrd="5" destOrd="0" presId="urn:microsoft.com/office/officeart/2005/8/layout/hList3"/>
    <dgm:cxn modelId="{7472F6C4-7EC2-4434-A45E-2A5B5EF21780}" type="presParOf" srcId="{A7E2ED4F-F973-4806-9F22-4AD85AD89938}" destId="{24E4D7BB-B529-4160-8F13-BF9F3E4A3FA9}"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9D0FB-5619-4F6A-82E1-890EC9A59AA5}">
      <dsp:nvSpPr>
        <dsp:cNvPr id="0" name=""/>
        <dsp:cNvSpPr/>
      </dsp:nvSpPr>
      <dsp:spPr>
        <a:xfrm>
          <a:off x="0" y="123538"/>
          <a:ext cx="12313524" cy="1222243"/>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AU" sz="1200" b="1" u="sng" kern="1200" dirty="0"/>
            <a:t>Vision</a:t>
          </a:r>
        </a:p>
        <a:p>
          <a:pPr marL="0" lvl="0" indent="0" algn="ctr" defTabSz="533400">
            <a:lnSpc>
              <a:spcPct val="90000"/>
            </a:lnSpc>
            <a:spcBef>
              <a:spcPct val="0"/>
            </a:spcBef>
            <a:spcAft>
              <a:spcPct val="35000"/>
            </a:spcAft>
            <a:buNone/>
          </a:pPr>
          <a:r>
            <a:rPr lang="en-AU" sz="1200" kern="1200" dirty="0"/>
            <a:t>User-centric design must lie at the heart of Australia’s NDRI system.   </a:t>
          </a:r>
        </a:p>
        <a:p>
          <a:pPr marL="0" lvl="0" indent="0" algn="ctr" defTabSz="533400">
            <a:lnSpc>
              <a:spcPct val="90000"/>
            </a:lnSpc>
            <a:spcBef>
              <a:spcPct val="0"/>
            </a:spcBef>
            <a:spcAft>
              <a:spcPct val="35000"/>
            </a:spcAft>
            <a:buNone/>
          </a:pPr>
          <a:r>
            <a:rPr lang="en-AU" sz="1200" kern="1200" dirty="0"/>
            <a:t>Australian researchers, from all disciplines, should have access to cutting-edge, sovereign NDRI capabilities to continue delivering world-class research and innovation. </a:t>
          </a:r>
        </a:p>
      </dsp:txBody>
      <dsp:txXfrm>
        <a:off x="0" y="123538"/>
        <a:ext cx="12313524" cy="1222243"/>
      </dsp:txXfrm>
    </dsp:sp>
    <dsp:sp modelId="{6DD98DAE-9993-4084-8A3C-FD59DFCA9520}">
      <dsp:nvSpPr>
        <dsp:cNvPr id="0" name=""/>
        <dsp:cNvSpPr/>
      </dsp:nvSpPr>
      <dsp:spPr>
        <a:xfrm>
          <a:off x="111733" y="1250233"/>
          <a:ext cx="2050249" cy="4928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br>
            <a:rPr lang="en-AU" sz="900" b="1" u="sng" kern="1200" dirty="0"/>
          </a:br>
          <a:r>
            <a:rPr lang="en-AU" sz="900" b="1" u="sng" kern="1200" dirty="0"/>
            <a:t>Outcome 1 </a:t>
          </a:r>
        </a:p>
        <a:p>
          <a:pPr marL="0" lvl="0" indent="0" algn="ctr" defTabSz="400050">
            <a:lnSpc>
              <a:spcPct val="90000"/>
            </a:lnSpc>
            <a:spcBef>
              <a:spcPct val="0"/>
            </a:spcBef>
            <a:spcAft>
              <a:spcPct val="35000"/>
            </a:spcAft>
            <a:buNone/>
          </a:pPr>
          <a:r>
            <a:rPr lang="en-AU" sz="900" b="1" u="none" kern="1200" dirty="0"/>
            <a:t>UNDERPINNED BY TRAINING FRAMEWORKS FOR RESEARCHERS AND NRI WORKFORCE</a:t>
          </a:r>
        </a:p>
        <a:p>
          <a:pPr marL="0" lvl="0" indent="0" algn="ctr" defTabSz="400050">
            <a:lnSpc>
              <a:spcPct val="90000"/>
            </a:lnSpc>
            <a:spcBef>
              <a:spcPct val="0"/>
            </a:spcBef>
            <a:spcAft>
              <a:spcPct val="35000"/>
            </a:spcAft>
            <a:buNone/>
          </a:pPr>
          <a:endParaRPr lang="en-AU" sz="900" b="1" kern="1200" dirty="0"/>
        </a:p>
        <a:p>
          <a:pPr marL="0" lvl="0" indent="0" algn="ctr" defTabSz="400050">
            <a:lnSpc>
              <a:spcPct val="90000"/>
            </a:lnSpc>
            <a:spcBef>
              <a:spcPct val="0"/>
            </a:spcBef>
            <a:spcAft>
              <a:spcPct val="35000"/>
            </a:spcAft>
            <a:buNone/>
          </a:pPr>
          <a:r>
            <a:rPr lang="en-AU" sz="900" b="1" kern="1200" dirty="0"/>
            <a:t>Opportunity:</a:t>
          </a:r>
        </a:p>
        <a:p>
          <a:pPr marL="0" lvl="0" indent="0" algn="ctr" defTabSz="400050">
            <a:lnSpc>
              <a:spcPct val="90000"/>
            </a:lnSpc>
            <a:spcBef>
              <a:spcPct val="0"/>
            </a:spcBef>
            <a:spcAft>
              <a:spcPct val="35000"/>
            </a:spcAft>
            <a:buNone/>
          </a:pPr>
          <a:r>
            <a:rPr lang="en-AU" sz="900" b="0" kern="1200" dirty="0"/>
            <a:t>S</a:t>
          </a:r>
          <a:r>
            <a:rPr lang="en-AU" sz="900" kern="1200" dirty="0"/>
            <a:t>upporting Australia’s NDRI workforce will enhance the quality of the nation’s research.</a:t>
          </a:r>
        </a:p>
        <a:p>
          <a:pPr marL="0" lvl="0" indent="0" algn="ctr" defTabSz="400050">
            <a:lnSpc>
              <a:spcPct val="90000"/>
            </a:lnSpc>
            <a:spcBef>
              <a:spcPct val="0"/>
            </a:spcBef>
            <a:spcAft>
              <a:spcPct val="35000"/>
            </a:spcAft>
            <a:buNone/>
          </a:pPr>
          <a:endParaRPr lang="en-AU" sz="900" kern="1200" dirty="0"/>
        </a:p>
        <a:p>
          <a:pPr marL="0" lvl="0" indent="0" algn="ctr" defTabSz="400050">
            <a:lnSpc>
              <a:spcPct val="90000"/>
            </a:lnSpc>
            <a:spcBef>
              <a:spcPct val="0"/>
            </a:spcBef>
            <a:spcAft>
              <a:spcPct val="35000"/>
            </a:spcAft>
            <a:buNone/>
          </a:pPr>
          <a:r>
            <a:rPr lang="en-AU" sz="900" b="1" kern="1200" dirty="0"/>
            <a:t>Challenge:</a:t>
          </a:r>
        </a:p>
        <a:p>
          <a:pPr marL="0" lvl="0" indent="0" algn="ctr" defTabSz="400050">
            <a:lnSpc>
              <a:spcPct val="90000"/>
            </a:lnSpc>
            <a:spcBef>
              <a:spcPct val="0"/>
            </a:spcBef>
            <a:spcAft>
              <a:spcPct val="35000"/>
            </a:spcAft>
            <a:buNone/>
          </a:pPr>
          <a:r>
            <a:rPr lang="en-AU" sz="900" kern="1200" dirty="0"/>
            <a:t>Without a highly skilled NDRI workforce, Australia will not reach its full potential.</a:t>
          </a:r>
        </a:p>
        <a:p>
          <a:pPr marL="0" lvl="0" indent="0" algn="ctr" defTabSz="400050">
            <a:lnSpc>
              <a:spcPct val="90000"/>
            </a:lnSpc>
            <a:spcBef>
              <a:spcPct val="0"/>
            </a:spcBef>
            <a:spcAft>
              <a:spcPct val="35000"/>
            </a:spcAft>
            <a:buNone/>
          </a:pPr>
          <a:endParaRPr lang="en-AU" sz="900" kern="1200" dirty="0"/>
        </a:p>
        <a:p>
          <a:pPr marL="0" lvl="0" indent="0" algn="ctr" defTabSz="400050">
            <a:lnSpc>
              <a:spcPct val="90000"/>
            </a:lnSpc>
            <a:spcBef>
              <a:spcPct val="0"/>
            </a:spcBef>
            <a:spcAft>
              <a:spcPct val="35000"/>
            </a:spcAft>
            <a:buNone/>
          </a:pPr>
          <a:r>
            <a:rPr lang="en-AU" sz="900" b="1" kern="1200" dirty="0"/>
            <a:t>Approach:</a:t>
          </a:r>
        </a:p>
        <a:p>
          <a:pPr marL="0" lvl="0" indent="0" algn="ctr" defTabSz="400050">
            <a:lnSpc>
              <a:spcPct val="90000"/>
            </a:lnSpc>
            <a:spcBef>
              <a:spcPct val="0"/>
            </a:spcBef>
            <a:spcAft>
              <a:spcPct val="35000"/>
            </a:spcAft>
            <a:buNone/>
          </a:pPr>
          <a:r>
            <a:rPr lang="en-AU" sz="900" kern="1200" dirty="0"/>
            <a:t>Governments should work with NDRI providers to address staff shortages and expand workforce training opportunities. </a:t>
          </a:r>
        </a:p>
      </dsp:txBody>
      <dsp:txXfrm>
        <a:off x="111733" y="1250233"/>
        <a:ext cx="2050249" cy="4928841"/>
      </dsp:txXfrm>
    </dsp:sp>
    <dsp:sp modelId="{F0F96D49-5FB5-46AB-A97B-8B0BDFE6A252}">
      <dsp:nvSpPr>
        <dsp:cNvPr id="0" name=""/>
        <dsp:cNvSpPr/>
      </dsp:nvSpPr>
      <dsp:spPr>
        <a:xfrm>
          <a:off x="2159236" y="1251501"/>
          <a:ext cx="2049573" cy="49275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br>
            <a:rPr lang="en-AU" sz="900" b="1" u="sng" kern="1200" dirty="0"/>
          </a:br>
          <a:r>
            <a:rPr lang="en-AU" sz="900" b="1" u="sng" kern="1200" dirty="0"/>
            <a:t>Outcome 2</a:t>
          </a:r>
        </a:p>
        <a:p>
          <a:pPr marL="0" lvl="0" indent="0" algn="ctr" defTabSz="400050">
            <a:lnSpc>
              <a:spcPct val="90000"/>
            </a:lnSpc>
            <a:spcBef>
              <a:spcPct val="0"/>
            </a:spcBef>
            <a:spcAft>
              <a:spcPct val="35000"/>
            </a:spcAft>
            <a:buNone/>
          </a:pPr>
          <a:r>
            <a:rPr lang="en-AU" sz="900" b="1" u="none" kern="1200" dirty="0"/>
            <a:t>RESPONSIVE TO TECHNOLOGICAL AND SOCIETAL SHIFTS</a:t>
          </a:r>
        </a:p>
        <a:p>
          <a:pPr marL="0" lvl="0" indent="0" algn="ctr" defTabSz="400050">
            <a:lnSpc>
              <a:spcPct val="90000"/>
            </a:lnSpc>
            <a:spcBef>
              <a:spcPct val="0"/>
            </a:spcBef>
            <a:spcAft>
              <a:spcPct val="35000"/>
            </a:spcAft>
            <a:buNone/>
          </a:pPr>
          <a:br>
            <a:rPr lang="en-AU" sz="900" b="1" u="sng" kern="1200" dirty="0"/>
          </a:br>
          <a:endParaRPr lang="en-AU" sz="900" b="1" u="sng" kern="1200" dirty="0"/>
        </a:p>
        <a:p>
          <a:pPr marL="0" lvl="0" indent="0" algn="ctr" defTabSz="400050">
            <a:lnSpc>
              <a:spcPct val="90000"/>
            </a:lnSpc>
            <a:spcBef>
              <a:spcPct val="0"/>
            </a:spcBef>
            <a:spcAft>
              <a:spcPct val="35000"/>
            </a:spcAft>
            <a:buNone/>
          </a:pPr>
          <a:r>
            <a:rPr lang="en-AU" sz="900" b="1" kern="1200" dirty="0"/>
            <a:t>Opportunity:</a:t>
          </a:r>
        </a:p>
        <a:p>
          <a:pPr marL="0" lvl="0" indent="0" algn="ctr" defTabSz="400050">
            <a:lnSpc>
              <a:spcPct val="90000"/>
            </a:lnSpc>
            <a:spcBef>
              <a:spcPct val="0"/>
            </a:spcBef>
            <a:spcAft>
              <a:spcPct val="35000"/>
            </a:spcAft>
            <a:buNone/>
          </a:pPr>
          <a:r>
            <a:rPr lang="en-AU" sz="900" b="0" kern="1200" dirty="0"/>
            <a:t>NDRI technological advancements support Australian researchers to perform unprecedented research.</a:t>
          </a:r>
        </a:p>
        <a:p>
          <a:pPr marL="0" lvl="0" indent="0" algn="ctr" defTabSz="400050">
            <a:lnSpc>
              <a:spcPct val="90000"/>
            </a:lnSpc>
            <a:spcBef>
              <a:spcPct val="0"/>
            </a:spcBef>
            <a:spcAft>
              <a:spcPct val="35000"/>
            </a:spcAft>
            <a:buNone/>
          </a:pPr>
          <a:endParaRPr lang="en-AU" sz="900" b="0" kern="1200" dirty="0"/>
        </a:p>
        <a:p>
          <a:pPr marL="0" lvl="0" indent="0" algn="ctr" defTabSz="400050">
            <a:lnSpc>
              <a:spcPct val="90000"/>
            </a:lnSpc>
            <a:spcBef>
              <a:spcPct val="0"/>
            </a:spcBef>
            <a:spcAft>
              <a:spcPct val="35000"/>
            </a:spcAft>
            <a:buNone/>
          </a:pPr>
          <a:r>
            <a:rPr lang="en-AU" sz="900" b="1" kern="1200" dirty="0"/>
            <a:t>Challenge:</a:t>
          </a:r>
        </a:p>
        <a:p>
          <a:pPr marL="0" lvl="0" indent="0" algn="ctr" defTabSz="400050">
            <a:lnSpc>
              <a:spcPct val="90000"/>
            </a:lnSpc>
            <a:spcBef>
              <a:spcPct val="0"/>
            </a:spcBef>
            <a:spcAft>
              <a:spcPct val="35000"/>
            </a:spcAft>
            <a:buNone/>
          </a:pPr>
          <a:r>
            <a:rPr lang="en-AU" sz="900" b="0" kern="1200" dirty="0"/>
            <a:t>Rapid advances and societal shifts can lead to obsolete and ineffective digital resources.</a:t>
          </a:r>
        </a:p>
        <a:p>
          <a:pPr marL="0" lvl="0" indent="0" algn="ctr" defTabSz="400050">
            <a:lnSpc>
              <a:spcPct val="90000"/>
            </a:lnSpc>
            <a:spcBef>
              <a:spcPct val="0"/>
            </a:spcBef>
            <a:spcAft>
              <a:spcPct val="35000"/>
            </a:spcAft>
            <a:buNone/>
          </a:pPr>
          <a:endParaRPr lang="en-AU" sz="900" b="0" kern="1200" dirty="0"/>
        </a:p>
        <a:p>
          <a:pPr marL="0" lvl="0" indent="0" algn="ctr" defTabSz="400050">
            <a:lnSpc>
              <a:spcPct val="90000"/>
            </a:lnSpc>
            <a:spcBef>
              <a:spcPct val="0"/>
            </a:spcBef>
            <a:spcAft>
              <a:spcPct val="35000"/>
            </a:spcAft>
            <a:buNone/>
          </a:pPr>
          <a:r>
            <a:rPr lang="en-AU" sz="900" b="1" kern="1200" dirty="0"/>
            <a:t>Approach:</a:t>
          </a:r>
        </a:p>
        <a:p>
          <a:pPr marL="0" lvl="0" indent="0" algn="ctr" defTabSz="400050">
            <a:lnSpc>
              <a:spcPct val="90000"/>
            </a:lnSpc>
            <a:spcBef>
              <a:spcPct val="0"/>
            </a:spcBef>
            <a:spcAft>
              <a:spcPct val="35000"/>
            </a:spcAft>
            <a:buNone/>
          </a:pPr>
          <a:r>
            <a:rPr lang="en-AU" sz="900" b="0" kern="1200" dirty="0"/>
            <a:t>Coordinated, expert-informed strategic planning should underscore Australia’s future NDRI system. </a:t>
          </a:r>
        </a:p>
        <a:p>
          <a:pPr marL="0" lvl="0" indent="0" algn="ctr" defTabSz="400050">
            <a:lnSpc>
              <a:spcPct val="90000"/>
            </a:lnSpc>
            <a:spcBef>
              <a:spcPct val="0"/>
            </a:spcBef>
            <a:spcAft>
              <a:spcPct val="35000"/>
            </a:spcAft>
            <a:buNone/>
          </a:pPr>
          <a:endParaRPr lang="en-AU" sz="900" b="0" kern="1200" dirty="0"/>
        </a:p>
      </dsp:txBody>
      <dsp:txXfrm>
        <a:off x="2159236" y="1251501"/>
        <a:ext cx="2049573" cy="4927551"/>
      </dsp:txXfrm>
    </dsp:sp>
    <dsp:sp modelId="{D99BCD13-DC95-4C4D-826B-11543F2A418F}">
      <dsp:nvSpPr>
        <dsp:cNvPr id="0" name=""/>
        <dsp:cNvSpPr/>
      </dsp:nvSpPr>
      <dsp:spPr>
        <a:xfrm>
          <a:off x="4172909" y="1250233"/>
          <a:ext cx="2050249" cy="4928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br>
            <a:rPr lang="en-AU" sz="900" b="1" u="sng" kern="1200" dirty="0"/>
          </a:br>
          <a:r>
            <a:rPr lang="en-AU" sz="900" b="1" u="sng" kern="1200" dirty="0"/>
            <a:t>Outcome 3</a:t>
          </a:r>
        </a:p>
        <a:p>
          <a:pPr marL="0" lvl="0" indent="0" algn="ctr" defTabSz="400050">
            <a:lnSpc>
              <a:spcPct val="90000"/>
            </a:lnSpc>
            <a:spcBef>
              <a:spcPct val="0"/>
            </a:spcBef>
            <a:spcAft>
              <a:spcPct val="35000"/>
            </a:spcAft>
            <a:buNone/>
          </a:pPr>
          <a:r>
            <a:rPr lang="en-AU" sz="900" b="1" u="none" kern="1200" dirty="0"/>
            <a:t>CONSISTENT IN ITS STANDARDS FOR DATA COLLECTION, CURATION AND ACCESS</a:t>
          </a:r>
        </a:p>
        <a:p>
          <a:pPr marL="0" lvl="0" indent="0" algn="ctr" defTabSz="400050">
            <a:lnSpc>
              <a:spcPct val="90000"/>
            </a:lnSpc>
            <a:spcBef>
              <a:spcPct val="0"/>
            </a:spcBef>
            <a:spcAft>
              <a:spcPct val="35000"/>
            </a:spcAft>
            <a:buNone/>
          </a:pPr>
          <a:endParaRPr lang="en-AU" sz="900" b="1" u="sng" kern="1200" dirty="0"/>
        </a:p>
        <a:p>
          <a:pPr marL="0" lvl="0" indent="0" algn="ctr" defTabSz="400050">
            <a:lnSpc>
              <a:spcPct val="90000"/>
            </a:lnSpc>
            <a:spcBef>
              <a:spcPct val="0"/>
            </a:spcBef>
            <a:spcAft>
              <a:spcPct val="35000"/>
            </a:spcAft>
            <a:buNone/>
          </a:pPr>
          <a:r>
            <a:rPr lang="en-AU" sz="900" b="1" kern="1200" dirty="0"/>
            <a:t>Opportunity:</a:t>
          </a:r>
        </a:p>
        <a:p>
          <a:pPr marL="0" lvl="0" indent="0" algn="ctr" defTabSz="400050">
            <a:lnSpc>
              <a:spcPct val="90000"/>
            </a:lnSpc>
            <a:spcBef>
              <a:spcPct val="0"/>
            </a:spcBef>
            <a:spcAft>
              <a:spcPct val="35000"/>
            </a:spcAft>
            <a:buNone/>
          </a:pPr>
          <a:r>
            <a:rPr lang="en-AU" sz="900" kern="1200" dirty="0"/>
            <a:t>Ensuring Australia’s growing volume of research data is as FAIR as possible will offer benefits to researchers.</a:t>
          </a:r>
        </a:p>
        <a:p>
          <a:pPr marL="0" lvl="0" indent="0" algn="ctr" defTabSz="400050">
            <a:lnSpc>
              <a:spcPct val="90000"/>
            </a:lnSpc>
            <a:spcBef>
              <a:spcPct val="0"/>
            </a:spcBef>
            <a:spcAft>
              <a:spcPct val="35000"/>
            </a:spcAft>
            <a:buNone/>
          </a:pPr>
          <a:br>
            <a:rPr lang="en-AU" sz="900" kern="1200" dirty="0"/>
          </a:br>
          <a:r>
            <a:rPr lang="en-AU" sz="900" b="1" kern="1200" dirty="0"/>
            <a:t>Challenge:</a:t>
          </a:r>
        </a:p>
        <a:p>
          <a:pPr marL="0" lvl="0" indent="0" algn="ctr" defTabSz="400050">
            <a:lnSpc>
              <a:spcPct val="90000"/>
            </a:lnSpc>
            <a:spcBef>
              <a:spcPct val="0"/>
            </a:spcBef>
            <a:spcAft>
              <a:spcPct val="35000"/>
            </a:spcAft>
            <a:buNone/>
          </a:pPr>
          <a:r>
            <a:rPr lang="en-AU" sz="900" kern="1200" dirty="0"/>
            <a:t>Increasing volumes of research data are being generated that are not FAIR/CARE compliant.</a:t>
          </a:r>
        </a:p>
        <a:p>
          <a:pPr marL="0" lvl="0" indent="0" algn="ctr" defTabSz="400050">
            <a:lnSpc>
              <a:spcPct val="90000"/>
            </a:lnSpc>
            <a:spcBef>
              <a:spcPct val="0"/>
            </a:spcBef>
            <a:spcAft>
              <a:spcPct val="35000"/>
            </a:spcAft>
            <a:buNone/>
          </a:pPr>
          <a:endParaRPr lang="en-AU" sz="900" kern="1200" dirty="0"/>
        </a:p>
        <a:p>
          <a:pPr marL="0" lvl="0" indent="0" algn="ctr" defTabSz="400050">
            <a:lnSpc>
              <a:spcPct val="90000"/>
            </a:lnSpc>
            <a:spcBef>
              <a:spcPct val="0"/>
            </a:spcBef>
            <a:spcAft>
              <a:spcPct val="35000"/>
            </a:spcAft>
            <a:buNone/>
          </a:pPr>
          <a:r>
            <a:rPr lang="en-AU" sz="900" b="1" kern="1200" dirty="0"/>
            <a:t>Approach:</a:t>
          </a:r>
        </a:p>
        <a:p>
          <a:pPr marL="0" lvl="0" indent="0" algn="ctr" defTabSz="400050">
            <a:lnSpc>
              <a:spcPct val="90000"/>
            </a:lnSpc>
            <a:spcBef>
              <a:spcPct val="0"/>
            </a:spcBef>
            <a:spcAft>
              <a:spcPct val="35000"/>
            </a:spcAft>
            <a:buNone/>
          </a:pPr>
          <a:r>
            <a:rPr lang="en-AU" sz="900" b="0" kern="1200" dirty="0"/>
            <a:t>A sector-wide data management framework that supports FAIR/CARE compliance nationally. </a:t>
          </a:r>
        </a:p>
        <a:p>
          <a:pPr marL="0" lvl="0" indent="0" algn="ctr" defTabSz="400050">
            <a:lnSpc>
              <a:spcPct val="90000"/>
            </a:lnSpc>
            <a:spcBef>
              <a:spcPct val="0"/>
            </a:spcBef>
            <a:spcAft>
              <a:spcPct val="35000"/>
            </a:spcAft>
            <a:buNone/>
          </a:pPr>
          <a:endParaRPr lang="en-AU" sz="900" kern="1200" dirty="0"/>
        </a:p>
      </dsp:txBody>
      <dsp:txXfrm>
        <a:off x="4172909" y="1250233"/>
        <a:ext cx="2050249" cy="4928841"/>
      </dsp:txXfrm>
    </dsp:sp>
    <dsp:sp modelId="{E1A68B51-CDCD-4E7B-BA83-4702F66F5A9B}">
      <dsp:nvSpPr>
        <dsp:cNvPr id="0" name=""/>
        <dsp:cNvSpPr/>
      </dsp:nvSpPr>
      <dsp:spPr>
        <a:xfrm>
          <a:off x="6156423" y="1250233"/>
          <a:ext cx="2050249" cy="4928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br>
            <a:rPr lang="en-AU" sz="900" b="1" u="sng" kern="1200"/>
          </a:br>
          <a:r>
            <a:rPr lang="en-AU" sz="900" b="1" u="sng" kern="1200"/>
            <a:t>Outcome 4</a:t>
          </a:r>
        </a:p>
        <a:p>
          <a:pPr marL="0" lvl="0" indent="0" algn="ctr" defTabSz="400050">
            <a:lnSpc>
              <a:spcPct val="90000"/>
            </a:lnSpc>
            <a:spcBef>
              <a:spcPct val="0"/>
            </a:spcBef>
            <a:spcAft>
              <a:spcPct val="35000"/>
            </a:spcAft>
            <a:buNone/>
          </a:pPr>
          <a:r>
            <a:rPr lang="en-AU" sz="900" b="1" u="none" kern="1200"/>
            <a:t>INTEGRATED ACROSS LEVELS OF </a:t>
          </a:r>
          <a:r>
            <a:rPr lang="en-AU" sz="900" b="1" u="none" kern="1200" baseline="0"/>
            <a:t>COMPUTING</a:t>
          </a:r>
          <a:r>
            <a:rPr lang="en-AU" sz="900" b="1" u="none" kern="1200"/>
            <a:t> AND DATA INFRASTRUCTURE</a:t>
          </a:r>
        </a:p>
        <a:p>
          <a:pPr marL="0" lvl="0" indent="0" algn="ctr" defTabSz="400050">
            <a:lnSpc>
              <a:spcPct val="90000"/>
            </a:lnSpc>
            <a:spcBef>
              <a:spcPct val="0"/>
            </a:spcBef>
            <a:spcAft>
              <a:spcPct val="35000"/>
            </a:spcAft>
            <a:buNone/>
          </a:pPr>
          <a:br>
            <a:rPr lang="en-AU" sz="900" b="1" u="sng" kern="1200"/>
          </a:br>
          <a:endParaRPr lang="en-AU" sz="900" b="1" u="sng" kern="1200"/>
        </a:p>
        <a:p>
          <a:pPr marL="0" lvl="0" indent="0" algn="ctr" defTabSz="400050">
            <a:lnSpc>
              <a:spcPct val="90000"/>
            </a:lnSpc>
            <a:spcBef>
              <a:spcPct val="0"/>
            </a:spcBef>
            <a:spcAft>
              <a:spcPct val="35000"/>
            </a:spcAft>
            <a:buNone/>
          </a:pPr>
          <a:r>
            <a:rPr lang="en-AU" sz="900" b="1" kern="1200"/>
            <a:t>Opportunity:</a:t>
          </a:r>
        </a:p>
        <a:p>
          <a:pPr marL="0" lvl="0" indent="0" algn="ctr" defTabSz="400050">
            <a:lnSpc>
              <a:spcPct val="90000"/>
            </a:lnSpc>
            <a:spcBef>
              <a:spcPct val="0"/>
            </a:spcBef>
            <a:spcAft>
              <a:spcPct val="35000"/>
            </a:spcAft>
            <a:buNone/>
          </a:pPr>
          <a:r>
            <a:rPr lang="en-AU" sz="900" kern="1200"/>
            <a:t>A seamlessly integrated NDRI ecosystem will support Australia’s researchers.</a:t>
          </a:r>
        </a:p>
        <a:p>
          <a:pPr marL="0" lvl="0" indent="0" algn="ctr" defTabSz="400050">
            <a:lnSpc>
              <a:spcPct val="90000"/>
            </a:lnSpc>
            <a:spcBef>
              <a:spcPct val="0"/>
            </a:spcBef>
            <a:spcAft>
              <a:spcPct val="35000"/>
            </a:spcAft>
            <a:buNone/>
          </a:pPr>
          <a:br>
            <a:rPr lang="en-AU" sz="900" kern="1200"/>
          </a:br>
          <a:r>
            <a:rPr lang="en-AU" sz="900" b="1" kern="1200"/>
            <a:t>Challenge:</a:t>
          </a:r>
        </a:p>
        <a:p>
          <a:pPr marL="0" lvl="0" indent="0" algn="ctr" defTabSz="400050">
            <a:lnSpc>
              <a:spcPct val="90000"/>
            </a:lnSpc>
            <a:spcBef>
              <a:spcPct val="0"/>
            </a:spcBef>
            <a:spcAft>
              <a:spcPct val="35000"/>
            </a:spcAft>
            <a:buNone/>
          </a:pPr>
          <a:r>
            <a:rPr lang="en-AU" sz="900" kern="1200"/>
            <a:t>Researchers have rapidly expanding NDRI demands but may lack expertise to use data efficiently and effectively. </a:t>
          </a:r>
        </a:p>
        <a:p>
          <a:pPr marL="0" lvl="0" indent="0" algn="ctr" defTabSz="400050">
            <a:lnSpc>
              <a:spcPct val="90000"/>
            </a:lnSpc>
            <a:spcBef>
              <a:spcPct val="0"/>
            </a:spcBef>
            <a:spcAft>
              <a:spcPct val="35000"/>
            </a:spcAft>
            <a:buNone/>
          </a:pPr>
          <a:endParaRPr lang="en-AU" sz="900" kern="1200"/>
        </a:p>
        <a:p>
          <a:pPr marL="0" lvl="0" indent="0" algn="ctr" defTabSz="400050">
            <a:lnSpc>
              <a:spcPct val="90000"/>
            </a:lnSpc>
            <a:spcBef>
              <a:spcPct val="0"/>
            </a:spcBef>
            <a:spcAft>
              <a:spcPct val="35000"/>
            </a:spcAft>
            <a:buNone/>
          </a:pPr>
          <a:r>
            <a:rPr lang="en-AU" sz="900" b="1" kern="1200"/>
            <a:t>Approach:</a:t>
          </a:r>
        </a:p>
        <a:p>
          <a:pPr marL="0" lvl="0" indent="0" algn="ctr" defTabSz="400050">
            <a:lnSpc>
              <a:spcPct val="90000"/>
            </a:lnSpc>
            <a:spcBef>
              <a:spcPct val="0"/>
            </a:spcBef>
            <a:spcAft>
              <a:spcPct val="35000"/>
            </a:spcAft>
            <a:buNone/>
          </a:pPr>
          <a:r>
            <a:rPr lang="en-AU" sz="900" kern="1200"/>
            <a:t>Pursue integrated access to different tiers of compute and shared data.</a:t>
          </a:r>
        </a:p>
      </dsp:txBody>
      <dsp:txXfrm>
        <a:off x="6156423" y="1250233"/>
        <a:ext cx="2050249" cy="4928841"/>
      </dsp:txXfrm>
    </dsp:sp>
    <dsp:sp modelId="{D7F70C48-0BDE-40C4-897D-A116C2E25AAC}">
      <dsp:nvSpPr>
        <dsp:cNvPr id="0" name=""/>
        <dsp:cNvSpPr/>
      </dsp:nvSpPr>
      <dsp:spPr>
        <a:xfrm>
          <a:off x="8206673" y="1250233"/>
          <a:ext cx="2050249" cy="4928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br>
            <a:rPr lang="en-AU" sz="900" b="1" u="sng" kern="1200" dirty="0"/>
          </a:br>
          <a:r>
            <a:rPr lang="en-AU" sz="900" b="1" u="sng" kern="1200" dirty="0"/>
            <a:t>Outcome 5</a:t>
          </a:r>
        </a:p>
        <a:p>
          <a:pPr marL="0" lvl="0" indent="0" algn="ctr" defTabSz="400050">
            <a:lnSpc>
              <a:spcPct val="90000"/>
            </a:lnSpc>
            <a:spcBef>
              <a:spcPct val="0"/>
            </a:spcBef>
            <a:spcAft>
              <a:spcPct val="35000"/>
            </a:spcAft>
            <a:buNone/>
          </a:pPr>
          <a:r>
            <a:rPr lang="en-AU" sz="900" b="1" u="none" kern="1200" dirty="0"/>
            <a:t>CYBERSECURE, PARTICULALRLY FOR NATIONAL-SCALE DATA AND COMPUTING</a:t>
          </a:r>
        </a:p>
        <a:p>
          <a:pPr marL="0" lvl="0" indent="0" algn="ctr" defTabSz="400050">
            <a:lnSpc>
              <a:spcPct val="90000"/>
            </a:lnSpc>
            <a:spcBef>
              <a:spcPct val="0"/>
            </a:spcBef>
            <a:spcAft>
              <a:spcPct val="35000"/>
            </a:spcAft>
            <a:buNone/>
          </a:pPr>
          <a:br>
            <a:rPr lang="en-AU" sz="900" b="1" u="sng" kern="1200" dirty="0"/>
          </a:br>
          <a:endParaRPr lang="en-AU" sz="900" b="1" u="sng" kern="1200" dirty="0"/>
        </a:p>
        <a:p>
          <a:pPr marL="0" lvl="0" indent="0" algn="ctr" defTabSz="400050">
            <a:lnSpc>
              <a:spcPct val="90000"/>
            </a:lnSpc>
            <a:spcBef>
              <a:spcPct val="0"/>
            </a:spcBef>
            <a:spcAft>
              <a:spcPct val="35000"/>
            </a:spcAft>
            <a:buNone/>
          </a:pPr>
          <a:r>
            <a:rPr lang="en-AU" sz="900" b="1" kern="1200" dirty="0"/>
            <a:t>Opportunity:</a:t>
          </a:r>
        </a:p>
        <a:p>
          <a:pPr marL="0" lvl="0" indent="0" algn="ctr" defTabSz="400050">
            <a:lnSpc>
              <a:spcPct val="90000"/>
            </a:lnSpc>
            <a:spcBef>
              <a:spcPct val="0"/>
            </a:spcBef>
            <a:spcAft>
              <a:spcPct val="35000"/>
            </a:spcAft>
            <a:buNone/>
          </a:pPr>
          <a:r>
            <a:rPr lang="en-AU" sz="900" kern="1200" dirty="0"/>
            <a:t>Enforcing Australia’s NDRI cybersecurity protects nationally valuable and sensitive digital resources.</a:t>
          </a:r>
        </a:p>
        <a:p>
          <a:pPr marL="0" lvl="0" indent="0" algn="ctr" defTabSz="400050">
            <a:lnSpc>
              <a:spcPct val="90000"/>
            </a:lnSpc>
            <a:spcBef>
              <a:spcPct val="0"/>
            </a:spcBef>
            <a:spcAft>
              <a:spcPct val="35000"/>
            </a:spcAft>
            <a:buNone/>
          </a:pPr>
          <a:endParaRPr lang="en-AU" sz="900" kern="1200" dirty="0"/>
        </a:p>
        <a:p>
          <a:pPr marL="0" lvl="0" indent="0" algn="ctr" defTabSz="400050">
            <a:lnSpc>
              <a:spcPct val="90000"/>
            </a:lnSpc>
            <a:spcBef>
              <a:spcPct val="0"/>
            </a:spcBef>
            <a:spcAft>
              <a:spcPct val="35000"/>
            </a:spcAft>
            <a:buNone/>
          </a:pPr>
          <a:r>
            <a:rPr lang="en-AU" sz="900" b="1" kern="1200" dirty="0"/>
            <a:t>Challenge:</a:t>
          </a:r>
        </a:p>
        <a:p>
          <a:pPr marL="0" lvl="0" indent="0" algn="ctr" defTabSz="400050">
            <a:lnSpc>
              <a:spcPct val="90000"/>
            </a:lnSpc>
            <a:spcBef>
              <a:spcPct val="0"/>
            </a:spcBef>
            <a:spcAft>
              <a:spcPct val="35000"/>
            </a:spcAft>
            <a:buNone/>
          </a:pPr>
          <a:r>
            <a:rPr lang="en-AU" sz="900" kern="1200" dirty="0"/>
            <a:t>Cybersecurity threats are growing as research data sensitivities increase. </a:t>
          </a:r>
        </a:p>
        <a:p>
          <a:pPr marL="0" lvl="0" indent="0" algn="ctr" defTabSz="400050">
            <a:lnSpc>
              <a:spcPct val="90000"/>
            </a:lnSpc>
            <a:spcBef>
              <a:spcPct val="0"/>
            </a:spcBef>
            <a:spcAft>
              <a:spcPct val="35000"/>
            </a:spcAft>
            <a:buNone/>
          </a:pPr>
          <a:endParaRPr lang="en-AU" sz="900" kern="1200" dirty="0"/>
        </a:p>
        <a:p>
          <a:pPr marL="0" lvl="0" indent="0" algn="ctr" defTabSz="400050">
            <a:lnSpc>
              <a:spcPct val="90000"/>
            </a:lnSpc>
            <a:spcBef>
              <a:spcPct val="0"/>
            </a:spcBef>
            <a:spcAft>
              <a:spcPct val="35000"/>
            </a:spcAft>
            <a:buNone/>
          </a:pPr>
          <a:r>
            <a:rPr lang="en-AU" sz="900" b="1" kern="1200" dirty="0"/>
            <a:t>Approach:</a:t>
          </a:r>
        </a:p>
        <a:p>
          <a:pPr marL="0" lvl="0" indent="0" algn="ctr" defTabSz="400050">
            <a:lnSpc>
              <a:spcPct val="90000"/>
            </a:lnSpc>
            <a:spcBef>
              <a:spcPct val="0"/>
            </a:spcBef>
            <a:spcAft>
              <a:spcPct val="35000"/>
            </a:spcAft>
            <a:buNone/>
          </a:pPr>
          <a:r>
            <a:rPr lang="en-AU" sz="900" kern="1200" dirty="0"/>
            <a:t>NDRI providers should support assessment and mitigation of cybersecurity risks, underpinned by system-wide trust and identity solutions.</a:t>
          </a:r>
        </a:p>
      </dsp:txBody>
      <dsp:txXfrm>
        <a:off x="8206673" y="1250233"/>
        <a:ext cx="2050249" cy="4928841"/>
      </dsp:txXfrm>
    </dsp:sp>
    <dsp:sp modelId="{BF01F960-4F02-478A-BCC6-37472B5E7F20}">
      <dsp:nvSpPr>
        <dsp:cNvPr id="0" name=""/>
        <dsp:cNvSpPr/>
      </dsp:nvSpPr>
      <dsp:spPr>
        <a:xfrm>
          <a:off x="10263274" y="1250233"/>
          <a:ext cx="2050249" cy="492884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t" anchorCtr="0">
          <a:noAutofit/>
        </a:bodyPr>
        <a:lstStyle/>
        <a:p>
          <a:pPr marL="0" lvl="0" indent="0" algn="ctr" defTabSz="400050">
            <a:lnSpc>
              <a:spcPct val="90000"/>
            </a:lnSpc>
            <a:spcBef>
              <a:spcPct val="0"/>
            </a:spcBef>
            <a:spcAft>
              <a:spcPct val="35000"/>
            </a:spcAft>
            <a:buNone/>
          </a:pPr>
          <a:br>
            <a:rPr lang="en-AU" sz="900" b="1" u="sng" kern="1200" dirty="0"/>
          </a:br>
          <a:r>
            <a:rPr lang="en-AU" sz="900" b="1" u="sng" kern="1200" dirty="0"/>
            <a:t>Outcome 6</a:t>
          </a:r>
        </a:p>
        <a:p>
          <a:pPr marL="0" lvl="0" indent="0" algn="ctr" defTabSz="400050">
            <a:lnSpc>
              <a:spcPct val="90000"/>
            </a:lnSpc>
            <a:spcBef>
              <a:spcPct val="0"/>
            </a:spcBef>
            <a:spcAft>
              <a:spcPct val="35000"/>
            </a:spcAft>
            <a:buNone/>
          </a:pPr>
          <a:r>
            <a:rPr lang="en-AU" sz="900" b="1" u="none" kern="1200" dirty="0"/>
            <a:t>MAXIMISED BY OPENLY AVAILABLE RESEARCH SOFTWARE TOOLS</a:t>
          </a:r>
        </a:p>
        <a:p>
          <a:pPr marL="0" lvl="0" indent="0" algn="ctr" defTabSz="400050">
            <a:lnSpc>
              <a:spcPct val="90000"/>
            </a:lnSpc>
            <a:spcBef>
              <a:spcPct val="0"/>
            </a:spcBef>
            <a:spcAft>
              <a:spcPct val="35000"/>
            </a:spcAft>
            <a:buNone/>
          </a:pPr>
          <a:br>
            <a:rPr lang="en-AU" sz="900" b="1" u="sng" kern="1200" dirty="0"/>
          </a:br>
          <a:endParaRPr lang="en-AU" sz="900" b="1" u="sng" kern="1200" dirty="0"/>
        </a:p>
        <a:p>
          <a:pPr marL="0" lvl="0" indent="0" algn="ctr" defTabSz="400050">
            <a:lnSpc>
              <a:spcPct val="90000"/>
            </a:lnSpc>
            <a:spcBef>
              <a:spcPct val="0"/>
            </a:spcBef>
            <a:spcAft>
              <a:spcPct val="35000"/>
            </a:spcAft>
            <a:buNone/>
          </a:pPr>
          <a:r>
            <a:rPr lang="en-AU" sz="900" b="1" kern="1200" dirty="0"/>
            <a:t>Opportunity:</a:t>
          </a:r>
        </a:p>
        <a:p>
          <a:pPr marL="0" lvl="0" indent="0" algn="ctr" defTabSz="400050">
            <a:lnSpc>
              <a:spcPct val="90000"/>
            </a:lnSpc>
            <a:spcBef>
              <a:spcPct val="0"/>
            </a:spcBef>
            <a:spcAft>
              <a:spcPct val="35000"/>
            </a:spcAft>
            <a:buNone/>
          </a:pPr>
          <a:r>
            <a:rPr lang="en-AU" sz="900" kern="1200" dirty="0"/>
            <a:t>Supporting research software tools as critical NDRI capabilities ensures efficient and effective research conduct. </a:t>
          </a:r>
        </a:p>
        <a:p>
          <a:pPr marL="0" lvl="0" indent="0" algn="ctr" defTabSz="400050">
            <a:lnSpc>
              <a:spcPct val="90000"/>
            </a:lnSpc>
            <a:spcBef>
              <a:spcPct val="0"/>
            </a:spcBef>
            <a:spcAft>
              <a:spcPct val="35000"/>
            </a:spcAft>
            <a:buNone/>
          </a:pPr>
          <a:br>
            <a:rPr lang="en-AU" sz="900" kern="1200" dirty="0"/>
          </a:br>
          <a:r>
            <a:rPr lang="en-AU" sz="900" b="1" kern="1200" dirty="0"/>
            <a:t>Challenge:</a:t>
          </a:r>
        </a:p>
        <a:p>
          <a:pPr marL="0" lvl="0" indent="0" algn="ctr" defTabSz="400050">
            <a:lnSpc>
              <a:spcPct val="90000"/>
            </a:lnSpc>
            <a:spcBef>
              <a:spcPct val="0"/>
            </a:spcBef>
            <a:spcAft>
              <a:spcPct val="35000"/>
            </a:spcAft>
            <a:buNone/>
          </a:pPr>
          <a:r>
            <a:rPr lang="en-AU" sz="900" kern="1200" dirty="0"/>
            <a:t>Software is critically important, yet its place in NDRI is not well defined.</a:t>
          </a:r>
        </a:p>
        <a:p>
          <a:pPr marL="0" lvl="0" indent="0" algn="ctr" defTabSz="400050">
            <a:lnSpc>
              <a:spcPct val="90000"/>
            </a:lnSpc>
            <a:spcBef>
              <a:spcPct val="0"/>
            </a:spcBef>
            <a:spcAft>
              <a:spcPct val="35000"/>
            </a:spcAft>
            <a:buNone/>
          </a:pPr>
          <a:endParaRPr lang="en-AU" sz="900" kern="1200" dirty="0"/>
        </a:p>
        <a:p>
          <a:pPr marL="0" lvl="0" indent="0" algn="ctr" defTabSz="400050">
            <a:lnSpc>
              <a:spcPct val="90000"/>
            </a:lnSpc>
            <a:spcBef>
              <a:spcPct val="0"/>
            </a:spcBef>
            <a:spcAft>
              <a:spcPct val="35000"/>
            </a:spcAft>
            <a:buNone/>
          </a:pPr>
          <a:r>
            <a:rPr lang="en-AU" sz="900" b="1" kern="1200" dirty="0"/>
            <a:t>Approach:</a:t>
          </a:r>
        </a:p>
        <a:p>
          <a:pPr marL="0" lvl="0" indent="0" algn="ctr" defTabSz="400050">
            <a:lnSpc>
              <a:spcPct val="90000"/>
            </a:lnSpc>
            <a:spcBef>
              <a:spcPct val="0"/>
            </a:spcBef>
            <a:spcAft>
              <a:spcPct val="35000"/>
            </a:spcAft>
            <a:buNone/>
          </a:pPr>
          <a:r>
            <a:rPr lang="en-AU" sz="900" b="0" kern="1200" dirty="0"/>
            <a:t>Research software tools should be recognised with equal importance to NDRI computing, data and networking capabilities.</a:t>
          </a:r>
        </a:p>
      </dsp:txBody>
      <dsp:txXfrm>
        <a:off x="10263274" y="1250233"/>
        <a:ext cx="2050249" cy="4928841"/>
      </dsp:txXfrm>
    </dsp:sp>
    <dsp:sp modelId="{24E4D7BB-B529-4160-8F13-BF9F3E4A3FA9}">
      <dsp:nvSpPr>
        <dsp:cNvPr id="0" name=""/>
        <dsp:cNvSpPr/>
      </dsp:nvSpPr>
      <dsp:spPr>
        <a:xfrm>
          <a:off x="0" y="6165775"/>
          <a:ext cx="12313524" cy="89672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56F940-7981-C34C-ACEF-6B062AD887C3}"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BC5E23-AA85-D94B-8CCF-AB985F437ABE}" type="slidenum">
              <a:rPr lang="en-US" smtClean="0"/>
              <a:t>‹#›</a:t>
            </a:fld>
            <a:endParaRPr lang="en-US"/>
          </a:p>
        </p:txBody>
      </p:sp>
    </p:spTree>
    <p:extLst>
      <p:ext uri="{BB962C8B-B14F-4D97-AF65-F5344CB8AC3E}">
        <p14:creationId xmlns:p14="http://schemas.microsoft.com/office/powerpoint/2010/main" val="641094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BC5E23-AA85-D94B-8CCF-AB985F437ABE}" type="slidenum">
              <a:rPr lang="en-US" smtClean="0"/>
              <a:t>1</a:t>
            </a:fld>
            <a:endParaRPr lang="en-US"/>
          </a:p>
        </p:txBody>
      </p:sp>
    </p:spTree>
    <p:extLst>
      <p:ext uri="{BB962C8B-B14F-4D97-AF65-F5344CB8AC3E}">
        <p14:creationId xmlns:p14="http://schemas.microsoft.com/office/powerpoint/2010/main" val="1566101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32350-8DAC-C49E-5B32-476438D2B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15445-1938-D933-6D5E-37C95E2F2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7980D8-FE41-7842-904B-B44B9D7FAC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a:t>This is the what has AAL done for me lately slide – LSST.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a:t>We now have 47 PIs and 188 Junior Associates.</a:t>
            </a:r>
          </a:p>
        </p:txBody>
      </p:sp>
      <p:sp>
        <p:nvSpPr>
          <p:cNvPr id="4" name="Slide Number Placeholder 3">
            <a:extLst>
              <a:ext uri="{FF2B5EF4-FFF2-40B4-BE49-F238E27FC236}">
                <a16:creationId xmlns:a16="http://schemas.microsoft.com/office/drawing/2014/main" id="{987A51BB-6C70-3E98-1B07-11983C90583C}"/>
              </a:ext>
            </a:extLst>
          </p:cNvPr>
          <p:cNvSpPr>
            <a:spLocks noGrp="1"/>
          </p:cNvSpPr>
          <p:nvPr>
            <p:ph type="sldNum" sz="quarter" idx="5"/>
          </p:nvPr>
        </p:nvSpPr>
        <p:spPr/>
        <p:txBody>
          <a:bodyPr/>
          <a:lstStyle/>
          <a:p>
            <a:fld id="{34BC5E23-AA85-D94B-8CCF-AB985F437ABE}" type="slidenum">
              <a:rPr lang="en-US" smtClean="0"/>
              <a:t>11</a:t>
            </a:fld>
            <a:endParaRPr lang="en-US"/>
          </a:p>
        </p:txBody>
      </p:sp>
    </p:spTree>
    <p:extLst>
      <p:ext uri="{BB962C8B-B14F-4D97-AF65-F5344CB8AC3E}">
        <p14:creationId xmlns:p14="http://schemas.microsoft.com/office/powerpoint/2010/main" val="2177521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BC5E23-AA85-D94B-8CCF-AB985F437ABE}" type="slidenum">
              <a:rPr lang="en-US" smtClean="0"/>
              <a:t>2</a:t>
            </a:fld>
            <a:endParaRPr lang="en-US"/>
          </a:p>
        </p:txBody>
      </p:sp>
    </p:spTree>
    <p:extLst>
      <p:ext uri="{BB962C8B-B14F-4D97-AF65-F5344CB8AC3E}">
        <p14:creationId xmlns:p14="http://schemas.microsoft.com/office/powerpoint/2010/main" val="372751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BC5E23-AA85-D94B-8CCF-AB985F437ABE}" type="slidenum">
              <a:rPr lang="en-US" smtClean="0"/>
              <a:t>3</a:t>
            </a:fld>
            <a:endParaRPr lang="en-US"/>
          </a:p>
        </p:txBody>
      </p:sp>
    </p:spTree>
    <p:extLst>
      <p:ext uri="{BB962C8B-B14F-4D97-AF65-F5344CB8AC3E}">
        <p14:creationId xmlns:p14="http://schemas.microsoft.com/office/powerpoint/2010/main" val="1601478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C5E23-AA85-D94B-8CCF-AB985F437ABE}" type="slidenum">
              <a:rPr lang="en-US" smtClean="0"/>
              <a:t>4</a:t>
            </a:fld>
            <a:endParaRPr lang="en-US"/>
          </a:p>
        </p:txBody>
      </p:sp>
    </p:spTree>
    <p:extLst>
      <p:ext uri="{BB962C8B-B14F-4D97-AF65-F5344CB8AC3E}">
        <p14:creationId xmlns:p14="http://schemas.microsoft.com/office/powerpoint/2010/main" val="2602271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a:t>This is the what has AAL done for me lately slide - CTA</a:t>
            </a:r>
          </a:p>
          <a:p>
            <a:pPr>
              <a:spcBef>
                <a:spcPts val="0"/>
              </a:spcBef>
              <a:spcAft>
                <a:spcPts val="1200"/>
              </a:spcAft>
            </a:pPr>
            <a:endParaRPr lang="en-AU" dirty="0">
              <a:latin typeface="Arial"/>
              <a:ea typeface="ＭＳ Ｐゴシック"/>
              <a:cs typeface="Arial"/>
            </a:endParaRPr>
          </a:p>
        </p:txBody>
      </p:sp>
      <p:sp>
        <p:nvSpPr>
          <p:cNvPr id="4" name="Slide Number Placeholder 3"/>
          <p:cNvSpPr>
            <a:spLocks noGrp="1"/>
          </p:cNvSpPr>
          <p:nvPr>
            <p:ph type="sldNum" sz="quarter" idx="5"/>
          </p:nvPr>
        </p:nvSpPr>
        <p:spPr/>
        <p:txBody>
          <a:bodyPr/>
          <a:lstStyle/>
          <a:p>
            <a:fld id="{34BC5E23-AA85-D94B-8CCF-AB985F437ABE}" type="slidenum">
              <a:rPr lang="en-US" smtClean="0"/>
              <a:t>5</a:t>
            </a:fld>
            <a:endParaRPr lang="en-US"/>
          </a:p>
        </p:txBody>
      </p:sp>
    </p:spTree>
    <p:extLst>
      <p:ext uri="{BB962C8B-B14F-4D97-AF65-F5344CB8AC3E}">
        <p14:creationId xmlns:p14="http://schemas.microsoft.com/office/powerpoint/2010/main" val="2297980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a:t>This is the what has AAL done for me lately slide - ESO</a:t>
            </a:r>
          </a:p>
        </p:txBody>
      </p:sp>
      <p:sp>
        <p:nvSpPr>
          <p:cNvPr id="4" name="Slide Number Placeholder 3"/>
          <p:cNvSpPr>
            <a:spLocks noGrp="1"/>
          </p:cNvSpPr>
          <p:nvPr>
            <p:ph type="sldNum" sz="quarter" idx="5"/>
          </p:nvPr>
        </p:nvSpPr>
        <p:spPr/>
        <p:txBody>
          <a:bodyPr/>
          <a:lstStyle/>
          <a:p>
            <a:fld id="{34BC5E23-AA85-D94B-8CCF-AB985F437ABE}" type="slidenum">
              <a:rPr lang="en-US" smtClean="0"/>
              <a:t>6</a:t>
            </a:fld>
            <a:endParaRPr lang="en-US"/>
          </a:p>
        </p:txBody>
      </p:sp>
    </p:spTree>
    <p:extLst>
      <p:ext uri="{BB962C8B-B14F-4D97-AF65-F5344CB8AC3E}">
        <p14:creationId xmlns:p14="http://schemas.microsoft.com/office/powerpoint/2010/main" val="915995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a:t>This is a neutral review. It is a mid-term review. There are expectations that there are many things that haven’t been considered in this assessment. </a:t>
            </a:r>
          </a:p>
          <a:p>
            <a:pPr>
              <a:spcBef>
                <a:spcPts val="0"/>
              </a:spcBef>
              <a:spcAft>
                <a:spcPts val="1200"/>
              </a:spcAft>
            </a:pPr>
            <a:endParaRPr lang="en-AU" dirty="0">
              <a:latin typeface="Arial"/>
              <a:ea typeface="ＭＳ Ｐゴシック"/>
              <a:cs typeface="Arial"/>
            </a:endParaRPr>
          </a:p>
        </p:txBody>
      </p:sp>
      <p:sp>
        <p:nvSpPr>
          <p:cNvPr id="4" name="Slide Number Placeholder 3"/>
          <p:cNvSpPr>
            <a:spLocks noGrp="1"/>
          </p:cNvSpPr>
          <p:nvPr>
            <p:ph type="sldNum" sz="quarter" idx="5"/>
          </p:nvPr>
        </p:nvSpPr>
        <p:spPr/>
        <p:txBody>
          <a:bodyPr/>
          <a:lstStyle/>
          <a:p>
            <a:fld id="{34BC5E23-AA85-D94B-8CCF-AB985F437ABE}" type="slidenum">
              <a:rPr lang="en-US" smtClean="0"/>
              <a:t>7</a:t>
            </a:fld>
            <a:endParaRPr lang="en-US"/>
          </a:p>
        </p:txBody>
      </p:sp>
    </p:spTree>
    <p:extLst>
      <p:ext uri="{BB962C8B-B14F-4D97-AF65-F5344CB8AC3E}">
        <p14:creationId xmlns:p14="http://schemas.microsoft.com/office/powerpoint/2010/main" val="1221802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a:t>This is the what has AAL done for me lately slide – LSST.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a:t>We now have 47 PIs and 188 Junior Associates.</a:t>
            </a:r>
          </a:p>
        </p:txBody>
      </p:sp>
      <p:sp>
        <p:nvSpPr>
          <p:cNvPr id="4" name="Slide Number Placeholder 3"/>
          <p:cNvSpPr>
            <a:spLocks noGrp="1"/>
          </p:cNvSpPr>
          <p:nvPr>
            <p:ph type="sldNum" sz="quarter" idx="5"/>
          </p:nvPr>
        </p:nvSpPr>
        <p:spPr/>
        <p:txBody>
          <a:bodyPr/>
          <a:lstStyle/>
          <a:p>
            <a:fld id="{34BC5E23-AA85-D94B-8CCF-AB985F437ABE}" type="slidenum">
              <a:rPr lang="en-US" smtClean="0"/>
              <a:t>8</a:t>
            </a:fld>
            <a:endParaRPr lang="en-US"/>
          </a:p>
        </p:txBody>
      </p:sp>
    </p:spTree>
    <p:extLst>
      <p:ext uri="{BB962C8B-B14F-4D97-AF65-F5344CB8AC3E}">
        <p14:creationId xmlns:p14="http://schemas.microsoft.com/office/powerpoint/2010/main" val="788707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6460D-2731-B10D-809D-F478F5B0EE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5195B3-8777-61E6-BC2C-A2181BD358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41EBE-F6EC-81D0-4D8A-CCE8AC68CC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a:t>This is the what has AAL done for me lately slide – LSST. </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a:t>We now have 47 PIs and 188 Junior Associates.</a:t>
            </a:r>
          </a:p>
        </p:txBody>
      </p:sp>
      <p:sp>
        <p:nvSpPr>
          <p:cNvPr id="4" name="Slide Number Placeholder 3">
            <a:extLst>
              <a:ext uri="{FF2B5EF4-FFF2-40B4-BE49-F238E27FC236}">
                <a16:creationId xmlns:a16="http://schemas.microsoft.com/office/drawing/2014/main" id="{DDD91790-A8DA-3BD3-A036-312DA67B768D}"/>
              </a:ext>
            </a:extLst>
          </p:cNvPr>
          <p:cNvSpPr>
            <a:spLocks noGrp="1"/>
          </p:cNvSpPr>
          <p:nvPr>
            <p:ph type="sldNum" sz="quarter" idx="5"/>
          </p:nvPr>
        </p:nvSpPr>
        <p:spPr/>
        <p:txBody>
          <a:bodyPr/>
          <a:lstStyle/>
          <a:p>
            <a:fld id="{34BC5E23-AA85-D94B-8CCF-AB985F437ABE}" type="slidenum">
              <a:rPr lang="en-US" smtClean="0"/>
              <a:t>9</a:t>
            </a:fld>
            <a:endParaRPr lang="en-US"/>
          </a:p>
        </p:txBody>
      </p:sp>
    </p:spTree>
    <p:extLst>
      <p:ext uri="{BB962C8B-B14F-4D97-AF65-F5344CB8AC3E}">
        <p14:creationId xmlns:p14="http://schemas.microsoft.com/office/powerpoint/2010/main" val="512361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0974D-D4C2-42DB-2B7C-010214D68EB7}"/>
              </a:ext>
            </a:extLst>
          </p:cNvPr>
          <p:cNvPicPr>
            <a:picLocks noChangeAspect="1"/>
          </p:cNvPicPr>
          <p:nvPr userDrawn="1"/>
        </p:nvPicPr>
        <p:blipFill rotWithShape="1">
          <a:blip r:embed="rId2"/>
          <a:srcRect l="-2"/>
          <a:stretch/>
        </p:blipFill>
        <p:spPr>
          <a:xfrm>
            <a:off x="1" y="0"/>
            <a:ext cx="12192040" cy="6858000"/>
          </a:xfrm>
          <a:prstGeom prst="rect">
            <a:avLst/>
          </a:prstGeom>
        </p:spPr>
      </p:pic>
      <p:sp>
        <p:nvSpPr>
          <p:cNvPr id="4" name="Rectangle 3">
            <a:extLst>
              <a:ext uri="{FF2B5EF4-FFF2-40B4-BE49-F238E27FC236}">
                <a16:creationId xmlns:a16="http://schemas.microsoft.com/office/drawing/2014/main" id="{8AA4490F-4653-0202-B0FF-6B4EFC32C301}"/>
              </a:ext>
            </a:extLst>
          </p:cNvPr>
          <p:cNvSpPr/>
          <p:nvPr userDrawn="1"/>
        </p:nvSpPr>
        <p:spPr>
          <a:xfrm>
            <a:off x="0" y="0"/>
            <a:ext cx="3738623" cy="6858000"/>
          </a:xfrm>
          <a:prstGeom prst="rect">
            <a:avLst/>
          </a:prstGeom>
          <a:solidFill>
            <a:srgbClr val="225B82">
              <a:alpha val="7487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B06BF7B-7EE0-9BAD-0F0B-6CC456B3065B}"/>
              </a:ext>
            </a:extLst>
          </p:cNvPr>
          <p:cNvPicPr>
            <a:picLocks noChangeAspect="1"/>
          </p:cNvPicPr>
          <p:nvPr userDrawn="1"/>
        </p:nvPicPr>
        <p:blipFill>
          <a:blip r:embed="rId3"/>
          <a:stretch>
            <a:fillRect/>
          </a:stretch>
        </p:blipFill>
        <p:spPr>
          <a:xfrm>
            <a:off x="280687" y="226747"/>
            <a:ext cx="3386057" cy="1516593"/>
          </a:xfrm>
          <a:prstGeom prst="rect">
            <a:avLst/>
          </a:prstGeom>
        </p:spPr>
      </p:pic>
    </p:spTree>
    <p:extLst>
      <p:ext uri="{BB962C8B-B14F-4D97-AF65-F5344CB8AC3E}">
        <p14:creationId xmlns:p14="http://schemas.microsoft.com/office/powerpoint/2010/main" val="30514774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7DFDA-2B16-0546-BD18-F9429F576BC8}"/>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11DE12-EB30-C54A-9CB1-70554DAC7B9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F62D95-610E-3C4E-BF4B-060454B717A2}"/>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DC1985D-512D-BB45-AAE5-32250691E6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83E22EA-69BF-6945-8478-52B086DAABA3}"/>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7CA7E45-C9C8-E947-949A-A64152C2CC0A}"/>
              </a:ext>
            </a:extLst>
          </p:cNvPr>
          <p:cNvSpPr>
            <a:spLocks noGrp="1"/>
          </p:cNvSpPr>
          <p:nvPr>
            <p:ph type="dt" sz="half" idx="10"/>
          </p:nvPr>
        </p:nvSpPr>
        <p:spPr>
          <a:xfrm>
            <a:off x="838200" y="6356350"/>
            <a:ext cx="2743200" cy="365125"/>
          </a:xfrm>
          <a:prstGeom prst="rect">
            <a:avLst/>
          </a:prstGeom>
        </p:spPr>
        <p:txBody>
          <a:bodyPr/>
          <a:lstStyle/>
          <a:p>
            <a:fld id="{EF56780A-22F1-C34F-842B-683FF7C51B96}" type="datetimeFigureOut">
              <a:rPr lang="en-US" smtClean="0"/>
              <a:t>11/13/24</a:t>
            </a:fld>
            <a:endParaRPr lang="en-US"/>
          </a:p>
        </p:txBody>
      </p:sp>
      <p:sp>
        <p:nvSpPr>
          <p:cNvPr id="8" name="Footer Placeholder 7">
            <a:extLst>
              <a:ext uri="{FF2B5EF4-FFF2-40B4-BE49-F238E27FC236}">
                <a16:creationId xmlns:a16="http://schemas.microsoft.com/office/drawing/2014/main" id="{621E0CA4-D39C-2545-A5DD-496F0BFC60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0C684B3-DC26-3441-87B2-32D6EB312A7D}"/>
              </a:ext>
            </a:extLst>
          </p:cNvPr>
          <p:cNvSpPr>
            <a:spLocks noGrp="1"/>
          </p:cNvSpPr>
          <p:nvPr>
            <p:ph type="sldNum" sz="quarter" idx="12"/>
          </p:nvPr>
        </p:nvSpPr>
        <p:spPr>
          <a:xfrm>
            <a:off x="8610600" y="6356350"/>
            <a:ext cx="2743200" cy="365125"/>
          </a:xfrm>
          <a:prstGeom prst="rect">
            <a:avLst/>
          </a:prstGeom>
        </p:spPr>
        <p:txBody>
          <a:bodyPr/>
          <a:lstStyle/>
          <a:p>
            <a:fld id="{D2F0B7FC-036E-2D45-89C2-AB2EE2E04C59}" type="slidenum">
              <a:rPr lang="en-US" smtClean="0"/>
              <a:t>‹#›</a:t>
            </a:fld>
            <a:endParaRPr lang="en-US"/>
          </a:p>
        </p:txBody>
      </p:sp>
    </p:spTree>
    <p:extLst>
      <p:ext uri="{BB962C8B-B14F-4D97-AF65-F5344CB8AC3E}">
        <p14:creationId xmlns:p14="http://schemas.microsoft.com/office/powerpoint/2010/main" val="3957866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F6A9-E07D-7848-8BAA-FA961F68D72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E7A8E4F-F193-3F4A-9E4B-C6E0E139052A}"/>
              </a:ext>
            </a:extLst>
          </p:cNvPr>
          <p:cNvSpPr>
            <a:spLocks noGrp="1"/>
          </p:cNvSpPr>
          <p:nvPr>
            <p:ph type="dt" sz="half" idx="10"/>
          </p:nvPr>
        </p:nvSpPr>
        <p:spPr>
          <a:xfrm>
            <a:off x="838200" y="6356350"/>
            <a:ext cx="2743200" cy="365125"/>
          </a:xfrm>
          <a:prstGeom prst="rect">
            <a:avLst/>
          </a:prstGeom>
        </p:spPr>
        <p:txBody>
          <a:bodyPr/>
          <a:lstStyle/>
          <a:p>
            <a:fld id="{EF56780A-22F1-C34F-842B-683FF7C51B96}" type="datetimeFigureOut">
              <a:rPr lang="en-US" smtClean="0"/>
              <a:t>11/13/24</a:t>
            </a:fld>
            <a:endParaRPr lang="en-US"/>
          </a:p>
        </p:txBody>
      </p:sp>
      <p:sp>
        <p:nvSpPr>
          <p:cNvPr id="4" name="Footer Placeholder 3">
            <a:extLst>
              <a:ext uri="{FF2B5EF4-FFF2-40B4-BE49-F238E27FC236}">
                <a16:creationId xmlns:a16="http://schemas.microsoft.com/office/drawing/2014/main" id="{C5105B25-FA61-2E48-A532-E32984C916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E0A2DB2-CE11-4B41-8610-4B6AA4E58DA5}"/>
              </a:ext>
            </a:extLst>
          </p:cNvPr>
          <p:cNvSpPr>
            <a:spLocks noGrp="1"/>
          </p:cNvSpPr>
          <p:nvPr>
            <p:ph type="sldNum" sz="quarter" idx="12"/>
          </p:nvPr>
        </p:nvSpPr>
        <p:spPr>
          <a:xfrm>
            <a:off x="8610600" y="6356350"/>
            <a:ext cx="2743200" cy="365125"/>
          </a:xfrm>
          <a:prstGeom prst="rect">
            <a:avLst/>
          </a:prstGeom>
        </p:spPr>
        <p:txBody>
          <a:bodyPr/>
          <a:lstStyle/>
          <a:p>
            <a:fld id="{D2F0B7FC-036E-2D45-89C2-AB2EE2E04C59}" type="slidenum">
              <a:rPr lang="en-US" smtClean="0"/>
              <a:t>‹#›</a:t>
            </a:fld>
            <a:endParaRPr lang="en-US"/>
          </a:p>
        </p:txBody>
      </p:sp>
    </p:spTree>
    <p:extLst>
      <p:ext uri="{BB962C8B-B14F-4D97-AF65-F5344CB8AC3E}">
        <p14:creationId xmlns:p14="http://schemas.microsoft.com/office/powerpoint/2010/main" val="3400776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0163F1-30EA-D044-B2F9-3C15068CFC00}"/>
              </a:ext>
            </a:extLst>
          </p:cNvPr>
          <p:cNvSpPr>
            <a:spLocks noGrp="1"/>
          </p:cNvSpPr>
          <p:nvPr>
            <p:ph type="dt" sz="half" idx="10"/>
          </p:nvPr>
        </p:nvSpPr>
        <p:spPr>
          <a:xfrm>
            <a:off x="838200" y="6356350"/>
            <a:ext cx="2743200" cy="365125"/>
          </a:xfrm>
          <a:prstGeom prst="rect">
            <a:avLst/>
          </a:prstGeom>
        </p:spPr>
        <p:txBody>
          <a:bodyPr/>
          <a:lstStyle/>
          <a:p>
            <a:fld id="{EF56780A-22F1-C34F-842B-683FF7C51B96}" type="datetimeFigureOut">
              <a:rPr lang="en-US" smtClean="0"/>
              <a:t>11/13/24</a:t>
            </a:fld>
            <a:endParaRPr lang="en-US"/>
          </a:p>
        </p:txBody>
      </p:sp>
      <p:sp>
        <p:nvSpPr>
          <p:cNvPr id="3" name="Footer Placeholder 2">
            <a:extLst>
              <a:ext uri="{FF2B5EF4-FFF2-40B4-BE49-F238E27FC236}">
                <a16:creationId xmlns:a16="http://schemas.microsoft.com/office/drawing/2014/main" id="{650E5444-F563-C741-909A-64B3C55037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411098A-FE3C-0243-950A-328BF5288B02}"/>
              </a:ext>
            </a:extLst>
          </p:cNvPr>
          <p:cNvSpPr>
            <a:spLocks noGrp="1"/>
          </p:cNvSpPr>
          <p:nvPr>
            <p:ph type="sldNum" sz="quarter" idx="12"/>
          </p:nvPr>
        </p:nvSpPr>
        <p:spPr>
          <a:xfrm>
            <a:off x="8610600" y="6356350"/>
            <a:ext cx="2743200" cy="365125"/>
          </a:xfrm>
          <a:prstGeom prst="rect">
            <a:avLst/>
          </a:prstGeom>
        </p:spPr>
        <p:txBody>
          <a:bodyPr/>
          <a:lstStyle/>
          <a:p>
            <a:fld id="{D2F0B7FC-036E-2D45-89C2-AB2EE2E04C59}" type="slidenum">
              <a:rPr lang="en-US" smtClean="0"/>
              <a:t>‹#›</a:t>
            </a:fld>
            <a:endParaRPr lang="en-US"/>
          </a:p>
        </p:txBody>
      </p:sp>
    </p:spTree>
    <p:extLst>
      <p:ext uri="{BB962C8B-B14F-4D97-AF65-F5344CB8AC3E}">
        <p14:creationId xmlns:p14="http://schemas.microsoft.com/office/powerpoint/2010/main" val="3497796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876C8-357E-D742-AFC0-E22EE73DA9D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2A9335B-FB6E-C943-8309-27D9227C197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5650EE8-90EC-BA43-9F35-AC0A697ACF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86C962-EB09-D24D-AC69-8A743362C303}"/>
              </a:ext>
            </a:extLst>
          </p:cNvPr>
          <p:cNvSpPr>
            <a:spLocks noGrp="1"/>
          </p:cNvSpPr>
          <p:nvPr>
            <p:ph type="dt" sz="half" idx="10"/>
          </p:nvPr>
        </p:nvSpPr>
        <p:spPr>
          <a:xfrm>
            <a:off x="838200" y="6356350"/>
            <a:ext cx="2743200" cy="365125"/>
          </a:xfrm>
          <a:prstGeom prst="rect">
            <a:avLst/>
          </a:prstGeom>
        </p:spPr>
        <p:txBody>
          <a:bodyPr/>
          <a:lstStyle/>
          <a:p>
            <a:fld id="{EF56780A-22F1-C34F-842B-683FF7C51B96}" type="datetimeFigureOut">
              <a:rPr lang="en-US" smtClean="0"/>
              <a:t>11/13/24</a:t>
            </a:fld>
            <a:endParaRPr lang="en-US"/>
          </a:p>
        </p:txBody>
      </p:sp>
      <p:sp>
        <p:nvSpPr>
          <p:cNvPr id="6" name="Footer Placeholder 5">
            <a:extLst>
              <a:ext uri="{FF2B5EF4-FFF2-40B4-BE49-F238E27FC236}">
                <a16:creationId xmlns:a16="http://schemas.microsoft.com/office/drawing/2014/main" id="{9661F942-BDDA-634F-A937-402D6CD3A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D36015-D21A-144B-9AB1-EEADC8214E03}"/>
              </a:ext>
            </a:extLst>
          </p:cNvPr>
          <p:cNvSpPr>
            <a:spLocks noGrp="1"/>
          </p:cNvSpPr>
          <p:nvPr>
            <p:ph type="sldNum" sz="quarter" idx="12"/>
          </p:nvPr>
        </p:nvSpPr>
        <p:spPr>
          <a:xfrm>
            <a:off x="8610600" y="6356350"/>
            <a:ext cx="2743200" cy="365125"/>
          </a:xfrm>
          <a:prstGeom prst="rect">
            <a:avLst/>
          </a:prstGeom>
        </p:spPr>
        <p:txBody>
          <a:bodyPr/>
          <a:lstStyle/>
          <a:p>
            <a:fld id="{D2F0B7FC-036E-2D45-89C2-AB2EE2E04C59}" type="slidenum">
              <a:rPr lang="en-US" smtClean="0"/>
              <a:t>‹#›</a:t>
            </a:fld>
            <a:endParaRPr lang="en-US"/>
          </a:p>
        </p:txBody>
      </p:sp>
    </p:spTree>
    <p:extLst>
      <p:ext uri="{BB962C8B-B14F-4D97-AF65-F5344CB8AC3E}">
        <p14:creationId xmlns:p14="http://schemas.microsoft.com/office/powerpoint/2010/main" val="3167092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4A097-1E32-7743-B6F8-CA2B2F92528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62F79E1-B7B6-BE40-A95A-37D6F0C5289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F20283-7DF3-1641-A006-504ADEAAB7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94AE78-E458-6D44-A282-11DA45737D50}"/>
              </a:ext>
            </a:extLst>
          </p:cNvPr>
          <p:cNvSpPr>
            <a:spLocks noGrp="1"/>
          </p:cNvSpPr>
          <p:nvPr>
            <p:ph type="dt" sz="half" idx="10"/>
          </p:nvPr>
        </p:nvSpPr>
        <p:spPr>
          <a:xfrm>
            <a:off x="838200" y="6356350"/>
            <a:ext cx="2743200" cy="365125"/>
          </a:xfrm>
          <a:prstGeom prst="rect">
            <a:avLst/>
          </a:prstGeom>
        </p:spPr>
        <p:txBody>
          <a:bodyPr/>
          <a:lstStyle/>
          <a:p>
            <a:fld id="{EF56780A-22F1-C34F-842B-683FF7C51B96}" type="datetimeFigureOut">
              <a:rPr lang="en-US" smtClean="0"/>
              <a:t>11/13/24</a:t>
            </a:fld>
            <a:endParaRPr lang="en-US"/>
          </a:p>
        </p:txBody>
      </p:sp>
      <p:sp>
        <p:nvSpPr>
          <p:cNvPr id="6" name="Footer Placeholder 5">
            <a:extLst>
              <a:ext uri="{FF2B5EF4-FFF2-40B4-BE49-F238E27FC236}">
                <a16:creationId xmlns:a16="http://schemas.microsoft.com/office/drawing/2014/main" id="{C5E0538D-EB0F-1A4C-9393-748C53906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6B55D3-5968-D74A-B623-5A09657AE0A2}"/>
              </a:ext>
            </a:extLst>
          </p:cNvPr>
          <p:cNvSpPr>
            <a:spLocks noGrp="1"/>
          </p:cNvSpPr>
          <p:nvPr>
            <p:ph type="sldNum" sz="quarter" idx="12"/>
          </p:nvPr>
        </p:nvSpPr>
        <p:spPr>
          <a:xfrm>
            <a:off x="8610600" y="6356350"/>
            <a:ext cx="2743200" cy="365125"/>
          </a:xfrm>
          <a:prstGeom prst="rect">
            <a:avLst/>
          </a:prstGeom>
        </p:spPr>
        <p:txBody>
          <a:bodyPr/>
          <a:lstStyle/>
          <a:p>
            <a:fld id="{D2F0B7FC-036E-2D45-89C2-AB2EE2E04C59}" type="slidenum">
              <a:rPr lang="en-US" smtClean="0"/>
              <a:t>‹#›</a:t>
            </a:fld>
            <a:endParaRPr lang="en-US"/>
          </a:p>
        </p:txBody>
      </p:sp>
    </p:spTree>
    <p:extLst>
      <p:ext uri="{BB962C8B-B14F-4D97-AF65-F5344CB8AC3E}">
        <p14:creationId xmlns:p14="http://schemas.microsoft.com/office/powerpoint/2010/main" val="2555915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512A0-76DE-9A43-A1C6-C76C4D611727}"/>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66D9EDF-4785-C74D-A5AA-7E5655474EAE}"/>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2C411D-65B3-6C48-A9EF-B2F30362A730}"/>
              </a:ext>
            </a:extLst>
          </p:cNvPr>
          <p:cNvSpPr>
            <a:spLocks noGrp="1"/>
          </p:cNvSpPr>
          <p:nvPr>
            <p:ph type="dt" sz="half" idx="10"/>
          </p:nvPr>
        </p:nvSpPr>
        <p:spPr>
          <a:xfrm>
            <a:off x="838200" y="6356350"/>
            <a:ext cx="2743200" cy="365125"/>
          </a:xfrm>
          <a:prstGeom prst="rect">
            <a:avLst/>
          </a:prstGeom>
        </p:spPr>
        <p:txBody>
          <a:bodyPr/>
          <a:lstStyle/>
          <a:p>
            <a:fld id="{EF56780A-22F1-C34F-842B-683FF7C51B96}" type="datetimeFigureOut">
              <a:rPr lang="en-US" smtClean="0"/>
              <a:t>11/13/24</a:t>
            </a:fld>
            <a:endParaRPr lang="en-US"/>
          </a:p>
        </p:txBody>
      </p:sp>
      <p:sp>
        <p:nvSpPr>
          <p:cNvPr id="5" name="Footer Placeholder 4">
            <a:extLst>
              <a:ext uri="{FF2B5EF4-FFF2-40B4-BE49-F238E27FC236}">
                <a16:creationId xmlns:a16="http://schemas.microsoft.com/office/drawing/2014/main" id="{C081AC50-EDB3-614E-8DAD-49BA5199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6A1990-424F-4643-A465-35A929F2070C}"/>
              </a:ext>
            </a:extLst>
          </p:cNvPr>
          <p:cNvSpPr>
            <a:spLocks noGrp="1"/>
          </p:cNvSpPr>
          <p:nvPr>
            <p:ph type="sldNum" sz="quarter" idx="12"/>
          </p:nvPr>
        </p:nvSpPr>
        <p:spPr>
          <a:xfrm>
            <a:off x="8610600" y="6356350"/>
            <a:ext cx="2743200" cy="365125"/>
          </a:xfrm>
          <a:prstGeom prst="rect">
            <a:avLst/>
          </a:prstGeom>
        </p:spPr>
        <p:txBody>
          <a:bodyPr/>
          <a:lstStyle/>
          <a:p>
            <a:fld id="{D2F0B7FC-036E-2D45-89C2-AB2EE2E04C59}" type="slidenum">
              <a:rPr lang="en-US" smtClean="0"/>
              <a:t>‹#›</a:t>
            </a:fld>
            <a:endParaRPr lang="en-US"/>
          </a:p>
        </p:txBody>
      </p:sp>
    </p:spTree>
    <p:extLst>
      <p:ext uri="{BB962C8B-B14F-4D97-AF65-F5344CB8AC3E}">
        <p14:creationId xmlns:p14="http://schemas.microsoft.com/office/powerpoint/2010/main" val="27087874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C5621-1BFF-4442-AF42-75246E126312}"/>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64AE0AC-C3D3-984A-AE6B-3CEB832664BE}"/>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72AD048-D529-CB4A-AA7B-3CA51883CB69}"/>
              </a:ext>
            </a:extLst>
          </p:cNvPr>
          <p:cNvSpPr>
            <a:spLocks noGrp="1"/>
          </p:cNvSpPr>
          <p:nvPr>
            <p:ph type="dt" sz="half" idx="10"/>
          </p:nvPr>
        </p:nvSpPr>
        <p:spPr>
          <a:xfrm>
            <a:off x="838200" y="6356350"/>
            <a:ext cx="2743200" cy="365125"/>
          </a:xfrm>
          <a:prstGeom prst="rect">
            <a:avLst/>
          </a:prstGeom>
        </p:spPr>
        <p:txBody>
          <a:bodyPr/>
          <a:lstStyle/>
          <a:p>
            <a:fld id="{EF56780A-22F1-C34F-842B-683FF7C51B96}" type="datetimeFigureOut">
              <a:rPr lang="en-US" smtClean="0"/>
              <a:t>11/13/24</a:t>
            </a:fld>
            <a:endParaRPr lang="en-US"/>
          </a:p>
        </p:txBody>
      </p:sp>
      <p:sp>
        <p:nvSpPr>
          <p:cNvPr id="5" name="Footer Placeholder 4">
            <a:extLst>
              <a:ext uri="{FF2B5EF4-FFF2-40B4-BE49-F238E27FC236}">
                <a16:creationId xmlns:a16="http://schemas.microsoft.com/office/drawing/2014/main" id="{07A64F69-E94A-5E49-8030-7BFC28A25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70F27C-29F4-3542-840C-9FD52F1901C6}"/>
              </a:ext>
            </a:extLst>
          </p:cNvPr>
          <p:cNvSpPr>
            <a:spLocks noGrp="1"/>
          </p:cNvSpPr>
          <p:nvPr>
            <p:ph type="sldNum" sz="quarter" idx="12"/>
          </p:nvPr>
        </p:nvSpPr>
        <p:spPr>
          <a:xfrm>
            <a:off x="8610600" y="6356350"/>
            <a:ext cx="2743200" cy="365125"/>
          </a:xfrm>
          <a:prstGeom prst="rect">
            <a:avLst/>
          </a:prstGeom>
        </p:spPr>
        <p:txBody>
          <a:bodyPr/>
          <a:lstStyle/>
          <a:p>
            <a:fld id="{D2F0B7FC-036E-2D45-89C2-AB2EE2E04C59}" type="slidenum">
              <a:rPr lang="en-US" smtClean="0"/>
              <a:t>‹#›</a:t>
            </a:fld>
            <a:endParaRPr lang="en-US"/>
          </a:p>
        </p:txBody>
      </p:sp>
    </p:spTree>
    <p:extLst>
      <p:ext uri="{BB962C8B-B14F-4D97-AF65-F5344CB8AC3E}">
        <p14:creationId xmlns:p14="http://schemas.microsoft.com/office/powerpoint/2010/main" val="2417175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cean - Grey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BE7935-97A5-4E54-BF9D-E3E025DF5A0A}"/>
              </a:ext>
            </a:extLst>
          </p:cNvPr>
          <p:cNvSpPr>
            <a:spLocks noGrp="1"/>
          </p:cNvSpPr>
          <p:nvPr>
            <p:ph type="sldNum" sz="quarter" idx="10"/>
          </p:nvPr>
        </p:nvSpPr>
        <p:spPr>
          <a:xfrm>
            <a:off x="11472597" y="191822"/>
            <a:ext cx="534603" cy="363730"/>
          </a:xfrm>
        </p:spPr>
        <p:txBody>
          <a:bodyPr/>
          <a:lstStyle>
            <a:lvl1pPr>
              <a:defRPr>
                <a:solidFill>
                  <a:srgbClr val="E5E7E4"/>
                </a:solidFill>
              </a:defRPr>
            </a:lvl1pPr>
          </a:lstStyle>
          <a:p>
            <a:fld id="{587702D9-62F4-4DAB-B7F1-D3C48808CBB7}" type="slidenum">
              <a:rPr lang="en-AU" smtClean="0"/>
              <a:pPr/>
              <a:t>‹#›</a:t>
            </a:fld>
            <a:endParaRPr lang="en-AU"/>
          </a:p>
        </p:txBody>
      </p:sp>
      <p:sp>
        <p:nvSpPr>
          <p:cNvPr id="4" name="Title 1">
            <a:extLst>
              <a:ext uri="{FF2B5EF4-FFF2-40B4-BE49-F238E27FC236}">
                <a16:creationId xmlns:a16="http://schemas.microsoft.com/office/drawing/2014/main" id="{36FEC765-8AAD-4A95-AF16-F3BBCEBA4482}"/>
              </a:ext>
            </a:extLst>
          </p:cNvPr>
          <p:cNvSpPr>
            <a:spLocks noGrp="1"/>
          </p:cNvSpPr>
          <p:nvPr>
            <p:ph type="title"/>
          </p:nvPr>
        </p:nvSpPr>
        <p:spPr>
          <a:xfrm>
            <a:off x="609600" y="465170"/>
            <a:ext cx="8485584" cy="1323807"/>
          </a:xfrm>
        </p:spPr>
        <p:txBody>
          <a:bodyPr>
            <a:noAutofit/>
          </a:bodyPr>
          <a:lstStyle>
            <a:lvl1pPr>
              <a:defRPr>
                <a:solidFill>
                  <a:srgbClr val="002D3F"/>
                </a:solidFill>
              </a:defRPr>
            </a:lvl1pPr>
          </a:lstStyle>
          <a:p>
            <a:r>
              <a:rPr lang="en-US" dirty="0"/>
              <a:t>Click to edit Master title style</a:t>
            </a:r>
            <a:endParaRPr lang="en-AU" dirty="0"/>
          </a:p>
        </p:txBody>
      </p:sp>
      <p:sp>
        <p:nvSpPr>
          <p:cNvPr id="5" name="Content Placeholder 2">
            <a:extLst>
              <a:ext uri="{FF2B5EF4-FFF2-40B4-BE49-F238E27FC236}">
                <a16:creationId xmlns:a16="http://schemas.microsoft.com/office/drawing/2014/main" id="{DDBC36F5-5032-4664-B6B9-059AF23D8BB0}"/>
              </a:ext>
            </a:extLst>
          </p:cNvPr>
          <p:cNvSpPr>
            <a:spLocks noGrp="1"/>
          </p:cNvSpPr>
          <p:nvPr>
            <p:ph idx="1" hasCustomPrompt="1"/>
          </p:nvPr>
        </p:nvSpPr>
        <p:spPr>
          <a:xfrm>
            <a:off x="609600" y="2277891"/>
            <a:ext cx="10515600" cy="4028764"/>
          </a:xfrm>
        </p:spPr>
        <p:txBody>
          <a:bodyPr>
            <a:noAutofit/>
          </a:bodyPr>
          <a:lstStyle>
            <a:lvl1pPr>
              <a:defRPr>
                <a:solidFill>
                  <a:srgbClr val="002D3F"/>
                </a:solidFill>
              </a:defRPr>
            </a:lvl1pPr>
            <a:lvl2pPr>
              <a:defRPr>
                <a:solidFill>
                  <a:srgbClr val="002D3F"/>
                </a:solidFill>
              </a:defRPr>
            </a:lvl2pPr>
            <a:lvl3pPr>
              <a:defRPr>
                <a:solidFill>
                  <a:srgbClr val="002D3F"/>
                </a:solidFill>
              </a:defRPr>
            </a:lvl3pPr>
            <a:lvl4pPr>
              <a:defRPr>
                <a:solidFill>
                  <a:srgbClr val="002D3F"/>
                </a:solidFill>
              </a:defRPr>
            </a:lvl4pPr>
            <a:lvl5pPr>
              <a:defRPr>
                <a:solidFill>
                  <a:srgbClr val="002D3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944456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8C0840-9EB4-7646-88A7-8FBFA853F2EF}"/>
              </a:ext>
            </a:extLst>
          </p:cNvPr>
          <p:cNvSpPr/>
          <p:nvPr userDrawn="1"/>
        </p:nvSpPr>
        <p:spPr>
          <a:xfrm>
            <a:off x="0" y="0"/>
            <a:ext cx="3738623" cy="6858000"/>
          </a:xfrm>
          <a:prstGeom prst="rect">
            <a:avLst/>
          </a:prstGeom>
          <a:solidFill>
            <a:srgbClr val="225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768EB37-A35D-0F45-8B73-DADE1B89210A}"/>
              </a:ext>
            </a:extLst>
          </p:cNvPr>
          <p:cNvPicPr>
            <a:picLocks noChangeAspect="1"/>
          </p:cNvPicPr>
          <p:nvPr userDrawn="1"/>
        </p:nvPicPr>
        <p:blipFill rotWithShape="1">
          <a:blip r:embed="rId2"/>
          <a:srcRect r="47391"/>
          <a:stretch/>
        </p:blipFill>
        <p:spPr>
          <a:xfrm>
            <a:off x="280688" y="226747"/>
            <a:ext cx="1781378" cy="1516593"/>
          </a:xfrm>
          <a:prstGeom prst="rect">
            <a:avLst/>
          </a:prstGeom>
        </p:spPr>
      </p:pic>
    </p:spTree>
    <p:extLst>
      <p:ext uri="{BB962C8B-B14F-4D97-AF65-F5344CB8AC3E}">
        <p14:creationId xmlns:p14="http://schemas.microsoft.com/office/powerpoint/2010/main" val="769309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8C0840-9EB4-7646-88A7-8FBFA853F2EF}"/>
              </a:ext>
            </a:extLst>
          </p:cNvPr>
          <p:cNvSpPr/>
          <p:nvPr userDrawn="1"/>
        </p:nvSpPr>
        <p:spPr>
          <a:xfrm>
            <a:off x="0" y="0"/>
            <a:ext cx="3738623" cy="6858000"/>
          </a:xfrm>
          <a:prstGeom prst="rect">
            <a:avLst/>
          </a:prstGeom>
          <a:solidFill>
            <a:srgbClr val="225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AAB8A7-3FB0-5C4D-A2A7-237DCA2B224C}"/>
              </a:ext>
            </a:extLst>
          </p:cNvPr>
          <p:cNvPicPr>
            <a:picLocks noChangeAspect="1"/>
          </p:cNvPicPr>
          <p:nvPr userDrawn="1"/>
        </p:nvPicPr>
        <p:blipFill rotWithShape="1">
          <a:blip r:embed="rId2"/>
          <a:srcRect r="47391"/>
          <a:stretch/>
        </p:blipFill>
        <p:spPr>
          <a:xfrm>
            <a:off x="280688" y="226747"/>
            <a:ext cx="1781378" cy="1516593"/>
          </a:xfrm>
          <a:prstGeom prst="rect">
            <a:avLst/>
          </a:prstGeom>
        </p:spPr>
      </p:pic>
    </p:spTree>
    <p:extLst>
      <p:ext uri="{BB962C8B-B14F-4D97-AF65-F5344CB8AC3E}">
        <p14:creationId xmlns:p14="http://schemas.microsoft.com/office/powerpoint/2010/main" val="21344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8C0840-9EB4-7646-88A7-8FBFA853F2EF}"/>
              </a:ext>
            </a:extLst>
          </p:cNvPr>
          <p:cNvSpPr/>
          <p:nvPr userDrawn="1"/>
        </p:nvSpPr>
        <p:spPr>
          <a:xfrm>
            <a:off x="0" y="0"/>
            <a:ext cx="3738623" cy="6858000"/>
          </a:xfrm>
          <a:prstGeom prst="rect">
            <a:avLst/>
          </a:prstGeom>
          <a:solidFill>
            <a:srgbClr val="225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828A832-8589-A64C-A632-0D522B9B25F0}"/>
              </a:ext>
            </a:extLst>
          </p:cNvPr>
          <p:cNvPicPr>
            <a:picLocks noChangeAspect="1"/>
          </p:cNvPicPr>
          <p:nvPr userDrawn="1"/>
        </p:nvPicPr>
        <p:blipFill>
          <a:blip r:embed="rId2"/>
          <a:stretch>
            <a:fillRect/>
          </a:stretch>
        </p:blipFill>
        <p:spPr>
          <a:xfrm>
            <a:off x="0" y="2092097"/>
            <a:ext cx="3738623" cy="4765903"/>
          </a:xfrm>
          <a:prstGeom prst="rect">
            <a:avLst/>
          </a:prstGeom>
        </p:spPr>
      </p:pic>
      <p:pic>
        <p:nvPicPr>
          <p:cNvPr id="10" name="Picture 9">
            <a:extLst>
              <a:ext uri="{FF2B5EF4-FFF2-40B4-BE49-F238E27FC236}">
                <a16:creationId xmlns:a16="http://schemas.microsoft.com/office/drawing/2014/main" id="{0B5EABB6-57C9-1D42-9A19-237112C93627}"/>
              </a:ext>
            </a:extLst>
          </p:cNvPr>
          <p:cNvPicPr>
            <a:picLocks noChangeAspect="1"/>
          </p:cNvPicPr>
          <p:nvPr userDrawn="1"/>
        </p:nvPicPr>
        <p:blipFill rotWithShape="1">
          <a:blip r:embed="rId3"/>
          <a:srcRect r="47391"/>
          <a:stretch/>
        </p:blipFill>
        <p:spPr>
          <a:xfrm>
            <a:off x="280688" y="226747"/>
            <a:ext cx="1781378" cy="1516593"/>
          </a:xfrm>
          <a:prstGeom prst="rect">
            <a:avLst/>
          </a:prstGeom>
        </p:spPr>
      </p:pic>
    </p:spTree>
    <p:extLst>
      <p:ext uri="{BB962C8B-B14F-4D97-AF65-F5344CB8AC3E}">
        <p14:creationId xmlns:p14="http://schemas.microsoft.com/office/powerpoint/2010/main" val="4197913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8C0840-9EB4-7646-88A7-8FBFA853F2EF}"/>
              </a:ext>
            </a:extLst>
          </p:cNvPr>
          <p:cNvSpPr/>
          <p:nvPr userDrawn="1"/>
        </p:nvSpPr>
        <p:spPr>
          <a:xfrm>
            <a:off x="0" y="0"/>
            <a:ext cx="3738623" cy="6858000"/>
          </a:xfrm>
          <a:prstGeom prst="rect">
            <a:avLst/>
          </a:prstGeom>
          <a:solidFill>
            <a:srgbClr val="225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916934-BEAD-9449-B655-9666687980F6}"/>
              </a:ext>
            </a:extLst>
          </p:cNvPr>
          <p:cNvPicPr>
            <a:picLocks noChangeAspect="1"/>
          </p:cNvPicPr>
          <p:nvPr userDrawn="1"/>
        </p:nvPicPr>
        <p:blipFill rotWithShape="1">
          <a:blip r:embed="rId2"/>
          <a:srcRect r="47391"/>
          <a:stretch/>
        </p:blipFill>
        <p:spPr>
          <a:xfrm>
            <a:off x="280688" y="226747"/>
            <a:ext cx="1781378" cy="1516593"/>
          </a:xfrm>
          <a:prstGeom prst="rect">
            <a:avLst/>
          </a:prstGeom>
        </p:spPr>
      </p:pic>
    </p:spTree>
    <p:extLst>
      <p:ext uri="{BB962C8B-B14F-4D97-AF65-F5344CB8AC3E}">
        <p14:creationId xmlns:p14="http://schemas.microsoft.com/office/powerpoint/2010/main" val="425247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E7457C2-AC41-F945-9E29-44593E1C6F87}"/>
              </a:ext>
            </a:extLst>
          </p:cNvPr>
          <p:cNvSpPr txBox="1"/>
          <p:nvPr userDrawn="1"/>
        </p:nvSpPr>
        <p:spPr>
          <a:xfrm>
            <a:off x="5245075" y="633409"/>
            <a:ext cx="6512313" cy="707886"/>
          </a:xfrm>
          <a:prstGeom prst="rect">
            <a:avLst/>
          </a:prstGeom>
          <a:noFill/>
        </p:spPr>
        <p:txBody>
          <a:bodyPr wrap="square" rtlCol="0">
            <a:spAutoFit/>
          </a:bodyPr>
          <a:lstStyle/>
          <a:p>
            <a:pPr algn="r"/>
            <a:r>
              <a:rPr lang="en-US" sz="4000" b="0" i="0">
                <a:solidFill>
                  <a:schemeClr val="bg1"/>
                </a:solidFill>
                <a:latin typeface="Avenir Next Ultra Light" panose="020B0203020202020204" pitchFamily="34" charset="77"/>
              </a:rPr>
              <a:t>Title of slide goes </a:t>
            </a:r>
            <a:r>
              <a:rPr lang="en-US" sz="4000" b="0" i="0">
                <a:solidFill>
                  <a:schemeClr val="bg1"/>
                </a:solidFill>
                <a:latin typeface="Avenir Next Medium" panose="020B0503020202020204" pitchFamily="34" charset="0"/>
              </a:rPr>
              <a:t>here</a:t>
            </a:r>
          </a:p>
        </p:txBody>
      </p:sp>
    </p:spTree>
    <p:extLst>
      <p:ext uri="{BB962C8B-B14F-4D97-AF65-F5344CB8AC3E}">
        <p14:creationId xmlns:p14="http://schemas.microsoft.com/office/powerpoint/2010/main" val="656099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65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F495569-419D-4D4B-BAF3-1E347A89E676}"/>
              </a:ext>
            </a:extLst>
          </p:cNvPr>
          <p:cNvSpPr txBox="1"/>
          <p:nvPr userDrawn="1"/>
        </p:nvSpPr>
        <p:spPr>
          <a:xfrm>
            <a:off x="5397475" y="633409"/>
            <a:ext cx="6512313" cy="707886"/>
          </a:xfrm>
          <a:prstGeom prst="rect">
            <a:avLst/>
          </a:prstGeom>
          <a:noFill/>
        </p:spPr>
        <p:txBody>
          <a:bodyPr wrap="square" rtlCol="0">
            <a:spAutoFit/>
          </a:bodyPr>
          <a:lstStyle/>
          <a:p>
            <a:pPr algn="r"/>
            <a:r>
              <a:rPr lang="en-US" sz="4000" b="0" i="0">
                <a:solidFill>
                  <a:srgbClr val="225B82"/>
                </a:solidFill>
                <a:latin typeface="Avenir Next Ultra Light" panose="020B0203020202020204" pitchFamily="34" charset="77"/>
              </a:rPr>
              <a:t>Title of slide goes </a:t>
            </a:r>
            <a:r>
              <a:rPr lang="en-US" sz="4000" b="0" i="0">
                <a:solidFill>
                  <a:srgbClr val="225B82"/>
                </a:solidFill>
                <a:latin typeface="Avenir Next Medium" panose="020B0503020202020204" pitchFamily="34" charset="0"/>
              </a:rPr>
              <a:t>here</a:t>
            </a:r>
          </a:p>
        </p:txBody>
      </p:sp>
    </p:spTree>
    <p:extLst>
      <p:ext uri="{BB962C8B-B14F-4D97-AF65-F5344CB8AC3E}">
        <p14:creationId xmlns:p14="http://schemas.microsoft.com/office/powerpoint/2010/main" val="51107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83FCE-9669-F24C-9600-A2A0536C703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54540FA-F39E-C644-BF78-3FD01E2E1AF8}"/>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643F786-8FFE-9842-BC23-51DA8EA3A198}"/>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F11CAE5-E8BB-CB41-906A-EFB14AA549FF}"/>
              </a:ext>
            </a:extLst>
          </p:cNvPr>
          <p:cNvSpPr>
            <a:spLocks noGrp="1"/>
          </p:cNvSpPr>
          <p:nvPr>
            <p:ph type="dt" sz="half" idx="10"/>
          </p:nvPr>
        </p:nvSpPr>
        <p:spPr>
          <a:xfrm>
            <a:off x="838200" y="6356350"/>
            <a:ext cx="2743200" cy="365125"/>
          </a:xfrm>
          <a:prstGeom prst="rect">
            <a:avLst/>
          </a:prstGeom>
        </p:spPr>
        <p:txBody>
          <a:bodyPr/>
          <a:lstStyle/>
          <a:p>
            <a:fld id="{EF56780A-22F1-C34F-842B-683FF7C51B96}" type="datetimeFigureOut">
              <a:rPr lang="en-US" smtClean="0"/>
              <a:t>11/13/24</a:t>
            </a:fld>
            <a:endParaRPr lang="en-US"/>
          </a:p>
        </p:txBody>
      </p:sp>
      <p:sp>
        <p:nvSpPr>
          <p:cNvPr id="6" name="Footer Placeholder 5">
            <a:extLst>
              <a:ext uri="{FF2B5EF4-FFF2-40B4-BE49-F238E27FC236}">
                <a16:creationId xmlns:a16="http://schemas.microsoft.com/office/drawing/2014/main" id="{18370AAB-E9D1-4842-8390-54905F6B7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9CFACB5-A265-BB47-8C19-3776EC5C073A}"/>
              </a:ext>
            </a:extLst>
          </p:cNvPr>
          <p:cNvSpPr>
            <a:spLocks noGrp="1"/>
          </p:cNvSpPr>
          <p:nvPr>
            <p:ph type="sldNum" sz="quarter" idx="12"/>
          </p:nvPr>
        </p:nvSpPr>
        <p:spPr>
          <a:xfrm>
            <a:off x="8610600" y="6356350"/>
            <a:ext cx="2743200" cy="365125"/>
          </a:xfrm>
          <a:prstGeom prst="rect">
            <a:avLst/>
          </a:prstGeom>
        </p:spPr>
        <p:txBody>
          <a:bodyPr/>
          <a:lstStyle/>
          <a:p>
            <a:fld id="{D2F0B7FC-036E-2D45-89C2-AB2EE2E04C59}" type="slidenum">
              <a:rPr lang="en-US" smtClean="0"/>
              <a:t>‹#›</a:t>
            </a:fld>
            <a:endParaRPr lang="en-US"/>
          </a:p>
        </p:txBody>
      </p:sp>
    </p:spTree>
    <p:extLst>
      <p:ext uri="{BB962C8B-B14F-4D97-AF65-F5344CB8AC3E}">
        <p14:creationId xmlns:p14="http://schemas.microsoft.com/office/powerpoint/2010/main" val="2466042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EE40F72-A134-514F-8A99-0A08977EBEF2}"/>
              </a:ext>
            </a:extLst>
          </p:cNvPr>
          <p:cNvPicPr>
            <a:picLocks noChangeAspect="1"/>
          </p:cNvPicPr>
          <p:nvPr userDrawn="1"/>
        </p:nvPicPr>
        <p:blipFill>
          <a:blip r:embed="rId19"/>
          <a:srcRect/>
          <a:stretch/>
        </p:blipFill>
        <p:spPr>
          <a:xfrm>
            <a:off x="282212" y="230115"/>
            <a:ext cx="1763522" cy="1514475"/>
          </a:xfrm>
          <a:prstGeom prst="rect">
            <a:avLst/>
          </a:prstGeom>
        </p:spPr>
      </p:pic>
    </p:spTree>
    <p:extLst>
      <p:ext uri="{BB962C8B-B14F-4D97-AF65-F5344CB8AC3E}">
        <p14:creationId xmlns:p14="http://schemas.microsoft.com/office/powerpoint/2010/main" val="4035435004"/>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72" r:id="rId3"/>
    <p:sldLayoutId id="2147483673" r:id="rId4"/>
    <p:sldLayoutId id="2147483662" r:id="rId5"/>
    <p:sldLayoutId id="2147483664" r:id="rId6"/>
    <p:sldLayoutId id="2147483651" r:id="rId7"/>
    <p:sldLayoutId id="2147483663"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7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png"/><Relationship Id="rId18" Type="http://schemas.openxmlformats.org/officeDocument/2006/relationships/image" Target="../media/image23.jpg"/><Relationship Id="rId3" Type="http://schemas.openxmlformats.org/officeDocument/2006/relationships/image" Target="../media/image8.jpg"/><Relationship Id="rId21" Type="http://schemas.openxmlformats.org/officeDocument/2006/relationships/image" Target="../media/image7.jpg"/><Relationship Id="rId7" Type="http://schemas.openxmlformats.org/officeDocument/2006/relationships/image" Target="../media/image12.jpg"/><Relationship Id="rId12" Type="http://schemas.openxmlformats.org/officeDocument/2006/relationships/image" Target="../media/image17.jpg"/><Relationship Id="rId17" Type="http://schemas.openxmlformats.org/officeDocument/2006/relationships/image" Target="../media/image22.jpg"/><Relationship Id="rId2" Type="http://schemas.openxmlformats.org/officeDocument/2006/relationships/notesSlide" Target="../notesSlides/notesSlide4.xml"/><Relationship Id="rId16" Type="http://schemas.openxmlformats.org/officeDocument/2006/relationships/image" Target="../media/image21.jpg"/><Relationship Id="rId20" Type="http://schemas.openxmlformats.org/officeDocument/2006/relationships/image" Target="../media/image25.jpg"/><Relationship Id="rId1" Type="http://schemas.openxmlformats.org/officeDocument/2006/relationships/slideLayout" Target="../slideLayouts/slideLayout6.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eg"/><Relationship Id="rId15" Type="http://schemas.openxmlformats.org/officeDocument/2006/relationships/image" Target="../media/image20.jpg"/><Relationship Id="rId10" Type="http://schemas.openxmlformats.org/officeDocument/2006/relationships/image" Target="../media/image15.jpg"/><Relationship Id="rId19" Type="http://schemas.openxmlformats.org/officeDocument/2006/relationships/image" Target="../media/image24.jpg"/><Relationship Id="rId4" Type="http://schemas.openxmlformats.org/officeDocument/2006/relationships/image" Target="../media/image9.jpeg"/><Relationship Id="rId9" Type="http://schemas.openxmlformats.org/officeDocument/2006/relationships/image" Target="../media/image14.jpg"/><Relationship Id="rId1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D05D9F-756A-6E4E-B25F-FD03210168E7}"/>
              </a:ext>
            </a:extLst>
          </p:cNvPr>
          <p:cNvSpPr/>
          <p:nvPr/>
        </p:nvSpPr>
        <p:spPr>
          <a:xfrm>
            <a:off x="6232616" y="6627168"/>
            <a:ext cx="5959384" cy="230832"/>
          </a:xfrm>
          <a:prstGeom prst="rect">
            <a:avLst/>
          </a:prstGeom>
          <a:noFill/>
          <a:effectLst>
            <a:outerShdw blurRad="50800" dist="12700" dir="2700000" algn="tl" rotWithShape="0">
              <a:schemeClr val="tx1">
                <a:alpha val="62000"/>
              </a:schemeClr>
            </a:outerShdw>
          </a:effectLst>
        </p:spPr>
        <p:txBody>
          <a:bodyPr wrap="square">
            <a:spAutoFit/>
          </a:bodyPr>
          <a:lstStyle/>
          <a:p>
            <a:pPr algn="r"/>
            <a:r>
              <a:rPr lang="en-AU" sz="900" dirty="0">
                <a:solidFill>
                  <a:schemeClr val="bg1"/>
                </a:solidFill>
                <a:latin typeface="Nunito Sans Light" pitchFamily="2" charset="77"/>
              </a:rPr>
              <a:t>CTAO-South Rendering. Credit: CTAO.</a:t>
            </a:r>
          </a:p>
        </p:txBody>
      </p:sp>
      <p:sp>
        <p:nvSpPr>
          <p:cNvPr id="6" name="TextBox 5">
            <a:extLst>
              <a:ext uri="{FF2B5EF4-FFF2-40B4-BE49-F238E27FC236}">
                <a16:creationId xmlns:a16="http://schemas.microsoft.com/office/drawing/2014/main" id="{1C04A311-4862-FD4F-9709-6F15A91B3868}"/>
              </a:ext>
            </a:extLst>
          </p:cNvPr>
          <p:cNvSpPr txBox="1"/>
          <p:nvPr/>
        </p:nvSpPr>
        <p:spPr>
          <a:xfrm>
            <a:off x="289831" y="3248285"/>
            <a:ext cx="3329087" cy="609782"/>
          </a:xfrm>
          <a:prstGeom prst="rect">
            <a:avLst/>
          </a:prstGeom>
          <a:noFill/>
        </p:spPr>
        <p:txBody>
          <a:bodyPr wrap="square" lIns="91440" tIns="45720" rIns="91440" bIns="45720" rtlCol="0" anchor="ctr" anchorCtr="0">
            <a:spAutoFit/>
          </a:bodyPr>
          <a:lstStyle/>
          <a:p>
            <a:pPr>
              <a:lnSpc>
                <a:spcPts val="3860"/>
              </a:lnSpc>
              <a:spcAft>
                <a:spcPts val="200"/>
              </a:spcAft>
            </a:pPr>
            <a:r>
              <a:rPr lang="en-US" sz="3700" b="1" spc="70" dirty="0">
                <a:solidFill>
                  <a:schemeClr val="bg1"/>
                </a:solidFill>
                <a:latin typeface="Nunito Sans" pitchFamily="2" charset="77"/>
                <a:ea typeface="Verdana" panose="020B0604030504040204" pitchFamily="34" charset="0"/>
                <a:cs typeface="Arial" panose="020B0604020202020204" pitchFamily="34" charset="0"/>
              </a:rPr>
              <a:t>CTA Update</a:t>
            </a:r>
          </a:p>
        </p:txBody>
      </p:sp>
      <p:sp>
        <p:nvSpPr>
          <p:cNvPr id="7" name="TextBox 6">
            <a:extLst>
              <a:ext uri="{FF2B5EF4-FFF2-40B4-BE49-F238E27FC236}">
                <a16:creationId xmlns:a16="http://schemas.microsoft.com/office/drawing/2014/main" id="{2930346D-679F-2447-B2B3-A3978DA39FAD}"/>
              </a:ext>
            </a:extLst>
          </p:cNvPr>
          <p:cNvSpPr txBox="1"/>
          <p:nvPr/>
        </p:nvSpPr>
        <p:spPr>
          <a:xfrm>
            <a:off x="312259" y="5749180"/>
            <a:ext cx="3458552" cy="892552"/>
          </a:xfrm>
          <a:prstGeom prst="rect">
            <a:avLst/>
          </a:prstGeom>
          <a:noFill/>
        </p:spPr>
        <p:txBody>
          <a:bodyPr wrap="square" rtlCol="0" anchor="b" anchorCtr="0">
            <a:spAutoFit/>
          </a:bodyPr>
          <a:lstStyle/>
          <a:p>
            <a:pPr>
              <a:spcAft>
                <a:spcPts val="1200"/>
              </a:spcAft>
            </a:pPr>
            <a:r>
              <a:rPr lang="en-US" spc="50" dirty="0">
                <a:solidFill>
                  <a:schemeClr val="bg1"/>
                </a:solidFill>
                <a:latin typeface="Nunito Sans Light" pitchFamily="2" charset="77"/>
              </a:rPr>
              <a:t>13 November 2024 </a:t>
            </a:r>
          </a:p>
          <a:p>
            <a:pPr>
              <a:spcAft>
                <a:spcPts val="600"/>
              </a:spcAft>
            </a:pPr>
            <a:r>
              <a:rPr lang="en-US" sz="1200" b="1" spc="50" dirty="0">
                <a:solidFill>
                  <a:schemeClr val="bg1"/>
                </a:solidFill>
                <a:latin typeface="Nunito Sans" pitchFamily="2" charset="77"/>
              </a:rPr>
              <a:t>James Murray</a:t>
            </a:r>
            <a:br>
              <a:rPr lang="en-US" sz="1200" b="1" spc="50" dirty="0">
                <a:solidFill>
                  <a:schemeClr val="bg1"/>
                </a:solidFill>
                <a:latin typeface="Nunito Sans" pitchFamily="2" charset="77"/>
              </a:rPr>
            </a:br>
            <a:r>
              <a:rPr lang="en-US" sz="1200" spc="50" dirty="0">
                <a:solidFill>
                  <a:schemeClr val="bg1"/>
                </a:solidFill>
                <a:latin typeface="Nunito Sans Light" pitchFamily="2" charset="77"/>
              </a:rPr>
              <a:t>AAL Director of Programs</a:t>
            </a:r>
          </a:p>
        </p:txBody>
      </p:sp>
    </p:spTree>
    <p:extLst>
      <p:ext uri="{BB962C8B-B14F-4D97-AF65-F5344CB8AC3E}">
        <p14:creationId xmlns:p14="http://schemas.microsoft.com/office/powerpoint/2010/main" val="2584981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7616DE-AD39-EF2F-10FE-6F093F5D9C92}"/>
              </a:ext>
            </a:extLst>
          </p:cNvPr>
          <p:cNvSpPr>
            <a:spLocks noGrp="1"/>
          </p:cNvSpPr>
          <p:nvPr>
            <p:ph type="sldNum" sz="quarter" idx="10"/>
          </p:nvPr>
        </p:nvSpPr>
        <p:spPr/>
        <p:txBody>
          <a:bodyPr/>
          <a:lstStyle/>
          <a:p>
            <a:fld id="{587702D9-62F4-4DAB-B7F1-D3C48808CBB7}" type="slidenum">
              <a:rPr lang="en-AU" smtClean="0"/>
              <a:pPr/>
              <a:t>10</a:t>
            </a:fld>
            <a:endParaRPr lang="en-AU"/>
          </a:p>
        </p:txBody>
      </p:sp>
      <p:grpSp>
        <p:nvGrpSpPr>
          <p:cNvPr id="7" name="Group 6">
            <a:extLst>
              <a:ext uri="{FF2B5EF4-FFF2-40B4-BE49-F238E27FC236}">
                <a16:creationId xmlns:a16="http://schemas.microsoft.com/office/drawing/2014/main" id="{74038DC0-EAB2-5938-B5D5-6DF066526A6B}"/>
              </a:ext>
              <a:ext uri="{C183D7F6-B498-43B3-948B-1728B52AA6E4}">
                <adec:decorative xmlns:adec="http://schemas.microsoft.com/office/drawing/2017/decorative" val="1"/>
              </a:ext>
            </a:extLst>
          </p:cNvPr>
          <p:cNvGrpSpPr/>
          <p:nvPr/>
        </p:nvGrpSpPr>
        <p:grpSpPr>
          <a:xfrm>
            <a:off x="-127164" y="-120108"/>
            <a:ext cx="12458083" cy="7577826"/>
            <a:chOff x="-15647" y="-127591"/>
            <a:chExt cx="9343389" cy="5839028"/>
          </a:xfrm>
        </p:grpSpPr>
        <p:graphicFrame>
          <p:nvGraphicFramePr>
            <p:cNvPr id="8" name="Diagram 7">
              <a:extLst>
                <a:ext uri="{FF2B5EF4-FFF2-40B4-BE49-F238E27FC236}">
                  <a16:creationId xmlns:a16="http://schemas.microsoft.com/office/drawing/2014/main" id="{4762C371-89ED-A7B6-FC30-421EEB6CC333}"/>
                </a:ext>
              </a:extLst>
            </p:cNvPr>
            <p:cNvGraphicFramePr/>
            <p:nvPr/>
          </p:nvGraphicFramePr>
          <p:xfrm>
            <a:off x="-15647" y="-127591"/>
            <a:ext cx="9234972" cy="5441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9A1C8AFF-32BC-431B-5022-D54A97EBEAD4}"/>
                </a:ext>
              </a:extLst>
            </p:cNvPr>
            <p:cNvSpPr txBox="1"/>
            <p:nvPr/>
          </p:nvSpPr>
          <p:spPr>
            <a:xfrm>
              <a:off x="0" y="4633632"/>
              <a:ext cx="9327742" cy="1077805"/>
            </a:xfrm>
            <a:prstGeom prst="rect">
              <a:avLst/>
            </a:prstGeom>
            <a:noFill/>
          </p:spPr>
          <p:txBody>
            <a:bodyPr wrap="square" rtlCol="0" anchor="t" anchorCtr="0">
              <a:noAutofit/>
            </a:bodyPr>
            <a:lstStyle/>
            <a:p>
              <a:pPr algn="ctr">
                <a:lnSpc>
                  <a:spcPct val="107000"/>
                </a:lnSpc>
                <a:spcAft>
                  <a:spcPts val="533"/>
                </a:spcAft>
              </a:pPr>
              <a:r>
                <a:rPr lang="en-AU" sz="1332" b="1" u="sng" dirty="0">
                  <a:solidFill>
                    <a:srgbClr val="FFFFFF"/>
                  </a:solidFill>
                  <a:latin typeface="Calibri" panose="020F0502020204030204" pitchFamily="34" charset="0"/>
                  <a:ea typeface="Calibri" panose="020F0502020204030204" pitchFamily="34" charset="0"/>
                  <a:cs typeface="Arial" panose="020B0604020202020204" pitchFamily="34" charset="0"/>
                </a:rPr>
                <a:t>Implementation</a:t>
              </a:r>
              <a:endParaRPr lang="en-AU" sz="1465" dirty="0">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533"/>
                </a:spcAft>
              </a:pPr>
              <a:r>
                <a:rPr lang="en-AU" sz="1332" dirty="0">
                  <a:solidFill>
                    <a:srgbClr val="FFFFFF"/>
                  </a:solidFill>
                  <a:latin typeface="Calibri" panose="020F0502020204030204" pitchFamily="34" charset="0"/>
                  <a:ea typeface="Calibri" panose="020F0502020204030204" pitchFamily="34" charset="0"/>
                  <a:cs typeface="Arial" panose="020B0604020202020204" pitchFamily="34" charset="0"/>
                </a:rPr>
                <a:t>An independent NDRI Working Group will develop an NDRI Investment Plan to implement the NDRI Strategy. The NDRI Investment Plan will be underpinned by stakeholder engagement and guided by the NRI Advisory Group. The Investment Plan will be funded, implemented, and monitored through NCRIS.</a:t>
              </a:r>
              <a:endParaRPr lang="en-AU" sz="1465" dirty="0">
                <a:latin typeface="Calibri" panose="020F0502020204030204" pitchFamily="34" charset="0"/>
                <a:ea typeface="Calibri" panose="020F0502020204030204" pitchFamily="34" charset="0"/>
                <a:cs typeface="Arial" panose="020B0604020202020204" pitchFamily="34" charset="0"/>
              </a:endParaRPr>
            </a:p>
            <a:p>
              <a:pPr algn="ctr">
                <a:lnSpc>
                  <a:spcPct val="107000"/>
                </a:lnSpc>
                <a:spcAft>
                  <a:spcPts val="533"/>
                </a:spcAft>
              </a:pPr>
              <a:r>
                <a:rPr lang="en-AU" sz="1332" dirty="0">
                  <a:solidFill>
                    <a:srgbClr val="FFFFFF"/>
                  </a:solidFill>
                  <a:latin typeface="Calibri" panose="020F0502020204030204" pitchFamily="34" charset="0"/>
                  <a:ea typeface="Calibri" panose="020F0502020204030204" pitchFamily="34" charset="0"/>
                  <a:cs typeface="Arial" panose="020B0604020202020204" pitchFamily="34" charset="0"/>
                </a:rPr>
                <a:t> </a:t>
              </a:r>
              <a:endParaRPr lang="en-AU" sz="1465" dirty="0">
                <a:latin typeface="Calibri" panose="020F050202020403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830513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66021-0446-5965-6739-313FB03E81C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C6F8A27-83E7-66BE-B0CA-8AB91CBFEA42}"/>
              </a:ext>
            </a:extLst>
          </p:cNvPr>
          <p:cNvPicPr>
            <a:picLocks noChangeAspect="1"/>
          </p:cNvPicPr>
          <p:nvPr/>
        </p:nvPicPr>
        <p:blipFill>
          <a:blip r:embed="rId3"/>
          <a:srcRect l="57" r="57"/>
          <a:stretch/>
        </p:blipFill>
        <p:spPr>
          <a:xfrm>
            <a:off x="3738623" y="2097089"/>
            <a:ext cx="8456729" cy="4762800"/>
          </a:xfrm>
          <a:prstGeom prst="rect">
            <a:avLst/>
          </a:prstGeom>
        </p:spPr>
      </p:pic>
      <p:sp>
        <p:nvSpPr>
          <p:cNvPr id="9" name="TextBox 8">
            <a:extLst>
              <a:ext uri="{FF2B5EF4-FFF2-40B4-BE49-F238E27FC236}">
                <a16:creationId xmlns:a16="http://schemas.microsoft.com/office/drawing/2014/main" id="{9BFFF1C8-4163-4C2A-6D0A-256091E7EA5C}"/>
              </a:ext>
            </a:extLst>
          </p:cNvPr>
          <p:cNvSpPr txBox="1"/>
          <p:nvPr/>
        </p:nvSpPr>
        <p:spPr>
          <a:xfrm>
            <a:off x="2824223" y="483044"/>
            <a:ext cx="9085566" cy="1256113"/>
          </a:xfrm>
          <a:prstGeom prst="rect">
            <a:avLst/>
          </a:prstGeom>
          <a:noFill/>
        </p:spPr>
        <p:txBody>
          <a:bodyPr wrap="square" rtlCol="0">
            <a:spAutoFit/>
          </a:bodyPr>
          <a:lstStyle/>
          <a:p>
            <a:pPr algn="r">
              <a:lnSpc>
                <a:spcPts val="4500"/>
              </a:lnSpc>
            </a:pPr>
            <a:r>
              <a:rPr lang="en-US" sz="4000" b="1" dirty="0">
                <a:solidFill>
                  <a:srgbClr val="225B82"/>
                </a:solidFill>
                <a:latin typeface="Nunito Sans Light" pitchFamily="2" charset="77"/>
              </a:rPr>
              <a:t>National Digital Research Infrastructure (NDRI)</a:t>
            </a:r>
            <a:endParaRPr lang="en-US" sz="4000" b="1" dirty="0">
              <a:solidFill>
                <a:srgbClr val="225B82"/>
              </a:solidFill>
              <a:latin typeface="Nunito Sans" pitchFamily="2" charset="77"/>
            </a:endParaRPr>
          </a:p>
        </p:txBody>
      </p:sp>
      <p:sp>
        <p:nvSpPr>
          <p:cNvPr id="7" name="Rectangle 6">
            <a:extLst>
              <a:ext uri="{FF2B5EF4-FFF2-40B4-BE49-F238E27FC236}">
                <a16:creationId xmlns:a16="http://schemas.microsoft.com/office/drawing/2014/main" id="{FE49B83D-C102-62B3-9548-448CA6CEA9F3}"/>
              </a:ext>
            </a:extLst>
          </p:cNvPr>
          <p:cNvSpPr/>
          <p:nvPr/>
        </p:nvSpPr>
        <p:spPr>
          <a:xfrm>
            <a:off x="8008883" y="6627168"/>
            <a:ext cx="4148391" cy="230832"/>
          </a:xfrm>
          <a:prstGeom prst="rect">
            <a:avLst/>
          </a:prstGeom>
        </p:spPr>
        <p:txBody>
          <a:bodyPr wrap="square" anchor="b">
            <a:spAutoFit/>
          </a:bodyPr>
          <a:lstStyle/>
          <a:p>
            <a:pPr algn="r"/>
            <a:r>
              <a:rPr lang="en-AU" sz="900" dirty="0">
                <a:solidFill>
                  <a:schemeClr val="bg1"/>
                </a:solidFill>
                <a:latin typeface="Nunito Sans Light" pitchFamily="2" charset="77"/>
              </a:rPr>
              <a:t>Rubin Observatory at sunset in May 2024. Credit: Rubin </a:t>
            </a:r>
            <a:r>
              <a:rPr lang="en-AU" sz="900" dirty="0" err="1">
                <a:solidFill>
                  <a:schemeClr val="bg1"/>
                </a:solidFill>
                <a:latin typeface="Nunito Sans Light" pitchFamily="2" charset="77"/>
              </a:rPr>
              <a:t>Obs</a:t>
            </a:r>
            <a:r>
              <a:rPr lang="en-AU" sz="900" dirty="0">
                <a:solidFill>
                  <a:schemeClr val="bg1"/>
                </a:solidFill>
                <a:latin typeface="Nunito Sans Light" pitchFamily="2" charset="77"/>
              </a:rPr>
              <a:t>/NSF/AURA.</a:t>
            </a:r>
            <a:endParaRPr lang="en-AU" sz="900" dirty="0">
              <a:solidFill>
                <a:srgbClr val="FF0000"/>
              </a:solidFill>
              <a:latin typeface="Nunito Sans Light" pitchFamily="2" charset="77"/>
            </a:endParaRPr>
          </a:p>
        </p:txBody>
      </p:sp>
      <p:sp>
        <p:nvSpPr>
          <p:cNvPr id="2" name="TextBox 1">
            <a:extLst>
              <a:ext uri="{FF2B5EF4-FFF2-40B4-BE49-F238E27FC236}">
                <a16:creationId xmlns:a16="http://schemas.microsoft.com/office/drawing/2014/main" id="{DB053A32-A735-9ADA-35F7-EDF3C3740073}"/>
              </a:ext>
            </a:extLst>
          </p:cNvPr>
          <p:cNvSpPr txBox="1"/>
          <p:nvPr/>
        </p:nvSpPr>
        <p:spPr>
          <a:xfrm>
            <a:off x="281123" y="2053913"/>
            <a:ext cx="3574885" cy="3785652"/>
          </a:xfrm>
          <a:prstGeom prst="rect">
            <a:avLst/>
          </a:prstGeom>
          <a:noFill/>
        </p:spPr>
        <p:txBody>
          <a:bodyPr wrap="square" rtlCol="0">
            <a:spAutoFit/>
          </a:bodyPr>
          <a:lstStyle/>
          <a:p>
            <a:pPr>
              <a:spcAft>
                <a:spcPts val="1200"/>
              </a:spcAft>
            </a:pPr>
            <a:r>
              <a:rPr lang="en-US" sz="2000" b="1" spc="30" dirty="0">
                <a:solidFill>
                  <a:schemeClr val="bg1"/>
                </a:solidFill>
                <a:latin typeface="Nunito Sans" pitchFamily="2" charset="77"/>
              </a:rPr>
              <a:t>The National Digital Research Infrastructure Strategy has been released and NCRIS is now funding an implementation plan</a:t>
            </a:r>
          </a:p>
          <a:p>
            <a:pPr>
              <a:spcAft>
                <a:spcPts val="1200"/>
              </a:spcAft>
            </a:pPr>
            <a:r>
              <a:rPr lang="en-US" sz="2000" spc="30" dirty="0">
                <a:solidFill>
                  <a:schemeClr val="bg1"/>
                </a:solidFill>
                <a:latin typeface="Nunito Sans Light" pitchFamily="2" charset="77"/>
              </a:rPr>
              <a:t>AAL will seek funding for:</a:t>
            </a:r>
          </a:p>
          <a:p>
            <a:pPr>
              <a:spcAft>
                <a:spcPts val="1200"/>
              </a:spcAft>
            </a:pPr>
            <a:r>
              <a:rPr lang="en-US" sz="2000" spc="30" dirty="0">
                <a:solidFill>
                  <a:schemeClr val="bg1"/>
                </a:solidFill>
                <a:latin typeface="Nunito Sans Light" pitchFamily="2" charset="77"/>
              </a:rPr>
              <a:t>ADACS</a:t>
            </a:r>
          </a:p>
          <a:p>
            <a:pPr>
              <a:spcAft>
                <a:spcPts val="1200"/>
              </a:spcAft>
            </a:pPr>
            <a:r>
              <a:rPr lang="en-US" sz="2000" spc="30" dirty="0">
                <a:solidFill>
                  <a:schemeClr val="bg1"/>
                </a:solidFill>
                <a:latin typeface="Nunito Sans Light" pitchFamily="2" charset="77"/>
              </a:rPr>
              <a:t>High Performance Data </a:t>
            </a:r>
            <a:r>
              <a:rPr lang="en-US" sz="2000" spc="30" dirty="0" err="1">
                <a:solidFill>
                  <a:schemeClr val="bg1"/>
                </a:solidFill>
                <a:latin typeface="Nunito Sans Light" pitchFamily="2" charset="77"/>
              </a:rPr>
              <a:t>Centres</a:t>
            </a:r>
            <a:endParaRPr lang="en-US" sz="2000" spc="30" dirty="0">
              <a:solidFill>
                <a:schemeClr val="bg1"/>
              </a:solidFill>
              <a:latin typeface="Nunito Sans Light" pitchFamily="2" charset="77"/>
            </a:endParaRPr>
          </a:p>
          <a:p>
            <a:pPr>
              <a:spcAft>
                <a:spcPts val="1200"/>
              </a:spcAft>
            </a:pPr>
            <a:r>
              <a:rPr lang="en-US" sz="2000" spc="30" dirty="0">
                <a:solidFill>
                  <a:schemeClr val="bg1"/>
                </a:solidFill>
                <a:latin typeface="Nunito Sans Light" pitchFamily="2" charset="77"/>
              </a:rPr>
              <a:t>Other (your ideas here)</a:t>
            </a:r>
          </a:p>
        </p:txBody>
      </p:sp>
      <p:pic>
        <p:nvPicPr>
          <p:cNvPr id="3" name="Picture 2">
            <a:extLst>
              <a:ext uri="{FF2B5EF4-FFF2-40B4-BE49-F238E27FC236}">
                <a16:creationId xmlns:a16="http://schemas.microsoft.com/office/drawing/2014/main" id="{D7B2BF4C-7EF5-AF48-7855-A18911145DE0}"/>
              </a:ext>
            </a:extLst>
          </p:cNvPr>
          <p:cNvPicPr>
            <a:picLocks noChangeAspect="1"/>
          </p:cNvPicPr>
          <p:nvPr/>
        </p:nvPicPr>
        <p:blipFill>
          <a:blip r:embed="rId4"/>
          <a:srcRect t="11045" r="1595" b="15151"/>
          <a:stretch/>
        </p:blipFill>
        <p:spPr>
          <a:xfrm>
            <a:off x="3724772" y="2095200"/>
            <a:ext cx="8467228" cy="4762800"/>
          </a:xfrm>
          <a:prstGeom prst="rect">
            <a:avLst/>
          </a:prstGeom>
        </p:spPr>
      </p:pic>
    </p:spTree>
    <p:extLst>
      <p:ext uri="{BB962C8B-B14F-4D97-AF65-F5344CB8AC3E}">
        <p14:creationId xmlns:p14="http://schemas.microsoft.com/office/powerpoint/2010/main" val="2271695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B7536D-A1ED-F076-2E1C-B60EB5C345B6}"/>
              </a:ext>
            </a:extLst>
          </p:cNvPr>
          <p:cNvPicPr>
            <a:picLocks noChangeAspect="1"/>
          </p:cNvPicPr>
          <p:nvPr/>
        </p:nvPicPr>
        <p:blipFill rotWithShape="1">
          <a:blip r:embed="rId3"/>
          <a:srcRect t="12335" b="-35"/>
          <a:stretch/>
        </p:blipFill>
        <p:spPr>
          <a:xfrm>
            <a:off x="3738623" y="2097089"/>
            <a:ext cx="8456729" cy="4762800"/>
          </a:xfrm>
          <a:prstGeom prst="rect">
            <a:avLst/>
          </a:prstGeom>
        </p:spPr>
      </p:pic>
      <p:sp>
        <p:nvSpPr>
          <p:cNvPr id="3" name="TextBox 2">
            <a:extLst>
              <a:ext uri="{FF2B5EF4-FFF2-40B4-BE49-F238E27FC236}">
                <a16:creationId xmlns:a16="http://schemas.microsoft.com/office/drawing/2014/main" id="{0A70F874-80C3-A847-914D-906E35008701}"/>
              </a:ext>
            </a:extLst>
          </p:cNvPr>
          <p:cNvSpPr txBox="1"/>
          <p:nvPr/>
        </p:nvSpPr>
        <p:spPr>
          <a:xfrm>
            <a:off x="281123" y="2053913"/>
            <a:ext cx="3615016" cy="4648067"/>
          </a:xfrm>
          <a:prstGeom prst="rect">
            <a:avLst/>
          </a:prstGeom>
          <a:noFill/>
        </p:spPr>
        <p:txBody>
          <a:bodyPr wrap="square" rtlCol="0">
            <a:spAutoFit/>
          </a:bodyPr>
          <a:lstStyle/>
          <a:p>
            <a:pPr>
              <a:lnSpc>
                <a:spcPts val="2300"/>
              </a:lnSpc>
              <a:spcAft>
                <a:spcPts val="1000"/>
              </a:spcAft>
            </a:pPr>
            <a:r>
              <a:rPr lang="en-US" sz="2000" b="1" spc="30">
                <a:solidFill>
                  <a:schemeClr val="bg1"/>
                </a:solidFill>
                <a:latin typeface="Nunito Sans" pitchFamily="2" charset="77"/>
              </a:rPr>
              <a:t>AAL </a:t>
            </a:r>
            <a:r>
              <a:rPr lang="en-US" sz="2000" spc="30">
                <a:solidFill>
                  <a:schemeClr val="bg1"/>
                </a:solidFill>
                <a:latin typeface="Nunito Sans Light" pitchFamily="2" charset="77"/>
              </a:rPr>
              <a:t>is a not-for-profit </a:t>
            </a:r>
            <a:r>
              <a:rPr lang="en-US" sz="2000" spc="30" err="1">
                <a:solidFill>
                  <a:schemeClr val="bg1"/>
                </a:solidFill>
                <a:latin typeface="Nunito Sans Light" pitchFamily="2" charset="77"/>
              </a:rPr>
              <a:t>organisation</a:t>
            </a:r>
            <a:r>
              <a:rPr lang="en-US" sz="2000" spc="30">
                <a:solidFill>
                  <a:schemeClr val="bg1"/>
                </a:solidFill>
                <a:latin typeface="Nunito Sans Light" pitchFamily="2" charset="77"/>
              </a:rPr>
              <a:t>, whose members are Australian universities and research </a:t>
            </a:r>
            <a:r>
              <a:rPr lang="en-US" sz="2000" spc="30" err="1">
                <a:solidFill>
                  <a:schemeClr val="bg1"/>
                </a:solidFill>
                <a:latin typeface="Nunito Sans Light" pitchFamily="2" charset="77"/>
              </a:rPr>
              <a:t>organisations</a:t>
            </a:r>
            <a:r>
              <a:rPr lang="en-US" sz="2000" spc="30">
                <a:solidFill>
                  <a:schemeClr val="bg1"/>
                </a:solidFill>
                <a:latin typeface="Nunito Sans Light" pitchFamily="2" charset="77"/>
              </a:rPr>
              <a:t> with a significant astronomical research capability</a:t>
            </a:r>
            <a:r>
              <a:rPr lang="en-US" sz="2000" spc="20">
                <a:solidFill>
                  <a:schemeClr val="bg1"/>
                </a:solidFill>
                <a:latin typeface="Nunito Sans Light" pitchFamily="2" charset="77"/>
              </a:rPr>
              <a:t>. </a:t>
            </a:r>
          </a:p>
          <a:p>
            <a:pPr>
              <a:lnSpc>
                <a:spcPts val="2300"/>
              </a:lnSpc>
              <a:spcAft>
                <a:spcPts val="1000"/>
              </a:spcAft>
            </a:pPr>
            <a:r>
              <a:rPr lang="en-US" sz="2000" spc="20">
                <a:solidFill>
                  <a:schemeClr val="bg1"/>
                </a:solidFill>
                <a:latin typeface="Nunito Sans Light" pitchFamily="2" charset="77"/>
              </a:rPr>
              <a:t>AAL works with national observatories, infrastructure providers, astronomers at universities, and the Australian Government to advance the infrastructure goals in the Australian Astronomy Decadal Plan.</a:t>
            </a:r>
          </a:p>
        </p:txBody>
      </p:sp>
      <p:sp>
        <p:nvSpPr>
          <p:cNvPr id="6" name="TextBox 5">
            <a:extLst>
              <a:ext uri="{FF2B5EF4-FFF2-40B4-BE49-F238E27FC236}">
                <a16:creationId xmlns:a16="http://schemas.microsoft.com/office/drawing/2014/main" id="{F9B92326-57C4-C242-BEA7-72EA09EE0BA5}"/>
              </a:ext>
            </a:extLst>
          </p:cNvPr>
          <p:cNvSpPr txBox="1"/>
          <p:nvPr/>
        </p:nvSpPr>
        <p:spPr>
          <a:xfrm>
            <a:off x="3965713" y="483044"/>
            <a:ext cx="7944075" cy="1256113"/>
          </a:xfrm>
          <a:prstGeom prst="rect">
            <a:avLst/>
          </a:prstGeom>
          <a:noFill/>
        </p:spPr>
        <p:txBody>
          <a:bodyPr wrap="square" rtlCol="0">
            <a:spAutoFit/>
          </a:bodyPr>
          <a:lstStyle/>
          <a:p>
            <a:pPr algn="r">
              <a:lnSpc>
                <a:spcPts val="4500"/>
              </a:lnSpc>
            </a:pPr>
            <a:r>
              <a:rPr lang="en-US" sz="4000" dirty="0">
                <a:solidFill>
                  <a:srgbClr val="225B82"/>
                </a:solidFill>
                <a:latin typeface="Nunito Sans Light" pitchFamily="2" charset="77"/>
              </a:rPr>
              <a:t>Who we are</a:t>
            </a:r>
            <a:br>
              <a:rPr lang="en-US" sz="4000" dirty="0">
                <a:solidFill>
                  <a:srgbClr val="225B82"/>
                </a:solidFill>
                <a:latin typeface="Nunito Sans Light" pitchFamily="2" charset="77"/>
              </a:rPr>
            </a:br>
            <a:r>
              <a:rPr lang="en-US" sz="4000" b="1" dirty="0">
                <a:solidFill>
                  <a:srgbClr val="225B82"/>
                </a:solidFill>
                <a:latin typeface="Nunito Sans" pitchFamily="2" charset="77"/>
              </a:rPr>
              <a:t>Astronomy Australia Ltd (AAL) </a:t>
            </a:r>
            <a:r>
              <a:rPr lang="en-US" sz="4000" dirty="0">
                <a:solidFill>
                  <a:srgbClr val="225B82"/>
                </a:solidFill>
                <a:latin typeface="Nunito Sans Light" pitchFamily="2" charset="77"/>
              </a:rPr>
              <a:t> </a:t>
            </a:r>
          </a:p>
        </p:txBody>
      </p:sp>
      <p:sp>
        <p:nvSpPr>
          <p:cNvPr id="2" name="Rectangle 1">
            <a:extLst>
              <a:ext uri="{FF2B5EF4-FFF2-40B4-BE49-F238E27FC236}">
                <a16:creationId xmlns:a16="http://schemas.microsoft.com/office/drawing/2014/main" id="{FAFE665A-F91C-3AA4-DF26-B198BBCFE883}"/>
              </a:ext>
            </a:extLst>
          </p:cNvPr>
          <p:cNvSpPr/>
          <p:nvPr/>
        </p:nvSpPr>
        <p:spPr>
          <a:xfrm>
            <a:off x="4138863" y="3799602"/>
            <a:ext cx="7652084" cy="1282537"/>
          </a:xfrm>
          <a:prstGeom prst="rect">
            <a:avLst/>
          </a:prstGeom>
          <a:solidFill>
            <a:schemeClr val="tx1">
              <a:alpha val="463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2BEC7E-096A-4FA8-D5B9-3F47D23F202F}"/>
              </a:ext>
            </a:extLst>
          </p:cNvPr>
          <p:cNvSpPr txBox="1"/>
          <p:nvPr/>
        </p:nvSpPr>
        <p:spPr>
          <a:xfrm>
            <a:off x="4475750" y="4028177"/>
            <a:ext cx="7440328" cy="836126"/>
          </a:xfrm>
          <a:prstGeom prst="rect">
            <a:avLst/>
          </a:prstGeom>
          <a:noFill/>
        </p:spPr>
        <p:txBody>
          <a:bodyPr wrap="square" rtlCol="0">
            <a:spAutoFit/>
          </a:bodyPr>
          <a:lstStyle/>
          <a:p>
            <a:pPr indent="-187200">
              <a:spcAft>
                <a:spcPts val="1000"/>
              </a:spcAft>
            </a:pPr>
            <a:r>
              <a:rPr lang="en-US" sz="2000" b="1" i="1" spc="20" dirty="0">
                <a:solidFill>
                  <a:schemeClr val="bg1"/>
                </a:solidFill>
                <a:latin typeface="Nunito Sans" pitchFamily="2" charset="77"/>
                <a:cs typeface="Arial"/>
              </a:rPr>
              <a:t>OUR VISION</a:t>
            </a:r>
          </a:p>
          <a:p>
            <a:pPr indent="-187200">
              <a:spcAft>
                <a:spcPts val="1000"/>
              </a:spcAft>
            </a:pPr>
            <a:r>
              <a:rPr lang="en-US" sz="2000" i="1" spc="20" dirty="0">
                <a:solidFill>
                  <a:schemeClr val="bg1"/>
                </a:solidFill>
                <a:latin typeface="Nunito Sans" pitchFamily="2" charset="77"/>
                <a:cs typeface="Arial"/>
              </a:rPr>
              <a:t>Australian astronomy is world leading and publicly valued.  </a:t>
            </a:r>
          </a:p>
        </p:txBody>
      </p:sp>
      <p:sp>
        <p:nvSpPr>
          <p:cNvPr id="8" name="Rectangle 7">
            <a:extLst>
              <a:ext uri="{FF2B5EF4-FFF2-40B4-BE49-F238E27FC236}">
                <a16:creationId xmlns:a16="http://schemas.microsoft.com/office/drawing/2014/main" id="{F26F83AD-FD70-BFC0-B421-7EAB987DF14A}"/>
              </a:ext>
            </a:extLst>
          </p:cNvPr>
          <p:cNvSpPr/>
          <p:nvPr/>
        </p:nvSpPr>
        <p:spPr>
          <a:xfrm>
            <a:off x="7748337" y="6488668"/>
            <a:ext cx="4408937" cy="369332"/>
          </a:xfrm>
          <a:prstGeom prst="rect">
            <a:avLst/>
          </a:prstGeom>
        </p:spPr>
        <p:txBody>
          <a:bodyPr wrap="square" anchor="b">
            <a:spAutoFit/>
          </a:bodyPr>
          <a:lstStyle/>
          <a:p>
            <a:pPr algn="r"/>
            <a:r>
              <a:rPr lang="en-AU" sz="900" dirty="0">
                <a:solidFill>
                  <a:schemeClr val="bg1">
                    <a:lumMod val="85000"/>
                  </a:schemeClr>
                </a:solidFill>
                <a:latin typeface="Nunito Sans Light" pitchFamily="2" charset="77"/>
              </a:rPr>
              <a:t>Credit: ESO and Digitized Sky Survey 2. </a:t>
            </a:r>
            <a:br>
              <a:rPr lang="en-AU" sz="900" dirty="0">
                <a:solidFill>
                  <a:schemeClr val="bg1">
                    <a:lumMod val="85000"/>
                  </a:schemeClr>
                </a:solidFill>
                <a:latin typeface="Nunito Sans Light" pitchFamily="2" charset="77"/>
              </a:rPr>
            </a:br>
            <a:r>
              <a:rPr lang="en-AU" sz="900" dirty="0">
                <a:solidFill>
                  <a:schemeClr val="bg1">
                    <a:lumMod val="85000"/>
                  </a:schemeClr>
                </a:solidFill>
                <a:latin typeface="Nunito Sans Light" pitchFamily="2" charset="77"/>
              </a:rPr>
              <a:t>Acknowledgment: Davide De Martin and S. </a:t>
            </a:r>
            <a:r>
              <a:rPr lang="en-AU" sz="900" dirty="0" err="1">
                <a:solidFill>
                  <a:schemeClr val="bg1">
                    <a:lumMod val="85000"/>
                  </a:schemeClr>
                </a:solidFill>
                <a:latin typeface="Nunito Sans Light" pitchFamily="2" charset="77"/>
              </a:rPr>
              <a:t>Guisard</a:t>
            </a:r>
            <a:r>
              <a:rPr lang="en-AU" sz="900" dirty="0">
                <a:solidFill>
                  <a:schemeClr val="bg1">
                    <a:lumMod val="85000"/>
                  </a:schemeClr>
                </a:solidFill>
                <a:latin typeface="Nunito Sans Light" pitchFamily="2" charset="77"/>
              </a:rPr>
              <a:t> (</a:t>
            </a:r>
            <a:r>
              <a:rPr lang="en-AU" sz="900" dirty="0" err="1">
                <a:solidFill>
                  <a:schemeClr val="bg1">
                    <a:lumMod val="85000"/>
                  </a:schemeClr>
                </a:solidFill>
                <a:latin typeface="Nunito Sans Light" pitchFamily="2" charset="77"/>
              </a:rPr>
              <a:t>www.eso.org</a:t>
            </a:r>
            <a:r>
              <a:rPr lang="en-AU" sz="900" dirty="0">
                <a:solidFill>
                  <a:schemeClr val="bg1">
                    <a:lumMod val="85000"/>
                  </a:schemeClr>
                </a:solidFill>
                <a:latin typeface="Nunito Sans Light" pitchFamily="2" charset="77"/>
              </a:rPr>
              <a:t>/~</a:t>
            </a:r>
            <a:r>
              <a:rPr lang="en-AU" sz="900" dirty="0" err="1">
                <a:solidFill>
                  <a:schemeClr val="bg1">
                    <a:lumMod val="85000"/>
                  </a:schemeClr>
                </a:solidFill>
                <a:latin typeface="Nunito Sans Light" pitchFamily="2" charset="77"/>
              </a:rPr>
              <a:t>sguisard</a:t>
            </a:r>
            <a:r>
              <a:rPr lang="en-AU" sz="900" dirty="0">
                <a:solidFill>
                  <a:schemeClr val="bg1">
                    <a:lumMod val="85000"/>
                  </a:schemeClr>
                </a:solidFill>
                <a:latin typeface="Nunito Sans Light" pitchFamily="2" charset="77"/>
              </a:rPr>
              <a:t>).</a:t>
            </a:r>
          </a:p>
        </p:txBody>
      </p:sp>
    </p:spTree>
    <p:extLst>
      <p:ext uri="{BB962C8B-B14F-4D97-AF65-F5344CB8AC3E}">
        <p14:creationId xmlns:p14="http://schemas.microsoft.com/office/powerpoint/2010/main" val="649493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B7536D-A1ED-F076-2E1C-B60EB5C345B6}"/>
              </a:ext>
            </a:extLst>
          </p:cNvPr>
          <p:cNvPicPr>
            <a:picLocks noChangeAspect="1"/>
          </p:cNvPicPr>
          <p:nvPr/>
        </p:nvPicPr>
        <p:blipFill rotWithShape="1">
          <a:blip r:embed="rId3"/>
          <a:srcRect t="22040" b="11046"/>
          <a:stretch/>
        </p:blipFill>
        <p:spPr>
          <a:xfrm>
            <a:off x="3738623" y="2097089"/>
            <a:ext cx="8456729" cy="4762800"/>
          </a:xfrm>
          <a:prstGeom prst="rect">
            <a:avLst/>
          </a:prstGeom>
        </p:spPr>
      </p:pic>
      <p:sp>
        <p:nvSpPr>
          <p:cNvPr id="3" name="TextBox 2">
            <a:extLst>
              <a:ext uri="{FF2B5EF4-FFF2-40B4-BE49-F238E27FC236}">
                <a16:creationId xmlns:a16="http://schemas.microsoft.com/office/drawing/2014/main" id="{0A70F874-80C3-A847-914D-906E35008701}"/>
              </a:ext>
            </a:extLst>
          </p:cNvPr>
          <p:cNvSpPr txBox="1"/>
          <p:nvPr/>
        </p:nvSpPr>
        <p:spPr>
          <a:xfrm>
            <a:off x="281123" y="2053913"/>
            <a:ext cx="3615016" cy="4648067"/>
          </a:xfrm>
          <a:prstGeom prst="rect">
            <a:avLst/>
          </a:prstGeom>
          <a:noFill/>
        </p:spPr>
        <p:txBody>
          <a:bodyPr wrap="square" rtlCol="0">
            <a:spAutoFit/>
          </a:bodyPr>
          <a:lstStyle/>
          <a:p>
            <a:pPr>
              <a:lnSpc>
                <a:spcPts val="2300"/>
              </a:lnSpc>
              <a:spcAft>
                <a:spcPts val="1000"/>
              </a:spcAft>
            </a:pPr>
            <a:r>
              <a:rPr lang="en-US" sz="2000" b="1" spc="30">
                <a:solidFill>
                  <a:schemeClr val="bg1"/>
                </a:solidFill>
                <a:latin typeface="Nunito Sans" pitchFamily="2" charset="77"/>
              </a:rPr>
              <a:t>AAL </a:t>
            </a:r>
            <a:r>
              <a:rPr lang="en-US" sz="2000" spc="30">
                <a:solidFill>
                  <a:schemeClr val="bg1"/>
                </a:solidFill>
                <a:latin typeface="Nunito Sans Light" pitchFamily="2" charset="77"/>
              </a:rPr>
              <a:t>is a not-for-profit </a:t>
            </a:r>
            <a:r>
              <a:rPr lang="en-US" sz="2000" spc="30" err="1">
                <a:solidFill>
                  <a:schemeClr val="bg1"/>
                </a:solidFill>
                <a:latin typeface="Nunito Sans Light" pitchFamily="2" charset="77"/>
              </a:rPr>
              <a:t>organisation</a:t>
            </a:r>
            <a:r>
              <a:rPr lang="en-US" sz="2000" spc="30">
                <a:solidFill>
                  <a:schemeClr val="bg1"/>
                </a:solidFill>
                <a:latin typeface="Nunito Sans Light" pitchFamily="2" charset="77"/>
              </a:rPr>
              <a:t>, whose members are Australian universities and research </a:t>
            </a:r>
            <a:r>
              <a:rPr lang="en-US" sz="2000" spc="30" err="1">
                <a:solidFill>
                  <a:schemeClr val="bg1"/>
                </a:solidFill>
                <a:latin typeface="Nunito Sans Light" pitchFamily="2" charset="77"/>
              </a:rPr>
              <a:t>organisations</a:t>
            </a:r>
            <a:r>
              <a:rPr lang="en-US" sz="2000" spc="30">
                <a:solidFill>
                  <a:schemeClr val="bg1"/>
                </a:solidFill>
                <a:latin typeface="Nunito Sans Light" pitchFamily="2" charset="77"/>
              </a:rPr>
              <a:t> with a significant astronomical research capability</a:t>
            </a:r>
            <a:r>
              <a:rPr lang="en-US" sz="2000" spc="20">
                <a:solidFill>
                  <a:schemeClr val="bg1"/>
                </a:solidFill>
                <a:latin typeface="Nunito Sans Light" pitchFamily="2" charset="77"/>
              </a:rPr>
              <a:t>. </a:t>
            </a:r>
          </a:p>
          <a:p>
            <a:pPr>
              <a:lnSpc>
                <a:spcPts val="2300"/>
              </a:lnSpc>
              <a:spcAft>
                <a:spcPts val="1000"/>
              </a:spcAft>
            </a:pPr>
            <a:r>
              <a:rPr lang="en-US" sz="2000" spc="20">
                <a:solidFill>
                  <a:schemeClr val="bg1"/>
                </a:solidFill>
                <a:latin typeface="Nunito Sans Light" pitchFamily="2" charset="77"/>
              </a:rPr>
              <a:t>AAL works with national observatories, infrastructure providers, astronomers at universities, and the Australian Government to advance the infrastructure goals in the Australian Astronomy Decadal Plan.</a:t>
            </a:r>
          </a:p>
        </p:txBody>
      </p:sp>
      <p:sp>
        <p:nvSpPr>
          <p:cNvPr id="6" name="TextBox 5">
            <a:extLst>
              <a:ext uri="{FF2B5EF4-FFF2-40B4-BE49-F238E27FC236}">
                <a16:creationId xmlns:a16="http://schemas.microsoft.com/office/drawing/2014/main" id="{F9B92326-57C4-C242-BEA7-72EA09EE0BA5}"/>
              </a:ext>
            </a:extLst>
          </p:cNvPr>
          <p:cNvSpPr txBox="1"/>
          <p:nvPr/>
        </p:nvSpPr>
        <p:spPr>
          <a:xfrm>
            <a:off x="3965713" y="483044"/>
            <a:ext cx="7944075" cy="1256113"/>
          </a:xfrm>
          <a:prstGeom prst="rect">
            <a:avLst/>
          </a:prstGeom>
          <a:noFill/>
        </p:spPr>
        <p:txBody>
          <a:bodyPr wrap="square" rtlCol="0">
            <a:spAutoFit/>
          </a:bodyPr>
          <a:lstStyle/>
          <a:p>
            <a:pPr algn="r">
              <a:lnSpc>
                <a:spcPts val="4500"/>
              </a:lnSpc>
            </a:pPr>
            <a:r>
              <a:rPr lang="en-US" sz="4000" dirty="0">
                <a:solidFill>
                  <a:srgbClr val="225B82"/>
                </a:solidFill>
                <a:latin typeface="Nunito Sans Light" pitchFamily="2" charset="77"/>
              </a:rPr>
              <a:t>Who we are</a:t>
            </a:r>
            <a:br>
              <a:rPr lang="en-US" sz="4000" dirty="0">
                <a:solidFill>
                  <a:srgbClr val="225B82"/>
                </a:solidFill>
                <a:latin typeface="Nunito Sans Light" pitchFamily="2" charset="77"/>
              </a:rPr>
            </a:br>
            <a:r>
              <a:rPr lang="en-US" sz="4000" b="1" dirty="0">
                <a:solidFill>
                  <a:srgbClr val="225B82"/>
                </a:solidFill>
                <a:latin typeface="Nunito Sans" pitchFamily="2" charset="77"/>
              </a:rPr>
              <a:t>Astronomy Australia Ltd (AAL) </a:t>
            </a:r>
            <a:r>
              <a:rPr lang="en-US" sz="4000" dirty="0">
                <a:solidFill>
                  <a:srgbClr val="225B82"/>
                </a:solidFill>
                <a:latin typeface="Nunito Sans Light" pitchFamily="2" charset="77"/>
              </a:rPr>
              <a:t> </a:t>
            </a:r>
          </a:p>
        </p:txBody>
      </p:sp>
      <p:sp>
        <p:nvSpPr>
          <p:cNvPr id="2" name="Rectangle 1">
            <a:extLst>
              <a:ext uri="{FF2B5EF4-FFF2-40B4-BE49-F238E27FC236}">
                <a16:creationId xmlns:a16="http://schemas.microsoft.com/office/drawing/2014/main" id="{FAFE665A-F91C-3AA4-DF26-B198BBCFE883}"/>
              </a:ext>
            </a:extLst>
          </p:cNvPr>
          <p:cNvSpPr/>
          <p:nvPr/>
        </p:nvSpPr>
        <p:spPr>
          <a:xfrm>
            <a:off x="4138863" y="3231710"/>
            <a:ext cx="7652084" cy="2485696"/>
          </a:xfrm>
          <a:prstGeom prst="rect">
            <a:avLst/>
          </a:prstGeom>
          <a:solidFill>
            <a:schemeClr val="tx1">
              <a:alpha val="463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2BEC7E-096A-4FA8-D5B9-3F47D23F202F}"/>
              </a:ext>
            </a:extLst>
          </p:cNvPr>
          <p:cNvSpPr txBox="1"/>
          <p:nvPr/>
        </p:nvSpPr>
        <p:spPr>
          <a:xfrm>
            <a:off x="4475745" y="3460285"/>
            <a:ext cx="7084194" cy="2067233"/>
          </a:xfrm>
          <a:prstGeom prst="rect">
            <a:avLst/>
          </a:prstGeom>
          <a:noFill/>
        </p:spPr>
        <p:txBody>
          <a:bodyPr wrap="square" rtlCol="0">
            <a:spAutoFit/>
          </a:bodyPr>
          <a:lstStyle/>
          <a:p>
            <a:pPr indent="-187200">
              <a:spcAft>
                <a:spcPts val="1000"/>
              </a:spcAft>
            </a:pPr>
            <a:r>
              <a:rPr lang="en-US" sz="2000" b="1" i="1" spc="20" dirty="0">
                <a:solidFill>
                  <a:schemeClr val="bg1"/>
                </a:solidFill>
                <a:latin typeface="Nunito Sans" pitchFamily="2" charset="77"/>
                <a:cs typeface="Arial"/>
              </a:rPr>
              <a:t>OUR MISSION</a:t>
            </a:r>
          </a:p>
          <a:p>
            <a:pPr indent="-187200">
              <a:spcAft>
                <a:spcPts val="1000"/>
              </a:spcAft>
            </a:pPr>
            <a:r>
              <a:rPr lang="en-US" sz="2000" i="1" spc="20" dirty="0">
                <a:solidFill>
                  <a:schemeClr val="bg1"/>
                </a:solidFill>
                <a:latin typeface="Nunito Sans" pitchFamily="2" charset="77"/>
                <a:cs typeface="Arial"/>
              </a:rPr>
              <a:t>AAL will facilitate access for Australian-based astronomers to the best research infrastructure, encourage the sharing of astronomical technical capabilities to </a:t>
            </a:r>
            <a:r>
              <a:rPr lang="en-US" sz="2000" i="1" spc="20" dirty="0" err="1">
                <a:solidFill>
                  <a:schemeClr val="bg1"/>
                </a:solidFill>
                <a:latin typeface="Nunito Sans" pitchFamily="2" charset="77"/>
                <a:cs typeface="Arial"/>
              </a:rPr>
              <a:t>maximise</a:t>
            </a:r>
            <a:r>
              <a:rPr lang="en-US" sz="2000" i="1" spc="20" dirty="0">
                <a:solidFill>
                  <a:schemeClr val="bg1"/>
                </a:solidFill>
                <a:latin typeface="Nunito Sans" pitchFamily="2" charset="77"/>
                <a:cs typeface="Arial"/>
              </a:rPr>
              <a:t> their value to the nation, and inspire Australians with these astronomical achievements.</a:t>
            </a:r>
          </a:p>
        </p:txBody>
      </p:sp>
      <p:sp>
        <p:nvSpPr>
          <p:cNvPr id="7" name="Rectangle 6">
            <a:extLst>
              <a:ext uri="{FF2B5EF4-FFF2-40B4-BE49-F238E27FC236}">
                <a16:creationId xmlns:a16="http://schemas.microsoft.com/office/drawing/2014/main" id="{71D67347-029D-E524-349F-6EB14BFB4469}"/>
              </a:ext>
            </a:extLst>
          </p:cNvPr>
          <p:cNvSpPr/>
          <p:nvPr/>
        </p:nvSpPr>
        <p:spPr>
          <a:xfrm>
            <a:off x="7748337" y="6627168"/>
            <a:ext cx="4408937" cy="230832"/>
          </a:xfrm>
          <a:prstGeom prst="rect">
            <a:avLst/>
          </a:prstGeom>
        </p:spPr>
        <p:txBody>
          <a:bodyPr wrap="square" anchor="b">
            <a:spAutoFit/>
          </a:bodyPr>
          <a:lstStyle/>
          <a:p>
            <a:pPr algn="r"/>
            <a:r>
              <a:rPr lang="en-AU" sz="900" dirty="0">
                <a:solidFill>
                  <a:schemeClr val="bg1">
                    <a:lumMod val="85000"/>
                  </a:schemeClr>
                </a:solidFill>
                <a:latin typeface="Nunito Sans Light" pitchFamily="2" charset="77"/>
              </a:rPr>
              <a:t>NGC 4438 and NGC 4435. Credit: ESO.</a:t>
            </a:r>
          </a:p>
        </p:txBody>
      </p:sp>
    </p:spTree>
    <p:extLst>
      <p:ext uri="{BB962C8B-B14F-4D97-AF65-F5344CB8AC3E}">
        <p14:creationId xmlns:p14="http://schemas.microsoft.com/office/powerpoint/2010/main" val="834729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outdoor, water, light, sitting&#10;&#10;Description automatically generated">
            <a:extLst>
              <a:ext uri="{FF2B5EF4-FFF2-40B4-BE49-F238E27FC236}">
                <a16:creationId xmlns:a16="http://schemas.microsoft.com/office/drawing/2014/main" id="{503DA691-D1F5-FEC2-B359-ADE2EA260957}"/>
              </a:ext>
            </a:extLst>
          </p:cNvPr>
          <p:cNvPicPr>
            <a:picLocks noChangeAspect="1"/>
          </p:cNvPicPr>
          <p:nvPr/>
        </p:nvPicPr>
        <p:blipFill rotWithShape="1">
          <a:blip r:embed="rId3"/>
          <a:srcRect l="17727" t="25243" r="15738" b="8222"/>
          <a:stretch/>
        </p:blipFill>
        <p:spPr>
          <a:xfrm>
            <a:off x="358869" y="1840924"/>
            <a:ext cx="1123467" cy="1093919"/>
          </a:xfrm>
          <a:prstGeom prst="ellipse">
            <a:avLst/>
          </a:prstGeom>
        </p:spPr>
      </p:pic>
      <p:pic>
        <p:nvPicPr>
          <p:cNvPr id="47" name="Picture 46">
            <a:extLst>
              <a:ext uri="{FF2B5EF4-FFF2-40B4-BE49-F238E27FC236}">
                <a16:creationId xmlns:a16="http://schemas.microsoft.com/office/drawing/2014/main" id="{EE59B13C-9107-D72B-3D01-03322D271712}"/>
              </a:ext>
            </a:extLst>
          </p:cNvPr>
          <p:cNvPicPr>
            <a:picLocks noChangeAspect="1"/>
          </p:cNvPicPr>
          <p:nvPr/>
        </p:nvPicPr>
        <p:blipFill>
          <a:blip r:embed="rId4"/>
          <a:srcRect l="15082" r="15082"/>
          <a:stretch/>
        </p:blipFill>
        <p:spPr>
          <a:xfrm>
            <a:off x="379548" y="3546891"/>
            <a:ext cx="1125052" cy="1095462"/>
          </a:xfrm>
          <a:prstGeom prst="ellipse">
            <a:avLst/>
          </a:prstGeom>
          <a:ln w="12700">
            <a:noFill/>
          </a:ln>
        </p:spPr>
      </p:pic>
      <p:pic>
        <p:nvPicPr>
          <p:cNvPr id="49" name="Picture 48">
            <a:extLst>
              <a:ext uri="{FF2B5EF4-FFF2-40B4-BE49-F238E27FC236}">
                <a16:creationId xmlns:a16="http://schemas.microsoft.com/office/drawing/2014/main" id="{F985F5CD-FCF8-C25C-62BA-545E39E6C010}"/>
              </a:ext>
            </a:extLst>
          </p:cNvPr>
          <p:cNvPicPr>
            <a:picLocks noChangeAspect="1"/>
          </p:cNvPicPr>
          <p:nvPr/>
        </p:nvPicPr>
        <p:blipFill>
          <a:blip r:embed="rId5"/>
          <a:srcRect l="11795" r="11795"/>
          <a:stretch/>
        </p:blipFill>
        <p:spPr>
          <a:xfrm>
            <a:off x="4498228" y="1836612"/>
            <a:ext cx="1126061" cy="1095462"/>
          </a:xfrm>
          <a:prstGeom prst="ellipse">
            <a:avLst/>
          </a:prstGeom>
        </p:spPr>
      </p:pic>
      <p:pic>
        <p:nvPicPr>
          <p:cNvPr id="50" name="Picture 49" descr="A picture containing sitting, light, table, street&#10;&#10;Description automatically generated">
            <a:extLst>
              <a:ext uri="{FF2B5EF4-FFF2-40B4-BE49-F238E27FC236}">
                <a16:creationId xmlns:a16="http://schemas.microsoft.com/office/drawing/2014/main" id="{D3305D97-D1B1-5D05-9567-25FB2E683BAF}"/>
              </a:ext>
            </a:extLst>
          </p:cNvPr>
          <p:cNvPicPr>
            <a:picLocks noChangeAspect="1"/>
          </p:cNvPicPr>
          <p:nvPr/>
        </p:nvPicPr>
        <p:blipFill>
          <a:blip r:embed="rId6"/>
          <a:stretch>
            <a:fillRect/>
          </a:stretch>
        </p:blipFill>
        <p:spPr>
          <a:xfrm>
            <a:off x="4502984" y="3546891"/>
            <a:ext cx="1125052" cy="1095462"/>
          </a:xfrm>
          <a:prstGeom prst="ellipse">
            <a:avLst/>
          </a:prstGeom>
        </p:spPr>
      </p:pic>
      <p:pic>
        <p:nvPicPr>
          <p:cNvPr id="5" name="Picture 4">
            <a:extLst>
              <a:ext uri="{FF2B5EF4-FFF2-40B4-BE49-F238E27FC236}">
                <a16:creationId xmlns:a16="http://schemas.microsoft.com/office/drawing/2014/main" id="{5F8E41D5-D11C-5862-85BB-751A1C09904D}"/>
              </a:ext>
            </a:extLst>
          </p:cNvPr>
          <p:cNvPicPr>
            <a:picLocks noChangeAspect="1"/>
          </p:cNvPicPr>
          <p:nvPr/>
        </p:nvPicPr>
        <p:blipFill rotWithShape="1">
          <a:blip r:embed="rId7"/>
          <a:srcRect l="27392" t="17478" r="29080" b="5542"/>
          <a:stretch/>
        </p:blipFill>
        <p:spPr>
          <a:xfrm>
            <a:off x="8612156" y="1834456"/>
            <a:ext cx="1125052" cy="1095462"/>
          </a:xfrm>
          <a:prstGeom prst="ellipse">
            <a:avLst/>
          </a:prstGeom>
          <a:ln w="12700">
            <a:noFill/>
          </a:ln>
        </p:spPr>
      </p:pic>
      <p:pic>
        <p:nvPicPr>
          <p:cNvPr id="51" name="Picture 50" descr="A view of a mountain&#10;&#10;Description automatically generated">
            <a:extLst>
              <a:ext uri="{FF2B5EF4-FFF2-40B4-BE49-F238E27FC236}">
                <a16:creationId xmlns:a16="http://schemas.microsoft.com/office/drawing/2014/main" id="{E616A6CD-A61C-09AB-8E69-23BBE3BCBB17}"/>
              </a:ext>
            </a:extLst>
          </p:cNvPr>
          <p:cNvPicPr>
            <a:picLocks noChangeAspect="1"/>
          </p:cNvPicPr>
          <p:nvPr/>
        </p:nvPicPr>
        <p:blipFill rotWithShape="1">
          <a:blip r:embed="rId8"/>
          <a:srcRect l="7177" t="687" r="53933" b="19244"/>
          <a:stretch/>
        </p:blipFill>
        <p:spPr>
          <a:xfrm>
            <a:off x="8605962" y="3546891"/>
            <a:ext cx="1125053" cy="1095462"/>
          </a:xfrm>
          <a:prstGeom prst="ellipse">
            <a:avLst/>
          </a:prstGeom>
        </p:spPr>
      </p:pic>
      <p:pic>
        <p:nvPicPr>
          <p:cNvPr id="18" name="Picture 17" descr="A picture containing truck, sitting, parked, large&#10;&#10;Description automatically generated">
            <a:extLst>
              <a:ext uri="{FF2B5EF4-FFF2-40B4-BE49-F238E27FC236}">
                <a16:creationId xmlns:a16="http://schemas.microsoft.com/office/drawing/2014/main" id="{4675C777-FAB4-F3AC-627F-9958C50DBD98}"/>
              </a:ext>
            </a:extLst>
          </p:cNvPr>
          <p:cNvPicPr>
            <a:picLocks noChangeAspect="1"/>
          </p:cNvPicPr>
          <p:nvPr/>
        </p:nvPicPr>
        <p:blipFill rotWithShape="1">
          <a:blip r:embed="rId9"/>
          <a:srcRect l="12820" t="5967" r="44587" b="18697"/>
          <a:stretch/>
        </p:blipFill>
        <p:spPr>
          <a:xfrm>
            <a:off x="6551415" y="1838768"/>
            <a:ext cx="1125885" cy="1095462"/>
          </a:xfrm>
          <a:prstGeom prst="ellipse">
            <a:avLst/>
          </a:prstGeom>
        </p:spPr>
      </p:pic>
      <p:pic>
        <p:nvPicPr>
          <p:cNvPr id="53" name="Picture 52">
            <a:extLst>
              <a:ext uri="{FF2B5EF4-FFF2-40B4-BE49-F238E27FC236}">
                <a16:creationId xmlns:a16="http://schemas.microsoft.com/office/drawing/2014/main" id="{414EF43C-8025-87B4-C32D-9921108F5826}"/>
              </a:ext>
            </a:extLst>
          </p:cNvPr>
          <p:cNvPicPr>
            <a:picLocks noChangeAspect="1"/>
          </p:cNvPicPr>
          <p:nvPr/>
        </p:nvPicPr>
        <p:blipFill rotWithShape="1">
          <a:blip r:embed="rId10"/>
          <a:srcRect l="7075" t="2741" r="37341" b="13906"/>
          <a:stretch/>
        </p:blipFill>
        <p:spPr>
          <a:xfrm>
            <a:off x="6557531" y="3546891"/>
            <a:ext cx="1125052" cy="1095462"/>
          </a:xfrm>
          <a:prstGeom prst="ellipse">
            <a:avLst/>
          </a:prstGeom>
        </p:spPr>
      </p:pic>
      <p:sp>
        <p:nvSpPr>
          <p:cNvPr id="55" name="Rectangle 54">
            <a:extLst>
              <a:ext uri="{FF2B5EF4-FFF2-40B4-BE49-F238E27FC236}">
                <a16:creationId xmlns:a16="http://schemas.microsoft.com/office/drawing/2014/main" id="{BB1D614A-1938-D9BB-CC5A-48FB399609C7}"/>
              </a:ext>
            </a:extLst>
          </p:cNvPr>
          <p:cNvSpPr/>
          <p:nvPr/>
        </p:nvSpPr>
        <p:spPr>
          <a:xfrm>
            <a:off x="48548" y="2953262"/>
            <a:ext cx="1726002"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ESO </a:t>
            </a:r>
            <a:br>
              <a:rPr lang="en-AU" sz="1350" b="1" dirty="0">
                <a:solidFill>
                  <a:srgbClr val="225B82"/>
                </a:solidFill>
                <a:latin typeface="Nunito Sans" pitchFamily="2" charset="77"/>
              </a:rPr>
            </a:br>
            <a:r>
              <a:rPr lang="en-AU" sz="1350" b="1" dirty="0">
                <a:solidFill>
                  <a:srgbClr val="225B82"/>
                </a:solidFill>
                <a:latin typeface="Nunito Sans" pitchFamily="2" charset="77"/>
              </a:rPr>
              <a:t>0.5 </a:t>
            </a:r>
            <a:endParaRPr lang="en-AU" sz="1350" b="1" dirty="0">
              <a:solidFill>
                <a:srgbClr val="5F6062"/>
              </a:solidFill>
              <a:latin typeface="Nunito Sans" pitchFamily="2" charset="77"/>
            </a:endParaRPr>
          </a:p>
        </p:txBody>
      </p:sp>
      <p:sp>
        <p:nvSpPr>
          <p:cNvPr id="56" name="Rectangle 55">
            <a:extLst>
              <a:ext uri="{FF2B5EF4-FFF2-40B4-BE49-F238E27FC236}">
                <a16:creationId xmlns:a16="http://schemas.microsoft.com/office/drawing/2014/main" id="{CCA5939B-3E74-30B8-1A42-3F93DE20C879}"/>
              </a:ext>
            </a:extLst>
          </p:cNvPr>
          <p:cNvSpPr/>
          <p:nvPr/>
        </p:nvSpPr>
        <p:spPr>
          <a:xfrm>
            <a:off x="10672499" y="2953262"/>
            <a:ext cx="1124719" cy="637995"/>
          </a:xfrm>
          <a:prstGeom prst="rect">
            <a:avLst/>
          </a:prstGeom>
        </p:spPr>
        <p:txBody>
          <a:bodyPr wrap="square">
            <a:spAutoFit/>
          </a:bodyPr>
          <a:lstStyle/>
          <a:p>
            <a:pPr algn="ctr">
              <a:lnSpc>
                <a:spcPts val="1420"/>
              </a:lnSpc>
            </a:pPr>
            <a:r>
              <a:rPr lang="en-AU" sz="1350" b="1" dirty="0" err="1">
                <a:solidFill>
                  <a:srgbClr val="225B82"/>
                </a:solidFill>
                <a:latin typeface="Nunito Sans" pitchFamily="2" charset="77"/>
              </a:rPr>
              <a:t>Astralis</a:t>
            </a:r>
            <a:r>
              <a:rPr lang="en-AU" sz="1350" b="1" dirty="0">
                <a:solidFill>
                  <a:srgbClr val="225B82"/>
                </a:solidFill>
                <a:latin typeface="Nunito Sans" pitchFamily="2" charset="77"/>
              </a:rPr>
              <a:t> </a:t>
            </a:r>
            <a:br>
              <a:rPr lang="en-AU" sz="1350" b="1" dirty="0">
                <a:solidFill>
                  <a:srgbClr val="225B82"/>
                </a:solidFill>
                <a:latin typeface="Nunito Sans" pitchFamily="2" charset="77"/>
              </a:rPr>
            </a:br>
            <a:r>
              <a:rPr lang="en-AU" sz="1350" b="1" dirty="0">
                <a:solidFill>
                  <a:srgbClr val="225B82"/>
                </a:solidFill>
                <a:latin typeface="Nunito Sans" pitchFamily="2" charset="77"/>
              </a:rPr>
              <a:t>0.3</a:t>
            </a:r>
            <a:br>
              <a:rPr lang="en-AU" sz="1350" b="1" dirty="0">
                <a:solidFill>
                  <a:srgbClr val="225B82"/>
                </a:solidFill>
                <a:latin typeface="Nunito Sans" pitchFamily="2" charset="77"/>
              </a:rPr>
            </a:br>
            <a:endParaRPr lang="en-AU" sz="1350" b="1" dirty="0">
              <a:solidFill>
                <a:srgbClr val="5F6062"/>
              </a:solidFill>
              <a:latin typeface="Nunito Sans" pitchFamily="2" charset="77"/>
            </a:endParaRPr>
          </a:p>
        </p:txBody>
      </p:sp>
      <p:sp>
        <p:nvSpPr>
          <p:cNvPr id="58" name="Rectangle 57">
            <a:extLst>
              <a:ext uri="{FF2B5EF4-FFF2-40B4-BE49-F238E27FC236}">
                <a16:creationId xmlns:a16="http://schemas.microsoft.com/office/drawing/2014/main" id="{A4704AD3-DB8C-07C1-0B73-111FD52EF9FE}"/>
              </a:ext>
            </a:extLst>
          </p:cNvPr>
          <p:cNvSpPr/>
          <p:nvPr/>
        </p:nvSpPr>
        <p:spPr>
          <a:xfrm>
            <a:off x="8196205" y="2949991"/>
            <a:ext cx="1960286"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Data &amp; Computing </a:t>
            </a:r>
            <a:br>
              <a:rPr lang="en-AU" sz="1350" b="1" dirty="0">
                <a:solidFill>
                  <a:srgbClr val="225B82"/>
                </a:solidFill>
                <a:latin typeface="Nunito Sans" pitchFamily="2" charset="77"/>
              </a:rPr>
            </a:br>
            <a:r>
              <a:rPr lang="en-AU" sz="1350" b="1" dirty="0">
                <a:solidFill>
                  <a:srgbClr val="225B82"/>
                </a:solidFill>
                <a:latin typeface="Nunito Sans" pitchFamily="2" charset="77"/>
              </a:rPr>
              <a:t>0.4</a:t>
            </a:r>
          </a:p>
        </p:txBody>
      </p:sp>
      <p:sp>
        <p:nvSpPr>
          <p:cNvPr id="60" name="Rectangle 59">
            <a:extLst>
              <a:ext uri="{FF2B5EF4-FFF2-40B4-BE49-F238E27FC236}">
                <a16:creationId xmlns:a16="http://schemas.microsoft.com/office/drawing/2014/main" id="{F3D618C2-FD19-A1C6-9563-D06969A1D44F}"/>
              </a:ext>
            </a:extLst>
          </p:cNvPr>
          <p:cNvSpPr/>
          <p:nvPr/>
        </p:nvSpPr>
        <p:spPr>
          <a:xfrm>
            <a:off x="4496321" y="4660955"/>
            <a:ext cx="1119126" cy="458459"/>
          </a:xfrm>
          <a:prstGeom prst="rect">
            <a:avLst/>
          </a:prstGeom>
        </p:spPr>
        <p:txBody>
          <a:bodyPr wrap="square">
            <a:spAutoFit/>
          </a:bodyPr>
          <a:lstStyle/>
          <a:p>
            <a:pPr algn="ctr">
              <a:lnSpc>
                <a:spcPts val="1420"/>
              </a:lnSpc>
            </a:pPr>
            <a:r>
              <a:rPr lang="en-AU" sz="1350" b="1" dirty="0" err="1">
                <a:solidFill>
                  <a:srgbClr val="225B82"/>
                </a:solidFill>
                <a:latin typeface="Nunito Sans" pitchFamily="2" charset="77"/>
              </a:rPr>
              <a:t>eROSITA</a:t>
            </a:r>
            <a:r>
              <a:rPr lang="en-AU" sz="1350" b="1" dirty="0">
                <a:solidFill>
                  <a:srgbClr val="225B82"/>
                </a:solidFill>
                <a:latin typeface="Nunito Sans" pitchFamily="2" charset="77"/>
              </a:rPr>
              <a:t> </a:t>
            </a:r>
            <a:br>
              <a:rPr lang="en-AU" sz="1350" b="1" dirty="0">
                <a:solidFill>
                  <a:srgbClr val="225B82"/>
                </a:solidFill>
                <a:latin typeface="Nunito Sans" pitchFamily="2" charset="77"/>
              </a:rPr>
            </a:br>
            <a:r>
              <a:rPr lang="en-AU" sz="1350" b="1" dirty="0">
                <a:solidFill>
                  <a:srgbClr val="225B82"/>
                </a:solidFill>
                <a:latin typeface="Nunito Sans" pitchFamily="2" charset="77"/>
              </a:rPr>
              <a:t>0.1</a:t>
            </a:r>
          </a:p>
        </p:txBody>
      </p:sp>
      <p:pic>
        <p:nvPicPr>
          <p:cNvPr id="48" name="Picture 47">
            <a:extLst>
              <a:ext uri="{FF2B5EF4-FFF2-40B4-BE49-F238E27FC236}">
                <a16:creationId xmlns:a16="http://schemas.microsoft.com/office/drawing/2014/main" id="{7D2BF6EC-69B2-2439-3F04-4554085BA0CB}"/>
              </a:ext>
            </a:extLst>
          </p:cNvPr>
          <p:cNvPicPr>
            <a:picLocks noChangeAspect="1"/>
          </p:cNvPicPr>
          <p:nvPr/>
        </p:nvPicPr>
        <p:blipFill>
          <a:blip r:embed="rId11"/>
          <a:srcRect l="16271" r="16271"/>
          <a:stretch/>
        </p:blipFill>
        <p:spPr>
          <a:xfrm>
            <a:off x="2427979" y="1834456"/>
            <a:ext cx="1126061" cy="1095462"/>
          </a:xfrm>
          <a:prstGeom prst="ellipse">
            <a:avLst/>
          </a:prstGeom>
        </p:spPr>
      </p:pic>
      <p:pic>
        <p:nvPicPr>
          <p:cNvPr id="62" name="Picture 61" descr="A room with a mountain in the desert&#10;&#10;Description automatically generated">
            <a:extLst>
              <a:ext uri="{FF2B5EF4-FFF2-40B4-BE49-F238E27FC236}">
                <a16:creationId xmlns:a16="http://schemas.microsoft.com/office/drawing/2014/main" id="{20736C26-AED7-3F0C-950D-84868BB5ACCA}"/>
              </a:ext>
            </a:extLst>
          </p:cNvPr>
          <p:cNvPicPr>
            <a:picLocks noChangeAspect="1"/>
          </p:cNvPicPr>
          <p:nvPr/>
        </p:nvPicPr>
        <p:blipFill rotWithShape="1">
          <a:blip r:embed="rId12"/>
          <a:srcRect l="18046" t="5909" r="31982" b="5000"/>
          <a:stretch/>
        </p:blipFill>
        <p:spPr>
          <a:xfrm>
            <a:off x="2450130" y="3547217"/>
            <a:ext cx="1124719" cy="1095136"/>
          </a:xfrm>
          <a:prstGeom prst="ellipse">
            <a:avLst/>
          </a:prstGeom>
        </p:spPr>
      </p:pic>
      <p:sp>
        <p:nvSpPr>
          <p:cNvPr id="64" name="Rectangle 63">
            <a:extLst>
              <a:ext uri="{FF2B5EF4-FFF2-40B4-BE49-F238E27FC236}">
                <a16:creationId xmlns:a16="http://schemas.microsoft.com/office/drawing/2014/main" id="{65BABCE1-A7D6-60D0-8842-C52F51D0555C}"/>
              </a:ext>
            </a:extLst>
          </p:cNvPr>
          <p:cNvSpPr/>
          <p:nvPr/>
        </p:nvSpPr>
        <p:spPr>
          <a:xfrm>
            <a:off x="4502983" y="2953262"/>
            <a:ext cx="1129809"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DE/DISR </a:t>
            </a:r>
            <a:br>
              <a:rPr lang="en-AU" sz="1350" b="1" dirty="0">
                <a:solidFill>
                  <a:srgbClr val="225B82"/>
                </a:solidFill>
                <a:latin typeface="Nunito Sans" pitchFamily="2" charset="77"/>
              </a:rPr>
            </a:br>
            <a:r>
              <a:rPr lang="en-AU" sz="1350" b="1" dirty="0">
                <a:solidFill>
                  <a:srgbClr val="225B82"/>
                </a:solidFill>
                <a:latin typeface="Nunito Sans" pitchFamily="2" charset="77"/>
              </a:rPr>
              <a:t>0.6</a:t>
            </a:r>
            <a:endParaRPr lang="en-AU" sz="1350" b="1" dirty="0">
              <a:solidFill>
                <a:srgbClr val="5F6062"/>
              </a:solidFill>
              <a:latin typeface="Nunito Sans" pitchFamily="2" charset="77"/>
            </a:endParaRPr>
          </a:p>
        </p:txBody>
      </p:sp>
      <p:sp>
        <p:nvSpPr>
          <p:cNvPr id="67" name="Rectangle 66">
            <a:extLst>
              <a:ext uri="{FF2B5EF4-FFF2-40B4-BE49-F238E27FC236}">
                <a16:creationId xmlns:a16="http://schemas.microsoft.com/office/drawing/2014/main" id="{043C65BD-ED49-2B8A-4572-32DA0EB32607}"/>
              </a:ext>
            </a:extLst>
          </p:cNvPr>
          <p:cNvSpPr/>
          <p:nvPr/>
        </p:nvSpPr>
        <p:spPr>
          <a:xfrm>
            <a:off x="1811237" y="2953262"/>
            <a:ext cx="2340844"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Industry Engagement</a:t>
            </a:r>
          </a:p>
          <a:p>
            <a:pPr algn="ctr">
              <a:lnSpc>
                <a:spcPts val="1420"/>
              </a:lnSpc>
            </a:pPr>
            <a:r>
              <a:rPr lang="en-AU" sz="1350" b="1" dirty="0">
                <a:solidFill>
                  <a:srgbClr val="225B82"/>
                </a:solidFill>
                <a:latin typeface="Nunito Sans" pitchFamily="2" charset="77"/>
              </a:rPr>
              <a:t>0.5</a:t>
            </a:r>
            <a:endParaRPr lang="en-AU" sz="1350" b="1" dirty="0">
              <a:solidFill>
                <a:srgbClr val="5F6062"/>
              </a:solidFill>
              <a:latin typeface="Nunito Sans" pitchFamily="2" charset="77"/>
            </a:endParaRPr>
          </a:p>
        </p:txBody>
      </p:sp>
      <p:sp>
        <p:nvSpPr>
          <p:cNvPr id="68" name="Rectangle 67">
            <a:extLst>
              <a:ext uri="{FF2B5EF4-FFF2-40B4-BE49-F238E27FC236}">
                <a16:creationId xmlns:a16="http://schemas.microsoft.com/office/drawing/2014/main" id="{1BD9A4F3-A248-21E1-56D4-D3F415255CA8}"/>
              </a:ext>
            </a:extLst>
          </p:cNvPr>
          <p:cNvSpPr/>
          <p:nvPr/>
        </p:nvSpPr>
        <p:spPr>
          <a:xfrm>
            <a:off x="2342127" y="4666686"/>
            <a:ext cx="1322618"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GMT </a:t>
            </a:r>
            <a:br>
              <a:rPr lang="en-AU" sz="1350" b="1" dirty="0">
                <a:solidFill>
                  <a:srgbClr val="225B82"/>
                </a:solidFill>
                <a:latin typeface="Nunito Sans" pitchFamily="2" charset="77"/>
              </a:rPr>
            </a:br>
            <a:r>
              <a:rPr lang="en-AU" sz="1350" b="1" dirty="0">
                <a:solidFill>
                  <a:srgbClr val="225B82"/>
                </a:solidFill>
                <a:latin typeface="Nunito Sans" pitchFamily="2" charset="77"/>
              </a:rPr>
              <a:t>0.2</a:t>
            </a:r>
            <a:endParaRPr lang="en-AU" sz="1350" b="1" dirty="0">
              <a:solidFill>
                <a:srgbClr val="5F6062"/>
              </a:solidFill>
              <a:latin typeface="Nunito Sans" pitchFamily="2" charset="77"/>
            </a:endParaRPr>
          </a:p>
        </p:txBody>
      </p:sp>
      <p:sp>
        <p:nvSpPr>
          <p:cNvPr id="69" name="Rectangle 68">
            <a:extLst>
              <a:ext uri="{FF2B5EF4-FFF2-40B4-BE49-F238E27FC236}">
                <a16:creationId xmlns:a16="http://schemas.microsoft.com/office/drawing/2014/main" id="{2F0D54C4-A1FD-3962-51E7-A6DF8C2A93B4}"/>
              </a:ext>
            </a:extLst>
          </p:cNvPr>
          <p:cNvSpPr/>
          <p:nvPr/>
        </p:nvSpPr>
        <p:spPr>
          <a:xfrm>
            <a:off x="6510906" y="2953262"/>
            <a:ext cx="1154042"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AAT </a:t>
            </a:r>
            <a:br>
              <a:rPr lang="en-AU" sz="1350" b="1" dirty="0">
                <a:solidFill>
                  <a:srgbClr val="225B82"/>
                </a:solidFill>
                <a:latin typeface="Nunito Sans" pitchFamily="2" charset="77"/>
              </a:rPr>
            </a:br>
            <a:r>
              <a:rPr lang="en-AU" sz="1350" b="1" dirty="0">
                <a:solidFill>
                  <a:srgbClr val="225B82"/>
                </a:solidFill>
                <a:latin typeface="Nunito Sans" pitchFamily="2" charset="77"/>
              </a:rPr>
              <a:t>1.0</a:t>
            </a:r>
            <a:endParaRPr lang="en-AU" sz="1350" b="1" dirty="0">
              <a:solidFill>
                <a:srgbClr val="5F6062"/>
              </a:solidFill>
              <a:latin typeface="Nunito Sans" pitchFamily="2" charset="77"/>
            </a:endParaRPr>
          </a:p>
        </p:txBody>
      </p:sp>
      <p:sp>
        <p:nvSpPr>
          <p:cNvPr id="75" name="Rectangle 74">
            <a:extLst>
              <a:ext uri="{FF2B5EF4-FFF2-40B4-BE49-F238E27FC236}">
                <a16:creationId xmlns:a16="http://schemas.microsoft.com/office/drawing/2014/main" id="{67C9BB74-B78B-A324-3146-6AB05C7BC980}"/>
              </a:ext>
            </a:extLst>
          </p:cNvPr>
          <p:cNvSpPr/>
          <p:nvPr/>
        </p:nvSpPr>
        <p:spPr>
          <a:xfrm>
            <a:off x="3283" y="4657633"/>
            <a:ext cx="1877582"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GW Detector </a:t>
            </a:r>
            <a:br>
              <a:rPr lang="en-AU" sz="1350" b="1" dirty="0">
                <a:solidFill>
                  <a:srgbClr val="225B82"/>
                </a:solidFill>
                <a:latin typeface="Nunito Sans" pitchFamily="2" charset="77"/>
              </a:rPr>
            </a:br>
            <a:r>
              <a:rPr lang="en-AU" sz="1350" b="1" dirty="0">
                <a:solidFill>
                  <a:srgbClr val="225B82"/>
                </a:solidFill>
                <a:latin typeface="Nunito Sans" pitchFamily="2" charset="77"/>
              </a:rPr>
              <a:t>0.1</a:t>
            </a:r>
          </a:p>
        </p:txBody>
      </p:sp>
      <p:sp>
        <p:nvSpPr>
          <p:cNvPr id="77" name="Rectangle 76">
            <a:extLst>
              <a:ext uri="{FF2B5EF4-FFF2-40B4-BE49-F238E27FC236}">
                <a16:creationId xmlns:a16="http://schemas.microsoft.com/office/drawing/2014/main" id="{24684AB1-850C-2691-062A-CDA960002FCD}"/>
              </a:ext>
            </a:extLst>
          </p:cNvPr>
          <p:cNvSpPr/>
          <p:nvPr/>
        </p:nvSpPr>
        <p:spPr>
          <a:xfrm>
            <a:off x="6551415" y="4660955"/>
            <a:ext cx="1130741"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CTA </a:t>
            </a:r>
            <a:br>
              <a:rPr lang="en-AU" sz="1350" b="1" dirty="0">
                <a:solidFill>
                  <a:srgbClr val="225B82"/>
                </a:solidFill>
                <a:latin typeface="Nunito Sans" pitchFamily="2" charset="77"/>
              </a:rPr>
            </a:br>
            <a:r>
              <a:rPr lang="en-AU" sz="1350" b="1" dirty="0">
                <a:solidFill>
                  <a:srgbClr val="225B82"/>
                </a:solidFill>
                <a:latin typeface="Nunito Sans" pitchFamily="2" charset="77"/>
              </a:rPr>
              <a:t>0.1</a:t>
            </a:r>
          </a:p>
        </p:txBody>
      </p:sp>
      <p:sp>
        <p:nvSpPr>
          <p:cNvPr id="78" name="Rectangle 77">
            <a:extLst>
              <a:ext uri="{FF2B5EF4-FFF2-40B4-BE49-F238E27FC236}">
                <a16:creationId xmlns:a16="http://schemas.microsoft.com/office/drawing/2014/main" id="{74A3640E-4AC5-9537-7578-E12F550B04DD}"/>
              </a:ext>
            </a:extLst>
          </p:cNvPr>
          <p:cNvSpPr/>
          <p:nvPr/>
        </p:nvSpPr>
        <p:spPr>
          <a:xfrm>
            <a:off x="8188004" y="4660955"/>
            <a:ext cx="1960285"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Rubin Observatory 0.1</a:t>
            </a:r>
          </a:p>
        </p:txBody>
      </p:sp>
      <p:pic>
        <p:nvPicPr>
          <p:cNvPr id="61" name="Picture 60" descr="A picture containing table, sitting, light, dark&#10;&#10;Description automatically generated">
            <a:extLst>
              <a:ext uri="{FF2B5EF4-FFF2-40B4-BE49-F238E27FC236}">
                <a16:creationId xmlns:a16="http://schemas.microsoft.com/office/drawing/2014/main" id="{1B0BD932-FEF2-D226-23CD-51A5DC9A5C60}"/>
              </a:ext>
            </a:extLst>
          </p:cNvPr>
          <p:cNvPicPr>
            <a:picLocks noChangeAspect="1"/>
          </p:cNvPicPr>
          <p:nvPr/>
        </p:nvPicPr>
        <p:blipFill rotWithShape="1">
          <a:blip r:embed="rId13"/>
          <a:srcRect l="23134" t="12201" r="26466" b="12199"/>
          <a:stretch/>
        </p:blipFill>
        <p:spPr>
          <a:xfrm>
            <a:off x="10660589" y="1845523"/>
            <a:ext cx="1124719" cy="1095137"/>
          </a:xfrm>
          <a:prstGeom prst="ellipse">
            <a:avLst/>
          </a:prstGeom>
        </p:spPr>
      </p:pic>
      <p:pic>
        <p:nvPicPr>
          <p:cNvPr id="83" name="Picture 82">
            <a:extLst>
              <a:ext uri="{FF2B5EF4-FFF2-40B4-BE49-F238E27FC236}">
                <a16:creationId xmlns:a16="http://schemas.microsoft.com/office/drawing/2014/main" id="{45848E30-1608-FCBD-2759-FDA6045FEF9E}"/>
              </a:ext>
            </a:extLst>
          </p:cNvPr>
          <p:cNvPicPr>
            <a:picLocks noChangeAspect="1"/>
          </p:cNvPicPr>
          <p:nvPr/>
        </p:nvPicPr>
        <p:blipFill>
          <a:blip r:embed="rId14"/>
          <a:srcRect l="15800" r="15800"/>
          <a:stretch/>
        </p:blipFill>
        <p:spPr>
          <a:xfrm>
            <a:off x="10661859" y="3546891"/>
            <a:ext cx="1125053" cy="1095462"/>
          </a:xfrm>
          <a:prstGeom prst="ellipse">
            <a:avLst/>
          </a:prstGeom>
        </p:spPr>
      </p:pic>
      <p:sp>
        <p:nvSpPr>
          <p:cNvPr id="84" name="Rectangle 83">
            <a:extLst>
              <a:ext uri="{FF2B5EF4-FFF2-40B4-BE49-F238E27FC236}">
                <a16:creationId xmlns:a16="http://schemas.microsoft.com/office/drawing/2014/main" id="{95ED309C-9E15-652C-0C1A-03662C0645A5}"/>
              </a:ext>
            </a:extLst>
          </p:cNvPr>
          <p:cNvSpPr/>
          <p:nvPr/>
        </p:nvSpPr>
        <p:spPr>
          <a:xfrm>
            <a:off x="10364801" y="4660955"/>
            <a:ext cx="1740114"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General Comms </a:t>
            </a:r>
            <a:br>
              <a:rPr lang="en-AU" sz="1350" b="1" dirty="0">
                <a:solidFill>
                  <a:srgbClr val="225B82"/>
                </a:solidFill>
                <a:latin typeface="Nunito Sans" pitchFamily="2" charset="77"/>
              </a:rPr>
            </a:br>
            <a:r>
              <a:rPr lang="en-AU" sz="1350" b="1" dirty="0">
                <a:solidFill>
                  <a:srgbClr val="225B82"/>
                </a:solidFill>
                <a:latin typeface="Nunito Sans" pitchFamily="2" charset="77"/>
              </a:rPr>
              <a:t>0.8</a:t>
            </a:r>
          </a:p>
        </p:txBody>
      </p:sp>
      <p:pic>
        <p:nvPicPr>
          <p:cNvPr id="11" name="Picture 10">
            <a:extLst>
              <a:ext uri="{FF2B5EF4-FFF2-40B4-BE49-F238E27FC236}">
                <a16:creationId xmlns:a16="http://schemas.microsoft.com/office/drawing/2014/main" id="{D07C6D24-AF55-8ED6-F8EC-FC200F258498}"/>
              </a:ext>
            </a:extLst>
          </p:cNvPr>
          <p:cNvPicPr>
            <a:picLocks noChangeAspect="1"/>
          </p:cNvPicPr>
          <p:nvPr/>
        </p:nvPicPr>
        <p:blipFill>
          <a:blip r:embed="rId15"/>
          <a:srcRect l="14028" r="14028"/>
          <a:stretch/>
        </p:blipFill>
        <p:spPr>
          <a:xfrm>
            <a:off x="385475" y="5257211"/>
            <a:ext cx="1119125" cy="1095462"/>
          </a:xfrm>
          <a:prstGeom prst="ellipse">
            <a:avLst/>
          </a:prstGeom>
          <a:solidFill>
            <a:schemeClr val="tx1"/>
          </a:solidFill>
          <a:ln>
            <a:noFill/>
          </a:ln>
        </p:spPr>
      </p:pic>
      <p:pic>
        <p:nvPicPr>
          <p:cNvPr id="12" name="Picture 11">
            <a:extLst>
              <a:ext uri="{FF2B5EF4-FFF2-40B4-BE49-F238E27FC236}">
                <a16:creationId xmlns:a16="http://schemas.microsoft.com/office/drawing/2014/main" id="{6E99E539-FB26-B9DC-6A54-55470C8572CA}"/>
              </a:ext>
            </a:extLst>
          </p:cNvPr>
          <p:cNvPicPr>
            <a:picLocks noChangeAspect="1"/>
          </p:cNvPicPr>
          <p:nvPr/>
        </p:nvPicPr>
        <p:blipFill>
          <a:blip r:embed="rId16"/>
          <a:srcRect l="15735" r="15735"/>
          <a:stretch/>
        </p:blipFill>
        <p:spPr>
          <a:xfrm>
            <a:off x="2427979" y="5257211"/>
            <a:ext cx="737658" cy="718257"/>
          </a:xfrm>
          <a:prstGeom prst="ellipse">
            <a:avLst/>
          </a:prstGeom>
        </p:spPr>
      </p:pic>
      <p:pic>
        <p:nvPicPr>
          <p:cNvPr id="13" name="Picture 12">
            <a:extLst>
              <a:ext uri="{FF2B5EF4-FFF2-40B4-BE49-F238E27FC236}">
                <a16:creationId xmlns:a16="http://schemas.microsoft.com/office/drawing/2014/main" id="{DB2E7900-6E2C-1742-1C1B-379AD31FD131}"/>
              </a:ext>
            </a:extLst>
          </p:cNvPr>
          <p:cNvPicPr>
            <a:picLocks noChangeAspect="1"/>
          </p:cNvPicPr>
          <p:nvPr/>
        </p:nvPicPr>
        <p:blipFill>
          <a:blip r:embed="rId17"/>
          <a:srcRect l="15830" r="15830"/>
          <a:stretch/>
        </p:blipFill>
        <p:spPr>
          <a:xfrm>
            <a:off x="2837191" y="5634416"/>
            <a:ext cx="737658" cy="718257"/>
          </a:xfrm>
          <a:prstGeom prst="ellipse">
            <a:avLst/>
          </a:prstGeom>
        </p:spPr>
      </p:pic>
      <p:sp>
        <p:nvSpPr>
          <p:cNvPr id="14" name="Rectangle 13">
            <a:extLst>
              <a:ext uri="{FF2B5EF4-FFF2-40B4-BE49-F238E27FC236}">
                <a16:creationId xmlns:a16="http://schemas.microsoft.com/office/drawing/2014/main" id="{1B640BB2-5E59-EE36-FB2E-4EF92D516461}"/>
              </a:ext>
            </a:extLst>
          </p:cNvPr>
          <p:cNvSpPr/>
          <p:nvPr/>
        </p:nvSpPr>
        <p:spPr>
          <a:xfrm>
            <a:off x="370194" y="6371335"/>
            <a:ext cx="1123468" cy="637995"/>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Space </a:t>
            </a:r>
            <a:br>
              <a:rPr lang="en-AU" sz="1350" b="1" dirty="0">
                <a:solidFill>
                  <a:srgbClr val="225B82"/>
                </a:solidFill>
                <a:latin typeface="Nunito Sans" pitchFamily="2" charset="77"/>
              </a:rPr>
            </a:br>
            <a:r>
              <a:rPr lang="en-AU" sz="1350" b="1" dirty="0">
                <a:solidFill>
                  <a:srgbClr val="225B82"/>
                </a:solidFill>
                <a:latin typeface="Nunito Sans" pitchFamily="2" charset="77"/>
              </a:rPr>
              <a:t>0.1</a:t>
            </a:r>
            <a:br>
              <a:rPr lang="en-AU" sz="1350" b="1" dirty="0">
                <a:solidFill>
                  <a:srgbClr val="225B82"/>
                </a:solidFill>
                <a:latin typeface="Nunito Sans" pitchFamily="2" charset="77"/>
              </a:rPr>
            </a:br>
            <a:endParaRPr lang="en-AU" sz="1350" b="1" dirty="0">
              <a:solidFill>
                <a:srgbClr val="225B82"/>
              </a:solidFill>
              <a:latin typeface="Nunito Sans" pitchFamily="2" charset="77"/>
            </a:endParaRPr>
          </a:p>
        </p:txBody>
      </p:sp>
      <p:sp>
        <p:nvSpPr>
          <p:cNvPr id="15" name="Rectangle 14">
            <a:extLst>
              <a:ext uri="{FF2B5EF4-FFF2-40B4-BE49-F238E27FC236}">
                <a16:creationId xmlns:a16="http://schemas.microsoft.com/office/drawing/2014/main" id="{352A4CA3-5795-8378-073B-F9C5125913EE}"/>
              </a:ext>
            </a:extLst>
          </p:cNvPr>
          <p:cNvSpPr/>
          <p:nvPr/>
        </p:nvSpPr>
        <p:spPr>
          <a:xfrm>
            <a:off x="2152811" y="6368215"/>
            <a:ext cx="1611517"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 ASKAP &amp; MWA </a:t>
            </a:r>
            <a:br>
              <a:rPr lang="en-AU" sz="1350" b="1" dirty="0">
                <a:solidFill>
                  <a:srgbClr val="225B82"/>
                </a:solidFill>
                <a:latin typeface="Nunito Sans" pitchFamily="2" charset="77"/>
              </a:rPr>
            </a:br>
            <a:r>
              <a:rPr lang="en-AU" sz="1350" b="1" dirty="0">
                <a:solidFill>
                  <a:srgbClr val="225B82"/>
                </a:solidFill>
                <a:latin typeface="Nunito Sans" pitchFamily="2" charset="77"/>
              </a:rPr>
              <a:t>0.1</a:t>
            </a:r>
            <a:endParaRPr lang="en-AU" sz="1350" b="1" dirty="0">
              <a:solidFill>
                <a:srgbClr val="5F6062"/>
              </a:solidFill>
              <a:latin typeface="Nunito Sans" pitchFamily="2" charset="77"/>
            </a:endParaRPr>
          </a:p>
        </p:txBody>
      </p:sp>
      <p:sp>
        <p:nvSpPr>
          <p:cNvPr id="17" name="TextBox 16">
            <a:extLst>
              <a:ext uri="{FF2B5EF4-FFF2-40B4-BE49-F238E27FC236}">
                <a16:creationId xmlns:a16="http://schemas.microsoft.com/office/drawing/2014/main" id="{E988E161-93E3-D7B0-C9C0-218E95C55963}"/>
              </a:ext>
            </a:extLst>
          </p:cNvPr>
          <p:cNvSpPr txBox="1"/>
          <p:nvPr/>
        </p:nvSpPr>
        <p:spPr>
          <a:xfrm>
            <a:off x="2372009" y="483044"/>
            <a:ext cx="9537780" cy="1256113"/>
          </a:xfrm>
          <a:prstGeom prst="rect">
            <a:avLst/>
          </a:prstGeom>
          <a:noFill/>
        </p:spPr>
        <p:txBody>
          <a:bodyPr wrap="square" rtlCol="0">
            <a:spAutoFit/>
          </a:bodyPr>
          <a:lstStyle/>
          <a:p>
            <a:pPr algn="r">
              <a:lnSpc>
                <a:spcPts val="4500"/>
              </a:lnSpc>
            </a:pPr>
            <a:r>
              <a:rPr lang="en-US" sz="4000" dirty="0">
                <a:solidFill>
                  <a:srgbClr val="225B82"/>
                </a:solidFill>
                <a:latin typeface="Nunito Sans Light" pitchFamily="2" charset="77"/>
              </a:rPr>
              <a:t>AAL 2023/24</a:t>
            </a:r>
            <a:br>
              <a:rPr lang="en-US" sz="4000" b="1" dirty="0">
                <a:solidFill>
                  <a:srgbClr val="225B82"/>
                </a:solidFill>
                <a:latin typeface="Nunito Sans" pitchFamily="2" charset="77"/>
              </a:rPr>
            </a:br>
            <a:r>
              <a:rPr lang="en-US" sz="4000" b="1" dirty="0">
                <a:solidFill>
                  <a:srgbClr val="225B82"/>
                </a:solidFill>
                <a:latin typeface="Nunito Sans" pitchFamily="2" charset="77"/>
              </a:rPr>
              <a:t>Staff resource allocations – 7.4 </a:t>
            </a:r>
            <a:r>
              <a:rPr lang="en-US" sz="4000" b="1" spc="100" dirty="0">
                <a:solidFill>
                  <a:srgbClr val="225B82"/>
                </a:solidFill>
                <a:latin typeface="Nunito Sans" pitchFamily="2" charset="77"/>
              </a:rPr>
              <a:t>FTE</a:t>
            </a:r>
            <a:r>
              <a:rPr lang="en-US" sz="4000" b="1" dirty="0">
                <a:solidFill>
                  <a:srgbClr val="225B82"/>
                </a:solidFill>
                <a:latin typeface="Nunito Sans" pitchFamily="2" charset="77"/>
              </a:rPr>
              <a:t> </a:t>
            </a:r>
          </a:p>
        </p:txBody>
      </p:sp>
      <p:pic>
        <p:nvPicPr>
          <p:cNvPr id="21" name="Picture 20">
            <a:extLst>
              <a:ext uri="{FF2B5EF4-FFF2-40B4-BE49-F238E27FC236}">
                <a16:creationId xmlns:a16="http://schemas.microsoft.com/office/drawing/2014/main" id="{58193A59-2A9F-5D23-3245-D7A274187CA4}"/>
              </a:ext>
            </a:extLst>
          </p:cNvPr>
          <p:cNvPicPr>
            <a:picLocks noChangeAspect="1"/>
          </p:cNvPicPr>
          <p:nvPr/>
        </p:nvPicPr>
        <p:blipFill rotWithShape="1">
          <a:blip r:embed="rId18"/>
          <a:srcRect l="20892" t="16576" r="223" b="7280"/>
          <a:stretch/>
        </p:blipFill>
        <p:spPr>
          <a:xfrm>
            <a:off x="4507739" y="5257211"/>
            <a:ext cx="1125053" cy="1095462"/>
          </a:xfrm>
          <a:prstGeom prst="ellipse">
            <a:avLst/>
          </a:prstGeom>
        </p:spPr>
      </p:pic>
      <p:sp>
        <p:nvSpPr>
          <p:cNvPr id="22" name="Rectangle 21">
            <a:extLst>
              <a:ext uri="{FF2B5EF4-FFF2-40B4-BE49-F238E27FC236}">
                <a16:creationId xmlns:a16="http://schemas.microsoft.com/office/drawing/2014/main" id="{C6ED2B29-D419-3B3D-82DC-7BEEA1D04664}"/>
              </a:ext>
            </a:extLst>
          </p:cNvPr>
          <p:cNvSpPr/>
          <p:nvPr/>
        </p:nvSpPr>
        <p:spPr>
          <a:xfrm>
            <a:off x="4182593" y="6354749"/>
            <a:ext cx="1740114"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Finance/accounting </a:t>
            </a:r>
            <a:br>
              <a:rPr lang="en-AU" sz="1350" b="1" dirty="0">
                <a:solidFill>
                  <a:srgbClr val="225B82"/>
                </a:solidFill>
                <a:latin typeface="Nunito Sans" pitchFamily="2" charset="77"/>
              </a:rPr>
            </a:br>
            <a:r>
              <a:rPr lang="en-AU" sz="1350" b="1" dirty="0">
                <a:solidFill>
                  <a:srgbClr val="225B82"/>
                </a:solidFill>
                <a:latin typeface="Nunito Sans" pitchFamily="2" charset="77"/>
              </a:rPr>
              <a:t>0.8 </a:t>
            </a:r>
          </a:p>
        </p:txBody>
      </p:sp>
      <p:pic>
        <p:nvPicPr>
          <p:cNvPr id="23" name="Picture 22">
            <a:extLst>
              <a:ext uri="{FF2B5EF4-FFF2-40B4-BE49-F238E27FC236}">
                <a16:creationId xmlns:a16="http://schemas.microsoft.com/office/drawing/2014/main" id="{EB8DB908-2370-077B-EC0D-98C48E33E784}"/>
              </a:ext>
            </a:extLst>
          </p:cNvPr>
          <p:cNvPicPr>
            <a:picLocks noChangeAspect="1"/>
          </p:cNvPicPr>
          <p:nvPr/>
        </p:nvPicPr>
        <p:blipFill>
          <a:blip r:embed="rId19"/>
          <a:srcRect l="15619" r="15619"/>
          <a:stretch/>
        </p:blipFill>
        <p:spPr>
          <a:xfrm>
            <a:off x="6559210" y="5254091"/>
            <a:ext cx="1125053" cy="1095462"/>
          </a:xfrm>
          <a:prstGeom prst="ellipse">
            <a:avLst/>
          </a:prstGeom>
        </p:spPr>
      </p:pic>
      <p:sp>
        <p:nvSpPr>
          <p:cNvPr id="24" name="Rectangle 23">
            <a:extLst>
              <a:ext uri="{FF2B5EF4-FFF2-40B4-BE49-F238E27FC236}">
                <a16:creationId xmlns:a16="http://schemas.microsoft.com/office/drawing/2014/main" id="{AEC271BA-0887-6FC9-701D-076F426DC21E}"/>
              </a:ext>
            </a:extLst>
          </p:cNvPr>
          <p:cNvSpPr/>
          <p:nvPr/>
        </p:nvSpPr>
        <p:spPr>
          <a:xfrm>
            <a:off x="6216118" y="6350169"/>
            <a:ext cx="1811235"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Contracts/reporting </a:t>
            </a:r>
            <a:br>
              <a:rPr lang="en-AU" sz="1350" b="1" dirty="0">
                <a:solidFill>
                  <a:srgbClr val="225B82"/>
                </a:solidFill>
                <a:latin typeface="Nunito Sans" pitchFamily="2" charset="77"/>
              </a:rPr>
            </a:br>
            <a:r>
              <a:rPr lang="en-AU" sz="1350" b="1" dirty="0">
                <a:solidFill>
                  <a:srgbClr val="225B82"/>
                </a:solidFill>
                <a:latin typeface="Nunito Sans" pitchFamily="2" charset="77"/>
              </a:rPr>
              <a:t>0.6 </a:t>
            </a:r>
          </a:p>
        </p:txBody>
      </p:sp>
      <p:pic>
        <p:nvPicPr>
          <p:cNvPr id="25" name="Picture 24">
            <a:extLst>
              <a:ext uri="{FF2B5EF4-FFF2-40B4-BE49-F238E27FC236}">
                <a16:creationId xmlns:a16="http://schemas.microsoft.com/office/drawing/2014/main" id="{983F9E6C-1ED7-8A1A-B36F-8F94541636D2}"/>
              </a:ext>
            </a:extLst>
          </p:cNvPr>
          <p:cNvPicPr>
            <a:picLocks noChangeAspect="1"/>
          </p:cNvPicPr>
          <p:nvPr/>
        </p:nvPicPr>
        <p:blipFill>
          <a:blip r:embed="rId20"/>
          <a:srcRect l="254" r="254"/>
          <a:stretch/>
        </p:blipFill>
        <p:spPr>
          <a:xfrm>
            <a:off x="8605213" y="5254091"/>
            <a:ext cx="1125053" cy="1095462"/>
          </a:xfrm>
          <a:prstGeom prst="ellipse">
            <a:avLst/>
          </a:prstGeom>
        </p:spPr>
      </p:pic>
      <p:sp>
        <p:nvSpPr>
          <p:cNvPr id="26" name="Rectangle 25">
            <a:extLst>
              <a:ext uri="{FF2B5EF4-FFF2-40B4-BE49-F238E27FC236}">
                <a16:creationId xmlns:a16="http://schemas.microsoft.com/office/drawing/2014/main" id="{0A9CBA83-6DD2-8C2A-BB9C-F31A03424EFA}"/>
              </a:ext>
            </a:extLst>
          </p:cNvPr>
          <p:cNvSpPr/>
          <p:nvPr/>
        </p:nvSpPr>
        <p:spPr>
          <a:xfrm>
            <a:off x="8017195" y="6350447"/>
            <a:ext cx="2272255"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Staff support/guidance 0.5</a:t>
            </a:r>
          </a:p>
        </p:txBody>
      </p:sp>
      <p:pic>
        <p:nvPicPr>
          <p:cNvPr id="27" name="Picture 26">
            <a:extLst>
              <a:ext uri="{FF2B5EF4-FFF2-40B4-BE49-F238E27FC236}">
                <a16:creationId xmlns:a16="http://schemas.microsoft.com/office/drawing/2014/main" id="{8640BA6C-22D3-DDA7-3062-B0522FA5FBAD}"/>
              </a:ext>
            </a:extLst>
          </p:cNvPr>
          <p:cNvPicPr>
            <a:picLocks noChangeAspect="1"/>
          </p:cNvPicPr>
          <p:nvPr/>
        </p:nvPicPr>
        <p:blipFill>
          <a:blip r:embed="rId21"/>
          <a:srcRect l="6780" r="6780"/>
          <a:stretch/>
        </p:blipFill>
        <p:spPr>
          <a:xfrm>
            <a:off x="10660589" y="5254091"/>
            <a:ext cx="1125053" cy="1095462"/>
          </a:xfrm>
          <a:prstGeom prst="ellipse">
            <a:avLst/>
          </a:prstGeom>
        </p:spPr>
      </p:pic>
      <p:sp>
        <p:nvSpPr>
          <p:cNvPr id="28" name="Rectangle 27">
            <a:extLst>
              <a:ext uri="{FF2B5EF4-FFF2-40B4-BE49-F238E27FC236}">
                <a16:creationId xmlns:a16="http://schemas.microsoft.com/office/drawing/2014/main" id="{A1A5E12A-3307-F74B-A403-CDA188511E9C}"/>
              </a:ext>
            </a:extLst>
          </p:cNvPr>
          <p:cNvSpPr/>
          <p:nvPr/>
        </p:nvSpPr>
        <p:spPr>
          <a:xfrm>
            <a:off x="10213330" y="6350338"/>
            <a:ext cx="2043055" cy="458459"/>
          </a:xfrm>
          <a:prstGeom prst="rect">
            <a:avLst/>
          </a:prstGeom>
        </p:spPr>
        <p:txBody>
          <a:bodyPr wrap="square">
            <a:spAutoFit/>
          </a:bodyPr>
          <a:lstStyle/>
          <a:p>
            <a:pPr algn="ctr">
              <a:lnSpc>
                <a:spcPts val="1420"/>
              </a:lnSpc>
            </a:pPr>
            <a:r>
              <a:rPr lang="en-AU" sz="1350" b="1" dirty="0">
                <a:solidFill>
                  <a:srgbClr val="225B82"/>
                </a:solidFill>
                <a:latin typeface="Nunito Sans" pitchFamily="2" charset="77"/>
              </a:rPr>
              <a:t>Governance/admin</a:t>
            </a:r>
            <a:br>
              <a:rPr lang="en-AU" sz="1350" b="1" dirty="0">
                <a:solidFill>
                  <a:srgbClr val="225B82"/>
                </a:solidFill>
                <a:latin typeface="Nunito Sans" pitchFamily="2" charset="77"/>
              </a:rPr>
            </a:br>
            <a:r>
              <a:rPr lang="en-AU" sz="1350" b="1" dirty="0">
                <a:solidFill>
                  <a:srgbClr val="225B82"/>
                </a:solidFill>
                <a:latin typeface="Nunito Sans" pitchFamily="2" charset="77"/>
              </a:rPr>
              <a:t>0.6</a:t>
            </a:r>
          </a:p>
        </p:txBody>
      </p:sp>
    </p:spTree>
    <p:extLst>
      <p:ext uri="{BB962C8B-B14F-4D97-AF65-F5344CB8AC3E}">
        <p14:creationId xmlns:p14="http://schemas.microsoft.com/office/powerpoint/2010/main" val="3793301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30E094-4CDD-14B2-406C-99C58C46508D}"/>
              </a:ext>
            </a:extLst>
          </p:cNvPr>
          <p:cNvPicPr>
            <a:picLocks noChangeAspect="1"/>
          </p:cNvPicPr>
          <p:nvPr/>
        </p:nvPicPr>
        <p:blipFill rotWithShape="1">
          <a:blip r:embed="rId3"/>
          <a:srcRect l="40" t="15052" r="-40" b="438"/>
          <a:stretch/>
        </p:blipFill>
        <p:spPr>
          <a:xfrm>
            <a:off x="3738623" y="2097089"/>
            <a:ext cx="8456729" cy="4762800"/>
          </a:xfrm>
          <a:prstGeom prst="rect">
            <a:avLst/>
          </a:prstGeom>
        </p:spPr>
      </p:pic>
      <p:sp>
        <p:nvSpPr>
          <p:cNvPr id="9" name="TextBox 8">
            <a:extLst>
              <a:ext uri="{FF2B5EF4-FFF2-40B4-BE49-F238E27FC236}">
                <a16:creationId xmlns:a16="http://schemas.microsoft.com/office/drawing/2014/main" id="{3389F3AC-C47A-504A-BCCA-299A5A3A013E}"/>
              </a:ext>
            </a:extLst>
          </p:cNvPr>
          <p:cNvSpPr txBox="1"/>
          <p:nvPr/>
        </p:nvSpPr>
        <p:spPr>
          <a:xfrm>
            <a:off x="2824223" y="483044"/>
            <a:ext cx="9085566" cy="1256113"/>
          </a:xfrm>
          <a:prstGeom prst="rect">
            <a:avLst/>
          </a:prstGeom>
          <a:noFill/>
        </p:spPr>
        <p:txBody>
          <a:bodyPr wrap="square" rtlCol="0">
            <a:spAutoFit/>
          </a:bodyPr>
          <a:lstStyle/>
          <a:p>
            <a:pPr algn="r">
              <a:lnSpc>
                <a:spcPts val="4500"/>
              </a:lnSpc>
            </a:pPr>
            <a:r>
              <a:rPr lang="en-US" sz="4000" dirty="0">
                <a:solidFill>
                  <a:srgbClr val="225B82"/>
                </a:solidFill>
                <a:latin typeface="Nunito Sans Light" pitchFamily="2" charset="77"/>
              </a:rPr>
              <a:t>AAL is supporting Australia’s</a:t>
            </a:r>
            <a:br>
              <a:rPr lang="en-US" sz="4000" dirty="0">
                <a:solidFill>
                  <a:srgbClr val="225B82"/>
                </a:solidFill>
                <a:latin typeface="Nunito Sans Light" pitchFamily="2" charset="77"/>
              </a:rPr>
            </a:br>
            <a:r>
              <a:rPr lang="en-US" sz="4000" b="1" dirty="0">
                <a:solidFill>
                  <a:srgbClr val="225B82"/>
                </a:solidFill>
                <a:latin typeface="Nunito Sans" pitchFamily="2" charset="77"/>
              </a:rPr>
              <a:t>involvement in the CTA</a:t>
            </a:r>
          </a:p>
        </p:txBody>
      </p:sp>
      <p:sp>
        <p:nvSpPr>
          <p:cNvPr id="5" name="TextBox 4">
            <a:extLst>
              <a:ext uri="{FF2B5EF4-FFF2-40B4-BE49-F238E27FC236}">
                <a16:creationId xmlns:a16="http://schemas.microsoft.com/office/drawing/2014/main" id="{759D7C95-8601-C665-7AF3-BFE8F7D0C76C}"/>
              </a:ext>
            </a:extLst>
          </p:cNvPr>
          <p:cNvSpPr txBox="1"/>
          <p:nvPr/>
        </p:nvSpPr>
        <p:spPr>
          <a:xfrm>
            <a:off x="281122" y="2053913"/>
            <a:ext cx="3457501" cy="4401205"/>
          </a:xfrm>
          <a:prstGeom prst="rect">
            <a:avLst/>
          </a:prstGeom>
          <a:noFill/>
        </p:spPr>
        <p:txBody>
          <a:bodyPr wrap="square" rtlCol="0">
            <a:spAutoFit/>
          </a:bodyPr>
          <a:lstStyle/>
          <a:p>
            <a:pPr>
              <a:spcAft>
                <a:spcPts val="1200"/>
              </a:spcAft>
            </a:pPr>
            <a:r>
              <a:rPr lang="en-US" sz="2000" b="1" spc="30" dirty="0">
                <a:solidFill>
                  <a:schemeClr val="bg1"/>
                </a:solidFill>
                <a:latin typeface="Nunito Sans" pitchFamily="2" charset="77"/>
              </a:rPr>
              <a:t>AAL is supporting Australia’s continued contribution to the CTA, incl. CTAO membership, attendance at meetings, workshops and travel assistance.</a:t>
            </a:r>
          </a:p>
          <a:p>
            <a:pPr>
              <a:spcAft>
                <a:spcPts val="1200"/>
              </a:spcAft>
            </a:pPr>
            <a:r>
              <a:rPr lang="en-US" sz="2000" spc="30" dirty="0">
                <a:solidFill>
                  <a:schemeClr val="bg1"/>
                </a:solidFill>
                <a:latin typeface="Nunito Sans Light" pitchFamily="2" charset="77"/>
              </a:rPr>
              <a:t>Representatives from the CTA-Australia consortium, AAL Board and staff have worked to maintain this relationship.</a:t>
            </a:r>
          </a:p>
          <a:p>
            <a:pPr>
              <a:spcAft>
                <a:spcPts val="1200"/>
              </a:spcAft>
            </a:pPr>
            <a:endParaRPr lang="en-US" sz="2000" spc="30" dirty="0">
              <a:solidFill>
                <a:schemeClr val="bg1"/>
              </a:solidFill>
              <a:latin typeface="Nunito Sans Light" pitchFamily="2" charset="77"/>
            </a:endParaRPr>
          </a:p>
        </p:txBody>
      </p:sp>
      <p:sp>
        <p:nvSpPr>
          <p:cNvPr id="7" name="Rectangle 6">
            <a:extLst>
              <a:ext uri="{FF2B5EF4-FFF2-40B4-BE49-F238E27FC236}">
                <a16:creationId xmlns:a16="http://schemas.microsoft.com/office/drawing/2014/main" id="{A7C6588A-6069-D218-349C-025FFA645E35}"/>
              </a:ext>
            </a:extLst>
          </p:cNvPr>
          <p:cNvSpPr/>
          <p:nvPr/>
        </p:nvSpPr>
        <p:spPr>
          <a:xfrm>
            <a:off x="6705601" y="6627168"/>
            <a:ext cx="5451674" cy="230832"/>
          </a:xfrm>
          <a:prstGeom prst="rect">
            <a:avLst/>
          </a:prstGeom>
        </p:spPr>
        <p:txBody>
          <a:bodyPr wrap="square" anchor="b">
            <a:spAutoFit/>
          </a:bodyPr>
          <a:lstStyle/>
          <a:p>
            <a:pPr algn="r"/>
            <a:r>
              <a:rPr lang="en-AU" sz="900" dirty="0">
                <a:solidFill>
                  <a:schemeClr val="bg1"/>
                </a:solidFill>
                <a:latin typeface="Nunito Sans Light" pitchFamily="2" charset="77"/>
              </a:rPr>
              <a:t>Cherenkov Telescope Array's Large-Sized Telescope prototype (LST-1). Credit: Tomohiro Inada.</a:t>
            </a:r>
          </a:p>
        </p:txBody>
      </p:sp>
    </p:spTree>
    <p:extLst>
      <p:ext uri="{BB962C8B-B14F-4D97-AF65-F5344CB8AC3E}">
        <p14:creationId xmlns:p14="http://schemas.microsoft.com/office/powerpoint/2010/main" val="3580360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30E094-4CDD-14B2-406C-99C58C46508D}"/>
              </a:ext>
            </a:extLst>
          </p:cNvPr>
          <p:cNvPicPr>
            <a:picLocks noChangeAspect="1"/>
          </p:cNvPicPr>
          <p:nvPr/>
        </p:nvPicPr>
        <p:blipFill rotWithShape="1">
          <a:blip r:embed="rId3"/>
          <a:srcRect l="2349" r="7408" b="23745"/>
          <a:stretch/>
        </p:blipFill>
        <p:spPr>
          <a:xfrm>
            <a:off x="3738623" y="2097089"/>
            <a:ext cx="8456729" cy="4762800"/>
          </a:xfrm>
          <a:prstGeom prst="rect">
            <a:avLst/>
          </a:prstGeom>
        </p:spPr>
      </p:pic>
      <p:sp>
        <p:nvSpPr>
          <p:cNvPr id="9" name="TextBox 8">
            <a:extLst>
              <a:ext uri="{FF2B5EF4-FFF2-40B4-BE49-F238E27FC236}">
                <a16:creationId xmlns:a16="http://schemas.microsoft.com/office/drawing/2014/main" id="{3389F3AC-C47A-504A-BCCA-299A5A3A013E}"/>
              </a:ext>
            </a:extLst>
          </p:cNvPr>
          <p:cNvSpPr txBox="1"/>
          <p:nvPr/>
        </p:nvSpPr>
        <p:spPr>
          <a:xfrm>
            <a:off x="2824223" y="483044"/>
            <a:ext cx="9085566" cy="1256113"/>
          </a:xfrm>
          <a:prstGeom prst="rect">
            <a:avLst/>
          </a:prstGeom>
          <a:noFill/>
        </p:spPr>
        <p:txBody>
          <a:bodyPr wrap="square" rtlCol="0">
            <a:spAutoFit/>
          </a:bodyPr>
          <a:lstStyle/>
          <a:p>
            <a:pPr algn="r">
              <a:lnSpc>
                <a:spcPts val="4500"/>
              </a:lnSpc>
            </a:pPr>
            <a:r>
              <a:rPr lang="en-US" sz="4000" dirty="0">
                <a:solidFill>
                  <a:srgbClr val="225B82"/>
                </a:solidFill>
                <a:latin typeface="Nunito Sans Light" pitchFamily="2" charset="77"/>
              </a:rPr>
              <a:t>AAL provides ongoing support </a:t>
            </a:r>
            <a:br>
              <a:rPr lang="en-US" sz="4000" dirty="0">
                <a:solidFill>
                  <a:srgbClr val="225B82"/>
                </a:solidFill>
                <a:latin typeface="Nunito Sans Light" pitchFamily="2" charset="77"/>
              </a:rPr>
            </a:br>
            <a:r>
              <a:rPr lang="en-US" sz="4000" b="1" dirty="0">
                <a:solidFill>
                  <a:srgbClr val="225B82"/>
                </a:solidFill>
                <a:latin typeface="Nunito Sans" pitchFamily="2" charset="77"/>
              </a:rPr>
              <a:t>to the Strategic Partnership</a:t>
            </a:r>
          </a:p>
        </p:txBody>
      </p:sp>
      <p:sp>
        <p:nvSpPr>
          <p:cNvPr id="7" name="Rectangle 6">
            <a:extLst>
              <a:ext uri="{FF2B5EF4-FFF2-40B4-BE49-F238E27FC236}">
                <a16:creationId xmlns:a16="http://schemas.microsoft.com/office/drawing/2014/main" id="{A7C6588A-6069-D218-349C-025FFA645E35}"/>
              </a:ext>
            </a:extLst>
          </p:cNvPr>
          <p:cNvSpPr/>
          <p:nvPr/>
        </p:nvSpPr>
        <p:spPr>
          <a:xfrm>
            <a:off x="8500533" y="6627168"/>
            <a:ext cx="3656741" cy="230832"/>
          </a:xfrm>
          <a:prstGeom prst="rect">
            <a:avLst/>
          </a:prstGeom>
        </p:spPr>
        <p:txBody>
          <a:bodyPr wrap="square" anchor="b">
            <a:spAutoFit/>
          </a:bodyPr>
          <a:lstStyle/>
          <a:p>
            <a:pPr algn="r"/>
            <a:r>
              <a:rPr lang="en-AU" sz="900">
                <a:solidFill>
                  <a:schemeClr val="bg1"/>
                </a:solidFill>
                <a:latin typeface="Nunito Sans Light" pitchFamily="2" charset="77"/>
              </a:rPr>
              <a:t>Paranal platform after sunset. Credit: ESO/</a:t>
            </a:r>
            <a:r>
              <a:rPr lang="en-AU" sz="900" err="1">
                <a:solidFill>
                  <a:schemeClr val="bg1"/>
                </a:solidFill>
                <a:latin typeface="Nunito Sans Light" pitchFamily="2" charset="77"/>
              </a:rPr>
              <a:t>H.H.Heyer</a:t>
            </a:r>
            <a:r>
              <a:rPr lang="en-AU" sz="900">
                <a:solidFill>
                  <a:schemeClr val="bg1"/>
                </a:solidFill>
                <a:latin typeface="Nunito Sans Light" pitchFamily="2" charset="77"/>
              </a:rPr>
              <a:t>.</a:t>
            </a:r>
            <a:endParaRPr lang="en-AU" sz="900">
              <a:solidFill>
                <a:srgbClr val="FF0000"/>
              </a:solidFill>
              <a:latin typeface="Nunito Sans Light" pitchFamily="2" charset="77"/>
            </a:endParaRPr>
          </a:p>
        </p:txBody>
      </p:sp>
      <p:sp>
        <p:nvSpPr>
          <p:cNvPr id="2" name="TextBox 1">
            <a:extLst>
              <a:ext uri="{FF2B5EF4-FFF2-40B4-BE49-F238E27FC236}">
                <a16:creationId xmlns:a16="http://schemas.microsoft.com/office/drawing/2014/main" id="{31F4F437-2668-6AE7-E70A-569241C8F26F}"/>
              </a:ext>
            </a:extLst>
          </p:cNvPr>
          <p:cNvSpPr txBox="1"/>
          <p:nvPr/>
        </p:nvSpPr>
        <p:spPr>
          <a:xfrm>
            <a:off x="281122" y="2053913"/>
            <a:ext cx="3540379" cy="4093428"/>
          </a:xfrm>
          <a:prstGeom prst="rect">
            <a:avLst/>
          </a:prstGeom>
          <a:noFill/>
        </p:spPr>
        <p:txBody>
          <a:bodyPr wrap="square" rtlCol="0">
            <a:spAutoFit/>
          </a:bodyPr>
          <a:lstStyle/>
          <a:p>
            <a:pPr>
              <a:spcAft>
                <a:spcPts val="1200"/>
              </a:spcAft>
            </a:pPr>
            <a:r>
              <a:rPr lang="en-US" sz="2000" b="1" spc="30" dirty="0">
                <a:solidFill>
                  <a:schemeClr val="bg1"/>
                </a:solidFill>
                <a:latin typeface="Nunito Sans" pitchFamily="2" charset="77"/>
              </a:rPr>
              <a:t>The Federal Government previously provided funding for Australia’s </a:t>
            </a:r>
            <a:br>
              <a:rPr lang="en-US" sz="2000" b="1" spc="30" dirty="0">
                <a:solidFill>
                  <a:schemeClr val="bg1"/>
                </a:solidFill>
                <a:latin typeface="Nunito Sans" pitchFamily="2" charset="77"/>
              </a:rPr>
            </a:br>
            <a:r>
              <a:rPr lang="en-US" sz="2000" b="1" spc="30" dirty="0">
                <a:solidFill>
                  <a:schemeClr val="bg1"/>
                </a:solidFill>
                <a:latin typeface="Nunito Sans" pitchFamily="2" charset="77"/>
              </a:rPr>
              <a:t>10-year strategic partnership with ESO. </a:t>
            </a:r>
          </a:p>
          <a:p>
            <a:pPr>
              <a:spcAft>
                <a:spcPts val="1200"/>
              </a:spcAft>
            </a:pPr>
            <a:r>
              <a:rPr lang="en-US" sz="2000" spc="30" dirty="0">
                <a:solidFill>
                  <a:schemeClr val="bg1"/>
                </a:solidFill>
                <a:latin typeface="Nunito Sans Light" pitchFamily="2" charset="77"/>
              </a:rPr>
              <a:t>Since then, AAL has received almost </a:t>
            </a:r>
            <a:r>
              <a:rPr lang="en-US" sz="2000" b="1" spc="30" dirty="0">
                <a:solidFill>
                  <a:schemeClr val="bg1"/>
                </a:solidFill>
                <a:latin typeface="Nunito Sans" pitchFamily="2" charset="77"/>
              </a:rPr>
              <a:t>no</a:t>
            </a:r>
            <a:r>
              <a:rPr lang="en-US" sz="2000" spc="30" dirty="0">
                <a:solidFill>
                  <a:schemeClr val="bg1"/>
                </a:solidFill>
                <a:latin typeface="Nunito Sans Light" pitchFamily="2" charset="77"/>
              </a:rPr>
              <a:t> funding to support the partnership.</a:t>
            </a:r>
          </a:p>
          <a:p>
            <a:pPr>
              <a:spcAft>
                <a:spcPts val="1200"/>
              </a:spcAft>
            </a:pPr>
            <a:r>
              <a:rPr lang="en-US" sz="2000" spc="30" dirty="0">
                <a:solidFill>
                  <a:schemeClr val="bg1"/>
                </a:solidFill>
                <a:latin typeface="Nunito Sans Light" pitchFamily="2" charset="77"/>
              </a:rPr>
              <a:t>AAL continues to manage the ESO relationship for DISR (no financial support </a:t>
            </a:r>
            <a:br>
              <a:rPr lang="en-US" sz="2000" spc="30" dirty="0">
                <a:solidFill>
                  <a:schemeClr val="bg1"/>
                </a:solidFill>
                <a:latin typeface="Nunito Sans Light" pitchFamily="2" charset="77"/>
              </a:rPr>
            </a:br>
            <a:r>
              <a:rPr lang="en-US" sz="2000" spc="30" dirty="0">
                <a:solidFill>
                  <a:schemeClr val="bg1"/>
                </a:solidFill>
                <a:latin typeface="Nunito Sans Light" pitchFamily="2" charset="77"/>
              </a:rPr>
              <a:t>to cover staff hours).</a:t>
            </a:r>
          </a:p>
        </p:txBody>
      </p:sp>
    </p:spTree>
    <p:extLst>
      <p:ext uri="{BB962C8B-B14F-4D97-AF65-F5344CB8AC3E}">
        <p14:creationId xmlns:p14="http://schemas.microsoft.com/office/powerpoint/2010/main" val="1341929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C9C83A-747F-83AC-ED07-3EFDA8375CB8}"/>
              </a:ext>
            </a:extLst>
          </p:cNvPr>
          <p:cNvSpPr/>
          <p:nvPr/>
        </p:nvSpPr>
        <p:spPr>
          <a:xfrm>
            <a:off x="4148947" y="2921876"/>
            <a:ext cx="7655388" cy="36260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8EB5E61-408D-934B-3F55-20193B49C8F4}"/>
              </a:ext>
            </a:extLst>
          </p:cNvPr>
          <p:cNvSpPr txBox="1"/>
          <p:nvPr/>
        </p:nvSpPr>
        <p:spPr>
          <a:xfrm>
            <a:off x="2824223" y="483044"/>
            <a:ext cx="9085566" cy="679032"/>
          </a:xfrm>
          <a:prstGeom prst="rect">
            <a:avLst/>
          </a:prstGeom>
          <a:noFill/>
        </p:spPr>
        <p:txBody>
          <a:bodyPr wrap="square" rtlCol="0">
            <a:spAutoFit/>
          </a:bodyPr>
          <a:lstStyle/>
          <a:p>
            <a:pPr algn="r">
              <a:lnSpc>
                <a:spcPts val="4500"/>
              </a:lnSpc>
            </a:pPr>
            <a:r>
              <a:rPr lang="en-US" sz="4000" dirty="0">
                <a:solidFill>
                  <a:srgbClr val="225B82"/>
                </a:solidFill>
                <a:latin typeface="Nunito Sans Light" pitchFamily="2" charset="77"/>
              </a:rPr>
              <a:t>ACIL Allen </a:t>
            </a:r>
            <a:r>
              <a:rPr lang="en-US" sz="4000" b="1" dirty="0">
                <a:solidFill>
                  <a:srgbClr val="225B82"/>
                </a:solidFill>
                <a:latin typeface="Nunito Sans" pitchFamily="2" charset="77"/>
              </a:rPr>
              <a:t>report</a:t>
            </a:r>
          </a:p>
        </p:txBody>
      </p:sp>
      <p:pic>
        <p:nvPicPr>
          <p:cNvPr id="4" name="Picture 4">
            <a:extLst>
              <a:ext uri="{FF2B5EF4-FFF2-40B4-BE49-F238E27FC236}">
                <a16:creationId xmlns:a16="http://schemas.microsoft.com/office/drawing/2014/main" id="{192DB811-9AC4-349C-3FAC-4DAC5741BF4E}"/>
              </a:ext>
            </a:extLst>
          </p:cNvPr>
          <p:cNvPicPr>
            <a:picLocks noChangeAspect="1" noChangeArrowheads="1"/>
          </p:cNvPicPr>
          <p:nvPr/>
        </p:nvPicPr>
        <p:blipFill>
          <a:blip r:embed="rId3"/>
          <a:srcRect/>
          <a:stretch/>
        </p:blipFill>
        <p:spPr bwMode="auto">
          <a:xfrm>
            <a:off x="360160" y="2147665"/>
            <a:ext cx="3020145" cy="4281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9922FB50-C29A-7BE7-D27C-E527F42440D6}"/>
              </a:ext>
            </a:extLst>
          </p:cNvPr>
          <p:cNvSpPr txBox="1"/>
          <p:nvPr/>
        </p:nvSpPr>
        <p:spPr>
          <a:xfrm>
            <a:off x="4062639" y="2058775"/>
            <a:ext cx="7741696" cy="4349909"/>
          </a:xfrm>
          <a:prstGeom prst="rect">
            <a:avLst/>
          </a:prstGeom>
          <a:noFill/>
        </p:spPr>
        <p:txBody>
          <a:bodyPr wrap="square" lIns="91440" tIns="45720" rIns="91440" bIns="45720" rtlCol="0" anchor="t">
            <a:spAutoFit/>
          </a:bodyPr>
          <a:lstStyle/>
          <a:p>
            <a:pPr marL="0" lvl="1">
              <a:spcAft>
                <a:spcPts val="600"/>
              </a:spcAft>
            </a:pPr>
            <a:r>
              <a:rPr lang="en-US" sz="2000" dirty="0">
                <a:solidFill>
                  <a:srgbClr val="5F6062"/>
                </a:solidFill>
                <a:latin typeface="Nunito Sans Light" pitchFamily="2" charset="77"/>
                <a:cs typeface="Arial"/>
              </a:rPr>
              <a:t>In 2023, the Department of Industry, Science and Resources (DISR) commissioned ACIL Allen to evaluate AWLAI. From the report:</a:t>
            </a:r>
          </a:p>
          <a:p>
            <a:pPr marL="0" lvl="1">
              <a:spcAft>
                <a:spcPts val="400"/>
              </a:spcAft>
            </a:pPr>
            <a:endParaRPr lang="en-US" sz="2000" b="1" i="1" dirty="0">
              <a:solidFill>
                <a:srgbClr val="5F6062"/>
              </a:solidFill>
              <a:latin typeface="Nunito Sans SemiBold" pitchFamily="2" charset="77"/>
              <a:cs typeface="Arial"/>
            </a:endParaRPr>
          </a:p>
          <a:p>
            <a:pPr marL="270000" lvl="1">
              <a:spcAft>
                <a:spcPts val="1000"/>
              </a:spcAft>
            </a:pPr>
            <a:r>
              <a:rPr lang="en-US" sz="2000" b="1" i="1" dirty="0">
                <a:solidFill>
                  <a:srgbClr val="5F6062"/>
                </a:solidFill>
                <a:latin typeface="Nunito Sans SemiBold" pitchFamily="2" charset="77"/>
                <a:cs typeface="Arial"/>
              </a:rPr>
              <a:t>“Australia’s ROI in ESO is neutral… $1 generating approx. </a:t>
            </a:r>
            <a:br>
              <a:rPr lang="en-US" sz="2000" b="1" i="1" dirty="0">
                <a:solidFill>
                  <a:srgbClr val="5F6062"/>
                </a:solidFill>
                <a:latin typeface="Nunito Sans SemiBold" pitchFamily="2" charset="77"/>
                <a:cs typeface="Arial"/>
              </a:rPr>
            </a:br>
            <a:r>
              <a:rPr lang="en-US" sz="2000" b="1" i="1" dirty="0">
                <a:solidFill>
                  <a:srgbClr val="5F6062"/>
                </a:solidFill>
                <a:latin typeface="Nunito Sans SemiBold" pitchFamily="2" charset="77"/>
                <a:cs typeface="Arial"/>
              </a:rPr>
              <a:t>$0.97…. however, this likely underestimates the full benefit of Australia’s involvement in the Strategic Partnership (ESO-SP), including broader socio-economic impacts, knowledge </a:t>
            </a:r>
            <a:br>
              <a:rPr lang="en-US" sz="2000" b="1" i="1" dirty="0">
                <a:solidFill>
                  <a:srgbClr val="5F6062"/>
                </a:solidFill>
                <a:latin typeface="Nunito Sans SemiBold" pitchFamily="2" charset="77"/>
                <a:cs typeface="Arial"/>
              </a:rPr>
            </a:br>
            <a:r>
              <a:rPr lang="en-US" sz="2000" b="1" i="1" dirty="0">
                <a:solidFill>
                  <a:srgbClr val="5F6062"/>
                </a:solidFill>
                <a:latin typeface="Nunito Sans SemiBold" pitchFamily="2" charset="77"/>
                <a:cs typeface="Arial"/>
              </a:rPr>
              <a:t>advances and innovations arising from astronomy research.”</a:t>
            </a:r>
          </a:p>
          <a:p>
            <a:pPr marL="270000" lvl="1">
              <a:spcAft>
                <a:spcPts val="1000"/>
              </a:spcAft>
            </a:pPr>
            <a:r>
              <a:rPr lang="en-US" sz="2000" b="1" i="1" dirty="0">
                <a:solidFill>
                  <a:srgbClr val="5F6062"/>
                </a:solidFill>
                <a:latin typeface="Nunito Sans SemiBold" pitchFamily="2" charset="77"/>
                <a:cs typeface="Arial"/>
              </a:rPr>
              <a:t>“The ESO-SP has enabled access to and award of commercial tenders (valued at $9.3M), industry collaborations, and the </a:t>
            </a:r>
            <a:r>
              <a:rPr lang="en-US" sz="2000" b="1" i="1" dirty="0" err="1">
                <a:solidFill>
                  <a:srgbClr val="5F6062"/>
                </a:solidFill>
                <a:latin typeface="Nunito Sans SemiBold" pitchFamily="2" charset="77"/>
                <a:cs typeface="Arial"/>
              </a:rPr>
              <a:t>commercialisation</a:t>
            </a:r>
            <a:r>
              <a:rPr lang="en-US" sz="2000" b="1" i="1" dirty="0">
                <a:solidFill>
                  <a:srgbClr val="5F6062"/>
                </a:solidFill>
                <a:latin typeface="Nunito Sans SemiBold" pitchFamily="2" charset="77"/>
                <a:cs typeface="Arial"/>
              </a:rPr>
              <a:t> of astronomy technical expertise. This is </a:t>
            </a:r>
            <a:br>
              <a:rPr lang="en-US" sz="2000" b="1" i="1" dirty="0">
                <a:solidFill>
                  <a:srgbClr val="5F6062"/>
                </a:solidFill>
                <a:latin typeface="Nunito Sans SemiBold" pitchFamily="2" charset="77"/>
                <a:cs typeface="Arial"/>
              </a:rPr>
            </a:br>
            <a:r>
              <a:rPr lang="en-US" sz="2000" b="1" i="1" dirty="0">
                <a:solidFill>
                  <a:srgbClr val="5F6062"/>
                </a:solidFill>
                <a:latin typeface="Nunito Sans SemiBold" pitchFamily="2" charset="77"/>
                <a:cs typeface="Arial"/>
              </a:rPr>
              <a:t>despite the restrictions on industry opportunities available through the ESO-SP.”</a:t>
            </a:r>
            <a:endParaRPr lang="en-US" sz="2000" dirty="0">
              <a:solidFill>
                <a:srgbClr val="5F6062"/>
              </a:solidFill>
              <a:latin typeface="Nunito Sans Light" pitchFamily="2" charset="77"/>
              <a:cs typeface="Arial"/>
            </a:endParaRPr>
          </a:p>
        </p:txBody>
      </p:sp>
    </p:spTree>
    <p:extLst>
      <p:ext uri="{BB962C8B-B14F-4D97-AF65-F5344CB8AC3E}">
        <p14:creationId xmlns:p14="http://schemas.microsoft.com/office/powerpoint/2010/main" val="795533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30E094-4CDD-14B2-406C-99C58C46508D}"/>
              </a:ext>
            </a:extLst>
          </p:cNvPr>
          <p:cNvPicPr>
            <a:picLocks noChangeAspect="1"/>
          </p:cNvPicPr>
          <p:nvPr/>
        </p:nvPicPr>
        <p:blipFill>
          <a:blip r:embed="rId3"/>
          <a:srcRect l="57" r="57"/>
          <a:stretch/>
        </p:blipFill>
        <p:spPr>
          <a:xfrm>
            <a:off x="3738623" y="2097089"/>
            <a:ext cx="8456729" cy="4762800"/>
          </a:xfrm>
          <a:prstGeom prst="rect">
            <a:avLst/>
          </a:prstGeom>
        </p:spPr>
      </p:pic>
      <p:sp>
        <p:nvSpPr>
          <p:cNvPr id="9" name="TextBox 8">
            <a:extLst>
              <a:ext uri="{FF2B5EF4-FFF2-40B4-BE49-F238E27FC236}">
                <a16:creationId xmlns:a16="http://schemas.microsoft.com/office/drawing/2014/main" id="{3389F3AC-C47A-504A-BCCA-299A5A3A013E}"/>
              </a:ext>
            </a:extLst>
          </p:cNvPr>
          <p:cNvSpPr txBox="1"/>
          <p:nvPr/>
        </p:nvSpPr>
        <p:spPr>
          <a:xfrm>
            <a:off x="2824223" y="483044"/>
            <a:ext cx="9085566" cy="1256113"/>
          </a:xfrm>
          <a:prstGeom prst="rect">
            <a:avLst/>
          </a:prstGeom>
          <a:noFill/>
        </p:spPr>
        <p:txBody>
          <a:bodyPr wrap="square" rtlCol="0">
            <a:spAutoFit/>
          </a:bodyPr>
          <a:lstStyle/>
          <a:p>
            <a:pPr algn="r">
              <a:lnSpc>
                <a:spcPts val="4500"/>
              </a:lnSpc>
            </a:pPr>
            <a:r>
              <a:rPr lang="en-US" sz="4000" dirty="0">
                <a:solidFill>
                  <a:srgbClr val="225B82"/>
                </a:solidFill>
                <a:latin typeface="Nunito Sans Light" pitchFamily="2" charset="77"/>
              </a:rPr>
              <a:t>AAL has worked to get</a:t>
            </a:r>
            <a:br>
              <a:rPr lang="en-US" sz="4000" dirty="0">
                <a:solidFill>
                  <a:srgbClr val="225B82"/>
                </a:solidFill>
                <a:latin typeface="Nunito Sans Light" pitchFamily="2" charset="77"/>
              </a:rPr>
            </a:br>
            <a:r>
              <a:rPr lang="en-US" sz="4000" b="1" dirty="0">
                <a:solidFill>
                  <a:srgbClr val="225B82"/>
                </a:solidFill>
                <a:latin typeface="Nunito Sans" pitchFamily="2" charset="77"/>
              </a:rPr>
              <a:t>access to LSST data</a:t>
            </a:r>
          </a:p>
        </p:txBody>
      </p:sp>
      <p:sp>
        <p:nvSpPr>
          <p:cNvPr id="7" name="Rectangle 6">
            <a:extLst>
              <a:ext uri="{FF2B5EF4-FFF2-40B4-BE49-F238E27FC236}">
                <a16:creationId xmlns:a16="http://schemas.microsoft.com/office/drawing/2014/main" id="{A7C6588A-6069-D218-349C-025FFA645E35}"/>
              </a:ext>
            </a:extLst>
          </p:cNvPr>
          <p:cNvSpPr/>
          <p:nvPr/>
        </p:nvSpPr>
        <p:spPr>
          <a:xfrm>
            <a:off x="8008883" y="6627168"/>
            <a:ext cx="4148391" cy="230832"/>
          </a:xfrm>
          <a:prstGeom prst="rect">
            <a:avLst/>
          </a:prstGeom>
        </p:spPr>
        <p:txBody>
          <a:bodyPr wrap="square" anchor="b">
            <a:spAutoFit/>
          </a:bodyPr>
          <a:lstStyle/>
          <a:p>
            <a:pPr algn="r"/>
            <a:r>
              <a:rPr lang="en-AU" sz="900" dirty="0">
                <a:solidFill>
                  <a:schemeClr val="bg1"/>
                </a:solidFill>
                <a:latin typeface="Nunito Sans Light" pitchFamily="2" charset="77"/>
              </a:rPr>
              <a:t>Rubin Observatory at sunset in May 2024. Credit: Rubin </a:t>
            </a:r>
            <a:r>
              <a:rPr lang="en-AU" sz="900" dirty="0" err="1">
                <a:solidFill>
                  <a:schemeClr val="bg1"/>
                </a:solidFill>
                <a:latin typeface="Nunito Sans Light" pitchFamily="2" charset="77"/>
              </a:rPr>
              <a:t>Obs</a:t>
            </a:r>
            <a:r>
              <a:rPr lang="en-AU" sz="900" dirty="0">
                <a:solidFill>
                  <a:schemeClr val="bg1"/>
                </a:solidFill>
                <a:latin typeface="Nunito Sans Light" pitchFamily="2" charset="77"/>
              </a:rPr>
              <a:t>/NSF/AURA.</a:t>
            </a:r>
            <a:endParaRPr lang="en-AU" sz="900" dirty="0">
              <a:solidFill>
                <a:srgbClr val="FF0000"/>
              </a:solidFill>
              <a:latin typeface="Nunito Sans Light" pitchFamily="2" charset="77"/>
            </a:endParaRPr>
          </a:p>
        </p:txBody>
      </p:sp>
      <p:sp>
        <p:nvSpPr>
          <p:cNvPr id="2" name="TextBox 1">
            <a:extLst>
              <a:ext uri="{FF2B5EF4-FFF2-40B4-BE49-F238E27FC236}">
                <a16:creationId xmlns:a16="http://schemas.microsoft.com/office/drawing/2014/main" id="{531B44A1-1A19-1821-EB73-F57F09F3052D}"/>
              </a:ext>
            </a:extLst>
          </p:cNvPr>
          <p:cNvSpPr txBox="1"/>
          <p:nvPr/>
        </p:nvSpPr>
        <p:spPr>
          <a:xfrm>
            <a:off x="281123" y="2053913"/>
            <a:ext cx="3574885" cy="4708981"/>
          </a:xfrm>
          <a:prstGeom prst="rect">
            <a:avLst/>
          </a:prstGeom>
          <a:noFill/>
        </p:spPr>
        <p:txBody>
          <a:bodyPr wrap="square" rtlCol="0">
            <a:spAutoFit/>
          </a:bodyPr>
          <a:lstStyle/>
          <a:p>
            <a:pPr>
              <a:spcAft>
                <a:spcPts val="1200"/>
              </a:spcAft>
            </a:pPr>
            <a:r>
              <a:rPr lang="en-US" sz="2000" b="1" spc="30" dirty="0">
                <a:solidFill>
                  <a:schemeClr val="bg1"/>
                </a:solidFill>
                <a:latin typeface="Nunito Sans" pitchFamily="2" charset="77"/>
              </a:rPr>
              <a:t>AAL spent more than a </a:t>
            </a:r>
            <a:br>
              <a:rPr lang="en-US" sz="2000" b="1" spc="30" dirty="0">
                <a:solidFill>
                  <a:schemeClr val="bg1"/>
                </a:solidFill>
                <a:latin typeface="Nunito Sans" pitchFamily="2" charset="77"/>
              </a:rPr>
            </a:br>
            <a:r>
              <a:rPr lang="en-US" sz="2000" b="1" spc="30" dirty="0">
                <a:solidFill>
                  <a:schemeClr val="bg1"/>
                </a:solidFill>
                <a:latin typeface="Nunito Sans" pitchFamily="2" charset="77"/>
              </a:rPr>
              <a:t>year developing the recently </a:t>
            </a:r>
            <a:r>
              <a:rPr lang="en-US" sz="2000" b="1" spc="30" dirty="0" err="1">
                <a:solidFill>
                  <a:schemeClr val="bg1"/>
                </a:solidFill>
                <a:latin typeface="Nunito Sans" pitchFamily="2" charset="77"/>
              </a:rPr>
              <a:t>formalised</a:t>
            </a:r>
            <a:r>
              <a:rPr lang="en-US" sz="2000" b="1" spc="30" dirty="0">
                <a:solidFill>
                  <a:schemeClr val="bg1"/>
                </a:solidFill>
                <a:latin typeface="Nunito Sans" pitchFamily="2" charset="77"/>
              </a:rPr>
              <a:t> data rights agreement with </a:t>
            </a:r>
            <a:br>
              <a:rPr lang="en-US" sz="2000" b="1" spc="30" dirty="0">
                <a:solidFill>
                  <a:schemeClr val="bg1"/>
                </a:solidFill>
                <a:latin typeface="Nunito Sans" pitchFamily="2" charset="77"/>
              </a:rPr>
            </a:br>
            <a:r>
              <a:rPr lang="en-US" sz="2000" b="1" spc="30" dirty="0">
                <a:solidFill>
                  <a:schemeClr val="bg1"/>
                </a:solidFill>
                <a:latin typeface="Nunito Sans" pitchFamily="2" charset="77"/>
              </a:rPr>
              <a:t>LSST – 47 PIs / 188 </a:t>
            </a:r>
            <a:r>
              <a:rPr lang="en-US" sz="2000" b="1" spc="30" dirty="0" err="1">
                <a:solidFill>
                  <a:schemeClr val="bg1"/>
                </a:solidFill>
                <a:latin typeface="Nunito Sans" pitchFamily="2" charset="77"/>
              </a:rPr>
              <a:t>JAs.</a:t>
            </a:r>
            <a:r>
              <a:rPr lang="en-US" sz="2000" b="1" spc="30" dirty="0">
                <a:solidFill>
                  <a:schemeClr val="bg1"/>
                </a:solidFill>
                <a:latin typeface="Nunito Sans" pitchFamily="2" charset="77"/>
              </a:rPr>
              <a:t> </a:t>
            </a:r>
          </a:p>
          <a:p>
            <a:pPr>
              <a:spcAft>
                <a:spcPts val="1200"/>
              </a:spcAft>
            </a:pPr>
            <a:r>
              <a:rPr lang="en-US" sz="2000" spc="30" dirty="0">
                <a:solidFill>
                  <a:schemeClr val="bg1"/>
                </a:solidFill>
                <a:latin typeface="Nunito Sans Light" pitchFamily="2" charset="77"/>
              </a:rPr>
              <a:t>AAL has also supported international travel to conferences and may fund membership to the LSST Discovery Alliance.</a:t>
            </a:r>
          </a:p>
          <a:p>
            <a:pPr>
              <a:spcAft>
                <a:spcPts val="1200"/>
              </a:spcAft>
            </a:pPr>
            <a:r>
              <a:rPr lang="en-US" sz="2000" spc="30" dirty="0">
                <a:solidFill>
                  <a:schemeClr val="bg1"/>
                </a:solidFill>
                <a:latin typeface="Nunito Sans Light" pitchFamily="2" charset="77"/>
              </a:rPr>
              <a:t>AAL continues to manage the LSST relationship </a:t>
            </a:r>
            <a:br>
              <a:rPr lang="en-US" sz="2000" spc="30" dirty="0">
                <a:solidFill>
                  <a:schemeClr val="bg1"/>
                </a:solidFill>
                <a:latin typeface="Nunito Sans Light" pitchFamily="2" charset="77"/>
              </a:rPr>
            </a:br>
            <a:r>
              <a:rPr lang="en-US" sz="2000" spc="30" dirty="0">
                <a:solidFill>
                  <a:schemeClr val="bg1"/>
                </a:solidFill>
                <a:latin typeface="Nunito Sans Light" pitchFamily="2" charset="77"/>
              </a:rPr>
              <a:t>(no financial support to </a:t>
            </a:r>
            <a:br>
              <a:rPr lang="en-US" sz="2000" spc="30" dirty="0">
                <a:solidFill>
                  <a:schemeClr val="bg1"/>
                </a:solidFill>
                <a:latin typeface="Nunito Sans Light" pitchFamily="2" charset="77"/>
              </a:rPr>
            </a:br>
            <a:r>
              <a:rPr lang="en-US" sz="2000" spc="30" dirty="0">
                <a:solidFill>
                  <a:schemeClr val="bg1"/>
                </a:solidFill>
                <a:latin typeface="Nunito Sans Light" pitchFamily="2" charset="77"/>
              </a:rPr>
              <a:t>cover staff hours).</a:t>
            </a:r>
          </a:p>
        </p:txBody>
      </p:sp>
    </p:spTree>
    <p:extLst>
      <p:ext uri="{BB962C8B-B14F-4D97-AF65-F5344CB8AC3E}">
        <p14:creationId xmlns:p14="http://schemas.microsoft.com/office/powerpoint/2010/main" val="426209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21C09-A81C-8E6B-14BA-1B2339CE2AB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6E605E2-93E7-2628-BB72-44C9D64E2DD7}"/>
              </a:ext>
            </a:extLst>
          </p:cNvPr>
          <p:cNvPicPr>
            <a:picLocks noChangeAspect="1"/>
          </p:cNvPicPr>
          <p:nvPr/>
        </p:nvPicPr>
        <p:blipFill>
          <a:blip r:embed="rId3"/>
          <a:srcRect l="57" r="57"/>
          <a:stretch/>
        </p:blipFill>
        <p:spPr>
          <a:xfrm>
            <a:off x="3738623" y="2097089"/>
            <a:ext cx="8456729" cy="4762800"/>
          </a:xfrm>
          <a:prstGeom prst="rect">
            <a:avLst/>
          </a:prstGeom>
        </p:spPr>
      </p:pic>
      <p:sp>
        <p:nvSpPr>
          <p:cNvPr id="9" name="TextBox 8">
            <a:extLst>
              <a:ext uri="{FF2B5EF4-FFF2-40B4-BE49-F238E27FC236}">
                <a16:creationId xmlns:a16="http://schemas.microsoft.com/office/drawing/2014/main" id="{4F43696F-F834-A02D-A789-3C88788BB441}"/>
              </a:ext>
            </a:extLst>
          </p:cNvPr>
          <p:cNvSpPr txBox="1"/>
          <p:nvPr/>
        </p:nvSpPr>
        <p:spPr>
          <a:xfrm>
            <a:off x="2824223" y="483044"/>
            <a:ext cx="9085566" cy="1256113"/>
          </a:xfrm>
          <a:prstGeom prst="rect">
            <a:avLst/>
          </a:prstGeom>
          <a:noFill/>
        </p:spPr>
        <p:txBody>
          <a:bodyPr wrap="square" rtlCol="0">
            <a:spAutoFit/>
          </a:bodyPr>
          <a:lstStyle/>
          <a:p>
            <a:pPr algn="r">
              <a:lnSpc>
                <a:spcPts val="4500"/>
              </a:lnSpc>
            </a:pPr>
            <a:r>
              <a:rPr lang="en-US" sz="4000" b="1" dirty="0">
                <a:solidFill>
                  <a:srgbClr val="225B82"/>
                </a:solidFill>
                <a:latin typeface="Nunito Sans Light" pitchFamily="2" charset="77"/>
              </a:rPr>
              <a:t>Upcoming Strategic Investment in National Research Infrastructure</a:t>
            </a:r>
            <a:endParaRPr lang="en-US" sz="4000" b="1" dirty="0">
              <a:solidFill>
                <a:srgbClr val="225B82"/>
              </a:solidFill>
              <a:latin typeface="Nunito Sans" pitchFamily="2" charset="77"/>
            </a:endParaRPr>
          </a:p>
        </p:txBody>
      </p:sp>
      <p:sp>
        <p:nvSpPr>
          <p:cNvPr id="7" name="Rectangle 6">
            <a:extLst>
              <a:ext uri="{FF2B5EF4-FFF2-40B4-BE49-F238E27FC236}">
                <a16:creationId xmlns:a16="http://schemas.microsoft.com/office/drawing/2014/main" id="{DEF26C71-2975-67C2-F20C-FD2457147262}"/>
              </a:ext>
            </a:extLst>
          </p:cNvPr>
          <p:cNvSpPr/>
          <p:nvPr/>
        </p:nvSpPr>
        <p:spPr>
          <a:xfrm>
            <a:off x="8008883" y="6627168"/>
            <a:ext cx="4148391" cy="230832"/>
          </a:xfrm>
          <a:prstGeom prst="rect">
            <a:avLst/>
          </a:prstGeom>
        </p:spPr>
        <p:txBody>
          <a:bodyPr wrap="square" anchor="b">
            <a:spAutoFit/>
          </a:bodyPr>
          <a:lstStyle/>
          <a:p>
            <a:pPr algn="r"/>
            <a:r>
              <a:rPr lang="en-AU" sz="900" dirty="0">
                <a:solidFill>
                  <a:schemeClr val="bg1"/>
                </a:solidFill>
                <a:latin typeface="Nunito Sans Light" pitchFamily="2" charset="77"/>
              </a:rPr>
              <a:t>Rubin Observatory at sunset in May 2024. Credit: Rubin </a:t>
            </a:r>
            <a:r>
              <a:rPr lang="en-AU" sz="900" dirty="0" err="1">
                <a:solidFill>
                  <a:schemeClr val="bg1"/>
                </a:solidFill>
                <a:latin typeface="Nunito Sans Light" pitchFamily="2" charset="77"/>
              </a:rPr>
              <a:t>Obs</a:t>
            </a:r>
            <a:r>
              <a:rPr lang="en-AU" sz="900" dirty="0">
                <a:solidFill>
                  <a:schemeClr val="bg1"/>
                </a:solidFill>
                <a:latin typeface="Nunito Sans Light" pitchFamily="2" charset="77"/>
              </a:rPr>
              <a:t>/NSF/AURA.</a:t>
            </a:r>
            <a:endParaRPr lang="en-AU" sz="900" dirty="0">
              <a:solidFill>
                <a:srgbClr val="FF0000"/>
              </a:solidFill>
              <a:latin typeface="Nunito Sans Light" pitchFamily="2" charset="77"/>
            </a:endParaRPr>
          </a:p>
        </p:txBody>
      </p:sp>
      <p:sp>
        <p:nvSpPr>
          <p:cNvPr id="2" name="TextBox 1">
            <a:extLst>
              <a:ext uri="{FF2B5EF4-FFF2-40B4-BE49-F238E27FC236}">
                <a16:creationId xmlns:a16="http://schemas.microsoft.com/office/drawing/2014/main" id="{770A1FCA-8A9E-309E-A57E-8784223602B7}"/>
              </a:ext>
            </a:extLst>
          </p:cNvPr>
          <p:cNvSpPr txBox="1"/>
          <p:nvPr/>
        </p:nvSpPr>
        <p:spPr>
          <a:xfrm>
            <a:off x="281123" y="2053913"/>
            <a:ext cx="3440297" cy="3016210"/>
          </a:xfrm>
          <a:prstGeom prst="rect">
            <a:avLst/>
          </a:prstGeom>
          <a:noFill/>
        </p:spPr>
        <p:txBody>
          <a:bodyPr wrap="square" rtlCol="0">
            <a:spAutoFit/>
          </a:bodyPr>
          <a:lstStyle/>
          <a:p>
            <a:pPr>
              <a:spcAft>
                <a:spcPts val="1200"/>
              </a:spcAft>
            </a:pPr>
            <a:r>
              <a:rPr lang="en-US" sz="2000" b="1" spc="30" dirty="0">
                <a:solidFill>
                  <a:schemeClr val="bg1"/>
                </a:solidFill>
                <a:latin typeface="Nunito Sans" pitchFamily="2" charset="77"/>
              </a:rPr>
              <a:t>NCRIS will invest $830 mill in the coming year to advance research infrastructure in 3 areas: </a:t>
            </a:r>
          </a:p>
          <a:p>
            <a:pPr>
              <a:spcAft>
                <a:spcPts val="1200"/>
              </a:spcAft>
            </a:pPr>
            <a:r>
              <a:rPr lang="en-US" sz="2000" spc="30" dirty="0">
                <a:solidFill>
                  <a:schemeClr val="bg1"/>
                </a:solidFill>
                <a:latin typeface="Nunito Sans Light" pitchFamily="2" charset="77"/>
              </a:rPr>
              <a:t>National Digital Research Infrastructure</a:t>
            </a:r>
          </a:p>
          <a:p>
            <a:pPr>
              <a:spcAft>
                <a:spcPts val="1200"/>
              </a:spcAft>
            </a:pPr>
            <a:r>
              <a:rPr lang="en-US" sz="2000" spc="30" dirty="0">
                <a:solidFill>
                  <a:schemeClr val="bg1"/>
                </a:solidFill>
                <a:latin typeface="Nunito Sans Light" pitchFamily="2" charset="77"/>
              </a:rPr>
              <a:t>Research Translation</a:t>
            </a:r>
          </a:p>
          <a:p>
            <a:pPr>
              <a:spcAft>
                <a:spcPts val="1200"/>
              </a:spcAft>
            </a:pPr>
            <a:r>
              <a:rPr lang="en-US" sz="2000" spc="30" dirty="0">
                <a:solidFill>
                  <a:schemeClr val="bg1"/>
                </a:solidFill>
                <a:latin typeface="Nunito Sans Light" pitchFamily="2" charset="77"/>
              </a:rPr>
              <a:t>Collections</a:t>
            </a:r>
          </a:p>
        </p:txBody>
      </p:sp>
      <p:pic>
        <p:nvPicPr>
          <p:cNvPr id="4" name="Picture 3">
            <a:extLst>
              <a:ext uri="{FF2B5EF4-FFF2-40B4-BE49-F238E27FC236}">
                <a16:creationId xmlns:a16="http://schemas.microsoft.com/office/drawing/2014/main" id="{DCF972F5-747E-F4BB-B9C1-92B1FEC2BD84}"/>
              </a:ext>
            </a:extLst>
          </p:cNvPr>
          <p:cNvPicPr>
            <a:picLocks noChangeAspect="1"/>
          </p:cNvPicPr>
          <p:nvPr/>
        </p:nvPicPr>
        <p:blipFill>
          <a:blip r:embed="rId4"/>
          <a:srcRect t="11045" r="1595" b="15151"/>
          <a:stretch/>
        </p:blipFill>
        <p:spPr>
          <a:xfrm>
            <a:off x="3724772" y="2095200"/>
            <a:ext cx="8467228" cy="4762800"/>
          </a:xfrm>
          <a:prstGeom prst="rect">
            <a:avLst/>
          </a:prstGeom>
        </p:spPr>
      </p:pic>
    </p:spTree>
    <p:extLst>
      <p:ext uri="{BB962C8B-B14F-4D97-AF65-F5344CB8AC3E}">
        <p14:creationId xmlns:p14="http://schemas.microsoft.com/office/powerpoint/2010/main" val="28023981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ddaae69-fd56-47cc-8aa8-9a5f420ec185">
      <UserInfo>
        <DisplayName>Yeshe Fenner</DisplayName>
        <AccountId>157</AccountId>
        <AccountType/>
      </UserInfo>
    </SharedWithUsers>
    <Speakers xmlns="3b6b3659-e6bd-4783-a219-806cc4ab6e3f">default</Speakers>
    <lcf76f155ced4ddcb4097134ff3c332f xmlns="3b6b3659-e6bd-4783-a219-806cc4ab6e3f">
      <Terms xmlns="http://schemas.microsoft.com/office/infopath/2007/PartnerControls"/>
    </lcf76f155ced4ddcb4097134ff3c332f>
    <TaxCatchAll xmlns="4ddaae69-fd56-47cc-8aa8-9a5f420ec18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2F350CF638074291908B2AC34FA09A" ma:contentTypeVersion="20" ma:contentTypeDescription="Create a new document." ma:contentTypeScope="" ma:versionID="d751388d13dba528ea7944e1e88b0676">
  <xsd:schema xmlns:xsd="http://www.w3.org/2001/XMLSchema" xmlns:xs="http://www.w3.org/2001/XMLSchema" xmlns:p="http://schemas.microsoft.com/office/2006/metadata/properties" xmlns:ns2="3b6b3659-e6bd-4783-a219-806cc4ab6e3f" xmlns:ns3="4ddaae69-fd56-47cc-8aa8-9a5f420ec185" targetNamespace="http://schemas.microsoft.com/office/2006/metadata/properties" ma:root="true" ma:fieldsID="60abdbd4bf6387ffd7b85e7a362876ce" ns2:_="" ns3:_="">
    <xsd:import namespace="3b6b3659-e6bd-4783-a219-806cc4ab6e3f"/>
    <xsd:import namespace="4ddaae69-fd56-47cc-8aa8-9a5f420ec18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element ref="ns2:MediaServiceDateTaken"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Speaker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6b3659-e6bd-4783-a219-806cc4ab6e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b2f4e7-b333-4133-9696-cdcd9b8dc49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Speakers" ma:index="25" nillable="true" ma:displayName="Speakers" ma:default="default" ma:description="Description" ma:format="Dropdown" ma:internalName="Speakers">
      <xsd:simpleType>
        <xsd:restriction base="dms:Note">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daae69-fd56-47cc-8aa8-9a5f420ec18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d55ccf9-bd22-4fad-ac62-918810b07da9}" ma:internalName="TaxCatchAll" ma:showField="CatchAllData" ma:web="4ddaae69-fd56-47cc-8aa8-9a5f420ec1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6BFB3B-B20C-4A1E-80E8-DDB3CEFFFEBB}">
  <ds:schemaRefs>
    <ds:schemaRef ds:uri="http://schemas.microsoft.com/sharepoint/v3/contenttype/forms"/>
  </ds:schemaRefs>
</ds:datastoreItem>
</file>

<file path=customXml/itemProps2.xml><?xml version="1.0" encoding="utf-8"?>
<ds:datastoreItem xmlns:ds="http://schemas.openxmlformats.org/officeDocument/2006/customXml" ds:itemID="{075C2B99-29ED-412D-9904-5A719232F121}">
  <ds:schemaRefs>
    <ds:schemaRef ds:uri="http://schemas.openxmlformats.org/package/2006/metadata/core-properties"/>
    <ds:schemaRef ds:uri="http://schemas.microsoft.com/office/infopath/2007/PartnerControls"/>
    <ds:schemaRef ds:uri="http://www.w3.org/XML/1998/namespace"/>
    <ds:schemaRef ds:uri="4ddaae69-fd56-47cc-8aa8-9a5f420ec185"/>
    <ds:schemaRef ds:uri="http://schemas.microsoft.com/office/2006/documentManagement/types"/>
    <ds:schemaRef ds:uri="http://schemas.microsoft.com/office/2006/metadata/properties"/>
    <ds:schemaRef ds:uri="http://purl.org/dc/elements/1.1/"/>
    <ds:schemaRef ds:uri="http://purl.org/dc/terms/"/>
    <ds:schemaRef ds:uri="3b6b3659-e6bd-4783-a219-806cc4ab6e3f"/>
    <ds:schemaRef ds:uri="http://purl.org/dc/dcmitype/"/>
  </ds:schemaRefs>
</ds:datastoreItem>
</file>

<file path=customXml/itemProps3.xml><?xml version="1.0" encoding="utf-8"?>
<ds:datastoreItem xmlns:ds="http://schemas.openxmlformats.org/officeDocument/2006/customXml" ds:itemID="{2C9426D7-78A9-4C7E-81A5-65B645557F27}">
  <ds:schemaRefs>
    <ds:schemaRef ds:uri="3b6b3659-e6bd-4783-a219-806cc4ab6e3f"/>
    <ds:schemaRef ds:uri="4ddaae69-fd56-47cc-8aa8-9a5f420ec1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2917</TotalTime>
  <Words>1350</Words>
  <Application>Microsoft Macintosh PowerPoint</Application>
  <PresentationFormat>Widescreen</PresentationFormat>
  <Paragraphs>157</Paragraphs>
  <Slides>11</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Avenir Next Medium</vt:lpstr>
      <vt:lpstr>Avenir Next Ultra Light</vt:lpstr>
      <vt:lpstr>Calibri</vt:lpstr>
      <vt:lpstr>Nunito Sans</vt:lpstr>
      <vt:lpstr>Nunito Sans Light</vt:lpstr>
      <vt:lpstr>Nunito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Romy Pearse</dc:creator>
  <cp:lastModifiedBy>James Murray</cp:lastModifiedBy>
  <cp:revision>24</cp:revision>
  <cp:lastPrinted>2019-09-13T00:53:41Z</cp:lastPrinted>
  <dcterms:created xsi:type="dcterms:W3CDTF">2019-09-02T05:01:26Z</dcterms:created>
  <dcterms:modified xsi:type="dcterms:W3CDTF">2024-11-13T00:25:53Z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0x0101006D2F350CF638074291908B2AC34FA09A</vt:lpwstr>
  </property>
  <property fmtid="{D5CDD505-2E9C-101B-9397-08002B2CF9AE}" pid="3" name="MediaServiceImageTags">
    <vt:lpwstr/>
  </property>
</Properties>
</file>