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0" r:id="rId3"/>
    <p:sldId id="283" r:id="rId4"/>
    <p:sldId id="285" r:id="rId5"/>
    <p:sldId id="284" r:id="rId6"/>
    <p:sldId id="287" r:id="rId7"/>
    <p:sldId id="289" r:id="rId8"/>
    <p:sldId id="288" r:id="rId9"/>
    <p:sldId id="286" r:id="rId10"/>
    <p:sldId id="265" r:id="rId11"/>
    <p:sldId id="266" r:id="rId12"/>
    <p:sldId id="271" r:id="rId13"/>
    <p:sldId id="297" r:id="rId14"/>
    <p:sldId id="272" r:id="rId15"/>
    <p:sldId id="296" r:id="rId16"/>
    <p:sldId id="273" r:id="rId17"/>
    <p:sldId id="277" r:id="rId18"/>
    <p:sldId id="274" r:id="rId19"/>
    <p:sldId id="275" r:id="rId20"/>
    <p:sldId id="290" r:id="rId21"/>
    <p:sldId id="291" r:id="rId22"/>
    <p:sldId id="292" r:id="rId23"/>
    <p:sldId id="293" r:id="rId24"/>
    <p:sldId id="294" r:id="rId25"/>
    <p:sldId id="295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EA4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Clark" userId="a712268b-35e8-4b10-9c94-618daa37b9c1" providerId="ADAL" clId="{CE7CC7AF-7316-41E2-9E98-095084AE7852}"/>
    <pc:docChg chg="modSld">
      <pc:chgData name="Colin Clark" userId="a712268b-35e8-4b10-9c94-618daa37b9c1" providerId="ADAL" clId="{CE7CC7AF-7316-41E2-9E98-095084AE7852}" dt="2021-07-19T01:41:49" v="0" actId="20577"/>
      <pc:docMkLst>
        <pc:docMk/>
      </pc:docMkLst>
      <pc:sldChg chg="modSp mod">
        <pc:chgData name="Colin Clark" userId="a712268b-35e8-4b10-9c94-618daa37b9c1" providerId="ADAL" clId="{CE7CC7AF-7316-41E2-9E98-095084AE7852}" dt="2021-07-19T01:41:49" v="0" actId="20577"/>
        <pc:sldMkLst>
          <pc:docMk/>
          <pc:sldMk cId="2023961723" sldId="260"/>
        </pc:sldMkLst>
        <pc:spChg chg="mod">
          <ac:chgData name="Colin Clark" userId="a712268b-35e8-4b10-9c94-618daa37b9c1" providerId="ADAL" clId="{CE7CC7AF-7316-41E2-9E98-095084AE7852}" dt="2021-07-19T01:41:49" v="0" actId="20577"/>
          <ac:spMkLst>
            <pc:docMk/>
            <pc:sldMk cId="2023961723" sldId="260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19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01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92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724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23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840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801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855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522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89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66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E6B74-612D-45CE-8ACA-20BA71E83FC8}" type="datetimeFigureOut">
              <a:rPr lang="en-AU" smtClean="0"/>
              <a:t>13/11/2024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21F7-8D46-428B-A33C-88484D697C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3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/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329EB367-4159-464D-8F2E-B53D713E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745" y="315197"/>
            <a:ext cx="7170733" cy="189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first CTAO School,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overview of SNR G289.6+5.8 and other EMU discoveries</a:t>
            </a:r>
            <a:endParaRPr lang="en-AU" altLang="en-US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3F83F3A8-AEBE-4388-9F6A-73D40DDD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/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/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329EB367-4159-464D-8F2E-B53D713E3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502040204020203" pitchFamily="34" charset="0"/>
                  <a:cs typeface="Segoe UI Semibold" panose="020B0502040204020203" pitchFamily="34" charset="0"/>
                </a:rPr>
                <a:t>  CTAO-Oz 2024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518031" y="5678744"/>
            <a:ext cx="5663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Sanja </a:t>
            </a:r>
            <a:r>
              <a:rPr lang="en-AU" sz="28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Lazarević</a:t>
            </a:r>
            <a:endParaRPr lang="en-AU" sz="28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algn="ctr"/>
            <a:r>
              <a:rPr lang="en-AU" sz="1400" dirty="0">
                <a:latin typeface="Segoe UI" panose="020B0502040204020203" pitchFamily="34" charset="0"/>
                <a:cs typeface="Segoe UI" panose="020B0502040204020203" pitchFamily="34" charset="0"/>
              </a:rPr>
              <a:t>PhD candidate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DABD7-8D63-34A0-C101-9EB9F0B9AB56}"/>
              </a:ext>
            </a:extLst>
          </p:cNvPr>
          <p:cNvSpPr txBox="1"/>
          <p:nvPr/>
        </p:nvSpPr>
        <p:spPr>
          <a:xfrm>
            <a:off x="5441849" y="6489214"/>
            <a:ext cx="6356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Western Sydney University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6FCADD1D-BC60-EC1F-EF66-F338EDD70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11" y="2213498"/>
            <a:ext cx="4118676" cy="4222736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769199A-1078-A3AD-C197-A4C7D5932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9" y="302351"/>
            <a:ext cx="4059979" cy="6102211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AC4FD78B-8863-A058-4E32-4697A7B98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165" y="2393822"/>
            <a:ext cx="3243600" cy="32580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blue and red galaxy&#10;&#10;Description automatically generated">
            <a:extLst>
              <a:ext uri="{FF2B5EF4-FFF2-40B4-BE49-F238E27FC236}">
                <a16:creationId xmlns:a16="http://schemas.microsoft.com/office/drawing/2014/main" id="{F796F899-6435-FFBA-52C0-D9CCC8EB5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04" y="2415886"/>
            <a:ext cx="3191235" cy="3204000"/>
          </a:xfrm>
          <a:prstGeom prst="rect">
            <a:avLst/>
          </a:prstGeom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26955DC0-623A-03DE-254A-B94800D8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924" y="2387053"/>
            <a:ext cx="3268800" cy="32724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close up of an ostrich's head&#10;&#10;Description automatically generated">
            <a:extLst>
              <a:ext uri="{FF2B5EF4-FFF2-40B4-BE49-F238E27FC236}">
                <a16:creationId xmlns:a16="http://schemas.microsoft.com/office/drawing/2014/main" id="{5EEA9162-152C-2C21-2A32-931AA2BA1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24" y="2415886"/>
            <a:ext cx="3221999" cy="32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84461-A726-CFE0-D1AD-1C9E7FA35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FF311BB-417D-7BEC-7093-54CABA367F86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8096D1-BD4C-86C4-EC21-B88A1D139342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DF81C7AE-0928-41CE-F19A-A2BF249EB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ASKAP EMU Survey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E133B7A2-EE60-572F-667D-83746ED0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D3AAD101-CD29-125F-AF0E-42CA6750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3" y="2223564"/>
            <a:ext cx="9396000" cy="417852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21670-69D8-6E10-D5A9-A7A9ABF65E52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2BEB2F-2050-304F-BF1C-21E5CAFE546F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CA60A274-AC6A-39CA-7591-7B88626FB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ontent Placeholder 4" descr="A bird standing in front of a row of satellite dishes&#10;&#10;Description automatically generated">
            <a:extLst>
              <a:ext uri="{FF2B5EF4-FFF2-40B4-BE49-F238E27FC236}">
                <a16:creationId xmlns:a16="http://schemas.microsoft.com/office/drawing/2014/main" id="{D7D310EF-7DE1-C8A1-8236-0EAA3CCEB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4" r="-2" b="1230"/>
          <a:stretch/>
        </p:blipFill>
        <p:spPr>
          <a:xfrm>
            <a:off x="139702" y="1131910"/>
            <a:ext cx="9336676" cy="5249036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6ACA9630-C244-C381-4999-CBA642F74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480" y="3486730"/>
            <a:ext cx="3224531" cy="2396378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36 stationary antennas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12 m diameter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6 km max baseline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10 h exposure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rms 25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μJy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/beam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resolution 15x15 arcsec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8D2416E1-5C4A-4E47-294B-EECCE271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3802" y="1937800"/>
            <a:ext cx="2503209" cy="1433471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A logo with a dolphin&#10;&#10;Description automatically generated with medium confidence">
            <a:extLst>
              <a:ext uri="{FF2B5EF4-FFF2-40B4-BE49-F238E27FC236}">
                <a16:creationId xmlns:a16="http://schemas.microsoft.com/office/drawing/2014/main" id="{B277A21C-3142-3963-BA0E-80223CD45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729" y="2027310"/>
            <a:ext cx="2392818" cy="122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3C12-D703-B6B1-6658-F80A199E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577FD1-57FC-5C89-22D0-A369579ABF91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571901-4CA3-9DA0-AB81-BED6C62EAB18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2449ACF9-AD82-A6DD-4693-60A562B17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F7C6194E-D758-1A1A-EFF5-16F5CAAC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ACAF06D4-BC41-5A72-3578-ED76F371C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2" y="2213499"/>
            <a:ext cx="5903448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A0D5D68F-BD05-B29B-F781-CB725D74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a new high Galactic latitude SNR candidate discovered in the ASKAP EMU survey</a:t>
            </a: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1371600" lvl="2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Diameter: 35 arcmin</a:t>
            </a:r>
          </a:p>
          <a:p>
            <a:pPr marL="1371600" lvl="2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Flux density of the central emission:</a:t>
            </a:r>
          </a:p>
          <a:p>
            <a:pPr lvl="2"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      46 </a:t>
            </a:r>
            <a:r>
              <a:rPr lang="en-AU" alt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mJy</a:t>
            </a: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8A92B5-3188-0A91-FC67-F32CB91A2B2F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FFCB81D-2AD1-F760-11F8-127DB2D802BB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79964BA4-DFCB-8C2C-5567-18DCDE9BF3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4F0DDB6-897B-1C53-7C2F-6629CC325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46" y="936279"/>
            <a:ext cx="5841796" cy="5436919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F74FE8D-B959-2EDF-02CE-56BD894F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EMU 944 MHz: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two EMU fields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    ~ 20h exposure time</a:t>
            </a:r>
          </a:p>
        </p:txBody>
      </p:sp>
    </p:spTree>
    <p:extLst>
      <p:ext uri="{BB962C8B-B14F-4D97-AF65-F5344CB8AC3E}">
        <p14:creationId xmlns:p14="http://schemas.microsoft.com/office/powerpoint/2010/main" val="3845276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E9998-EC65-E404-086D-39C2C86E4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6A40A2-F750-01E3-A379-26E7980BE570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6F5F6F-02D7-4D1A-64CC-78C8BBDE5984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00A4BBB3-D3F0-C8C8-C9FE-5C40050CF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58228B67-7C12-5D79-59DB-1E63252F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E9A81C4C-71CE-8D9F-2BC1-518835DC1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59" y="2225856"/>
            <a:ext cx="5706000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930E8128-394C-543E-2D52-96FA6365B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Mid-IR counterpart emission</a:t>
            </a:r>
          </a:p>
          <a:p>
            <a:pPr lvl="1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08AAC3-528A-3D6B-6CC7-060452529D10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768701-2496-D821-6FE8-C92337CA217E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CA8691FC-B218-787C-31F3-27A561DA5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EBE01D31-2062-3316-BEA7-1F2AB907C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RBG image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EMU 944 MHz (</a:t>
            </a:r>
            <a:r>
              <a:rPr lang="en-AU" alt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red&amp;blue</a:t>
            </a: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WISE 12 </a:t>
            </a:r>
            <a:r>
              <a:rPr lang="en-AU" sz="160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µm (green)</a:t>
            </a:r>
            <a:endParaRPr lang="en-AU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501B0-D4B5-B284-AB84-66A78B1C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590" y="886795"/>
            <a:ext cx="5655618" cy="55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9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C29AC-C649-DAFA-E66E-6E2D19B02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3AFB80C-2D84-8497-0AB0-8D6117BFBBFF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C0D881-F6EF-660B-F76B-7520B46A7B0E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84912153-D12C-81A3-85B9-80BB0741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E52394-F728-79A1-6108-03A610222EE9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1040AA-FD46-6554-3CDE-361C33D1D3F9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25F108B2-2712-208A-8C81-ACB38CBD9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close-up of a galaxy&#10;&#10;Description automatically generated">
            <a:extLst>
              <a:ext uri="{FF2B5EF4-FFF2-40B4-BE49-F238E27FC236}">
                <a16:creationId xmlns:a16="http://schemas.microsoft.com/office/drawing/2014/main" id="{EBB4488F-11A1-986C-7B51-A0E3534E0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76201"/>
            <a:ext cx="8415108" cy="3235182"/>
          </a:xfrm>
          <a:prstGeom prst="rect">
            <a:avLst/>
          </a:prstGeom>
        </p:spPr>
      </p:pic>
      <p:pic>
        <p:nvPicPr>
          <p:cNvPr id="9" name="Picture 8" descr="A screenshot of a space image&#10;&#10;Description automatically generated">
            <a:extLst>
              <a:ext uri="{FF2B5EF4-FFF2-40B4-BE49-F238E27FC236}">
                <a16:creationId xmlns:a16="http://schemas.microsoft.com/office/drawing/2014/main" id="{6719EEB0-C6A3-B947-BB6F-F45FAC62F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3265567"/>
            <a:ext cx="8415108" cy="32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51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9997B-EEFE-4243-5A2F-275F0485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6995AD-6F07-0A46-4B9B-09360D8CAB49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FEA431-483E-583D-AFCF-6F26993E9B3D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B5A81E61-D51B-A047-CA50-45E2B8673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4F5F3BCF-407F-A3DC-B9C4-CAB928DE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06991F0F-5466-46AE-BDB1-28788F82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2" y="2213499"/>
            <a:ext cx="5903448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1B92CB30-D8B5-22B5-F020-D3D80D45F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Mid-IR counterpart emission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Spectral index 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1257300" lvl="2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Overall shell spectral index: -0.5</a:t>
            </a:r>
          </a:p>
          <a:p>
            <a:pPr marL="1257300" lvl="2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Central emission: -0.3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AAC182-BFDB-A684-30FD-6848B38A3B56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E0EE25-9196-77CF-6716-9767523E259C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E989B04A-D4F0-8A7B-92EE-3E7372E66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B616D405-BDF8-A713-70D1-70F75CB13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In-band spectra index map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POSSUM 288 1-MHz channels cube 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    - 4 images, each image 72 channels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D23D8B-F3C5-F891-6E0E-45A8F1E0A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46" y="936279"/>
            <a:ext cx="5841795" cy="5436919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197C5B81-959E-9584-ADBC-BDDB06C60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320494"/>
            <a:ext cx="2336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00554-238C-04E8-9DD6-650FD8059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EB35B1-32DE-1A97-7C08-E6BD6EBC171E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350D2-6C0E-0CDE-D293-94C9EB2C1924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134AE03E-846F-0A64-A81F-679C18D9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909310D3-418F-17AB-99FD-C99D6741A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350" y="2212464"/>
            <a:ext cx="7560000" cy="42480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A62AF5-AEB0-F218-F4B1-729DC335AB6B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9CB5028-8DC2-5202-9C7C-3DD0C1C0A511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3FB6D236-81D4-BF72-1111-CC90656B3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diagram of circles with red and green circles&#10;&#10;Description automatically generated">
            <a:extLst>
              <a:ext uri="{FF2B5EF4-FFF2-40B4-BE49-F238E27FC236}">
                <a16:creationId xmlns:a16="http://schemas.microsoft.com/office/drawing/2014/main" id="{4F078CC8-817E-45FF-D4B0-125B63340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36" y="109457"/>
            <a:ext cx="7421335" cy="63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1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FE810-354D-317B-FF4B-01C1CA69F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FE540E5-155E-ABF2-CF19-7D91552BBBAB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7B4F3A-C9D5-F33F-5902-FC42BC9F2375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8A243E82-A4DA-E7FB-AEC2-097E02FD8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E62E5B5B-C981-0372-411E-BFF36EA0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57C30F98-698F-E531-1078-93620FF66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2" y="2213499"/>
            <a:ext cx="5903448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A266AAB8-C5D2-FB6F-23F0-4243A043E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Mid-IR counterpart emission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Spectral index 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Polarisation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DB9E50-6EF7-55DA-5895-3FA6F727E57C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A393FC-C241-F0FD-DA3F-7E0771243348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4E0ED70F-A8F0-114A-20F3-77C0774A3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96B409F5-3BA0-4AAF-EDCC-6EB9588D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Polarisation Intensity map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POSSUM Q and U cubes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E114F-33F5-1590-D3FE-3A639C22C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46" y="936279"/>
            <a:ext cx="5841795" cy="5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FB0D-026C-8BD3-7BB0-EBDBC5C95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9561F3D-E087-03C2-151E-D76D5CA757F2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04A89-214F-AD11-70B5-890C941A0D54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F6E9950F-AC66-A5E8-2BED-8ED633F80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E99D11A3-E68D-CE0F-9636-8706D7577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83727EE8-CED4-3380-1E8E-1CB2C834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52" y="2213499"/>
            <a:ext cx="5903448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0099237C-0283-99E9-A99A-A00ABF4E6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Mid-IR counterpart emission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Spectral index 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Polarisation</a:t>
            </a:r>
          </a:p>
          <a:p>
            <a:pPr marL="1257300" lvl="2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Shell: ~20%</a:t>
            </a:r>
          </a:p>
          <a:p>
            <a:pPr marL="1257300" lvl="2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Central emission: ~30%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396DC8-B8B8-41A2-4A1C-B91CBBF5FA75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E44D1A-22C0-9A96-F58D-A0E5F7DC2662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A74E9598-BD20-6987-03E1-09B8DD146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D47AA433-EC73-EA98-5D18-BEC350364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Fractional Polarisation map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- FP = PI /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A5D16-2FCD-60DF-BEC3-476987A57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46" y="936279"/>
            <a:ext cx="5841794" cy="5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51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991D8-2CDF-D839-23FB-A27D55848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17D7321-1C07-9F52-62A3-D8AFAB1DC751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E4D13-F7F7-B30A-32EB-646FADD1050F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5BAF8960-708B-60EB-3ABF-92A925BCC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3EC267D3-F8BD-9F0B-DA16-7D207CE5F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3ACF59A4-BECE-9E10-C69E-804F5F521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7" y="2213499"/>
            <a:ext cx="5472000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A13743E3-351B-3531-D85D-41069E5DA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identification and verification methods: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Morphology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Mid-IR counterpart emission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Spectral index 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Polarisation</a:t>
            </a: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Other possible counterparts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67C7FB-4611-0085-0C85-F2C323B025B0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653CBE-C5E6-72B0-DC61-3BC5E1F53905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16B91BD1-B4A6-6F55-CA27-35D2A175E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BD95DEFD-9F05-DE7F-C468-BE5E03AF0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EMU 944 MHz: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high-resolution image, 8’ x 8’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066DB-5297-97C9-01A5-C526BC426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11" y="928100"/>
            <a:ext cx="5425200" cy="54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7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E420D-281F-F628-4539-148C8148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10EAFDA-712F-5336-D936-2C8317F11D3A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AC389-111E-E660-5415-1C01B68BBACC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B36F2B00-F6B6-945B-7E9D-4B22B0411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69156590-5115-7373-CB85-49357A5D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CCB3FE94-191D-A183-EB3E-12EA359A6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3" y="2213499"/>
            <a:ext cx="12004331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31E8F7-F6DC-0B2E-0D22-4216EBF7FEBB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48770A5-8570-91AB-1356-CC198492B1F9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0169767F-B682-B377-38C6-E4B701B47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636964-5C70-C36B-7431-3488EA65B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88" y="1626578"/>
            <a:ext cx="11988000" cy="4765262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3820F23E-1AD9-46D8-9EEF-2B83B9727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735" y="651646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Left: EMU 944 MHz</a:t>
            </a: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Middle: EMU, high-resolution, 8’ x 8’, image</a:t>
            </a: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Right: SWIFT XRT </a:t>
            </a:r>
          </a:p>
        </p:txBody>
      </p:sp>
    </p:spTree>
    <p:extLst>
      <p:ext uri="{BB962C8B-B14F-4D97-AF65-F5344CB8AC3E}">
        <p14:creationId xmlns:p14="http://schemas.microsoft.com/office/powerpoint/2010/main" val="31328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8255B-C179-A398-1DF1-F1EC47813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75B785-CC8B-7FE1-1540-64C89AEAA5B5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50D97-0090-FB08-7F01-8F3ED601A09F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E9C97C2E-E8D8-8424-ECC1-4A36B4675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430769E9-E135-A4DC-AC5C-8D07B627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FD853811-F8F4-0025-28F7-29D9B0E49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691" y="1093842"/>
            <a:ext cx="8556219" cy="5308248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641D4-146B-292E-1B06-1491452A1900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DE00A6-55D8-804A-F437-99DABDAF7C6A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E271F5A2-12C6-5915-9129-3C97E49F6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0FB26065-FD4F-C7CD-5C5C-2409D9F81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90" y="1143607"/>
            <a:ext cx="8496564" cy="52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37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0D6C-9FF8-2A3F-B75C-2EC959A50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5DE5114-D874-4C34-CDA9-9E20189F27A5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82FE44-11CC-DEFF-2DDE-A77AF64699D4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6DD16CD6-82CB-D604-9F7E-D44AAFCB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714B3E08-A135-6E0B-1642-145D1893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BF590230-F511-2769-31B5-3340A5DE1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7" y="2213499"/>
            <a:ext cx="5472000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CD3E9B66-F505-A7EB-A2F4-405FA3FF4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SWIFT - LMXB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Gaia distance: 266 pc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physical size 2.6 pc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6DB8F-147A-A529-E43F-3BE25A547314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3F05A7-B89F-74E3-6C79-14F6217DC12C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0B563A6D-F4C4-A27F-B6D5-6AE8A7785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2990AA97-4D17-D0A6-F4BC-DCF3291BF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RGB image, zoom-in to central emission: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EMU (</a:t>
            </a:r>
            <a:r>
              <a:rPr lang="en-AU" alt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red&amp;blue</a:t>
            </a: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b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SWIFT (green)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733277-BACE-5535-BB21-D82EDB8B4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11" y="1157233"/>
            <a:ext cx="5425200" cy="521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18E0A-E345-0581-3733-6F4F4509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144" y="1751796"/>
            <a:ext cx="5381856" cy="16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81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8E84-24B8-55E6-5411-C2BBE8523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6234924-EB48-62AC-488E-484D5DE67A79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47C2C-99EF-7011-43C7-77FD092A36FA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C928DB9B-1430-271C-7130-D31500F1C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SNR G289.6+5.8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30E5565D-0106-DCBC-156C-9860F047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E44124FC-6094-666E-BE2E-5EDADBF2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7" y="2213499"/>
            <a:ext cx="5472000" cy="418859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FD2E82B-7454-B486-A077-AAE0B4F87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7" y="1425630"/>
            <a:ext cx="5655619" cy="3861732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 defTabSz="914461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SWIFT - LMXB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Gaia distance: 266 pc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SNR physical size 2.6 pc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AB9F1D-86B3-77F9-9FD6-7537F48A2ED3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9556F7-B2CE-F893-09C7-413E5E6D9DC4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0CA2E113-2C85-3442-C75F-2CC43A5BA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42E45F28-170E-920B-F2B4-722AC28B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546" y="5526435"/>
            <a:ext cx="5655619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Artistic impression of an XRB</a:t>
            </a:r>
          </a:p>
          <a:p>
            <a:pPr lvl="1"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- Companion star overflows its Roche lobe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ED4E7-7D10-81DA-DE36-5A53069E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97" y="2035269"/>
            <a:ext cx="5425200" cy="434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3ED7A7-9BF6-2682-8024-5B5EF4508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144" y="1751796"/>
            <a:ext cx="5381856" cy="16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71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75DF-1142-4A89-6E23-AF76957A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D8CE867-5B2A-9171-AE2B-03F3D4291BEF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5577C8-3A34-3EAB-23E4-5B7311687480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2582974E-E175-012C-902E-34A3B4D0B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6828468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EMU discoveries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5E1E765B-8AD5-265B-CEC5-69702044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8E531D-6ED7-D6D5-DE27-EA9047E6E72A}"/>
              </a:ext>
            </a:extLst>
          </p:cNvPr>
          <p:cNvGrpSpPr/>
          <p:nvPr/>
        </p:nvGrpSpPr>
        <p:grpSpPr>
          <a:xfrm>
            <a:off x="71466" y="6536134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F97E1F-F691-C621-C29E-27AE07EEB4D0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A410432B-CC83-03C9-4E07-CC7F77E501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lue and yellow nebula&#10;&#10;Description automatically generated">
            <a:extLst>
              <a:ext uri="{FF2B5EF4-FFF2-40B4-BE49-F238E27FC236}">
                <a16:creationId xmlns:a16="http://schemas.microsoft.com/office/drawing/2014/main" id="{2E846B2B-17F5-E8BE-7D0B-04F368B4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3" y="1358900"/>
            <a:ext cx="2913313" cy="2612520"/>
          </a:xfrm>
          <a:prstGeom prst="rect">
            <a:avLst/>
          </a:prstGeom>
        </p:spPr>
      </p:pic>
      <p:pic>
        <p:nvPicPr>
          <p:cNvPr id="9" name="Content Placeholder 8" descr="A screenshot of a heat wave&#10;&#10;Description automatically generated with medium confidence">
            <a:extLst>
              <a:ext uri="{FF2B5EF4-FFF2-40B4-BE49-F238E27FC236}">
                <a16:creationId xmlns:a16="http://schemas.microsoft.com/office/drawing/2014/main" id="{D929BFA4-2508-9CC7-E8F5-2C323B9C1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777" y="0"/>
            <a:ext cx="3879223" cy="3936742"/>
          </a:xfrm>
          <a:prstGeom prst="rect">
            <a:avLst/>
          </a:prstGeom>
        </p:spPr>
      </p:pic>
      <p:pic>
        <p:nvPicPr>
          <p:cNvPr id="10" name="Content Placeholder 4" descr="A red and yellow light in blue sky&#10;&#10;Description automatically generated">
            <a:extLst>
              <a:ext uri="{FF2B5EF4-FFF2-40B4-BE49-F238E27FC236}">
                <a16:creationId xmlns:a16="http://schemas.microsoft.com/office/drawing/2014/main" id="{1F165AC2-9D8D-8E3A-3325-059F472B5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6" y="4029391"/>
            <a:ext cx="2603093" cy="2452744"/>
          </a:xfrm>
          <a:prstGeom prst="rect">
            <a:avLst/>
          </a:prstGeom>
        </p:spPr>
      </p:pic>
      <p:pic>
        <p:nvPicPr>
          <p:cNvPr id="11" name="Picture 10" descr="A red dot in blue sky&#10;&#10;Description automatically generated">
            <a:extLst>
              <a:ext uri="{FF2B5EF4-FFF2-40B4-BE49-F238E27FC236}">
                <a16:creationId xmlns:a16="http://schemas.microsoft.com/office/drawing/2014/main" id="{BE00D8BA-285A-8CF9-9797-0986C0A3F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3114" y="4044792"/>
            <a:ext cx="2913313" cy="2439970"/>
          </a:xfrm>
          <a:prstGeom prst="rect">
            <a:avLst/>
          </a:prstGeom>
        </p:spPr>
      </p:pic>
      <p:pic>
        <p:nvPicPr>
          <p:cNvPr id="12" name="Picture 11" descr="A blue sky with a red and yellow cloud&#10;&#10;Description automatically generated">
            <a:extLst>
              <a:ext uri="{FF2B5EF4-FFF2-40B4-BE49-F238E27FC236}">
                <a16:creationId xmlns:a16="http://schemas.microsoft.com/office/drawing/2014/main" id="{39BC924E-01C3-710D-1535-A740488CD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176" y="1345240"/>
            <a:ext cx="2971248" cy="2612520"/>
          </a:xfrm>
          <a:prstGeom prst="rect">
            <a:avLst/>
          </a:prstGeom>
        </p:spPr>
      </p:pic>
      <p:pic>
        <p:nvPicPr>
          <p:cNvPr id="13" name="Picture 12" descr="A close-up of a red and yellow light&#10;&#10;Description automatically generated">
            <a:extLst>
              <a:ext uri="{FF2B5EF4-FFF2-40B4-BE49-F238E27FC236}">
                <a16:creationId xmlns:a16="http://schemas.microsoft.com/office/drawing/2014/main" id="{2DBC3E76-941E-DFCE-4ADD-5222906EA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442" y="4025876"/>
            <a:ext cx="2738704" cy="2452041"/>
          </a:xfrm>
          <a:prstGeom prst="rect">
            <a:avLst/>
          </a:prstGeom>
        </p:spPr>
      </p:pic>
      <p:pic>
        <p:nvPicPr>
          <p:cNvPr id="14" name="Picture 13" descr="A blue and yellow background with white dots&#10;&#10;Description automatically generated">
            <a:extLst>
              <a:ext uri="{FF2B5EF4-FFF2-40B4-BE49-F238E27FC236}">
                <a16:creationId xmlns:a16="http://schemas.microsoft.com/office/drawing/2014/main" id="{D7784E64-C107-8857-73D1-ADBF07532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547052" y="4866272"/>
            <a:ext cx="2452742" cy="694219"/>
          </a:xfrm>
          <a:prstGeom prst="rect">
            <a:avLst/>
          </a:prstGeom>
        </p:spPr>
      </p:pic>
      <p:pic>
        <p:nvPicPr>
          <p:cNvPr id="15" name="Picture 14" descr="A colorful cloud with red spots&#10;&#10;Description automatically generated with medium confidence">
            <a:extLst>
              <a:ext uri="{FF2B5EF4-FFF2-40B4-BE49-F238E27FC236}">
                <a16:creationId xmlns:a16="http://schemas.microsoft.com/office/drawing/2014/main" id="{34EFB290-F0E6-155A-174B-A3E5D72B2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4074" y="3987009"/>
            <a:ext cx="2825313" cy="2452744"/>
          </a:xfrm>
          <a:prstGeom prst="rect">
            <a:avLst/>
          </a:prstGeom>
        </p:spPr>
      </p:pic>
      <p:pic>
        <p:nvPicPr>
          <p:cNvPr id="16" name="Picture 15" descr="A blue and red image of a planet&#10;&#10;Description automatically generated with medium confidence">
            <a:extLst>
              <a:ext uri="{FF2B5EF4-FFF2-40B4-BE49-F238E27FC236}">
                <a16:creationId xmlns:a16="http://schemas.microsoft.com/office/drawing/2014/main" id="{8758DA7B-EEC1-DFFD-B104-FD8CA4EA4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0468" y="1358900"/>
            <a:ext cx="2450444" cy="2617176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6E852047-893D-D5CD-1CD9-C0925F087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152" y="109456"/>
            <a:ext cx="2614154" cy="62036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Potoroo PWN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 S. </a:t>
            </a:r>
            <a:r>
              <a:rPr lang="en-AU" alt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Lazarević</a:t>
            </a:r>
            <a:r>
              <a:rPr lang="en-AU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13020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7A47-CD75-E1C6-7561-9BD048209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B1145A6-8177-E363-9711-6430167666CF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7FA6E1-5D11-CCA3-5464-DE2A8A20DCCF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CF0AEC27-F536-3FA8-2D72-DCB9FB4A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F6C229-FA06-50A3-05E4-AECEEB852ED6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29019E-5B03-2053-51C5-01B8AD40FB4F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63446651-0DA2-C428-0920-ADE45DFF1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 descr="A blue sky with a red and yellow cloud&#10;&#10;Description automatically generated">
            <a:extLst>
              <a:ext uri="{FF2B5EF4-FFF2-40B4-BE49-F238E27FC236}">
                <a16:creationId xmlns:a16="http://schemas.microsoft.com/office/drawing/2014/main" id="{0786CF29-9BE9-2074-C66A-241F065AD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00" y="1205113"/>
            <a:ext cx="5655411" cy="4972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Content Placeholder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431380F-8E50-74D2-3B2B-568956666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6" r="1393" b="-4"/>
          <a:stretch/>
        </p:blipFill>
        <p:spPr>
          <a:xfrm>
            <a:off x="4793613" y="3628610"/>
            <a:ext cx="2261749" cy="2989708"/>
          </a:xfrm>
          <a:prstGeom prst="rect">
            <a:avLst/>
          </a:prstGeom>
          <a:ln>
            <a:solidFill>
              <a:srgbClr val="4075B4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B2EF31-0B08-072E-033F-A59E12568618}"/>
              </a:ext>
            </a:extLst>
          </p:cNvPr>
          <p:cNvSpPr/>
          <p:nvPr/>
        </p:nvSpPr>
        <p:spPr>
          <a:xfrm>
            <a:off x="2816587" y="4070433"/>
            <a:ext cx="415636" cy="7184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23AB3C-B7D1-57AB-F00F-33703F650F18}"/>
              </a:ext>
            </a:extLst>
          </p:cNvPr>
          <p:cNvCxnSpPr>
            <a:cxnSpLocks/>
          </p:cNvCxnSpPr>
          <p:nvPr/>
        </p:nvCxnSpPr>
        <p:spPr>
          <a:xfrm>
            <a:off x="2797610" y="4788281"/>
            <a:ext cx="2014586" cy="1814735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2D9108-4E96-B182-D56C-6CB545F4F08C}"/>
              </a:ext>
            </a:extLst>
          </p:cNvPr>
          <p:cNvCxnSpPr>
            <a:cxnSpLocks/>
          </p:cNvCxnSpPr>
          <p:nvPr/>
        </p:nvCxnSpPr>
        <p:spPr>
          <a:xfrm flipV="1">
            <a:off x="2816587" y="3628610"/>
            <a:ext cx="1977024" cy="452116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12">
            <a:extLst>
              <a:ext uri="{FF2B5EF4-FFF2-40B4-BE49-F238E27FC236}">
                <a16:creationId xmlns:a16="http://schemas.microsoft.com/office/drawing/2014/main" id="{C9DB6D3C-62C3-825A-A750-C0E8AA08E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962" y="1090453"/>
            <a:ext cx="4860000" cy="4318205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SNR G336.7+0.5 (Shaver &amp; Gross, 1970)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∑ - D relation distance: 6.6kpc (Pavlovic, M et al., 2014)</a:t>
            </a:r>
          </a:p>
          <a:p>
            <a:pPr lvl="1"/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Discoveries: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bow-shock PWN 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followed up with ATCA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Chandra proposal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pulsar J1631-4721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	-    high DM, similar to Potoroo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timing paper (Ahmad, A. et al.)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characteristic age: 33.8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kyr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DM distance: 6.8 kpc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2BA95282-86D7-E3C2-E5F8-A6AA2AC96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962" y="5526435"/>
            <a:ext cx="4787203" cy="87565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left: EMU, 944MHz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right: XMM-Newton with radio contours</a:t>
            </a:r>
          </a:p>
        </p:txBody>
      </p:sp>
      <p:sp>
        <p:nvSpPr>
          <p:cNvPr id="23" name="Text Box 36">
            <a:extLst>
              <a:ext uri="{FF2B5EF4-FFF2-40B4-BE49-F238E27FC236}">
                <a16:creationId xmlns:a16="http://schemas.microsoft.com/office/drawing/2014/main" id="{DE471387-B036-A3DE-5CB7-BC803AE60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10916022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EMU discoveries: SNR G336.7</a:t>
            </a: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+0.5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5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D6D06-5287-2F5E-F59F-7F1B2C15F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64D84B-AE16-ACB8-E9C9-EEAC89B24844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3FC0F7-CD93-6EE5-F9D9-B96560EE4C8D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C66F16E3-5539-AE68-EBF9-116D6EF6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10916022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EMU discoveries: SNR G336.7</a:t>
            </a: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+0.5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D3FF87F9-3CA8-A75C-58C3-E66ADCFD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903D63-5F14-6408-5C93-5EC1726B4EFA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54F33F-87EE-2C39-EA21-F2B0C7CDAA11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38B93A7C-CE5D-E3D1-3AB8-145549396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Box 12">
            <a:extLst>
              <a:ext uri="{FF2B5EF4-FFF2-40B4-BE49-F238E27FC236}">
                <a16:creationId xmlns:a16="http://schemas.microsoft.com/office/drawing/2014/main" id="{42726BD6-FE6F-3829-6EF4-294D2D632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11" y="1090452"/>
            <a:ext cx="11320089" cy="5349301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Content Placeholder 4" descr="A close-up of a infrared image&#10;&#10;Description automatically generated">
            <a:extLst>
              <a:ext uri="{FF2B5EF4-FFF2-40B4-BE49-F238E27FC236}">
                <a16:creationId xmlns:a16="http://schemas.microsoft.com/office/drawing/2014/main" id="{1B97D434-2E54-76A2-C235-5680E5E5D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14" y="1164936"/>
            <a:ext cx="11133994" cy="523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4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07D04-BC9C-B962-25F6-DB1E37FC0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EEE1B29-2E0C-D186-7E3F-95997C2F490A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A37FBE-C48E-6864-1D2E-05DC329A037A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F5C1B92E-F25D-67F0-7E0A-E988A194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42B0005-7DBD-B99E-EB03-E8F9AC0DAD38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679C21-1A56-1A85-0490-8F8B2F1163EB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DD607920-3A22-ADE3-48C6-DE22EBD2E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 Box 12">
            <a:extLst>
              <a:ext uri="{FF2B5EF4-FFF2-40B4-BE49-F238E27FC236}">
                <a16:creationId xmlns:a16="http://schemas.microsoft.com/office/drawing/2014/main" id="{D221E57B-3F48-66C5-13CC-8C502FAEA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090453"/>
            <a:ext cx="5740900" cy="4381268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HGPS significance map: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HESS TeV green contours, 3-10 sigma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2 TeV 𝛾-ray sources: HESS J1634–472 and J1632–478 (Aharonian et al. 2006)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 GeV 𝛾-ray sources: 4FGL J1633.0–4746, J1631.6–4756, and 4FGL J1636.3–4731 (Ballet et al. 2023)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3 pulsars: 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J1631–4721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, J1632–4757, and J1633–4805 (ATNF catalogue)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SNR G336.7+0.5</a:t>
            </a: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Does PRS J1631-4721 contribute significantly to the observed 𝛾-ray emissions in the region, being the most energetic pulsar in the area?</a:t>
            </a: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E15CFA89-1434-F278-04F5-A3C3B46E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475" y="5840612"/>
            <a:ext cx="4787203" cy="62036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Figure 6, Ahmed, A. et al., submitted</a:t>
            </a:r>
          </a:p>
          <a:p>
            <a:r>
              <a:rPr lang="en-US" sz="1600" dirty="0"/>
              <a:t>       - HESS Galactic Plane Survey significance map </a:t>
            </a:r>
          </a:p>
        </p:txBody>
      </p:sp>
      <p:pic>
        <p:nvPicPr>
          <p:cNvPr id="9" name="Picture 8" descr="A map of a satellite&#10;&#10;Description automatically generated with medium confidence">
            <a:extLst>
              <a:ext uri="{FF2B5EF4-FFF2-40B4-BE49-F238E27FC236}">
                <a16:creationId xmlns:a16="http://schemas.microsoft.com/office/drawing/2014/main" id="{96F429DF-9CEF-16D3-E002-CE0D8454A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5" y="1045016"/>
            <a:ext cx="5854515" cy="5357073"/>
          </a:xfrm>
          <a:prstGeom prst="rect">
            <a:avLst/>
          </a:prstGeom>
        </p:spPr>
      </p:pic>
      <p:sp>
        <p:nvSpPr>
          <p:cNvPr id="11" name="Text Box 36">
            <a:extLst>
              <a:ext uri="{FF2B5EF4-FFF2-40B4-BE49-F238E27FC236}">
                <a16:creationId xmlns:a16="http://schemas.microsoft.com/office/drawing/2014/main" id="{BBAD8510-DB4C-7B13-2B8E-D525F9C4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10916022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EMU discoveries: SNR G336.7</a:t>
            </a:r>
            <a:r>
              <a:rPr lang="en-US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+0.5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79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6510381"/>
            <a:ext cx="12192000" cy="35307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17" name="Rectangle 16"/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3F83F3A8-AEBE-4388-9F6A-73D40DDD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079" y="6929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2033037"/>
            <a:ext cx="12192000" cy="448771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95751" y="1784312"/>
            <a:ext cx="5647233" cy="468360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329EB367-4159-464D-8F2E-B53D713E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7" y="6528487"/>
            <a:ext cx="12192000" cy="4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AU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CTAO-Oz 2024</a:t>
            </a:r>
          </a:p>
        </p:txBody>
      </p:sp>
      <p:pic>
        <p:nvPicPr>
          <p:cNvPr id="5" name="Picture 4" descr="A person standing in front of a large telescope&#10;&#10;Description automatically generated">
            <a:extLst>
              <a:ext uri="{FF2B5EF4-FFF2-40B4-BE49-F238E27FC236}">
                <a16:creationId xmlns:a16="http://schemas.microsoft.com/office/drawing/2014/main" id="{28C6CC2E-068F-0D1C-E1F1-877E39A51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5" y="139148"/>
            <a:ext cx="5595361" cy="6306173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C54EA39D-D505-C0E6-EE30-495100755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096" y="1536012"/>
            <a:ext cx="4651513" cy="2446564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Thank you for your attention!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11AF9B3D-9BCE-9D6E-4E3E-0D090CD0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464" y="5754755"/>
            <a:ext cx="5275346" cy="710776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1" dirty="0">
                <a:latin typeface="Arial" panose="020B0604020202020204" pitchFamily="34" charset="0"/>
                <a:cs typeface="Arial" panose="020B0604020202020204" pitchFamily="34" charset="0"/>
              </a:rPr>
              <a:t>Sanja </a:t>
            </a:r>
            <a:r>
              <a:rPr lang="en-AU" altLang="en-US" sz="1801" dirty="0" err="1">
                <a:latin typeface="Arial" panose="020B0604020202020204" pitchFamily="34" charset="0"/>
                <a:cs typeface="Arial" panose="020B0604020202020204" pitchFamily="34" charset="0"/>
              </a:rPr>
              <a:t>Lazarević</a:t>
            </a:r>
            <a:endParaRPr lang="en-AU" alt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1" dirty="0" err="1">
                <a:latin typeface="Arial" panose="020B0604020202020204" pitchFamily="34" charset="0"/>
                <a:cs typeface="Arial" panose="020B0604020202020204" pitchFamily="34" charset="0"/>
              </a:rPr>
              <a:t>S.Lazarevic@westernsydney.edu.au</a:t>
            </a:r>
            <a:endParaRPr lang="en-AU" alt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13047-3BC4-DD80-331C-D0D744D4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290F0F-638D-BCDD-FFD6-C2DB9CCCACE9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8629B8-1772-06ED-C600-93094DD08A41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7CBBBD3E-1E35-DD2A-37E6-82EF5559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6CD0CFDE-AA60-5A7F-DCF4-DAE537F1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1" name="Text Box 14">
            <a:extLst>
              <a:ext uri="{FF2B5EF4-FFF2-40B4-BE49-F238E27FC236}">
                <a16:creationId xmlns:a16="http://schemas.microsoft.com/office/drawing/2014/main" id="{FA9EA9D5-E900-5AA9-CCC6-3C1BF85C5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4" y="1654926"/>
            <a:ext cx="5508000" cy="31320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9FBC30-D238-A8C5-47A4-95FBD0ACBA9C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0F2E69-E676-727F-9C80-38D39375CADB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7A2EBC39-0D28-E3C1-5975-B3143777D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A large building surrounded by trees&#10;&#10;Description automatically generated">
            <a:extLst>
              <a:ext uri="{FF2B5EF4-FFF2-40B4-BE49-F238E27FC236}">
                <a16:creationId xmlns:a16="http://schemas.microsoft.com/office/drawing/2014/main" id="{0B3080DE-C777-2EFC-1F71-45203108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" y="1696569"/>
            <a:ext cx="5440001" cy="3060000"/>
          </a:xfrm>
          <a:prstGeom prst="rect">
            <a:avLst/>
          </a:prstGeom>
        </p:spPr>
      </p:pic>
      <p:pic>
        <p:nvPicPr>
          <p:cNvPr id="12" name="Picture 11" descr="A person standing in a room with a group of people&#10;&#10;Description automatically generated">
            <a:extLst>
              <a:ext uri="{FF2B5EF4-FFF2-40B4-BE49-F238E27FC236}">
                <a16:creationId xmlns:a16="http://schemas.microsoft.com/office/drawing/2014/main" id="{46E9078D-9600-48FA-40AB-123FCE65A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21" y="1030760"/>
            <a:ext cx="6496146" cy="5440618"/>
          </a:xfrm>
          <a:prstGeom prst="rect">
            <a:avLst/>
          </a:prstGeom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E3ABECA3-6B83-3A92-9046-444DA6970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718" y="5521487"/>
            <a:ext cx="4264281" cy="681606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week 1:</a:t>
            </a:r>
            <a:b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Bertinoro</a:t>
            </a: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(Italy), 16-22 June 2024</a:t>
            </a:r>
          </a:p>
        </p:txBody>
      </p:sp>
    </p:spTree>
    <p:extLst>
      <p:ext uri="{BB962C8B-B14F-4D97-AF65-F5344CB8AC3E}">
        <p14:creationId xmlns:p14="http://schemas.microsoft.com/office/powerpoint/2010/main" val="57113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EA57D-8D71-26E0-B3F4-7A3C1729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459595-CC60-7E55-BBA9-023983E36D92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EA773F-061E-36F1-0411-90E957823402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3AB0E6D5-E08F-000C-AD5D-88B2DE444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2031148B-3DDD-3DA5-6321-8E00A4D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F3C5A0-43D6-3875-E96C-1FE03556D6B4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163B90-157B-5885-B7AB-BDE081B485C9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634CE2DF-2785-2AF8-0CDD-8D274B556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map of europe with cities and water&#10;&#10;Description automatically generated">
            <a:extLst>
              <a:ext uri="{FF2B5EF4-FFF2-40B4-BE49-F238E27FC236}">
                <a16:creationId xmlns:a16="http://schemas.microsoft.com/office/drawing/2014/main" id="{6E46099B-8E19-ADC6-2703-656E2C3EF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87" y="271309"/>
            <a:ext cx="5041891" cy="5980670"/>
          </a:xfrm>
          <a:prstGeom prst="rect">
            <a:avLst/>
          </a:prstGeom>
        </p:spPr>
      </p:pic>
      <p:pic>
        <p:nvPicPr>
          <p:cNvPr id="10" name="Picture 9" descr="A group of people standing in a room with luggage&#10;&#10;Description automatically generated">
            <a:extLst>
              <a:ext uri="{FF2B5EF4-FFF2-40B4-BE49-F238E27FC236}">
                <a16:creationId xmlns:a16="http://schemas.microsoft.com/office/drawing/2014/main" id="{AD8C1EF5-D982-3A2F-B8CD-A483B0102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" y="1513171"/>
            <a:ext cx="5890305" cy="441772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7122C3-CD97-E1F0-7066-CBDC2ED171D5}"/>
              </a:ext>
            </a:extLst>
          </p:cNvPr>
          <p:cNvCxnSpPr>
            <a:cxnSpLocks/>
          </p:cNvCxnSpPr>
          <p:nvPr/>
        </p:nvCxnSpPr>
        <p:spPr>
          <a:xfrm flipV="1">
            <a:off x="8832850" y="4177057"/>
            <a:ext cx="863600" cy="328268"/>
          </a:xfrm>
          <a:prstGeom prst="line">
            <a:avLst/>
          </a:prstGeom>
          <a:ln w="12700">
            <a:solidFill>
              <a:srgbClr val="EA43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4F5CAD-A8C6-8710-CF20-2CB9BDE5E7F9}"/>
              </a:ext>
            </a:extLst>
          </p:cNvPr>
          <p:cNvCxnSpPr>
            <a:cxnSpLocks/>
          </p:cNvCxnSpPr>
          <p:nvPr/>
        </p:nvCxnSpPr>
        <p:spPr>
          <a:xfrm flipV="1">
            <a:off x="6972300" y="4552950"/>
            <a:ext cx="1787525" cy="1377950"/>
          </a:xfrm>
          <a:prstGeom prst="line">
            <a:avLst/>
          </a:prstGeom>
          <a:ln w="12700">
            <a:solidFill>
              <a:srgbClr val="EA43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23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962B1-14DF-3C68-8FE0-0C0AE5183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D446A7-0E1B-4BEB-311E-3C9551BF493B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3D1547-0501-B6F2-548E-522D63929247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915F8B2D-7C97-9B17-3BF2-A509C84A2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CADF7CCE-B75B-302E-53B7-D17B01CD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5DF734-54DB-D894-8748-F374DA5FA225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687C7C1-A8EC-E2A0-67F1-E065424FAE04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4BE44583-8477-7EDF-85A0-2D473B355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 Box 12">
            <a:extLst>
              <a:ext uri="{FF2B5EF4-FFF2-40B4-BE49-F238E27FC236}">
                <a16:creationId xmlns:a16="http://schemas.microsoft.com/office/drawing/2014/main" id="{082F415F-1C54-FDA8-B754-DD585E9B0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118" y="5758147"/>
            <a:ext cx="4340481" cy="681606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week 2:</a:t>
            </a:r>
            <a:b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 Palma (Spain), 22-29 June 2024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0A25393-CF28-5F64-52A9-27EF11B93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1" y="86125"/>
            <a:ext cx="4227254" cy="6353628"/>
          </a:xfrm>
          <a:prstGeom prst="rect">
            <a:avLst/>
          </a:prstGeom>
        </p:spPr>
      </p:pic>
      <p:pic>
        <p:nvPicPr>
          <p:cNvPr id="5" name="Picture 4" descr="A large round object on a hill&#10;&#10;Description automatically generated">
            <a:extLst>
              <a:ext uri="{FF2B5EF4-FFF2-40B4-BE49-F238E27FC236}">
                <a16:creationId xmlns:a16="http://schemas.microsoft.com/office/drawing/2014/main" id="{69015C87-E8F1-FFED-3FF8-35D7B45F2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130408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72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7619C-617E-76A1-2CC1-023271D46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5C78B43-48B4-3E4A-C8C5-D52919636565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58F869-82F7-79EF-01C3-A03782DA970A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B9B93A4A-C08B-B1DD-CECD-E37280BEE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558A77F8-2790-C14F-D57C-69FFCB95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4F6B65-928F-08C9-7AE8-5FD43474F0B3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77533E-9CA4-C2AB-2E0D-60876C67C5E0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8DDF70A4-DFEC-BBCD-B110-96872FA35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9510DD6-09A1-D9B6-108A-A1F98602D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5101" y="2004004"/>
            <a:ext cx="8041831" cy="4523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AE2743-1CA7-FA8A-93C7-D8393A393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1096" y="1298844"/>
            <a:ext cx="4960662" cy="2790372"/>
          </a:xfrm>
          <a:prstGeom prst="rect">
            <a:avLst/>
          </a:prstGeom>
        </p:spPr>
      </p:pic>
      <p:pic>
        <p:nvPicPr>
          <p:cNvPr id="17" name="Picture 16" descr="People sitting in chairs looking at computers&#10;&#10;Description automatically generated">
            <a:extLst>
              <a:ext uri="{FF2B5EF4-FFF2-40B4-BE49-F238E27FC236}">
                <a16:creationId xmlns:a16="http://schemas.microsoft.com/office/drawing/2014/main" id="{80CBD0B6-7049-3C79-3780-80D2295D6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30" y="4089216"/>
            <a:ext cx="4334785" cy="24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6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939C-0EC6-1BA4-3545-EF13D90E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29C980E-9F75-AB06-E861-D6590584B1F2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93F2C3-95FB-0655-2B33-383D808FE3BF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6EC39196-B25C-E578-3B86-278CE84D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640B9509-FC12-BF7C-AD40-CB5364B6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984D2A-3D95-BB2A-8183-99240E1FAAF2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DB720C-F027-EB08-E587-C66FCD1DADD6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FD08EFA7-BB63-5F81-D928-9EE66F727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 descr="A large metal object on a hill with clouds above it&#10;&#10;Description automatically generated">
            <a:extLst>
              <a:ext uri="{FF2B5EF4-FFF2-40B4-BE49-F238E27FC236}">
                <a16:creationId xmlns:a16="http://schemas.microsoft.com/office/drawing/2014/main" id="{2201591F-3CFE-B896-180A-386C49533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9141"/>
            <a:ext cx="8041831" cy="4523530"/>
          </a:xfrm>
          <a:prstGeom prst="rect">
            <a:avLst/>
          </a:prstGeom>
        </p:spPr>
      </p:pic>
      <p:pic>
        <p:nvPicPr>
          <p:cNvPr id="11" name="Picture 10" descr="A building on top of a mountain&#10;&#10;Description automatically generated">
            <a:extLst>
              <a:ext uri="{FF2B5EF4-FFF2-40B4-BE49-F238E27FC236}">
                <a16:creationId xmlns:a16="http://schemas.microsoft.com/office/drawing/2014/main" id="{C15CFECF-311E-0571-95BA-045C3D48D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31" y="-513505"/>
            <a:ext cx="4150168" cy="7378076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57C9CD5-730C-5ECB-C674-10A7D280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328675"/>
            <a:ext cx="5202400" cy="635347"/>
          </a:xfrm>
          <a:prstGeom prst="rect">
            <a:avLst/>
          </a:prstGeom>
          <a:solidFill>
            <a:schemeClr val="bg1"/>
          </a:solidFill>
          <a:ln w="28575">
            <a:solidFill>
              <a:srgbClr val="990033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1" dirty="0">
                <a:latin typeface="Arial" panose="020B0604020202020204" pitchFamily="34" charset="0"/>
                <a:cs typeface="Arial" panose="020B0604020202020204" pitchFamily="34" charset="0"/>
              </a:rPr>
              <a:t>Left: </a:t>
            </a:r>
            <a:r>
              <a:rPr lang="en-AU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Gran </a:t>
            </a:r>
            <a:r>
              <a:rPr lang="en-AU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Telescopio</a:t>
            </a:r>
            <a:r>
              <a:rPr lang="en-AU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Canarias</a:t>
            </a:r>
            <a:r>
              <a:rPr lang="en-AU" sz="1801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(GTC), 10.4m</a:t>
            </a:r>
            <a:br>
              <a:rPr lang="en-AU" sz="1801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80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Right: Nordic Optical Telescope (NOT), 2.5m</a:t>
            </a:r>
            <a:endParaRPr lang="en-AU" alt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9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5EC0E-EF34-3E4A-A757-15779F7F1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52BFB24-FBD5-2284-DE50-6AA03D427065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B45AC-611A-DBC3-4AEA-B0E2BD4DCCB4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2FF008B4-622A-8271-F062-9B4DF03F4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8BCB5D30-265F-2827-86F3-40C3FD35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F53AE3-6DD8-464A-C2F4-7FC72DE1C7A0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DDBCDF-1DBA-D066-D8FB-537BB20A7F95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8E613225-A00E-FE93-663B-22C3FADB8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uilding on a bridge&#10;&#10;Description automatically generated">
            <a:extLst>
              <a:ext uri="{FF2B5EF4-FFF2-40B4-BE49-F238E27FC236}">
                <a16:creationId xmlns:a16="http://schemas.microsoft.com/office/drawing/2014/main" id="{57FB979A-23FE-A5E8-ED8F-8359AF08B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733" y="1743181"/>
            <a:ext cx="8509780" cy="4786751"/>
          </a:xfrm>
          <a:prstGeom prst="rect">
            <a:avLst/>
          </a:prstGeom>
        </p:spPr>
      </p:pic>
      <p:pic>
        <p:nvPicPr>
          <p:cNvPr id="6" name="Picture 5" descr="A sign on a pole&#10;&#10;Description automatically generated">
            <a:extLst>
              <a:ext uri="{FF2B5EF4-FFF2-40B4-BE49-F238E27FC236}">
                <a16:creationId xmlns:a16="http://schemas.microsoft.com/office/drawing/2014/main" id="{85D6DBC1-5219-1CBF-A079-030D5668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737" y="1743181"/>
            <a:ext cx="8482937" cy="47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982D3-D1D6-EBE5-62F9-9F3EF7D3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7018B70-CAED-E254-D4D9-A53E5157BCE2}"/>
              </a:ext>
            </a:extLst>
          </p:cNvPr>
          <p:cNvSpPr/>
          <p:nvPr/>
        </p:nvSpPr>
        <p:spPr>
          <a:xfrm>
            <a:off x="0" y="2029140"/>
            <a:ext cx="12192000" cy="48288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6C60F-5632-87EE-C132-30CED63F13BD}"/>
              </a:ext>
            </a:extLst>
          </p:cNvPr>
          <p:cNvSpPr/>
          <p:nvPr/>
        </p:nvSpPr>
        <p:spPr>
          <a:xfrm>
            <a:off x="2" y="-1"/>
            <a:ext cx="12192000" cy="22135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1" dirty="0"/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4B78ADA6-0C3C-73F6-5078-CE022F78F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32" y="152790"/>
            <a:ext cx="5393854" cy="8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AU" alt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AU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CTAO School </a:t>
            </a:r>
            <a:endParaRPr lang="en-AU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2" name="Picture 38" descr="WSU_Shield_White">
            <a:extLst>
              <a:ext uri="{FF2B5EF4-FFF2-40B4-BE49-F238E27FC236}">
                <a16:creationId xmlns:a16="http://schemas.microsoft.com/office/drawing/2014/main" id="{20D11434-636C-10B2-D0D9-050B818F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21" y="109457"/>
            <a:ext cx="696914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4F183F7-A7C2-CA46-24EA-948C2741E7C1}"/>
              </a:ext>
            </a:extLst>
          </p:cNvPr>
          <p:cNvGrpSpPr/>
          <p:nvPr/>
        </p:nvGrpSpPr>
        <p:grpSpPr>
          <a:xfrm>
            <a:off x="0" y="6519866"/>
            <a:ext cx="12192000" cy="424818"/>
            <a:chOff x="0" y="6519866"/>
            <a:chExt cx="12192000" cy="42481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9221511-943A-CEB1-AA7F-38672FF69970}"/>
                </a:ext>
              </a:extLst>
            </p:cNvPr>
            <p:cNvSpPr/>
            <p:nvPr/>
          </p:nvSpPr>
          <p:spPr>
            <a:xfrm>
              <a:off x="0" y="6519866"/>
              <a:ext cx="12192000" cy="344705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 sz="180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36">
              <a:extLst>
                <a:ext uri="{FF2B5EF4-FFF2-40B4-BE49-F238E27FC236}">
                  <a16:creationId xmlns:a16="http://schemas.microsoft.com/office/drawing/2014/main" id="{2F68EAE9-8F14-BD3B-24C2-FE8AC64DB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529932"/>
              <a:ext cx="12192000" cy="414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Sanja </a:t>
              </a:r>
              <a:r>
                <a:rPr lang="en-AU" alt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Lazarević</a:t>
              </a:r>
              <a:r>
                <a:rPr lang="en-AU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CTAO-Oz 2024</a:t>
              </a:r>
              <a:endParaRPr lang="en-AU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EDAF78AE-EAF5-8102-0932-DB527D4E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52" y="2213498"/>
            <a:ext cx="8460000" cy="4269195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1600" dirty="0">
              <a:solidFill>
                <a:srgbClr val="A31E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atellite dish under the stars&#10;&#10;Description automatically generated">
            <a:extLst>
              <a:ext uri="{FF2B5EF4-FFF2-40B4-BE49-F238E27FC236}">
                <a16:creationId xmlns:a16="http://schemas.microsoft.com/office/drawing/2014/main" id="{2390C984-40BF-C716-080E-CC52345A9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3" y="874322"/>
            <a:ext cx="8400986" cy="5586656"/>
          </a:xfrm>
          <a:prstGeom prst="rect">
            <a:avLst/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1ED65309-51CA-257D-BBF5-7819D0CBF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690" y="1182949"/>
            <a:ext cx="3585688" cy="5186533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Funding</a:t>
            </a: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Week 1: 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CTAO Plus project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University of Bologna</a:t>
            </a:r>
          </a:p>
          <a:p>
            <a:pPr algn="ctr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Week 2: 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Spanish Ministry of Science and Innovation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Japanese Institute for Cosmic Rays</a:t>
            </a:r>
          </a:p>
          <a:p>
            <a:pPr lvl="1" defTabSz="914461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Registration Fee</a:t>
            </a:r>
          </a:p>
          <a:p>
            <a:pPr marL="800100" lvl="1" indent="-342900" defTabSz="91446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altLang="en-US" sz="2000" b="1" dirty="0">
                <a:solidFill>
                  <a:srgbClr val="9900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CTAO – Australia</a:t>
            </a:r>
            <a:b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AU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(Thank you!)</a:t>
            </a:r>
          </a:p>
        </p:txBody>
      </p:sp>
    </p:spTree>
    <p:extLst>
      <p:ext uri="{BB962C8B-B14F-4D97-AF65-F5344CB8AC3E}">
        <p14:creationId xmlns:p14="http://schemas.microsoft.com/office/powerpoint/2010/main" val="1918486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799</Words>
  <Application>Microsoft Macintosh PowerPoint</Application>
  <PresentationFormat>Widescreen</PresentationFormat>
  <Paragraphs>252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Segoe UI</vt:lpstr>
      <vt:lpstr>Segoe UI Light</vt:lpstr>
      <vt:lpstr>Segoe UI Semibold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Sydney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Marov</dc:creator>
  <cp:lastModifiedBy>Sanja Lazarevic</cp:lastModifiedBy>
  <cp:revision>33</cp:revision>
  <dcterms:created xsi:type="dcterms:W3CDTF">2019-07-04T06:14:36Z</dcterms:created>
  <dcterms:modified xsi:type="dcterms:W3CDTF">2024-11-12T21:24:58Z</dcterms:modified>
</cp:coreProperties>
</file>