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4" r:id="rId3"/>
    <p:sldMasterId id="2147483690" r:id="rId4"/>
    <p:sldMasterId id="2147483703" r:id="rId5"/>
    <p:sldMasterId id="2147483716" r:id="rId6"/>
  </p:sldMasterIdLst>
  <p:notesMasterIdLst>
    <p:notesMasterId r:id="rId90"/>
  </p:notesMasterIdLst>
  <p:sldIdLst>
    <p:sldId id="256" r:id="rId7"/>
    <p:sldId id="401" r:id="rId8"/>
    <p:sldId id="397" r:id="rId9"/>
    <p:sldId id="402" r:id="rId10"/>
    <p:sldId id="400" r:id="rId11"/>
    <p:sldId id="300" r:id="rId12"/>
    <p:sldId id="336" r:id="rId13"/>
    <p:sldId id="337" r:id="rId14"/>
    <p:sldId id="338" r:id="rId15"/>
    <p:sldId id="339" r:id="rId16"/>
    <p:sldId id="340" r:id="rId17"/>
    <p:sldId id="342" r:id="rId18"/>
    <p:sldId id="343" r:id="rId19"/>
    <p:sldId id="258" r:id="rId20"/>
    <p:sldId id="346" r:id="rId21"/>
    <p:sldId id="259" r:id="rId22"/>
    <p:sldId id="348" r:id="rId23"/>
    <p:sldId id="349" r:id="rId24"/>
    <p:sldId id="408" r:id="rId25"/>
    <p:sldId id="409" r:id="rId26"/>
    <p:sldId id="410" r:id="rId27"/>
    <p:sldId id="278" r:id="rId28"/>
    <p:sldId id="350" r:id="rId29"/>
    <p:sldId id="351" r:id="rId30"/>
    <p:sldId id="352" r:id="rId31"/>
    <p:sldId id="353" r:id="rId32"/>
    <p:sldId id="354" r:id="rId33"/>
    <p:sldId id="494" r:id="rId34"/>
    <p:sldId id="496" r:id="rId35"/>
    <p:sldId id="356" r:id="rId36"/>
    <p:sldId id="357" r:id="rId37"/>
    <p:sldId id="358" r:id="rId38"/>
    <p:sldId id="403" r:id="rId39"/>
    <p:sldId id="359" r:id="rId40"/>
    <p:sldId id="360" r:id="rId41"/>
    <p:sldId id="362" r:id="rId42"/>
    <p:sldId id="363" r:id="rId43"/>
    <p:sldId id="376" r:id="rId44"/>
    <p:sldId id="364" r:id="rId45"/>
    <p:sldId id="377" r:id="rId46"/>
    <p:sldId id="399" r:id="rId47"/>
    <p:sldId id="378" r:id="rId48"/>
    <p:sldId id="260" r:id="rId49"/>
    <p:sldId id="325" r:id="rId50"/>
    <p:sldId id="411" r:id="rId51"/>
    <p:sldId id="263" r:id="rId52"/>
    <p:sldId id="330" r:id="rId53"/>
    <p:sldId id="412" r:id="rId54"/>
    <p:sldId id="396" r:id="rId55"/>
    <p:sldId id="326" r:id="rId56"/>
    <p:sldId id="262" r:id="rId57"/>
    <p:sldId id="327" r:id="rId58"/>
    <p:sldId id="369" r:id="rId59"/>
    <p:sldId id="367" r:id="rId60"/>
    <p:sldId id="329" r:id="rId61"/>
    <p:sldId id="371" r:id="rId62"/>
    <p:sldId id="331" r:id="rId63"/>
    <p:sldId id="269" r:id="rId64"/>
    <p:sldId id="315" r:id="rId65"/>
    <p:sldId id="404" r:id="rId66"/>
    <p:sldId id="332" r:id="rId67"/>
    <p:sldId id="333" r:id="rId68"/>
    <p:sldId id="368" r:id="rId69"/>
    <p:sldId id="312" r:id="rId70"/>
    <p:sldId id="304" r:id="rId71"/>
    <p:sldId id="372" r:id="rId72"/>
    <p:sldId id="302" r:id="rId73"/>
    <p:sldId id="291" r:id="rId74"/>
    <p:sldId id="380" r:id="rId75"/>
    <p:sldId id="385" r:id="rId76"/>
    <p:sldId id="392" r:id="rId77"/>
    <p:sldId id="490" r:id="rId78"/>
    <p:sldId id="309" r:id="rId79"/>
    <p:sldId id="493" r:id="rId80"/>
    <p:sldId id="334" r:id="rId81"/>
    <p:sldId id="335" r:id="rId82"/>
    <p:sldId id="489" r:id="rId83"/>
    <p:sldId id="414" r:id="rId84"/>
    <p:sldId id="365" r:id="rId85"/>
    <p:sldId id="413" r:id="rId86"/>
    <p:sldId id="405" r:id="rId87"/>
    <p:sldId id="406" r:id="rId88"/>
    <p:sldId id="407" r:id="rId8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6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4B9A0-302D-4317-9E2E-57C661230B9A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1F25F-AA88-460C-9EEE-AF28EDF2B74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7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3E082FF-51A8-44AD-A02B-EBAB4E78F8D6}" type="slidenum">
              <a:rPr lang="de-DE" altLang="en-US" smtClean="0">
                <a:latin typeface="Arial" charset="0"/>
              </a:rPr>
              <a:pPr eaLnBrk="1" hangingPunct="1"/>
              <a:t>2</a:t>
            </a:fld>
            <a:endParaRPr lang="de-DE" altLang="en-US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431FC-6992-4965-89F0-651081178ED6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F2CE1A-217F-4CE5-8A4E-9CE5D0B42A52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396C3E-C258-4740-BA6F-1C0D50D185CD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51BA9E68-1F1D-4201-968C-BFA8EAD516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014B89-F4AF-44D6-B6BE-0B09A30A8827}" type="slidenum">
              <a:rPr lang="de-DE" altLang="de-DE">
                <a:latin typeface="Arial" panose="020B0604020202020204" pitchFamily="34" charset="0"/>
              </a:rPr>
              <a:pPr eaLnBrk="1" hangingPunct="1"/>
              <a:t>29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5674A608-21FE-4803-837D-35DF8BE87F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1F1CF906-94FD-4A4A-BE0E-19BD7BBDA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D9DA46-6523-484B-8055-049050156CB0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3EBD6-412F-483B-AA93-DE347EA102B0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8910D9AB-71C1-4038-ADE0-5622A7A261AE}" type="slidenum">
              <a:rPr lang="de-DE" altLang="en-US" smtClean="0">
                <a:latin typeface="Arial" charset="0"/>
              </a:rPr>
              <a:pPr eaLnBrk="1" hangingPunct="1"/>
              <a:t>33</a:t>
            </a:fld>
            <a:endParaRPr lang="de-DE" altLang="en-US"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14E316-9240-4656-9FE2-D9DBC4553CF5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F4E08A-51DF-40CE-B817-E670F2965CAD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F22EA-A1F1-4EDC-880C-24F06C083AAB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568164B-55B3-414B-9176-40685D4E7269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A8D2B4-11B9-427C-85E9-629B7D4D9D6D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kumimoji="1"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914423" eaLnBrk="0" hangingPunct="0">
              <a:defRPr kumimoji="1"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914423" eaLnBrk="0" hangingPunct="0">
              <a:defRPr kumimoji="1"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914423" eaLnBrk="0" hangingPunct="0">
              <a:defRPr kumimoji="1"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914423" eaLnBrk="0" hangingPunct="0">
              <a:defRPr kumimoji="1"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A9444DC-28CE-4D0E-855B-A0F7B5FE0B86}" type="slidenum">
              <a:rPr lang="en-US" altLang="ja-JP" sz="1200"/>
              <a:pPr eaLnBrk="1" hangingPunct="1"/>
              <a:t>41</a:t>
            </a:fld>
            <a:endParaRPr lang="en-US" altLang="ja-JP" sz="12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329972FC-77B6-41FC-B1AB-5036FA9722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057391-E84B-4E91-BBF2-4BD6F7F214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CCEED92A-3FB8-4E1D-9F7D-85B72EC9CF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32E14BF2-44E8-48B6-8CF8-9CFE8D1950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0246E1BD-2D54-449C-9D1C-DF9842704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A972DA-4914-433E-A7E7-40523313DA9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171E09B6-C013-4026-A6B0-4DEF3D4924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77090750-44A1-46B3-AEF4-293B764CBF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4A6D4901-E31A-4E8B-A90F-9D64B6B28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4CE3DC-5928-4727-BD8E-17CCBC9BBE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CDEA795B-495E-4EBE-9344-1D67A0B697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4E0822C8-8240-47AC-A933-A4E2B9BC8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C74825C8-7A81-474E-B826-A86193F3A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664AD2-3F29-4BA9-8F8D-59E213CA8A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7D196F57-0260-49D2-B7E1-BC87561A50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C705B09D-CAE4-45A1-A709-411528E00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E54F67ED-CDE0-43CF-976E-B24865C4E7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CB67F9-F9A7-4C12-978E-38E03D94D11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02FC5FBF-83FF-4A6E-A1B6-7161DC0F7D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FB172AF0-261C-4803-8F0E-683727ADC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3514AB7B-8CDB-487C-9461-F4EF53E774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DB289-6F93-417F-8783-AB9F32EC20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8E638A61-0C36-4169-9B5E-EB102CA206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62E95275-1B07-427F-BB80-785AED5B9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5990D65C-3688-4B2D-BAAE-DBFE136FDC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BDEF59-3BD7-44B7-B29D-69E26C1799E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80871963-95C9-49C3-80A8-FA3FB6C961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4092C8E9-BA84-4246-A530-BBD3A22C0A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88B30E7D-1197-4D6E-AB82-A575182BE3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1D0713-8E3C-49D6-B64B-4259F4DF85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24CF2B53-6A60-41FC-B7F0-B0A68ADAF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27DED130-EDFE-42A4-BFE0-04EE3868C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1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A6C0C4E3-8986-4CA5-B32D-D2238E867B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C1DCA2-64D9-4A6C-A2BD-3D49D4C0D54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78EECBB7-BFAD-452C-A2DD-05BFC69DFE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1844109C-2C79-482E-B3CB-0D8A7223F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5C9BEB-D77A-4274-96DD-4E9554B02A2E}" type="slidenum">
              <a:rPr lang="en-US"/>
              <a:pPr/>
              <a:t>56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/>
              <a:t>9th September 2010, Nor Amberd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/>
              <a:t>Razmik Mirzoyan: VHE Gammas Shedding Light on CR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0DC83A-E321-4BE8-8AC4-388B5F7A2548}" type="slidenum">
              <a:rPr lang="de-DE"/>
              <a:pPr/>
              <a:t>64</a:t>
            </a:fld>
            <a:endParaRPr lang="de-DE"/>
          </a:p>
        </p:txBody>
      </p:sp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52" tIns="45376" rIns="90752" bIns="45376" anchor="b"/>
          <a:lstStyle/>
          <a:p>
            <a:pPr algn="r" defTabSz="906463"/>
            <a:fld id="{0EB662FE-372A-4A2D-A752-4535212DD652}" type="slidenum">
              <a:rPr kumimoji="1" lang="en-US" altLang="ja-JP" sz="1100">
                <a:latin typeface="Arial" charset="0"/>
              </a:rPr>
              <a:pPr algn="r" defTabSz="906463"/>
              <a:t>64</a:t>
            </a:fld>
            <a:endParaRPr kumimoji="1" lang="en-US" altLang="ja-JP" sz="110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679450"/>
            <a:ext cx="4540250" cy="3405188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2650" y="4356100"/>
            <a:ext cx="5078413" cy="4086225"/>
          </a:xfrm>
        </p:spPr>
        <p:txBody>
          <a:bodyPr lIns="90752" tIns="45376" rIns="90752" bIns="45376"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A92E24B8-F2AB-4609-91CA-B6E98C1EA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E315B6-FB22-4D7C-A758-7CBCF55FFB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232CC325-6444-4C5F-9987-3CC42605A5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5E2905D1-B56D-47CC-8D0C-880CC38D6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70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AE1F31-63B8-4140-8799-C1769F2B7486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2AEEE-C8BA-4EBE-849E-505F053060DA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8AFD0A50-7A97-4FB2-90DA-6B597DFCD4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D48F44-26DC-4233-A035-D022D5B2333E}" type="slidenum"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05207115-6C9E-4129-9F5D-A3187AE9D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9553DEAC-8533-4FCA-AF62-0CEC332F9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D847CFEA-2C7C-4D03-848B-5B128E25EB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F686CB-71FC-4CB1-9688-BE28A84092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61545DE4-C37B-4B5A-BF91-D51A7A9D5D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8E62F23E-C983-4516-B0E4-3D0412A1D8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A90A73-3BC7-49A3-A656-E3CDACF5DB02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49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55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4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0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53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0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54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0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2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7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69" indent="0">
              <a:buNone/>
              <a:defRPr sz="2000" b="1"/>
            </a:lvl2pPr>
            <a:lvl3pPr marL="910144" indent="0">
              <a:buNone/>
              <a:defRPr sz="1800" b="1"/>
            </a:lvl3pPr>
            <a:lvl4pPr marL="1365219" indent="0">
              <a:buNone/>
              <a:defRPr sz="1600" b="1"/>
            </a:lvl4pPr>
            <a:lvl5pPr marL="1820288" indent="0">
              <a:buNone/>
              <a:defRPr sz="1600" b="1"/>
            </a:lvl5pPr>
            <a:lvl6pPr marL="2275363" indent="0">
              <a:buNone/>
              <a:defRPr sz="1600" b="1"/>
            </a:lvl6pPr>
            <a:lvl7pPr marL="2730434" indent="0">
              <a:buNone/>
              <a:defRPr sz="1600" b="1"/>
            </a:lvl7pPr>
            <a:lvl8pPr marL="3185496" indent="0">
              <a:buNone/>
              <a:defRPr sz="1600" b="1"/>
            </a:lvl8pPr>
            <a:lvl9pPr marL="3640574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69" indent="0">
              <a:buNone/>
              <a:defRPr sz="2000" b="1"/>
            </a:lvl2pPr>
            <a:lvl3pPr marL="910144" indent="0">
              <a:buNone/>
              <a:defRPr sz="1800" b="1"/>
            </a:lvl3pPr>
            <a:lvl4pPr marL="1365219" indent="0">
              <a:buNone/>
              <a:defRPr sz="1600" b="1"/>
            </a:lvl4pPr>
            <a:lvl5pPr marL="1820288" indent="0">
              <a:buNone/>
              <a:defRPr sz="1600" b="1"/>
            </a:lvl5pPr>
            <a:lvl6pPr marL="2275363" indent="0">
              <a:buNone/>
              <a:defRPr sz="1600" b="1"/>
            </a:lvl6pPr>
            <a:lvl7pPr marL="2730434" indent="0">
              <a:buNone/>
              <a:defRPr sz="1600" b="1"/>
            </a:lvl7pPr>
            <a:lvl8pPr marL="3185496" indent="0">
              <a:buNone/>
              <a:defRPr sz="1600" b="1"/>
            </a:lvl8pPr>
            <a:lvl9pPr marL="3640574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92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5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4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9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069" indent="0">
              <a:buNone/>
              <a:defRPr sz="1200"/>
            </a:lvl2pPr>
            <a:lvl3pPr marL="910144" indent="0">
              <a:buNone/>
              <a:defRPr sz="1000"/>
            </a:lvl3pPr>
            <a:lvl4pPr marL="1365219" indent="0">
              <a:buNone/>
              <a:defRPr sz="900"/>
            </a:lvl4pPr>
            <a:lvl5pPr marL="1820288" indent="0">
              <a:buNone/>
              <a:defRPr sz="900"/>
            </a:lvl5pPr>
            <a:lvl6pPr marL="2275363" indent="0">
              <a:buNone/>
              <a:defRPr sz="900"/>
            </a:lvl6pPr>
            <a:lvl7pPr marL="2730434" indent="0">
              <a:buNone/>
              <a:defRPr sz="900"/>
            </a:lvl7pPr>
            <a:lvl8pPr marL="3185496" indent="0">
              <a:buNone/>
              <a:defRPr sz="900"/>
            </a:lvl8pPr>
            <a:lvl9pPr marL="3640574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67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069" indent="0">
              <a:buNone/>
              <a:defRPr sz="2800"/>
            </a:lvl2pPr>
            <a:lvl3pPr marL="910144" indent="0">
              <a:buNone/>
              <a:defRPr sz="2400"/>
            </a:lvl3pPr>
            <a:lvl4pPr marL="1365219" indent="0">
              <a:buNone/>
              <a:defRPr sz="2000"/>
            </a:lvl4pPr>
            <a:lvl5pPr marL="1820288" indent="0">
              <a:buNone/>
              <a:defRPr sz="2000"/>
            </a:lvl5pPr>
            <a:lvl6pPr marL="2275363" indent="0">
              <a:buNone/>
              <a:defRPr sz="2000"/>
            </a:lvl6pPr>
            <a:lvl7pPr marL="2730434" indent="0">
              <a:buNone/>
              <a:defRPr sz="2000"/>
            </a:lvl7pPr>
            <a:lvl8pPr marL="3185496" indent="0">
              <a:buNone/>
              <a:defRPr sz="2000"/>
            </a:lvl8pPr>
            <a:lvl9pPr marL="3640574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069" indent="0">
              <a:buNone/>
              <a:defRPr sz="1200"/>
            </a:lvl2pPr>
            <a:lvl3pPr marL="910144" indent="0">
              <a:buNone/>
              <a:defRPr sz="1000"/>
            </a:lvl3pPr>
            <a:lvl4pPr marL="1365219" indent="0">
              <a:buNone/>
              <a:defRPr sz="900"/>
            </a:lvl4pPr>
            <a:lvl5pPr marL="1820288" indent="0">
              <a:buNone/>
              <a:defRPr sz="900"/>
            </a:lvl5pPr>
            <a:lvl6pPr marL="2275363" indent="0">
              <a:buNone/>
              <a:defRPr sz="900"/>
            </a:lvl6pPr>
            <a:lvl7pPr marL="2730434" indent="0">
              <a:buNone/>
              <a:defRPr sz="900"/>
            </a:lvl7pPr>
            <a:lvl8pPr marL="3185496" indent="0">
              <a:buNone/>
              <a:defRPr sz="900"/>
            </a:lvl8pPr>
            <a:lvl9pPr marL="3640574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67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20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1" y="274683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83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51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11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B0BEE4-E998-43D5-A6DE-BAB1BF6514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723487-609E-4D96-BAFF-F0720832AB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46363C-E38A-4AF9-85A6-86B9AF51F0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A2442-1DBF-4C97-971E-31EAFD81245C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858583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2FE58F-463A-400F-B808-A63383DBFB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4354A4-B2AD-4264-BB04-E47E36E0E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03D256-4F7B-4AE9-8338-C392478418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B4C67-4759-4DE4-BBB4-5ACC73B1F9E8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28913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1E3731-A5D7-4C54-999C-763494861F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562CD8-C3E5-40A3-840A-AF096EE846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9A6949-DB5E-4E03-99C2-F763DFE6F9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F3093-B24A-499B-9F99-C780CDAD653F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90840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47189E-45B5-45DB-A797-D6009262EE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2DDCC5-81AC-4C51-8091-72CAC821EC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021607-FA37-462C-A97F-91D62BA4C9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896F1-DE00-4757-AADF-833AF19F0BED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24855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61125D-5123-4E32-8EDF-F0575219AF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B0E8A7-41A2-4BBB-92E5-7153B51D6B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FAC77E7-819E-4BEC-B079-C4AF89670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7D7D7-4C08-4DCD-B924-45DA0885873C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148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0493B3-A51C-47CA-9C88-9EE8EDF908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70FC66-C564-4607-A6B0-6B9E14EBE0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7456E6-828D-4CAB-A6D5-89B529FBE2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0745B-AD5A-4B7A-9DAD-08276F67D270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94245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B7C41B-9C2A-431B-B3C2-56C946E87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4D62453-F6AB-4808-ACCA-72FAF28C77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04103D-A62E-4975-8C0D-66A73F156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7A2CCA-8FD5-4903-A028-3068271715B9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14572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CCA012-418E-4988-AB0B-CCD8C16F90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AC046C-FF9B-4D72-B751-B1869853B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3DE838-884F-4EEB-84B9-E54A1C9D07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475FCB-FA94-4FAF-8354-3632C54179CB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72407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C267DF-74A9-4620-A8AD-D1E1F80642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9870F9-6A70-4949-855A-30ED3F6E2A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7EAD03-47D8-4032-A91D-212CCB13B9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90513-5062-4BE7-BE08-890CE7D21434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13227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43F2BE-4AF0-42E4-8519-880C1C15A8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9A58A0-ABD6-4C78-819B-782E630BA7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C268B7-220C-4D43-94C3-CBF0B8B019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4B4B9-F21F-437B-BB70-0ECF8C36440D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23990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AF040E-C582-4309-9A7C-1EA945B91B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FD4D41-8136-4FB4-8724-1C217D5CF7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70E8AD-3851-4210-985D-898584E89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88D61-FF4E-4D64-B184-118CC04C986C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51800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11BAF2-48DE-4384-A5FC-AA88EC222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FEDA63-29C6-434F-B6C8-6E88F80B2E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3CA8-5126-48B1-97DC-51AD4474BB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31702-5DE9-4880-9EB1-26AA1BB968ED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15255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F57F35-F0D9-4037-B9AC-157345113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7FFD7E-1865-4672-B732-CE5B1D50BC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81D1E-E0CF-4516-BD87-1C05E726B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A39B5F-CF75-4B4F-9975-7FE57FA4D687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70988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A37169-5733-4AD2-BF3A-C2CF34C7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14B3ED-773C-4E0C-9CA5-95BD5C8D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2EB015-7B17-40E6-B916-4B8229F7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750F1-7D4E-46CB-99CC-67E8A3A3927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76008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8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8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82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34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4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35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42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9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50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21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0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7793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68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61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43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218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93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05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88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575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53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870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24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18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631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044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875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165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504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1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406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105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602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3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Razmik Mirzoyan: VHE Gamma-Astrophysics with IACTs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998" tIns="45501" rIns="90998" bIns="45501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998" tIns="45501" rIns="90998" bIns="45501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95"/>
            <a:ext cx="2133600" cy="365125"/>
          </a:xfrm>
          <a:prstGeom prst="rect">
            <a:avLst/>
          </a:prstGeom>
        </p:spPr>
        <p:txBody>
          <a:bodyPr vert="horz" lIns="90998" tIns="45501" rIns="90998" bIns="455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44"/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95"/>
            <a:ext cx="2895600" cy="365125"/>
          </a:xfrm>
          <a:prstGeom prst="rect">
            <a:avLst/>
          </a:prstGeom>
        </p:spPr>
        <p:txBody>
          <a:bodyPr vert="horz" lIns="90998" tIns="45501" rIns="90998" bIns="455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44"/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95"/>
            <a:ext cx="2133600" cy="365125"/>
          </a:xfrm>
          <a:prstGeom prst="rect">
            <a:avLst/>
          </a:prstGeom>
        </p:spPr>
        <p:txBody>
          <a:bodyPr vert="horz" lIns="90998" tIns="45501" rIns="90998" bIns="455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44"/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0144"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9" r:id="rId12"/>
  </p:sldLayoutIdLst>
  <p:hf sldNum="0" hdr="0"/>
  <p:txStyles>
    <p:titleStyle>
      <a:lvl1pPr algn="ctr" defTabSz="91014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01" indent="-341301" algn="l" defTabSz="91014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492" indent="-284428" algn="l" defTabSz="91014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684" indent="-227534" algn="l" defTabSz="9101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732" indent="-227534" algn="l" defTabSz="91014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823" indent="-227534" algn="l" defTabSz="91014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896" indent="-227534" algn="l" defTabSz="9101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969" indent="-227534" algn="l" defTabSz="9101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039" indent="-227534" algn="l" defTabSz="9101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116" indent="-227534" algn="l" defTabSz="91014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0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69" algn="l" defTabSz="910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44" algn="l" defTabSz="910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219" algn="l" defTabSz="910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288" algn="l" defTabSz="910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363" algn="l" defTabSz="910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434" algn="l" defTabSz="910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496" algn="l" defTabSz="910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574" algn="l" defTabSz="910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D62D43E-B2B2-423C-B605-571F249C8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 para editar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A5B0535-C59F-414C-B86E-D93346D7BE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modificar el estilo de texto del patrón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DEA381-C24F-4C8B-96E5-41070C431A1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418508-FEC3-4421-919D-C7F302EE79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Razmik Mirzoyan: VHE Gamma-Astrophysics with IACTs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B4ACC12-11AB-48F0-BB28-8004B871EE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7786E12-8A61-4AA5-B254-F983D3D31128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7083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7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hf sldNum="0" hd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CTAO-LST-Summer-School, Bertinoro, Italy, 17.06.24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Razmik Mirzoyan: VHE Gamma-Astrophysics with IACTs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9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sldNum="0" hd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C:\Users\razmik\Desktop\Conferences\Trips-2016\Rome-INAF-7-March-16\Science-related-talks-INAF-ASDC\MAGIC_GRB_stereo-movement.mov" TargetMode="External"/><Relationship Id="rId1" Type="http://schemas.microsoft.com/office/2007/relationships/media" Target="file:///C:\Users\razmik\Desktop\Conferences\Trips-2016\Rome-INAF-7-March-16\Science-related-talks-INAF-ASDC\MAGIC_GRB_stereo-movement.mov" TargetMode="Externa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7.bin"/><Relationship Id="rId3" Type="http://schemas.openxmlformats.org/officeDocument/2006/relationships/image" Target="../media/image90.jpe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91.png"/><Relationship Id="rId9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Mir\Desktop\MAGIC-related\MAGIC-PROJECT\MAGIC-related-articles\Crab-related\crab-movie.avi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5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4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3600" dirty="0"/>
              <a:t>Historical </a:t>
            </a:r>
            <a:r>
              <a:rPr lang="de-DE" sz="3600" dirty="0" err="1"/>
              <a:t>Overview</a:t>
            </a:r>
            <a:r>
              <a:rPr lang="de-DE" sz="3600" dirty="0"/>
              <a:t> and Basic Details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Ground-</a:t>
            </a:r>
            <a:r>
              <a:rPr lang="de-DE" sz="3600" dirty="0" err="1"/>
              <a:t>Based</a:t>
            </a:r>
            <a:r>
              <a:rPr lang="de-DE" sz="3600" dirty="0"/>
              <a:t> VHE </a:t>
            </a:r>
            <a:r>
              <a:rPr lang="de-DE" sz="3600" dirty="0">
                <a:latin typeface="Symbol" pitchFamily="18" charset="2"/>
              </a:rPr>
              <a:t>g</a:t>
            </a:r>
            <a:r>
              <a:rPr lang="de-DE" sz="3600" dirty="0"/>
              <a:t>-Astrophysics by Means of Imaging Air Cherenkov Telescopes</a:t>
            </a:r>
            <a:endParaRPr lang="en-US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Monotype Corsiva" pitchFamily="66" charset="0"/>
              </a:rPr>
              <a:t>Razmik  Mirzoyan</a:t>
            </a:r>
            <a:endParaRPr lang="en-US" sz="2200" dirty="0">
              <a:solidFill>
                <a:schemeClr val="tx1"/>
              </a:solidFill>
              <a:latin typeface="Monotype Corsiva" pitchFamily="66" charset="0"/>
            </a:endParaRPr>
          </a:p>
          <a:p>
            <a:endParaRPr lang="en-US" sz="1800" dirty="0">
              <a:solidFill>
                <a:schemeClr val="tx1"/>
              </a:solidFill>
              <a:latin typeface="Monotype Corsiva" pitchFamily="66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Monotype Corsiva" pitchFamily="66" charset="0"/>
              </a:rPr>
              <a:t>Max-Planck-Institute  for  Physics,  Munich,  Germany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EA3068-1BD9-4202-9399-B6E25ABB8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67260"/>
            <a:ext cx="1753286" cy="9854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1752600"/>
            <a:ext cx="7543800" cy="4114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de-DE" sz="2400" dirty="0">
                <a:latin typeface="Bodoni MT" pitchFamily="18" charset="0"/>
              </a:rPr>
              <a:t>Pavel Cherenkov: </a:t>
            </a:r>
            <a:r>
              <a:rPr lang="de-DE" sz="2400" dirty="0" err="1">
                <a:latin typeface="Bodoni MT" pitchFamily="18" charset="0"/>
              </a:rPr>
              <a:t>born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July</a:t>
            </a:r>
            <a:r>
              <a:rPr lang="de-DE" sz="2400" dirty="0">
                <a:latin typeface="Bodoni MT" pitchFamily="18" charset="0"/>
              </a:rPr>
              <a:t> 28th 1904 in a </a:t>
            </a:r>
            <a:r>
              <a:rPr lang="de-DE" sz="2400" dirty="0" err="1">
                <a:latin typeface="Bodoni MT" pitchFamily="18" charset="0"/>
              </a:rPr>
              <a:t>poor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peasant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family</a:t>
            </a:r>
            <a:r>
              <a:rPr lang="de-DE" sz="2400" dirty="0">
                <a:latin typeface="Bodoni MT" pitchFamily="18" charset="0"/>
              </a:rPr>
              <a:t> in </a:t>
            </a:r>
            <a:r>
              <a:rPr lang="de-DE" sz="2400" dirty="0" err="1">
                <a:latin typeface="Bodoni MT" pitchFamily="18" charset="0"/>
              </a:rPr>
              <a:t>village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Novaya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Chigla</a:t>
            </a:r>
            <a:r>
              <a:rPr lang="de-DE" sz="2400" dirty="0">
                <a:latin typeface="Bodoni MT" pitchFamily="18" charset="0"/>
              </a:rPr>
              <a:t>, </a:t>
            </a:r>
            <a:r>
              <a:rPr lang="de-DE" sz="2400" dirty="0" err="1">
                <a:latin typeface="Bodoni MT" pitchFamily="18" charset="0"/>
              </a:rPr>
              <a:t>Voronezh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province</a:t>
            </a:r>
            <a:r>
              <a:rPr lang="de-DE" sz="2400" dirty="0">
                <a:latin typeface="Bodoni MT" pitchFamily="18" charset="0"/>
              </a:rPr>
              <a:t>. </a:t>
            </a:r>
          </a:p>
          <a:p>
            <a:pPr eaLnBrk="1" hangingPunct="1">
              <a:defRPr/>
            </a:pPr>
            <a:r>
              <a:rPr lang="de-DE" sz="2400" dirty="0">
                <a:latin typeface="Bodoni MT" pitchFamily="18" charset="0"/>
              </a:rPr>
              <a:t>1924-1928 </a:t>
            </a:r>
            <a:r>
              <a:rPr lang="de-DE" sz="2400" dirty="0" err="1">
                <a:latin typeface="Bodoni MT" pitchFamily="18" charset="0"/>
              </a:rPr>
              <a:t>studying</a:t>
            </a:r>
            <a:r>
              <a:rPr lang="de-DE" sz="2400" dirty="0">
                <a:latin typeface="Bodoni MT" pitchFamily="18" charset="0"/>
              </a:rPr>
              <a:t> in </a:t>
            </a:r>
            <a:r>
              <a:rPr lang="de-DE" sz="2400" dirty="0" err="1">
                <a:latin typeface="Bodoni MT" pitchFamily="18" charset="0"/>
              </a:rPr>
              <a:t>Voronezh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sate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university</a:t>
            </a:r>
            <a:r>
              <a:rPr lang="de-DE" sz="2400" dirty="0">
                <a:latin typeface="Bodoni MT" pitchFamily="18" charset="0"/>
              </a:rPr>
              <a:t>.</a:t>
            </a:r>
          </a:p>
          <a:p>
            <a:pPr eaLnBrk="1" hangingPunct="1">
              <a:defRPr/>
            </a:pPr>
            <a:r>
              <a:rPr lang="de-DE" sz="2400" dirty="0">
                <a:latin typeface="Bodoni MT" pitchFamily="18" charset="0"/>
              </a:rPr>
              <a:t>1930: </a:t>
            </a:r>
            <a:r>
              <a:rPr lang="de-DE" sz="2400" dirty="0" err="1">
                <a:latin typeface="Bodoni MT" pitchFamily="18" charset="0"/>
              </a:rPr>
              <a:t>postgraduate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student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Sergej </a:t>
            </a:r>
            <a:r>
              <a:rPr lang="de-DE" sz="2400" dirty="0" err="1">
                <a:latin typeface="Bodoni MT" pitchFamily="18" charset="0"/>
              </a:rPr>
              <a:t>Vavilov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Institute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Physics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Soviet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Academy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Sciences</a:t>
            </a:r>
            <a:r>
              <a:rPr lang="de-DE" sz="2400" dirty="0">
                <a:latin typeface="Bodoni MT" pitchFamily="18" charset="0"/>
              </a:rPr>
              <a:t> in Sankt-Petersburg (</a:t>
            </a:r>
            <a:r>
              <a:rPr lang="de-DE" sz="2400" dirty="0" err="1">
                <a:latin typeface="Bodoni MT" pitchFamily="18" charset="0"/>
              </a:rPr>
              <a:t>later</a:t>
            </a:r>
            <a:r>
              <a:rPr lang="de-DE" sz="2400" dirty="0">
                <a:latin typeface="Bodoni MT" pitchFamily="18" charset="0"/>
              </a:rPr>
              <a:t> on FIAN). </a:t>
            </a:r>
          </a:p>
          <a:p>
            <a:pPr eaLnBrk="1" hangingPunct="1">
              <a:defRPr/>
            </a:pPr>
            <a:r>
              <a:rPr lang="de-DE" sz="2400" dirty="0" err="1">
                <a:latin typeface="Bodoni MT" pitchFamily="18" charset="0"/>
              </a:rPr>
              <a:t>Had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to</a:t>
            </a:r>
            <a:r>
              <a:rPr lang="de-DE" sz="2400" dirty="0">
                <a:latin typeface="Bodoni MT" pitchFamily="18" charset="0"/>
              </a:rPr>
              <a:t> find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fluorescence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nature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solvents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uranium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salts</a:t>
            </a:r>
            <a:r>
              <a:rPr lang="de-DE" sz="2400" dirty="0">
                <a:latin typeface="Bodoni MT" pitchFamily="18" charset="0"/>
              </a:rPr>
              <a:t>, </a:t>
            </a:r>
            <a:r>
              <a:rPr lang="de-DE" sz="2400" dirty="0" err="1">
                <a:latin typeface="Bodoni MT" pitchFamily="18" charset="0"/>
              </a:rPr>
              <a:t>emitting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bluish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light</a:t>
            </a:r>
            <a:endParaRPr lang="de-DE" sz="2400" dirty="0">
              <a:latin typeface="Bodoni MT" pitchFamily="18" charset="0"/>
            </a:endParaRPr>
          </a:p>
          <a:p>
            <a:pPr eaLnBrk="1" hangingPunct="1">
              <a:defRPr/>
            </a:pPr>
            <a:r>
              <a:rPr lang="de-DE" sz="2400" dirty="0">
                <a:latin typeface="Bodoni MT" pitchFamily="18" charset="0"/>
              </a:rPr>
              <a:t>Big was </a:t>
            </a:r>
            <a:r>
              <a:rPr lang="de-DE" sz="2400" dirty="0" err="1">
                <a:latin typeface="Bodoni MT" pitchFamily="18" charset="0"/>
              </a:rPr>
              <a:t>his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surprise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that</a:t>
            </a:r>
            <a:r>
              <a:rPr lang="de-DE" sz="2400" dirty="0">
                <a:latin typeface="Bodoni MT" pitchFamily="18" charset="0"/>
              </a:rPr>
              <a:t> also pure </a:t>
            </a:r>
            <a:r>
              <a:rPr lang="de-DE" sz="2400" dirty="0" err="1">
                <a:latin typeface="Bodoni MT" pitchFamily="18" charset="0"/>
              </a:rPr>
              <a:t>solvents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and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even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water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were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emitting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annoying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background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light</a:t>
            </a:r>
            <a:r>
              <a:rPr lang="de-DE" sz="2400" dirty="0">
                <a:latin typeface="Bodoni MT" pitchFamily="18" charset="0"/>
              </a:rPr>
              <a:t> </a:t>
            </a:r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1557338" y="274638"/>
            <a:ext cx="7129462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3600" dirty="0">
                <a:latin typeface="Bodoni MT" pitchFamily="18" charset="0"/>
              </a:rPr>
              <a:t>Cherenkov </a:t>
            </a:r>
            <a:r>
              <a:rPr lang="de-DE" sz="3600" dirty="0" err="1">
                <a:latin typeface="Bodoni MT" pitchFamily="18" charset="0"/>
              </a:rPr>
              <a:t>light</a:t>
            </a:r>
            <a:r>
              <a:rPr lang="de-DE" sz="3600" dirty="0">
                <a:latin typeface="Bodoni MT" pitchFamily="18" charset="0"/>
              </a:rPr>
              <a:t>: </a:t>
            </a:r>
            <a:r>
              <a:rPr lang="de-DE" sz="3600" dirty="0" err="1">
                <a:latin typeface="Bodoni MT" pitchFamily="18" charset="0"/>
              </a:rPr>
              <a:t>the</a:t>
            </a:r>
            <a:r>
              <a:rPr lang="de-DE" sz="3600" dirty="0">
                <a:latin typeface="Bodoni MT" pitchFamily="18" charset="0"/>
              </a:rPr>
              <a:t> </a:t>
            </a:r>
            <a:r>
              <a:rPr lang="de-DE" sz="3600" dirty="0" err="1">
                <a:latin typeface="Bodoni MT" pitchFamily="18" charset="0"/>
              </a:rPr>
              <a:t>beginnings</a:t>
            </a:r>
            <a:endParaRPr lang="de-DE" sz="3600" dirty="0">
              <a:latin typeface="Bodoni MT" pitchFamily="18" charset="0"/>
            </a:endParaRPr>
          </a:p>
        </p:txBody>
      </p:sp>
      <p:pic>
        <p:nvPicPr>
          <p:cNvPr id="9220" name="Picture 5" descr="pavel_alekseyevich_cherenk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131888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umsplatzhalt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A76966-0C05-4391-A562-04D98304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458200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10245" name="Textfeld 8"/>
          <p:cNvSpPr txBox="1">
            <a:spLocks noChangeArrowheads="1"/>
          </p:cNvSpPr>
          <p:nvPr/>
        </p:nvSpPr>
        <p:spPr bwMode="auto">
          <a:xfrm>
            <a:off x="304800" y="3124200"/>
            <a:ext cx="6400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de-DE" sz="2400">
                <a:latin typeface="Bodoni MT" pitchFamily="18" charset="0"/>
              </a:rPr>
              <a:t> Initially complaning about his boss: he had to spend &gt;1-1,5 hours in a dark, cold cellar, for accomodating his eyes</a:t>
            </a:r>
          </a:p>
          <a:p>
            <a:pPr>
              <a:buFont typeface="Arial" charset="0"/>
              <a:buChar char="•"/>
            </a:pPr>
            <a:r>
              <a:rPr lang="de-DE" sz="2400">
                <a:latin typeface="Bodoni MT" pitchFamily="18" charset="0"/>
              </a:rPr>
              <a:t> He noticed that the emission is not chaotic, but is related to the track of moving particle. </a:t>
            </a:r>
          </a:p>
          <a:p>
            <a:pPr>
              <a:buFont typeface="Arial" charset="0"/>
              <a:buChar char="•"/>
            </a:pPr>
            <a:r>
              <a:rPr lang="de-DE" sz="2400">
                <a:latin typeface="Bodoni MT" pitchFamily="18" charset="0"/>
              </a:rPr>
              <a:t>1934-1938 conducting a series of brilliant        expeirments.</a:t>
            </a:r>
          </a:p>
          <a:p>
            <a:pPr>
              <a:buFont typeface="Arial" charset="0"/>
              <a:buChar char="•"/>
            </a:pPr>
            <a:r>
              <a:rPr lang="de-DE" sz="2400">
                <a:latin typeface="Bodoni MT" pitchFamily="18" charset="0"/>
              </a:rPr>
              <a:t> Obtained doctorate in 1940</a:t>
            </a:r>
          </a:p>
        </p:txBody>
      </p:sp>
      <p:pic>
        <p:nvPicPr>
          <p:cNvPr id="10246" name="Grafik 9" descr="idahonatlabat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205163"/>
            <a:ext cx="22860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DD1BDE5-16E3-4DE6-BD9E-042AF670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5"/>
          <p:cNvSpPr>
            <a:spLocks noGrp="1"/>
          </p:cNvSpPr>
          <p:nvPr>
            <p:ph type="title"/>
          </p:nvPr>
        </p:nvSpPr>
        <p:spPr>
          <a:xfrm>
            <a:off x="990600" y="304800"/>
            <a:ext cx="7543800" cy="1431925"/>
          </a:xfrm>
        </p:spPr>
        <p:txBody>
          <a:bodyPr/>
          <a:lstStyle/>
          <a:p>
            <a:r>
              <a:rPr lang="de-DE" sz="3600" b="0">
                <a:effectLst/>
                <a:latin typeface="Bodoni MT" pitchFamily="18" charset="0"/>
              </a:rPr>
              <a:t>The Suspicious Emission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67544" y="1828800"/>
            <a:ext cx="4572000" cy="4114800"/>
          </a:xfrm>
        </p:spPr>
        <p:txBody>
          <a:bodyPr/>
          <a:lstStyle/>
          <a:p>
            <a:pPr>
              <a:defRPr/>
            </a:pPr>
            <a:r>
              <a:rPr lang="de-DE" sz="2400" dirty="0">
                <a:latin typeface="Bodoni MT" pitchFamily="18" charset="0"/>
              </a:rPr>
              <a:t>In 1937 Cherenkov </a:t>
            </a:r>
            <a:r>
              <a:rPr lang="de-DE" sz="2400" dirty="0" err="1">
                <a:latin typeface="Bodoni MT" pitchFamily="18" charset="0"/>
              </a:rPr>
              <a:t>succeeded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to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measure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anisotropy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emission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and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submitted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it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to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journal</a:t>
            </a:r>
            <a:r>
              <a:rPr lang="de-DE" sz="2400" dirty="0">
                <a:latin typeface="Bodoni MT" pitchFamily="18" charset="0"/>
              </a:rPr>
              <a:t> „Nature“ </a:t>
            </a:r>
          </a:p>
          <a:p>
            <a:pPr>
              <a:defRPr/>
            </a:pPr>
            <a:r>
              <a:rPr lang="de-DE" sz="2400" dirty="0">
                <a:latin typeface="Bodoni MT" pitchFamily="18" charset="0"/>
              </a:rPr>
              <a:t>„Nature“ </a:t>
            </a:r>
            <a:r>
              <a:rPr lang="de-DE" sz="2400" dirty="0" err="1">
                <a:latin typeface="Bodoni MT" pitchFamily="18" charset="0"/>
              </a:rPr>
              <a:t>declined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his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paper</a:t>
            </a:r>
            <a:endParaRPr lang="de-DE" sz="2400" dirty="0">
              <a:latin typeface="Bodoni MT" pitchFamily="18" charset="0"/>
            </a:endParaRPr>
          </a:p>
          <a:p>
            <a:pPr>
              <a:defRPr/>
            </a:pPr>
            <a:r>
              <a:rPr lang="de-DE" sz="2400" dirty="0" err="1">
                <a:latin typeface="Bodoni MT" pitchFamily="18" charset="0"/>
              </a:rPr>
              <a:t>Fortunately</a:t>
            </a:r>
            <a:r>
              <a:rPr lang="de-DE" sz="2400" dirty="0">
                <a:latin typeface="Bodoni MT" pitchFamily="18" charset="0"/>
              </a:rPr>
              <a:t> „The </a:t>
            </a:r>
            <a:r>
              <a:rPr lang="de-DE" sz="2400" dirty="0" err="1">
                <a:latin typeface="Bodoni MT" pitchFamily="18" charset="0"/>
              </a:rPr>
              <a:t>Physical</a:t>
            </a:r>
            <a:r>
              <a:rPr lang="de-DE" sz="2400" dirty="0">
                <a:latin typeface="Bodoni MT" pitchFamily="18" charset="0"/>
              </a:rPr>
              <a:t> Review“ </a:t>
            </a:r>
            <a:r>
              <a:rPr lang="de-DE" sz="2400" dirty="0" err="1">
                <a:latin typeface="Bodoni MT" pitchFamily="18" charset="0"/>
              </a:rPr>
              <a:t>accepted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it</a:t>
            </a:r>
            <a:endParaRPr lang="de-DE" sz="2400" dirty="0">
              <a:latin typeface="Bodoni MT" pitchFamily="18" charset="0"/>
            </a:endParaRPr>
          </a:p>
          <a:p>
            <a:pPr>
              <a:defRPr/>
            </a:pPr>
            <a:r>
              <a:rPr lang="de-DE" sz="2400" dirty="0">
                <a:latin typeface="Bodoni MT" pitchFamily="18" charset="0"/>
              </a:rPr>
              <a:t>In </a:t>
            </a:r>
            <a:r>
              <a:rPr lang="de-DE" sz="2400" dirty="0" err="1">
                <a:latin typeface="Bodoni MT" pitchFamily="18" charset="0"/>
              </a:rPr>
              <a:t>that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paper</a:t>
            </a:r>
            <a:r>
              <a:rPr lang="de-DE" sz="2400" dirty="0">
                <a:latin typeface="Bodoni MT" pitchFamily="18" charset="0"/>
              </a:rPr>
              <a:t> he </a:t>
            </a:r>
            <a:r>
              <a:rPr lang="de-DE" sz="2400" dirty="0" err="1">
                <a:latin typeface="Bodoni MT" pitchFamily="18" charset="0"/>
              </a:rPr>
              <a:t>has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mentioned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possibility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to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measure</a:t>
            </a:r>
            <a:r>
              <a:rPr lang="de-DE" sz="2400" dirty="0">
                <a:latin typeface="Bodoni MT" pitchFamily="18" charset="0"/>
              </a:rPr>
              <a:t> fast e-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905000"/>
            <a:ext cx="36337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6A089C-01E5-40F5-86CF-69F5A579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  <a:endParaRPr lang="de-DE"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153988"/>
            <a:ext cx="3867150" cy="609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7413" y="152400"/>
            <a:ext cx="3913187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483F26-FC81-4891-8A6B-BB5FDB998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>
            <a:extLst>
              <a:ext uri="{FF2B5EF4-FFF2-40B4-BE49-F238E27FC236}">
                <a16:creationId xmlns:a16="http://schemas.microsoft.com/office/drawing/2014/main" id="{DCD99D2A-A10C-496A-A799-F089EB729A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7350"/>
            <a:ext cx="7772400" cy="963613"/>
          </a:xfrm>
        </p:spPr>
        <p:txBody>
          <a:bodyPr/>
          <a:lstStyle/>
          <a:p>
            <a:pPr eaLnBrk="1" hangingPunct="1"/>
            <a:r>
              <a:rPr lang="en-US" altLang="en-US"/>
              <a:t>Cherenkov radiation</a:t>
            </a:r>
          </a:p>
        </p:txBody>
      </p:sp>
      <p:pic>
        <p:nvPicPr>
          <p:cNvPr id="8196" name="Picture 4" descr="cherenlec">
            <a:extLst>
              <a:ext uri="{FF2B5EF4-FFF2-40B4-BE49-F238E27FC236}">
                <a16:creationId xmlns:a16="http://schemas.microsoft.com/office/drawing/2014/main" id="{FFD681D4-7DAF-4FC4-B126-C43337D87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2" t="1054" r="465" b="2036"/>
          <a:stretch>
            <a:fillRect/>
          </a:stretch>
        </p:blipFill>
        <p:spPr bwMode="auto">
          <a:xfrm>
            <a:off x="6064250" y="1971675"/>
            <a:ext cx="188753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>
            <a:extLst>
              <a:ext uri="{FF2B5EF4-FFF2-40B4-BE49-F238E27FC236}">
                <a16:creationId xmlns:a16="http://schemas.microsoft.com/office/drawing/2014/main" id="{588F178E-0724-4D01-B61C-C7216976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088" y="5056188"/>
            <a:ext cx="225266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cos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 = 1 / ( 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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max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 = cos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-1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(1/n)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E771D7F8-34C4-4C9F-8884-3D5D1B2D4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1349375"/>
            <a:ext cx="3625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Analogous to “sonic boom”</a:t>
            </a:r>
          </a:p>
        </p:txBody>
      </p:sp>
      <p:pic>
        <p:nvPicPr>
          <p:cNvPr id="8199" name="Picture 11" descr="mach_cone">
            <a:extLst>
              <a:ext uri="{FF2B5EF4-FFF2-40B4-BE49-F238E27FC236}">
                <a16:creationId xmlns:a16="http://schemas.microsoft.com/office/drawing/2014/main" id="{DE5B8BCA-D07F-4DAA-8ED6-4F275A6A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6951" y="2552700"/>
            <a:ext cx="4151312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Datumsplatzhalter 7">
            <a:extLst>
              <a:ext uri="{FF2B5EF4-FFF2-40B4-BE49-F238E27FC236}">
                <a16:creationId xmlns:a16="http://schemas.microsoft.com/office/drawing/2014/main" id="{A0DD0DEF-3132-4CFD-B0AF-4805E65082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1" name="Fußzeilenplatzhalter 8">
            <a:extLst>
              <a:ext uri="{FF2B5EF4-FFF2-40B4-BE49-F238E27FC236}">
                <a16:creationId xmlns:a16="http://schemas.microsoft.com/office/drawing/2014/main" id="{83791F41-83E0-4000-B09A-7F266F64B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b="0">
                <a:effectLst/>
                <a:latin typeface="Bodoni MT" pitchFamily="18" charset="0"/>
              </a:rPr>
              <a:t>Cherenkov, Tamm and Frank awarded Nobel Prize in 1958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pic>
        <p:nvPicPr>
          <p:cNvPr id="16389" name="Grafik 7" descr="CHER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564197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feld 8"/>
          <p:cNvSpPr txBox="1">
            <a:spLocks noChangeArrowheads="1"/>
          </p:cNvSpPr>
          <p:nvPr/>
        </p:nvSpPr>
        <p:spPr bwMode="auto">
          <a:xfrm>
            <a:off x="6629400" y="2209800"/>
            <a:ext cx="25241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de-DE" sz="2400" dirty="0">
                <a:latin typeface="Bodoni MT" pitchFamily="18" charset="0"/>
              </a:rPr>
              <a:t> S. I. Vavilov has</a:t>
            </a:r>
          </a:p>
          <a:p>
            <a:r>
              <a:rPr lang="de-DE" sz="2400" dirty="0">
                <a:latin typeface="Bodoni MT" pitchFamily="18" charset="0"/>
              </a:rPr>
              <a:t>passed away in </a:t>
            </a:r>
          </a:p>
          <a:p>
            <a:r>
              <a:rPr lang="de-DE" sz="2400" dirty="0">
                <a:latin typeface="Bodoni MT" pitchFamily="18" charset="0"/>
              </a:rPr>
              <a:t>1951 (after ~10 </a:t>
            </a:r>
          </a:p>
          <a:p>
            <a:r>
              <a:rPr lang="en-US" sz="2400" dirty="0">
                <a:latin typeface="Bodoni MT" pitchFamily="18" charset="0"/>
              </a:rPr>
              <a:t>heart</a:t>
            </a:r>
            <a:r>
              <a:rPr lang="de-DE" sz="2400" dirty="0">
                <a:latin typeface="Bodoni MT" pitchFamily="18" charset="0"/>
              </a:rPr>
              <a:t> attackes).</a:t>
            </a:r>
          </a:p>
          <a:p>
            <a:endParaRPr lang="de-DE" sz="2400" dirty="0">
              <a:latin typeface="Bodoni MT" pitchFamily="18" charset="0"/>
            </a:endParaRPr>
          </a:p>
          <a:p>
            <a:pPr>
              <a:buFont typeface="Arial" charset="0"/>
              <a:buChar char="•"/>
            </a:pPr>
            <a:r>
              <a:rPr lang="de-DE" sz="2400" dirty="0">
                <a:latin typeface="Bodoni MT" pitchFamily="18" charset="0"/>
              </a:rPr>
              <a:t> Nobel prize is </a:t>
            </a:r>
          </a:p>
          <a:p>
            <a:r>
              <a:rPr lang="de-DE" sz="2400" dirty="0">
                <a:latin typeface="Bodoni MT" pitchFamily="18" charset="0"/>
              </a:rPr>
              <a:t>awarded only to</a:t>
            </a:r>
          </a:p>
          <a:p>
            <a:r>
              <a:rPr lang="de-DE" sz="2400" dirty="0">
                <a:latin typeface="Bodoni MT" pitchFamily="18" charset="0"/>
              </a:rPr>
              <a:t>scientists who are</a:t>
            </a:r>
          </a:p>
          <a:p>
            <a:r>
              <a:rPr lang="de-DE" sz="2400" dirty="0">
                <a:latin typeface="Bodoni MT" pitchFamily="18" charset="0"/>
              </a:rPr>
              <a:t>alive</a:t>
            </a:r>
          </a:p>
          <a:p>
            <a:endParaRPr lang="de-DE" sz="2400" dirty="0">
              <a:latin typeface="Bodoni MT" pitchFamily="18" charset="0"/>
            </a:endParaRPr>
          </a:p>
        </p:txBody>
      </p:sp>
      <p:sp>
        <p:nvSpPr>
          <p:cNvPr id="16391" name="Textfeld 9"/>
          <p:cNvSpPr txBox="1">
            <a:spLocks noChangeArrowheads="1"/>
          </p:cNvSpPr>
          <p:nvPr/>
        </p:nvSpPr>
        <p:spPr bwMode="auto">
          <a:xfrm>
            <a:off x="2549525" y="5726113"/>
            <a:ext cx="803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Tamm</a:t>
            </a:r>
          </a:p>
        </p:txBody>
      </p:sp>
      <p:sp>
        <p:nvSpPr>
          <p:cNvPr id="16392" name="Textfeld 10"/>
          <p:cNvSpPr txBox="1">
            <a:spLocks noChangeArrowheads="1"/>
          </p:cNvSpPr>
          <p:nvPr/>
        </p:nvSpPr>
        <p:spPr bwMode="auto">
          <a:xfrm>
            <a:off x="5334000" y="5726113"/>
            <a:ext cx="702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Frank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A665E3E-1513-4059-895B-04A44FB2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>
            <a:extLst>
              <a:ext uri="{FF2B5EF4-FFF2-40B4-BE49-F238E27FC236}">
                <a16:creationId xmlns:a16="http://schemas.microsoft.com/office/drawing/2014/main" id="{1D692C3F-E35B-437D-AC33-5AB9EBC4C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2082800"/>
            <a:ext cx="2655888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3">
            <a:extLst>
              <a:ext uri="{FF2B5EF4-FFF2-40B4-BE49-F238E27FC236}">
                <a16:creationId xmlns:a16="http://schemas.microsoft.com/office/drawing/2014/main" id="{1AF6881A-0B16-4DD6-9B47-8E7FB20B01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5013" y="276225"/>
            <a:ext cx="7723187" cy="127317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Cherenkov radiation in the atmosphere</a:t>
            </a:r>
          </a:p>
        </p:txBody>
      </p:sp>
      <p:sp>
        <p:nvSpPr>
          <p:cNvPr id="9221" name="Text Box 4">
            <a:extLst>
              <a:ext uri="{FF2B5EF4-FFF2-40B4-BE49-F238E27FC236}">
                <a16:creationId xmlns:a16="http://schemas.microsoft.com/office/drawing/2014/main" id="{7B10AE55-8A60-4943-81C9-B48DCE6CC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13" y="2144713"/>
            <a:ext cx="517048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 1948,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P.M.S. Blackett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suggested that secondary CR’s should produce Cherenkov radiation which would account for a fraction 10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-4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of the total night sky light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Pulses of Cherenkov light from air showers were first recorded by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Galbraith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and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Jelley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in 1953</a:t>
            </a:r>
          </a:p>
        </p:txBody>
      </p:sp>
      <p:sp>
        <p:nvSpPr>
          <p:cNvPr id="9222" name="Datumsplatzhalter 5">
            <a:extLst>
              <a:ext uri="{FF2B5EF4-FFF2-40B4-BE49-F238E27FC236}">
                <a16:creationId xmlns:a16="http://schemas.microsoft.com/office/drawing/2014/main" id="{B52B4E3F-49B1-415C-B47A-18CABA9B767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23" name="Fußzeilenplatzhalter 6">
            <a:extLst>
              <a:ext uri="{FF2B5EF4-FFF2-40B4-BE49-F238E27FC236}">
                <a16:creationId xmlns:a16="http://schemas.microsoft.com/office/drawing/2014/main" id="{46F6FF78-7354-4A28-B071-D71BB91F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</p:spTree>
    <p:extLst>
      <p:ext uri="{BB962C8B-B14F-4D97-AF65-F5344CB8AC3E}">
        <p14:creationId xmlns:p14="http://schemas.microsoft.com/office/powerpoint/2010/main" val="957299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jelley_a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4343400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5148064" y="1851000"/>
            <a:ext cx="3810000" cy="337820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1953</a:t>
            </a:r>
          </a:p>
          <a:p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By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using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a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garbage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can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, </a:t>
            </a:r>
          </a:p>
          <a:p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a 60 cm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diameter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mirror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</a:p>
          <a:p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in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it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and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a PMT in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its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focus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Galbraith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and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Jelly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had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discovered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the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</a:p>
          <a:p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Cherenkov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light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pulses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</a:p>
          <a:p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from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the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extensive </a:t>
            </a:r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air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 </a:t>
            </a:r>
          </a:p>
          <a:p>
            <a:r>
              <a:rPr lang="de-DE" sz="2400" dirty="0" err="1">
                <a:solidFill>
                  <a:srgbClr val="FFFF00"/>
                </a:solidFill>
                <a:latin typeface="Bodoni MT" pitchFamily="18" charset="0"/>
              </a:rPr>
              <a:t>showers</a:t>
            </a:r>
            <a:r>
              <a:rPr lang="de-DE" sz="2400" dirty="0">
                <a:solidFill>
                  <a:srgbClr val="FFFF00"/>
                </a:solidFill>
                <a:latin typeface="Bodoni MT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Bodoni MT" pitchFamily="18" charset="0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543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0" dirty="0">
                <a:latin typeface="Bodoni MT" pitchFamily="18" charset="0"/>
              </a:rPr>
              <a:t>The Experimental </a:t>
            </a:r>
            <a:r>
              <a:rPr lang="de-DE" sz="3600" b="0" dirty="0" err="1">
                <a:latin typeface="Bodoni MT" pitchFamily="18" charset="0"/>
              </a:rPr>
              <a:t>Beginning</a:t>
            </a:r>
            <a:endParaRPr lang="de-DE" sz="3600" b="0" dirty="0">
              <a:latin typeface="Bodoni MT" pitchFamily="18" charset="0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E21766-31D9-414F-8FC3-C9EF011E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77200" cy="914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effectLst/>
                <a:latin typeface="Bodoni MT" pitchFamily="18" charset="0"/>
              </a:rPr>
              <a:t>Gamma-ray Astronomy, </a:t>
            </a:r>
            <a:br>
              <a:rPr lang="en-US" sz="4000">
                <a:effectLst/>
                <a:latin typeface="Bodoni MT" pitchFamily="18" charset="0"/>
              </a:rPr>
            </a:br>
            <a:r>
              <a:rPr lang="en-US" sz="4000">
                <a:effectLst/>
                <a:latin typeface="Bodoni MT" pitchFamily="18" charset="0"/>
              </a:rPr>
              <a:t>the beginning</a:t>
            </a:r>
          </a:p>
        </p:txBody>
      </p:sp>
      <p:pic>
        <p:nvPicPr>
          <p:cNvPr id="20483" name="Picture 5" descr="nuovo8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42973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0" y="5181600"/>
            <a:ext cx="2098675" cy="1465263"/>
          </a:xfrm>
          <a:prstGeom prst="rect">
            <a:avLst/>
          </a:prstGeom>
          <a:solidFill>
            <a:srgbClr val="C8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Also proposed at </a:t>
            </a:r>
          </a:p>
          <a:p>
            <a:pPr eaLnBrk="0" hangingPunct="0"/>
            <a:r>
              <a:rPr lang="en-US"/>
              <a:t> higher energies</a:t>
            </a:r>
          </a:p>
          <a:p>
            <a:pPr eaLnBrk="0" hangingPunct="0"/>
            <a:r>
              <a:rPr lang="en-US"/>
              <a:t> independently by</a:t>
            </a:r>
          </a:p>
          <a:p>
            <a:pPr eaLnBrk="0" hangingPunct="0"/>
            <a:r>
              <a:rPr lang="en-US"/>
              <a:t> Giuseppe Cocconi,</a:t>
            </a:r>
          </a:p>
          <a:p>
            <a:pPr eaLnBrk="0" hangingPunct="0"/>
            <a:r>
              <a:rPr lang="en-US"/>
              <a:t> 1959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0" y="2133600"/>
            <a:ext cx="1938338" cy="915988"/>
          </a:xfrm>
          <a:prstGeom prst="rect">
            <a:avLst/>
          </a:prstGeom>
          <a:solidFill>
            <a:srgbClr val="C8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Seminal paper by</a:t>
            </a:r>
          </a:p>
          <a:p>
            <a:pPr eaLnBrk="0" hangingPunct="0"/>
            <a:r>
              <a:rPr lang="en-US"/>
              <a:t>Phillip Morrison,</a:t>
            </a:r>
          </a:p>
          <a:p>
            <a:pPr eaLnBrk="0" hangingPunct="0"/>
            <a:r>
              <a:rPr lang="en-US"/>
              <a:t>1958 </a:t>
            </a:r>
          </a:p>
        </p:txBody>
      </p:sp>
      <p:pic>
        <p:nvPicPr>
          <p:cNvPr id="20486" name="Picture 8" descr="morri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0475" y="2209800"/>
            <a:ext cx="280352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cocconi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3733800"/>
            <a:ext cx="7086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coccon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1171575"/>
            <a:ext cx="70104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C14E8E3-E2E9-4EFE-96C5-1E53E4B2E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umsplatzhalter 1">
            <a:extLst>
              <a:ext uri="{FF2B5EF4-FFF2-40B4-BE49-F238E27FC236}">
                <a16:creationId xmlns:a16="http://schemas.microsoft.com/office/drawing/2014/main" id="{A5835B78-5999-4D02-84A6-EE5A472460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de-DE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7" name="Fußzeilenplatzhalter 2">
            <a:extLst>
              <a:ext uri="{FF2B5EF4-FFF2-40B4-BE49-F238E27FC236}">
                <a16:creationId xmlns:a16="http://schemas.microsoft.com/office/drawing/2014/main" id="{E6688C47-2E86-42C2-97FB-52587495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  <a:endParaRPr kumimoji="0" lang="de-DE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6" name="Picture 4" descr="landschaft_mit_schauer_0001">
            <a:extLst>
              <a:ext uri="{FF2B5EF4-FFF2-40B4-BE49-F238E27FC236}">
                <a16:creationId xmlns:a16="http://schemas.microsoft.com/office/drawing/2014/main" id="{C68A7647-328A-4E0B-BABE-3BF30FC08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3752" b="938"/>
          <a:stretch>
            <a:fillRect/>
          </a:stretch>
        </p:blipFill>
        <p:spPr bwMode="auto">
          <a:xfrm>
            <a:off x="539750" y="1152525"/>
            <a:ext cx="4030663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glast_spacecraft_small">
            <a:extLst>
              <a:ext uri="{FF2B5EF4-FFF2-40B4-BE49-F238E27FC236}">
                <a16:creationId xmlns:a16="http://schemas.microsoft.com/office/drawing/2014/main" id="{DDB3D25D-7D81-4677-B9CC-1B80BEAA1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1230313"/>
            <a:ext cx="6921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81E65E35-D0AF-4515-A556-0739B26486C3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5867400"/>
            <a:ext cx="398463" cy="466725"/>
            <a:chOff x="1855" y="3806"/>
            <a:chExt cx="251" cy="294"/>
          </a:xfrm>
        </p:grpSpPr>
        <p:grpSp>
          <p:nvGrpSpPr>
            <p:cNvPr id="6158" name="Group 7">
              <a:extLst>
                <a:ext uri="{FF2B5EF4-FFF2-40B4-BE49-F238E27FC236}">
                  <a16:creationId xmlns:a16="http://schemas.microsoft.com/office/drawing/2014/main" id="{1783C816-A0BD-48FB-93A1-A210E721B7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9" y="3806"/>
              <a:ext cx="83" cy="132"/>
              <a:chOff x="694" y="3057"/>
              <a:chExt cx="575" cy="696"/>
            </a:xfrm>
          </p:grpSpPr>
          <p:sp>
            <p:nvSpPr>
              <p:cNvPr id="6169" name="Arc 8">
                <a:extLst>
                  <a:ext uri="{FF2B5EF4-FFF2-40B4-BE49-F238E27FC236}">
                    <a16:creationId xmlns:a16="http://schemas.microsoft.com/office/drawing/2014/main" id="{81901C61-94D0-4801-B852-23B755CC961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94" y="3414"/>
                <a:ext cx="575" cy="119"/>
              </a:xfrm>
              <a:custGeom>
                <a:avLst/>
                <a:gdLst>
                  <a:gd name="T0" fmla="*/ 0 w 43194"/>
                  <a:gd name="T1" fmla="*/ 0 h 21600"/>
                  <a:gd name="T2" fmla="*/ 0 w 43194"/>
                  <a:gd name="T3" fmla="*/ 0 h 21600"/>
                  <a:gd name="T4" fmla="*/ 0 w 4319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4"/>
                  <a:gd name="T10" fmla="*/ 0 h 21600"/>
                  <a:gd name="T11" fmla="*/ 43194 w 431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4" h="21600" fill="none" extrusionOk="0">
                    <a:moveTo>
                      <a:pt x="0" y="21076"/>
                    </a:moveTo>
                    <a:cubicBezTo>
                      <a:pt x="284" y="9354"/>
                      <a:pt x="9868" y="-1"/>
                      <a:pt x="21594" y="0"/>
                    </a:cubicBezTo>
                    <a:cubicBezTo>
                      <a:pt x="33523" y="0"/>
                      <a:pt x="43194" y="9670"/>
                      <a:pt x="43194" y="21600"/>
                    </a:cubicBezTo>
                  </a:path>
                  <a:path w="43194" h="21600" stroke="0" extrusionOk="0">
                    <a:moveTo>
                      <a:pt x="0" y="21076"/>
                    </a:moveTo>
                    <a:cubicBezTo>
                      <a:pt x="284" y="9354"/>
                      <a:pt x="9868" y="-1"/>
                      <a:pt x="21594" y="0"/>
                    </a:cubicBezTo>
                    <a:cubicBezTo>
                      <a:pt x="33523" y="0"/>
                      <a:pt x="43194" y="9670"/>
                      <a:pt x="43194" y="21600"/>
                    </a:cubicBezTo>
                    <a:lnTo>
                      <a:pt x="21594" y="21600"/>
                    </a:lnTo>
                    <a:lnTo>
                      <a:pt x="0" y="21076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170" name="Line 9">
                <a:extLst>
                  <a:ext uri="{FF2B5EF4-FFF2-40B4-BE49-F238E27FC236}">
                    <a16:creationId xmlns:a16="http://schemas.microsoft.com/office/drawing/2014/main" id="{C803C659-2D03-499D-A3DC-0235E171A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05" y="3057"/>
                <a:ext cx="256" cy="35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171" name="Line 10">
                <a:extLst>
                  <a:ext uri="{FF2B5EF4-FFF2-40B4-BE49-F238E27FC236}">
                    <a16:creationId xmlns:a16="http://schemas.microsoft.com/office/drawing/2014/main" id="{BB42F405-EFD9-4995-913F-3EC31EE73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4" y="3057"/>
                <a:ext cx="311" cy="35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172" name="Line 11">
                <a:extLst>
                  <a:ext uri="{FF2B5EF4-FFF2-40B4-BE49-F238E27FC236}">
                    <a16:creationId xmlns:a16="http://schemas.microsoft.com/office/drawing/2014/main" id="{9FFD960C-A0CA-41F1-9261-0F542EAC5E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5" y="3542"/>
                <a:ext cx="0" cy="211"/>
              </a:xfrm>
              <a:prstGeom prst="line">
                <a:avLst/>
              </a:prstGeom>
              <a:noFill/>
              <a:ln w="603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6159" name="Group 12">
              <a:extLst>
                <a:ext uri="{FF2B5EF4-FFF2-40B4-BE49-F238E27FC236}">
                  <a16:creationId xmlns:a16="http://schemas.microsoft.com/office/drawing/2014/main" id="{EC1A2A01-076B-46E0-8917-60659AA984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2" y="3958"/>
              <a:ext cx="84" cy="132"/>
              <a:chOff x="694" y="3057"/>
              <a:chExt cx="575" cy="696"/>
            </a:xfrm>
          </p:grpSpPr>
          <p:sp>
            <p:nvSpPr>
              <p:cNvPr id="6165" name="Arc 13">
                <a:extLst>
                  <a:ext uri="{FF2B5EF4-FFF2-40B4-BE49-F238E27FC236}">
                    <a16:creationId xmlns:a16="http://schemas.microsoft.com/office/drawing/2014/main" id="{BCD2EF7B-FC71-433E-816E-FBD5A30DD1E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94" y="3414"/>
                <a:ext cx="575" cy="119"/>
              </a:xfrm>
              <a:custGeom>
                <a:avLst/>
                <a:gdLst>
                  <a:gd name="T0" fmla="*/ 0 w 43194"/>
                  <a:gd name="T1" fmla="*/ 0 h 21600"/>
                  <a:gd name="T2" fmla="*/ 0 w 43194"/>
                  <a:gd name="T3" fmla="*/ 0 h 21600"/>
                  <a:gd name="T4" fmla="*/ 0 w 4319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4"/>
                  <a:gd name="T10" fmla="*/ 0 h 21600"/>
                  <a:gd name="T11" fmla="*/ 43194 w 431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4" h="21600" fill="none" extrusionOk="0">
                    <a:moveTo>
                      <a:pt x="0" y="21076"/>
                    </a:moveTo>
                    <a:cubicBezTo>
                      <a:pt x="284" y="9354"/>
                      <a:pt x="9868" y="-1"/>
                      <a:pt x="21594" y="0"/>
                    </a:cubicBezTo>
                    <a:cubicBezTo>
                      <a:pt x="33523" y="0"/>
                      <a:pt x="43194" y="9670"/>
                      <a:pt x="43194" y="21600"/>
                    </a:cubicBezTo>
                  </a:path>
                  <a:path w="43194" h="21600" stroke="0" extrusionOk="0">
                    <a:moveTo>
                      <a:pt x="0" y="21076"/>
                    </a:moveTo>
                    <a:cubicBezTo>
                      <a:pt x="284" y="9354"/>
                      <a:pt x="9868" y="-1"/>
                      <a:pt x="21594" y="0"/>
                    </a:cubicBezTo>
                    <a:cubicBezTo>
                      <a:pt x="33523" y="0"/>
                      <a:pt x="43194" y="9670"/>
                      <a:pt x="43194" y="21600"/>
                    </a:cubicBezTo>
                    <a:lnTo>
                      <a:pt x="21594" y="21600"/>
                    </a:lnTo>
                    <a:lnTo>
                      <a:pt x="0" y="21076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166" name="Line 14">
                <a:extLst>
                  <a:ext uri="{FF2B5EF4-FFF2-40B4-BE49-F238E27FC236}">
                    <a16:creationId xmlns:a16="http://schemas.microsoft.com/office/drawing/2014/main" id="{332DEF36-84D1-4711-B003-3C7AF012E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05" y="3057"/>
                <a:ext cx="256" cy="35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167" name="Line 15">
                <a:extLst>
                  <a:ext uri="{FF2B5EF4-FFF2-40B4-BE49-F238E27FC236}">
                    <a16:creationId xmlns:a16="http://schemas.microsoft.com/office/drawing/2014/main" id="{D116E0D9-B008-4C96-B413-8846A9CDD1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4" y="3057"/>
                <a:ext cx="311" cy="35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168" name="Line 16">
                <a:extLst>
                  <a:ext uri="{FF2B5EF4-FFF2-40B4-BE49-F238E27FC236}">
                    <a16:creationId xmlns:a16="http://schemas.microsoft.com/office/drawing/2014/main" id="{7696F3A9-4A51-4006-9936-8BCD885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5" y="3542"/>
                <a:ext cx="0" cy="211"/>
              </a:xfrm>
              <a:prstGeom prst="line">
                <a:avLst/>
              </a:prstGeom>
              <a:noFill/>
              <a:ln w="603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6160" name="Group 17">
              <a:extLst>
                <a:ext uri="{FF2B5EF4-FFF2-40B4-BE49-F238E27FC236}">
                  <a16:creationId xmlns:a16="http://schemas.microsoft.com/office/drawing/2014/main" id="{A97F7E4F-C578-46AE-B614-2078BAA36D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5" y="3968"/>
              <a:ext cx="84" cy="132"/>
              <a:chOff x="694" y="3057"/>
              <a:chExt cx="575" cy="696"/>
            </a:xfrm>
          </p:grpSpPr>
          <p:sp>
            <p:nvSpPr>
              <p:cNvPr id="6161" name="Arc 18">
                <a:extLst>
                  <a:ext uri="{FF2B5EF4-FFF2-40B4-BE49-F238E27FC236}">
                    <a16:creationId xmlns:a16="http://schemas.microsoft.com/office/drawing/2014/main" id="{706E4204-0B90-408C-9D4B-0743522620B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94" y="3414"/>
                <a:ext cx="575" cy="119"/>
              </a:xfrm>
              <a:custGeom>
                <a:avLst/>
                <a:gdLst>
                  <a:gd name="T0" fmla="*/ 0 w 43194"/>
                  <a:gd name="T1" fmla="*/ 0 h 21600"/>
                  <a:gd name="T2" fmla="*/ 0 w 43194"/>
                  <a:gd name="T3" fmla="*/ 0 h 21600"/>
                  <a:gd name="T4" fmla="*/ 0 w 4319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4"/>
                  <a:gd name="T10" fmla="*/ 0 h 21600"/>
                  <a:gd name="T11" fmla="*/ 43194 w 431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4" h="21600" fill="none" extrusionOk="0">
                    <a:moveTo>
                      <a:pt x="0" y="21076"/>
                    </a:moveTo>
                    <a:cubicBezTo>
                      <a:pt x="284" y="9354"/>
                      <a:pt x="9868" y="-1"/>
                      <a:pt x="21594" y="0"/>
                    </a:cubicBezTo>
                    <a:cubicBezTo>
                      <a:pt x="33523" y="0"/>
                      <a:pt x="43194" y="9670"/>
                      <a:pt x="43194" y="21600"/>
                    </a:cubicBezTo>
                  </a:path>
                  <a:path w="43194" h="21600" stroke="0" extrusionOk="0">
                    <a:moveTo>
                      <a:pt x="0" y="21076"/>
                    </a:moveTo>
                    <a:cubicBezTo>
                      <a:pt x="284" y="9354"/>
                      <a:pt x="9868" y="-1"/>
                      <a:pt x="21594" y="0"/>
                    </a:cubicBezTo>
                    <a:cubicBezTo>
                      <a:pt x="33523" y="0"/>
                      <a:pt x="43194" y="9670"/>
                      <a:pt x="43194" y="21600"/>
                    </a:cubicBezTo>
                    <a:lnTo>
                      <a:pt x="21594" y="21600"/>
                    </a:lnTo>
                    <a:lnTo>
                      <a:pt x="0" y="21076"/>
                    </a:lnTo>
                    <a:close/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162" name="Line 19">
                <a:extLst>
                  <a:ext uri="{FF2B5EF4-FFF2-40B4-BE49-F238E27FC236}">
                    <a16:creationId xmlns:a16="http://schemas.microsoft.com/office/drawing/2014/main" id="{12CA7AA1-753C-40A4-9956-CC6E5743F4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005" y="3057"/>
                <a:ext cx="256" cy="357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163" name="Line 20">
                <a:extLst>
                  <a:ext uri="{FF2B5EF4-FFF2-40B4-BE49-F238E27FC236}">
                    <a16:creationId xmlns:a16="http://schemas.microsoft.com/office/drawing/2014/main" id="{45978651-DA27-4C43-95AF-C436078F0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4" y="3057"/>
                <a:ext cx="311" cy="357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164" name="Line 21">
                <a:extLst>
                  <a:ext uri="{FF2B5EF4-FFF2-40B4-BE49-F238E27FC236}">
                    <a16:creationId xmlns:a16="http://schemas.microsoft.com/office/drawing/2014/main" id="{F1F22B6A-F929-4B68-9F67-9D533C2068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5" y="3542"/>
                <a:ext cx="0" cy="211"/>
              </a:xfrm>
              <a:prstGeom prst="line">
                <a:avLst/>
              </a:prstGeom>
              <a:noFill/>
              <a:ln w="60325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13334" name="Rectangle 22">
            <a:extLst>
              <a:ext uri="{FF2B5EF4-FFF2-40B4-BE49-F238E27FC236}">
                <a16:creationId xmlns:a16="http://schemas.microsoft.com/office/drawing/2014/main" id="{C56EBD00-1BD7-49B2-9852-DD011B397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019800"/>
            <a:ext cx="184150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35" name="Rectangle 23">
            <a:extLst>
              <a:ext uri="{FF2B5EF4-FFF2-40B4-BE49-F238E27FC236}">
                <a16:creationId xmlns:a16="http://schemas.microsoft.com/office/drawing/2014/main" id="{92CAAE59-6C0D-4FB8-AD3B-5BF20B897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019800"/>
            <a:ext cx="184150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36" name="Rectangle 24">
            <a:extLst>
              <a:ext uri="{FF2B5EF4-FFF2-40B4-BE49-F238E27FC236}">
                <a16:creationId xmlns:a16="http://schemas.microsoft.com/office/drawing/2014/main" id="{B3A74E1B-D9B0-409F-9FE3-7531E310C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019800"/>
            <a:ext cx="184150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37" name="Rectangle 25">
            <a:extLst>
              <a:ext uri="{FF2B5EF4-FFF2-40B4-BE49-F238E27FC236}">
                <a16:creationId xmlns:a16="http://schemas.microsoft.com/office/drawing/2014/main" id="{F8027F14-EB82-47F1-9586-921595FDF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6019800"/>
            <a:ext cx="184150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38" name="Rectangle 26">
            <a:extLst>
              <a:ext uri="{FF2B5EF4-FFF2-40B4-BE49-F238E27FC236}">
                <a16:creationId xmlns:a16="http://schemas.microsoft.com/office/drawing/2014/main" id="{BA5EFD1D-9B3A-42A7-88E7-1EA9EBDF6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Extensive Air Showers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339" name="Picture 27" descr="engel2">
            <a:extLst>
              <a:ext uri="{FF2B5EF4-FFF2-40B4-BE49-F238E27FC236}">
                <a16:creationId xmlns:a16="http://schemas.microsoft.com/office/drawing/2014/main" id="{993CD305-3F23-4F04-9091-1E18D3AC1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990600"/>
            <a:ext cx="40957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4" grpId="0" animBg="1"/>
      <p:bldP spid="13335" grpId="0" animBg="1"/>
      <p:bldP spid="13336" grpId="0" animBg="1"/>
      <p:bldP spid="13337" grpId="0" animBg="1"/>
      <p:bldP spid="1333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pic>
        <p:nvPicPr>
          <p:cNvPr id="4100" name="Picture 4" descr="Victor H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741613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581400" y="1524000"/>
            <a:ext cx="51403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 eaLnBrk="1" hangingPunct="1"/>
            <a:endParaRPr lang="en-US" altLang="en-US" sz="3600" b="1" dirty="0">
              <a:solidFill>
                <a:srgbClr val="0000CC"/>
              </a:solidFill>
              <a:latin typeface="Century" pitchFamily="18" charset="0"/>
            </a:endParaRPr>
          </a:p>
          <a:p>
            <a:pPr algn="just" eaLnBrk="1" hangingPunct="1"/>
            <a:r>
              <a:rPr lang="en-US" altLang="en-US" sz="3200" b="1" dirty="0">
                <a:solidFill>
                  <a:srgbClr val="0000CC"/>
                </a:solidFill>
                <a:latin typeface="Century" pitchFamily="18" charset="0"/>
              </a:rPr>
              <a:t>In a series of balloon flights, up to an altitude of 5000 meters </a:t>
            </a:r>
            <a:r>
              <a:rPr lang="en-US" altLang="en-US" sz="3200" b="1" dirty="0" err="1">
                <a:solidFill>
                  <a:srgbClr val="0000CC"/>
                </a:solidFill>
                <a:latin typeface="Century" pitchFamily="18" charset="0"/>
              </a:rPr>
              <a:t>a.s.l</a:t>
            </a:r>
            <a:r>
              <a:rPr lang="en-US" altLang="en-US" sz="3200" b="1" dirty="0">
                <a:solidFill>
                  <a:srgbClr val="0000CC"/>
                </a:solidFill>
                <a:latin typeface="Century" pitchFamily="18" charset="0"/>
              </a:rPr>
              <a:t>., Victor Hess discovered "penetrating radiation" coming from outside, from space.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619672" y="476672"/>
            <a:ext cx="6486525" cy="646112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3600" u="sng" dirty="0">
                <a:solidFill>
                  <a:srgbClr val="FFC000"/>
                </a:solidFill>
                <a:latin typeface="Century" pitchFamily="18" charset="0"/>
              </a:rPr>
              <a:t>1912: Birthday of cosmic rays</a:t>
            </a:r>
            <a:endParaRPr lang="en-US" altLang="en-US" sz="3600" u="sng" dirty="0">
              <a:solidFill>
                <a:srgbClr val="FFC000"/>
              </a:solidFill>
              <a:latin typeface="Century" pitchFamily="18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8946C26-0B37-4F58-B216-AD233130C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597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9E0C19B4-E320-42A1-8973-E8BF03552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88" y="157163"/>
            <a:ext cx="7772400" cy="1143000"/>
          </a:xfrm>
        </p:spPr>
        <p:txBody>
          <a:bodyPr/>
          <a:lstStyle/>
          <a:p>
            <a:r>
              <a:rPr lang="en-US" altLang="de-DE" sz="3600"/>
              <a:t>A 100 GeV </a:t>
            </a:r>
            <a:r>
              <a:rPr lang="en-US" altLang="de-DE" sz="3600">
                <a:latin typeface="Symbol" panose="05050102010706020507" pitchFamily="18" charset="2"/>
              </a:rPr>
              <a:t>g</a:t>
            </a:r>
            <a:r>
              <a:rPr lang="en-US" altLang="de-DE" sz="3600"/>
              <a:t>-ray event on the ground</a:t>
            </a:r>
          </a:p>
        </p:txBody>
      </p:sp>
      <p:sp>
        <p:nvSpPr>
          <p:cNvPr id="55299" name="Date Placeholder 2">
            <a:extLst>
              <a:ext uri="{FF2B5EF4-FFF2-40B4-BE49-F238E27FC236}">
                <a16:creationId xmlns:a16="http://schemas.microsoft.com/office/drawing/2014/main" id="{497683A5-8C0C-4E72-859E-8B422F077C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300" name="Footer Placeholder 3">
            <a:extLst>
              <a:ext uri="{FF2B5EF4-FFF2-40B4-BE49-F238E27FC236}">
                <a16:creationId xmlns:a16="http://schemas.microsoft.com/office/drawing/2014/main" id="{55C03057-D890-4E5F-B2AE-F84262C5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  <p:pic>
        <p:nvPicPr>
          <p:cNvPr id="55302" name="Picture 2" descr="C:\Users\razmik\Desktop\MAGIC\Magic-movies\proton_200gev.gif">
            <a:extLst>
              <a:ext uri="{FF2B5EF4-FFF2-40B4-BE49-F238E27FC236}">
                <a16:creationId xmlns:a16="http://schemas.microsoft.com/office/drawing/2014/main" id="{8EB15C50-8BBA-4B74-991B-1ED5ED5760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704975"/>
            <a:ext cx="39814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3" descr="C:\Users\razmik\Desktop\MAGIC\Magic-movies\gamma_100gev.gif">
            <a:extLst>
              <a:ext uri="{FF2B5EF4-FFF2-40B4-BE49-F238E27FC236}">
                <a16:creationId xmlns:a16="http://schemas.microsoft.com/office/drawing/2014/main" id="{F082C83B-86DD-4295-B177-620F5CDC73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152525"/>
            <a:ext cx="543242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29C4CB0D-02E2-4019-AF70-28E46B75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4150"/>
            <a:ext cx="7772400" cy="1143000"/>
          </a:xfrm>
        </p:spPr>
        <p:txBody>
          <a:bodyPr/>
          <a:lstStyle/>
          <a:p>
            <a:r>
              <a:rPr lang="en-US" altLang="de-DE" sz="3600"/>
              <a:t>A 200 GeV proton on the ground</a:t>
            </a:r>
          </a:p>
        </p:txBody>
      </p:sp>
      <p:sp>
        <p:nvSpPr>
          <p:cNvPr id="56323" name="Date Placeholder 2">
            <a:extLst>
              <a:ext uri="{FF2B5EF4-FFF2-40B4-BE49-F238E27FC236}">
                <a16:creationId xmlns:a16="http://schemas.microsoft.com/office/drawing/2014/main" id="{0F1F5FEB-4701-4578-808B-3C2BF02B00E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324" name="Footer Placeholder 3">
            <a:extLst>
              <a:ext uri="{FF2B5EF4-FFF2-40B4-BE49-F238E27FC236}">
                <a16:creationId xmlns:a16="http://schemas.microsoft.com/office/drawing/2014/main" id="{A92D954A-5A66-4846-B9FE-F1869CC2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  <p:pic>
        <p:nvPicPr>
          <p:cNvPr id="56326" name="Picture 2" descr="C:\Users\razmik\Desktop\MAGIC\Magic-movies\proton_200gev.gif">
            <a:extLst>
              <a:ext uri="{FF2B5EF4-FFF2-40B4-BE49-F238E27FC236}">
                <a16:creationId xmlns:a16="http://schemas.microsoft.com/office/drawing/2014/main" id="{2E3C443B-AB2C-48F2-BBAE-40B722D3DF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1165225"/>
            <a:ext cx="5421312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>
            <a:extLst>
              <a:ext uri="{FF2B5EF4-FFF2-40B4-BE49-F238E27FC236}">
                <a16:creationId xmlns:a16="http://schemas.microsoft.com/office/drawing/2014/main" id="{633A91C2-7BAE-4FB8-8F5E-9CB5044A7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81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Air Showers measured </a:t>
            </a:r>
            <a:b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on the ground</a:t>
            </a:r>
          </a:p>
        </p:txBody>
      </p:sp>
      <p:grpSp>
        <p:nvGrpSpPr>
          <p:cNvPr id="36868" name="Group 3">
            <a:extLst>
              <a:ext uri="{FF2B5EF4-FFF2-40B4-BE49-F238E27FC236}">
                <a16:creationId xmlns:a16="http://schemas.microsoft.com/office/drawing/2014/main" id="{31A920D3-8DE3-4D2D-9275-59E6C2994B39}"/>
              </a:ext>
            </a:extLst>
          </p:cNvPr>
          <p:cNvGrpSpPr>
            <a:grpSpLocks/>
          </p:cNvGrpSpPr>
          <p:nvPr/>
        </p:nvGrpSpPr>
        <p:grpSpPr bwMode="auto">
          <a:xfrm>
            <a:off x="1162050" y="1306513"/>
            <a:ext cx="6850063" cy="4716462"/>
            <a:chOff x="595" y="777"/>
            <a:chExt cx="4528" cy="3382"/>
          </a:xfrm>
        </p:grpSpPr>
        <p:pic>
          <p:nvPicPr>
            <p:cNvPr id="36871" name="Picture 4" descr="showerfronts">
              <a:extLst>
                <a:ext uri="{FF2B5EF4-FFF2-40B4-BE49-F238E27FC236}">
                  <a16:creationId xmlns:a16="http://schemas.microsoft.com/office/drawing/2014/main" id="{88F64496-27DD-4993-B2FF-D16A35659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71"/>
            <a:stretch>
              <a:fillRect/>
            </a:stretch>
          </p:blipFill>
          <p:spPr bwMode="auto">
            <a:xfrm>
              <a:off x="595" y="777"/>
              <a:ext cx="4528" cy="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Text Box 5">
              <a:extLst>
                <a:ext uri="{FF2B5EF4-FFF2-40B4-BE49-F238E27FC236}">
                  <a16:creationId xmlns:a16="http://schemas.microsoft.com/office/drawing/2014/main" id="{FB09DD92-8441-4042-A0C3-A7D97E4B39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3" y="2358"/>
              <a:ext cx="1665" cy="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804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Cherenkov photons</a:t>
              </a:r>
            </a:p>
          </p:txBody>
        </p:sp>
        <p:sp>
          <p:nvSpPr>
            <p:cNvPr id="36873" name="Text Box 6">
              <a:extLst>
                <a:ext uri="{FF2B5EF4-FFF2-40B4-BE49-F238E27FC236}">
                  <a16:creationId xmlns:a16="http://schemas.microsoft.com/office/drawing/2014/main" id="{BC7BB758-F1BE-45FF-A6CF-3317B9235D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4" y="1553"/>
              <a:ext cx="1321" cy="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Electrons and positrons</a:t>
              </a:r>
            </a:p>
          </p:txBody>
        </p:sp>
        <p:sp>
          <p:nvSpPr>
            <p:cNvPr id="36874" name="Text Box 7">
              <a:extLst>
                <a:ext uri="{FF2B5EF4-FFF2-40B4-BE49-F238E27FC236}">
                  <a16:creationId xmlns:a16="http://schemas.microsoft.com/office/drawing/2014/main" id="{EC02FEE4-002D-47A9-A51B-A486D361A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8" y="2175"/>
              <a:ext cx="1231" cy="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8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Gamma rays</a:t>
              </a:r>
            </a:p>
          </p:txBody>
        </p:sp>
        <p:sp>
          <p:nvSpPr>
            <p:cNvPr id="36875" name="Text Box 8">
              <a:extLst>
                <a:ext uri="{FF2B5EF4-FFF2-40B4-BE49-F238E27FC236}">
                  <a16:creationId xmlns:a16="http://schemas.microsoft.com/office/drawing/2014/main" id="{2B6ACB26-4C68-4645-801B-E970A881E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" y="3929"/>
              <a:ext cx="148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Particle detectors</a:t>
              </a:r>
            </a:p>
          </p:txBody>
        </p:sp>
        <p:sp>
          <p:nvSpPr>
            <p:cNvPr id="36876" name="Line 9">
              <a:extLst>
                <a:ext uri="{FF2B5EF4-FFF2-40B4-BE49-F238E27FC236}">
                  <a16:creationId xmlns:a16="http://schemas.microsoft.com/office/drawing/2014/main" id="{860F28A6-A8B3-4A19-B751-81050E450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54" y="3474"/>
              <a:ext cx="516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877" name="Line 10">
              <a:extLst>
                <a:ext uri="{FF2B5EF4-FFF2-40B4-BE49-F238E27FC236}">
                  <a16:creationId xmlns:a16="http://schemas.microsoft.com/office/drawing/2014/main" id="{3A2227D1-0F44-45C9-A2E2-9CFA2732A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7" y="3525"/>
              <a:ext cx="68" cy="4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878" name="Line 11">
              <a:extLst>
                <a:ext uri="{FF2B5EF4-FFF2-40B4-BE49-F238E27FC236}">
                  <a16:creationId xmlns:a16="http://schemas.microsoft.com/office/drawing/2014/main" id="{33AEF2A4-6D67-4981-9EE3-C80280C16E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3632"/>
              <a:ext cx="423" cy="3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6869" name="Datumsplatzhalter 15">
            <a:extLst>
              <a:ext uri="{FF2B5EF4-FFF2-40B4-BE49-F238E27FC236}">
                <a16:creationId xmlns:a16="http://schemas.microsoft.com/office/drawing/2014/main" id="{11B1270C-0941-4A7C-BAF5-F3A8BC83BF5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70" name="Fußzeilenplatzhalter 16">
            <a:extLst>
              <a:ext uri="{FF2B5EF4-FFF2-40B4-BE49-F238E27FC236}">
                <a16:creationId xmlns:a16="http://schemas.microsoft.com/office/drawing/2014/main" id="{4BA4103A-EA9C-4979-A9AD-C844B63B5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1905000" y="4572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>
                <a:solidFill>
                  <a:schemeClr val="tx2"/>
                </a:solidFill>
                <a:latin typeface="Bodoni MT" pitchFamily="18" charset="0"/>
              </a:rPr>
              <a:t>Alexander Chudakov and the Cherenkov Technique for </a:t>
            </a:r>
            <a:br>
              <a:rPr lang="en-US" sz="3600">
                <a:solidFill>
                  <a:schemeClr val="tx2"/>
                </a:solidFill>
                <a:latin typeface="Bodoni MT" pitchFamily="18" charset="0"/>
              </a:rPr>
            </a:br>
            <a:r>
              <a:rPr lang="en-US" sz="3600">
                <a:solidFill>
                  <a:schemeClr val="tx2"/>
                </a:solidFill>
                <a:latin typeface="Bodoni MT" pitchFamily="18" charset="0"/>
              </a:rPr>
              <a:t>Gamma Ray Astronomy</a:t>
            </a:r>
          </a:p>
        </p:txBody>
      </p:sp>
      <p:pic>
        <p:nvPicPr>
          <p:cNvPr id="23555" name="Picture 5" descr="crime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08175"/>
            <a:ext cx="6781800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905000" y="5181600"/>
            <a:ext cx="5334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latin typeface="Times" charset="0"/>
              </a:rPr>
              <a:t>Crimea Experiment 1959-1965, Chudakov, et al., </a:t>
            </a:r>
            <a:r>
              <a:rPr lang="en-US" sz="2000">
                <a:latin typeface="Times" charset="0"/>
              </a:rPr>
              <a:t>(SNR, radio galaxies)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pic>
        <p:nvPicPr>
          <p:cNvPr id="23559" name="Picture 9" descr="http://images.iop.org/objects/ccr/cern/41/3/23/cernpeople11_3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6200"/>
            <a:ext cx="1638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feld 9"/>
          <p:cNvSpPr txBox="1">
            <a:spLocks noChangeArrowheads="1"/>
          </p:cNvSpPr>
          <p:nvPr/>
        </p:nvSpPr>
        <p:spPr bwMode="auto">
          <a:xfrm>
            <a:off x="76200" y="1524000"/>
            <a:ext cx="1031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1921-2001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91D587F-BB11-40A7-BF9C-39B8D3422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88" y="76200"/>
            <a:ext cx="469741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143000" y="1230313"/>
            <a:ext cx="6524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Crab</a:t>
            </a:r>
            <a:endParaRPr lang="de-DE" dirty="0">
              <a:solidFill>
                <a:schemeClr val="bg2">
                  <a:lumMod val="60000"/>
                  <a:lumOff val="40000"/>
                </a:schemeClr>
              </a:solidFill>
              <a:latin typeface="Bodoni MT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66800" y="1763713"/>
            <a:ext cx="7572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Cas</a:t>
            </a: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 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66800" y="2601913"/>
            <a:ext cx="7747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Cyg</a:t>
            </a: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 A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066800" y="3352800"/>
            <a:ext cx="12239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Perseues</a:t>
            </a: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 A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641475" y="4278313"/>
            <a:ext cx="17113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Galaxy</a:t>
            </a: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 </a:t>
            </a:r>
            <a:r>
              <a:rPr lang="de-DE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clusters</a:t>
            </a:r>
            <a:endParaRPr lang="de-DE" dirty="0">
              <a:solidFill>
                <a:schemeClr val="bg2">
                  <a:lumMod val="60000"/>
                  <a:lumOff val="40000"/>
                </a:schemeClr>
              </a:solidFill>
              <a:latin typeface="Bodoni MT" pitchFamily="18" charset="0"/>
            </a:endParaRPr>
          </a:p>
        </p:txBody>
      </p:sp>
      <p:sp>
        <p:nvSpPr>
          <p:cNvPr id="25610" name="Textfeld 10"/>
          <p:cNvSpPr txBox="1">
            <a:spLocks noChangeArrowheads="1"/>
          </p:cNvSpPr>
          <p:nvPr/>
        </p:nvSpPr>
        <p:spPr bwMode="auto">
          <a:xfrm>
            <a:off x="5080000" y="457200"/>
            <a:ext cx="37592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de-DE" sz="2400">
                <a:latin typeface="Bodoni MT" pitchFamily="18" charset="0"/>
              </a:rPr>
              <a:t> A multitude of sources </a:t>
            </a:r>
          </a:p>
          <a:p>
            <a:r>
              <a:rPr lang="de-DE" sz="2400">
                <a:latin typeface="Bodoni MT" pitchFamily="18" charset="0"/>
              </a:rPr>
              <a:t>have been observed and </a:t>
            </a:r>
          </a:p>
          <a:p>
            <a:r>
              <a:rPr lang="de-DE" sz="2400">
                <a:latin typeface="Bodoni MT" pitchFamily="18" charset="0"/>
              </a:rPr>
              <a:t>serious statistical treatment</a:t>
            </a:r>
          </a:p>
          <a:p>
            <a:r>
              <a:rPr lang="de-DE" sz="2400">
                <a:latin typeface="Bodoni MT" pitchFamily="18" charset="0"/>
              </a:rPr>
              <a:t>of data has followed</a:t>
            </a:r>
          </a:p>
          <a:p>
            <a:endParaRPr lang="de-DE" sz="2400">
              <a:latin typeface="Bodoni MT" pitchFamily="18" charset="0"/>
            </a:endParaRPr>
          </a:p>
          <a:p>
            <a:pPr>
              <a:buFont typeface="Arial" charset="0"/>
              <a:buChar char="•"/>
            </a:pPr>
            <a:r>
              <a:rPr lang="de-DE" sz="2400">
                <a:latin typeface="Bodoni MT" pitchFamily="18" charset="0"/>
              </a:rPr>
              <a:t> Except for some small </a:t>
            </a:r>
          </a:p>
          <a:p>
            <a:r>
              <a:rPr lang="de-DE" sz="2400">
                <a:latin typeface="Bodoni MT" pitchFamily="18" charset="0"/>
              </a:rPr>
              <a:t>fluctuations no significant </a:t>
            </a:r>
          </a:p>
          <a:p>
            <a:r>
              <a:rPr lang="de-DE" sz="2400">
                <a:latin typeface="Bodoni MT" pitchFamily="18" charset="0"/>
              </a:rPr>
              <a:t>flux has been observed </a:t>
            </a:r>
          </a:p>
          <a:p>
            <a:r>
              <a:rPr lang="de-DE" sz="2400">
                <a:latin typeface="Bodoni MT" pitchFamily="18" charset="0"/>
              </a:rPr>
              <a:t>≥ 3.5-5 TeV,</a:t>
            </a:r>
          </a:p>
          <a:p>
            <a:r>
              <a:rPr lang="de-DE" sz="2400">
                <a:latin typeface="Bodoni MT" pitchFamily="18" charset="0"/>
              </a:rPr>
              <a:t>Flux upper limit: </a:t>
            </a:r>
          </a:p>
          <a:p>
            <a:r>
              <a:rPr lang="de-DE" sz="2400">
                <a:latin typeface="Bodoni MT" pitchFamily="18" charset="0"/>
              </a:rPr>
              <a:t>5 x 10-11 ph/cm²s </a:t>
            </a:r>
          </a:p>
          <a:p>
            <a:endParaRPr lang="de-DE" sz="2400">
              <a:latin typeface="Bodoni MT" pitchFamily="18" charset="0"/>
            </a:endParaRPr>
          </a:p>
          <a:p>
            <a:pPr>
              <a:buFont typeface="Arial" charset="0"/>
              <a:buChar char="•"/>
            </a:pPr>
            <a:r>
              <a:rPr lang="de-DE" sz="2400">
                <a:latin typeface="Bodoni MT" pitchFamily="18" charset="0"/>
              </a:rPr>
              <a:t> They turned down the too</a:t>
            </a:r>
          </a:p>
          <a:p>
            <a:r>
              <a:rPr lang="de-DE" sz="2400">
                <a:latin typeface="Bodoni MT" pitchFamily="18" charset="0"/>
              </a:rPr>
              <a:t>optimistic prediction of </a:t>
            </a:r>
          </a:p>
          <a:p>
            <a:r>
              <a:rPr lang="de-DE" sz="2400">
                <a:latin typeface="Bodoni MT" pitchFamily="18" charset="0"/>
              </a:rPr>
              <a:t>Cocconi about 1000:1 S/N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120775" y="3657600"/>
            <a:ext cx="18510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Center </a:t>
            </a:r>
            <a:r>
              <a:rPr lang="de-DE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of</a:t>
            </a:r>
            <a:r>
              <a:rPr lang="de-DE" dirty="0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 </a:t>
            </a:r>
            <a:r>
              <a:rPr lang="de-DE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Bodoni MT" pitchFamily="18" charset="0"/>
              </a:rPr>
              <a:t>galaxy</a:t>
            </a:r>
            <a:endParaRPr lang="de-DE" dirty="0">
              <a:solidFill>
                <a:schemeClr val="bg2">
                  <a:lumMod val="60000"/>
                  <a:lumOff val="40000"/>
                </a:schemeClr>
              </a:solidFill>
              <a:latin typeface="Bodoni MT" pitchFamily="18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3ED18B-FCA5-4C7E-92B8-C1906DFA5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6962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dirty="0">
                <a:latin typeface="Bodoni MT" pitchFamily="18" charset="0"/>
              </a:rPr>
              <a:t>1st Smithsonian venture into VHE gamma-ray used Solar Furnace at Natick, MA ~ 1965-6.</a:t>
            </a:r>
            <a:br>
              <a:rPr lang="en-US" sz="2400" dirty="0">
                <a:latin typeface="Bodoni MT" pitchFamily="18" charset="0"/>
              </a:rPr>
            </a:br>
            <a:r>
              <a:rPr lang="en-US" sz="2400" dirty="0">
                <a:latin typeface="Bodoni MT" pitchFamily="18" charset="0"/>
              </a:rPr>
              <a:t>Gamma-ray Astronomy Group led by Giovanni Fazio</a:t>
            </a:r>
          </a:p>
        </p:txBody>
      </p:sp>
      <p:pic>
        <p:nvPicPr>
          <p:cNvPr id="27651" name="Picture 6" descr="sola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441825"/>
            <a:ext cx="32004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7" descr="sola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67225"/>
            <a:ext cx="3154363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8" descr="sol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447800"/>
            <a:ext cx="54102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Line 9"/>
          <p:cNvSpPr>
            <a:spLocks noChangeShapeType="1"/>
          </p:cNvSpPr>
          <p:nvPr/>
        </p:nvSpPr>
        <p:spPr bwMode="auto">
          <a:xfrm flipV="1">
            <a:off x="1676400" y="3048000"/>
            <a:ext cx="1143000" cy="2209800"/>
          </a:xfrm>
          <a:prstGeom prst="line">
            <a:avLst/>
          </a:prstGeom>
          <a:noFill/>
          <a:ln w="38100">
            <a:solidFill>
              <a:srgbClr val="C8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655" name="Line 10"/>
          <p:cNvSpPr>
            <a:spLocks noChangeShapeType="1"/>
          </p:cNvSpPr>
          <p:nvPr/>
        </p:nvSpPr>
        <p:spPr bwMode="auto">
          <a:xfrm flipH="1" flipV="1">
            <a:off x="7010400" y="2743200"/>
            <a:ext cx="838200" cy="2819400"/>
          </a:xfrm>
          <a:prstGeom prst="line">
            <a:avLst/>
          </a:prstGeom>
          <a:noFill/>
          <a:ln w="38100">
            <a:solidFill>
              <a:srgbClr val="C8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6172200" y="6491288"/>
            <a:ext cx="2416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Davis-Cotton design</a:t>
            </a: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533400" y="64912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Heliostat</a:t>
            </a:r>
          </a:p>
        </p:txBody>
      </p:sp>
      <p:sp>
        <p:nvSpPr>
          <p:cNvPr id="27658" name="Text Box 13"/>
          <p:cNvSpPr txBox="1">
            <a:spLocks noChangeArrowheads="1"/>
          </p:cNvSpPr>
          <p:nvPr/>
        </p:nvSpPr>
        <p:spPr bwMode="auto">
          <a:xfrm>
            <a:off x="3565525" y="5975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804E07-C1F9-40F9-8CA7-0BAAA6A7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azioe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95400"/>
            <a:ext cx="6553200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51520" y="152400"/>
            <a:ext cx="85876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Bodoni MT" pitchFamily="18" charset="0"/>
              </a:rPr>
              <a:t>The Pioneer Trevor Weekes; life-long trying hard, until succeeding with Crab Nebula in 1988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4191000" y="1295400"/>
            <a:ext cx="1066800" cy="304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4267200" y="4419600"/>
            <a:ext cx="12192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Line 8"/>
          <p:cNvSpPr>
            <a:spLocks noChangeShapeType="1"/>
          </p:cNvSpPr>
          <p:nvPr/>
        </p:nvSpPr>
        <p:spPr bwMode="auto">
          <a:xfrm>
            <a:off x="1752600" y="5715000"/>
            <a:ext cx="1143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Line 9"/>
          <p:cNvSpPr>
            <a:spLocks noChangeShapeType="1"/>
          </p:cNvSpPr>
          <p:nvPr/>
        </p:nvSpPr>
        <p:spPr bwMode="auto">
          <a:xfrm>
            <a:off x="7696200" y="556260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Datumsplatzhalter 1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5292080" y="1052736"/>
            <a:ext cx="2016224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4245E2-1B0F-43FD-A535-E785298D8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4351338" y="914400"/>
            <a:ext cx="4792662" cy="1739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Image Intensifier Pictures of Cherenkov light</a:t>
            </a:r>
          </a:p>
          <a:p>
            <a:pPr eaLnBrk="0" hangingPunct="0"/>
            <a:r>
              <a:rPr lang="en-US" dirty="0"/>
              <a:t> Image from Cosmic Ray Air Shower.</a:t>
            </a:r>
          </a:p>
          <a:p>
            <a:pPr eaLnBrk="0" hangingPunct="0"/>
            <a:r>
              <a:rPr lang="en-US" dirty="0"/>
              <a:t>On short time-scale images are brighter than </a:t>
            </a:r>
          </a:p>
          <a:p>
            <a:pPr eaLnBrk="0" hangingPunct="0"/>
            <a:r>
              <a:rPr lang="en-US" dirty="0"/>
              <a:t>bright star (Vega).</a:t>
            </a:r>
          </a:p>
          <a:p>
            <a:pPr eaLnBrk="0" hangingPunct="0"/>
            <a:r>
              <a:rPr lang="en-US" dirty="0"/>
              <a:t>Work by David Hill (M.I.T.) and Neil Porter</a:t>
            </a:r>
          </a:p>
          <a:p>
            <a:pPr eaLnBrk="0" hangingPunct="0"/>
            <a:r>
              <a:rPr lang="en-US" dirty="0"/>
              <a:t> (U.C.D.) in 1960</a:t>
            </a:r>
          </a:p>
        </p:txBody>
      </p:sp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0" y="-76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>
                <a:latin typeface="Bodoni MT" pitchFamily="18" charset="0"/>
              </a:rPr>
              <a:t>Cherenkov Shower Imaging using Image Intensifiers (1960-65) and Stereo Detectors (1972-76)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57175" y="4905375"/>
            <a:ext cx="4086225" cy="11906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Josh Grindlay demonstrates value of</a:t>
            </a:r>
          </a:p>
          <a:p>
            <a:pPr eaLnBrk="0" hangingPunct="0"/>
            <a:r>
              <a:rPr lang="en-US"/>
              <a:t> stereo imaging with two-pixel system </a:t>
            </a:r>
          </a:p>
          <a:p>
            <a:pPr eaLnBrk="0" hangingPunct="0"/>
            <a:r>
              <a:rPr lang="en-US"/>
              <a:t> (Double Beam Technique) at Mt. </a:t>
            </a:r>
          </a:p>
          <a:p>
            <a:pPr eaLnBrk="0" hangingPunct="0"/>
            <a:r>
              <a:rPr lang="en-US"/>
              <a:t>Hopkins and Narrabri  (1972-76)</a:t>
            </a:r>
          </a:p>
        </p:txBody>
      </p:sp>
      <p:pic>
        <p:nvPicPr>
          <p:cNvPr id="29704" name="Picture 8" descr="double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743200"/>
            <a:ext cx="365760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umsplatzhalt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pic>
        <p:nvPicPr>
          <p:cNvPr id="307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016000"/>
            <a:ext cx="393382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F4D1E2-9A7F-4006-9EDA-E4129A34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01BC12-A8EC-42B4-9E8F-2AEECD4A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charset="0"/>
              </a:rPr>
              <a:t>CTAO-LST-Summer-School,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charset="0"/>
              </a:rPr>
              <a:t>Bertinoro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charset="0"/>
              </a:rPr>
              <a:t>,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charset="0"/>
              </a:rPr>
              <a:t>Italy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 charset="0"/>
              </a:rPr>
              <a:t>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0DA0041-6A62-4339-A736-7824B393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 charset="0"/>
              </a:rPr>
              <a:t>Razmik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 charset="0"/>
              </a:rPr>
              <a:t>Mirzoyan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 charset="0"/>
              </a:rPr>
              <a:t>: VHE Gamma-Astrophysics with IACTs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+mn-ea"/>
              <a:cs typeface="Arial" charset="0"/>
            </a:endParaRPr>
          </a:p>
        </p:txBody>
      </p:sp>
      <p:pic>
        <p:nvPicPr>
          <p:cNvPr id="31749" name="Grafik 4" descr="VI_Zatsepin_1962.jpg">
            <a:extLst>
              <a:ext uri="{FF2B5EF4-FFF2-40B4-BE49-F238E27FC236}">
                <a16:creationId xmlns:a16="http://schemas.microsoft.com/office/drawing/2014/main" id="{21828654-253A-4169-8DAF-5777D0F46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1851025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Grafik 6" descr="IMG_0592.JPG">
            <a:extLst>
              <a:ext uri="{FF2B5EF4-FFF2-40B4-BE49-F238E27FC236}">
                <a16:creationId xmlns:a16="http://schemas.microsoft.com/office/drawing/2014/main" id="{DE7A34ED-C2A8-4207-AA9B-C2B022F09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2" r="28844"/>
          <a:stretch>
            <a:fillRect/>
          </a:stretch>
        </p:blipFill>
        <p:spPr bwMode="auto">
          <a:xfrm>
            <a:off x="20638" y="76200"/>
            <a:ext cx="3214687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feld 7">
            <a:extLst>
              <a:ext uri="{FF2B5EF4-FFF2-40B4-BE49-F238E27FC236}">
                <a16:creationId xmlns:a16="http://schemas.microsoft.com/office/drawing/2014/main" id="{2BC78D3B-F7A5-4B1C-8E01-6E495BFB2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81000"/>
            <a:ext cx="5410200" cy="304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Victor </a:t>
            </a:r>
            <a:r>
              <a:rPr kumimoji="0" lang="de-DE" altLang="de-DE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Zatsepin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born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in 1928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doni MT" panose="020706030806060202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In 1960‘s Victor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Zatsepin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well-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understood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all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main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features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air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Cherenkov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technique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doni MT" panose="020706030806060202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doni MT" panose="020706030806060202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learned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him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that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in 1960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‘s he </a:t>
            </a:r>
          </a:p>
        </p:txBody>
      </p:sp>
      <p:sp>
        <p:nvSpPr>
          <p:cNvPr id="31752" name="Textfeld 8">
            <a:extLst>
              <a:ext uri="{FF2B5EF4-FFF2-40B4-BE49-F238E27FC236}">
                <a16:creationId xmlns:a16="http://schemas.microsoft.com/office/drawing/2014/main" id="{6783A8FA-10D1-4C44-92AF-F85839451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352800"/>
            <a:ext cx="6781800" cy="267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was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long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seriously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considering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key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question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about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how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one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could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measure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multiple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images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showers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which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kind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cameras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can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it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?).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He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performed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simulations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air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showers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in 1961-64 (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were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there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computers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available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really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?)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„URAL“ was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name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russian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computer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doni MT" panose="020706030806060202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that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was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operated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specially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trained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staff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doni MT" panose="02070603080606020203" pitchFamily="18" charset="0"/>
                <a:ea typeface="+mn-ea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31753" name="Textfeld 9">
            <a:extLst>
              <a:ext uri="{FF2B5EF4-FFF2-40B4-BE49-F238E27FC236}">
                <a16:creationId xmlns:a16="http://schemas.microsoft.com/office/drawing/2014/main" id="{364939B4-84C0-4C39-B89D-DCCC91DDD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43600"/>
            <a:ext cx="1903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V. Zatsepin in 1962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Zatsepin-stereo_0001">
            <a:extLst>
              <a:ext uri="{FF2B5EF4-FFF2-40B4-BE49-F238E27FC236}">
                <a16:creationId xmlns:a16="http://schemas.microsoft.com/office/drawing/2014/main" id="{BD4AF092-4FAE-4B0E-94FE-5972652FC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4030663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Zatsepin-stereo_0005">
            <a:extLst>
              <a:ext uri="{FF2B5EF4-FFF2-40B4-BE49-F238E27FC236}">
                <a16:creationId xmlns:a16="http://schemas.microsoft.com/office/drawing/2014/main" id="{A49D8B11-7809-4122-AA9F-317948422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85800"/>
            <a:ext cx="3878263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 descr="Zatsepin-stereo_014">
            <a:extLst>
              <a:ext uri="{FF2B5EF4-FFF2-40B4-BE49-F238E27FC236}">
                <a16:creationId xmlns:a16="http://schemas.microsoft.com/office/drawing/2014/main" id="{5F370A5A-BE0E-476B-8958-F10A6AC2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908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10">
            <a:extLst>
              <a:ext uri="{FF2B5EF4-FFF2-40B4-BE49-F238E27FC236}">
                <a16:creationId xmlns:a16="http://schemas.microsoft.com/office/drawing/2014/main" id="{310B19B6-2E4E-44E8-944A-7CBD37440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3200">
                <a:latin typeface="Bodoni MT" panose="02070603080606020203" pitchFamily="18" charset="0"/>
              </a:rPr>
              <a:t>The 1st Statement in the Literature on the Potential of the Stereo Imaging Detector</a:t>
            </a:r>
          </a:p>
        </p:txBody>
      </p:sp>
      <p:pic>
        <p:nvPicPr>
          <p:cNvPr id="41990" name="Picture 6" descr="Zatsepin-stereo_012">
            <a:extLst>
              <a:ext uri="{FF2B5EF4-FFF2-40B4-BE49-F238E27FC236}">
                <a16:creationId xmlns:a16="http://schemas.microsoft.com/office/drawing/2014/main" id="{F6FFD265-AEE2-49CF-8EA0-02D53792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"/>
            <a:ext cx="47212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83D0B5E-DA50-4761-B099-4B462C2A1A4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75B82EC6-40C1-4614-B08A-3D21EAF34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5" y="332657"/>
            <a:ext cx="7741344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4624"/>
            <a:ext cx="87854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The non-thermal sky: energies and rates of CR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B5B8F3F-2833-4644-A0D6-6CE1C86B7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539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gt48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590800"/>
            <a:ext cx="299085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gt48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590800"/>
            <a:ext cx="299085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274888" y="5729288"/>
            <a:ext cx="4049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20 m distance between the telescopes</a:t>
            </a: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1905000" y="61722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4060825" y="1828800"/>
            <a:ext cx="3711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Construction and start of operation</a:t>
            </a:r>
          </a:p>
          <a:p>
            <a:r>
              <a:rPr lang="de-DE"/>
              <a:t>1985 - 1989</a:t>
            </a:r>
          </a:p>
        </p:txBody>
      </p:sp>
      <p:pic>
        <p:nvPicPr>
          <p:cNvPr id="44044" name="Picture 12" descr="GT-48-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295400"/>
            <a:ext cx="74803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1763688" y="214536"/>
            <a:ext cx="706368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dirty="0">
                <a:solidFill>
                  <a:schemeClr val="tx2"/>
                </a:solidFill>
                <a:latin typeface="Bodoni MT" pitchFamily="18" charset="0"/>
              </a:rPr>
              <a:t>Arnold </a:t>
            </a:r>
            <a:r>
              <a:rPr lang="en-US" sz="3200" dirty="0" err="1">
                <a:solidFill>
                  <a:schemeClr val="tx2"/>
                </a:solidFill>
                <a:latin typeface="Bodoni MT" pitchFamily="18" charset="0"/>
              </a:rPr>
              <a:t>Stepanian’s</a:t>
            </a:r>
            <a:r>
              <a:rPr lang="en-US" sz="3200" dirty="0">
                <a:solidFill>
                  <a:schemeClr val="tx2"/>
                </a:solidFill>
                <a:latin typeface="Bodoni MT" pitchFamily="18" charset="0"/>
              </a:rPr>
              <a:t> pioneering imaging “stereo ”telescopes: GT-48 in Crimea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pic>
        <p:nvPicPr>
          <p:cNvPr id="33803" name="Grafik 14" descr="Arnold-Stepanian.jpg"/>
          <p:cNvPicPr>
            <a:picLocks noChangeAspect="1"/>
          </p:cNvPicPr>
          <p:nvPr/>
        </p:nvPicPr>
        <p:blipFill>
          <a:blip r:embed="rId5" cstate="print"/>
          <a:srcRect l="37621" t="31773" r="44838" b="37776"/>
          <a:stretch>
            <a:fillRect/>
          </a:stretch>
        </p:blipFill>
        <p:spPr bwMode="auto">
          <a:xfrm>
            <a:off x="73025" y="76200"/>
            <a:ext cx="1374775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28E616-8514-4E42-A212-188D12831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/>
      <p:bldP spid="44041" grpId="0" animBg="1"/>
      <p:bldP spid="440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4876800" cy="3352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>
                <a:latin typeface="Bodoni MT" pitchFamily="18" charset="0"/>
              </a:rPr>
              <a:t>An array of ACIT’s was first proposed in 1984 (prior to the detection of the Crab Nebula).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800">
                <a:latin typeface="Bodoni MT" pitchFamily="18" charset="0"/>
              </a:rPr>
              <a:t>(NASA Workshop, Space Lab. Science, Baton Rouge, 1984)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>
                <a:latin typeface="Bodoni MT" pitchFamily="18" charset="0"/>
              </a:rPr>
              <a:t>This is the configuration that was later adopted for VERITAS.</a:t>
            </a:r>
          </a:p>
        </p:txBody>
      </p:sp>
      <p:pic>
        <p:nvPicPr>
          <p:cNvPr id="35843" name="Picture 4" descr="weekes_verit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8" y="152400"/>
            <a:ext cx="4608512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verit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4495800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 descr="ong_veritas"/>
          <p:cNvPicPr>
            <a:picLocks noGrp="1" noChangeAspect="1" noChangeArrowheads="1"/>
          </p:cNvPicPr>
          <p:nvPr>
            <p:ph type="title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191000" y="1447800"/>
            <a:ext cx="4953000" cy="4419600"/>
          </a:xfrm>
          <a:solidFill>
            <a:schemeClr val="folHlink"/>
          </a:solidFill>
          <a:ln>
            <a:solidFill>
              <a:schemeClr val="folHlink"/>
            </a:solidFill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0" y="2895600"/>
            <a:ext cx="1600200" cy="1447800"/>
            <a:chOff x="144" y="864"/>
            <a:chExt cx="1727" cy="1701"/>
          </a:xfrm>
        </p:grpSpPr>
        <p:sp>
          <p:nvSpPr>
            <p:cNvPr id="35849" name="Oval 9"/>
            <p:cNvSpPr>
              <a:spLocks noChangeArrowheads="1"/>
            </p:cNvSpPr>
            <p:nvPr/>
          </p:nvSpPr>
          <p:spPr bwMode="auto">
            <a:xfrm rot="10800000">
              <a:off x="144" y="865"/>
              <a:ext cx="1728" cy="1702"/>
            </a:xfrm>
            <a:prstGeom prst="ellipse">
              <a:avLst/>
            </a:prstGeom>
            <a:solidFill>
              <a:srgbClr val="999999"/>
            </a:solidFill>
            <a:ln w="2736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076" y="1028"/>
              <a:ext cx="393" cy="607"/>
              <a:chOff x="1076" y="1028"/>
              <a:chExt cx="393" cy="607"/>
            </a:xfrm>
          </p:grpSpPr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1076" y="1029"/>
                <a:ext cx="391" cy="604"/>
                <a:chOff x="1076" y="1029"/>
                <a:chExt cx="391" cy="604"/>
              </a:xfrm>
            </p:grpSpPr>
            <p:sp>
              <p:nvSpPr>
                <p:cNvPr id="35886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076" y="1028"/>
                  <a:ext cx="392" cy="607"/>
                </a:xfrm>
                <a:prstGeom prst="line">
                  <a:avLst/>
                </a:prstGeom>
                <a:noFill/>
                <a:ln w="2736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87" name="Oval 13"/>
                <p:cNvSpPr>
                  <a:spLocks noChangeArrowheads="1"/>
                </p:cNvSpPr>
                <p:nvPr/>
              </p:nvSpPr>
              <p:spPr bwMode="auto">
                <a:xfrm rot="-3420000">
                  <a:off x="1024" y="1284"/>
                  <a:ext cx="479" cy="134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2736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88" name="Oval 14"/>
                <p:cNvSpPr>
                  <a:spLocks noChangeArrowheads="1"/>
                </p:cNvSpPr>
                <p:nvPr/>
              </p:nvSpPr>
              <p:spPr bwMode="auto">
                <a:xfrm rot="-3420000">
                  <a:off x="1132" y="1404"/>
                  <a:ext cx="149" cy="63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27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883" name="Line 15"/>
              <p:cNvSpPr>
                <a:spLocks noChangeShapeType="1"/>
              </p:cNvSpPr>
              <p:nvPr/>
            </p:nvSpPr>
            <p:spPr bwMode="auto">
              <a:xfrm flipV="1">
                <a:off x="1076" y="1027"/>
                <a:ext cx="393" cy="610"/>
              </a:xfrm>
              <a:prstGeom prst="line">
                <a:avLst/>
              </a:prstGeom>
              <a:noFill/>
              <a:ln w="2736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84" name="Oval 16"/>
              <p:cNvSpPr>
                <a:spLocks noChangeArrowheads="1"/>
              </p:cNvSpPr>
              <p:nvPr/>
            </p:nvSpPr>
            <p:spPr bwMode="auto">
              <a:xfrm rot="-3420000">
                <a:off x="1025" y="1281"/>
                <a:ext cx="482" cy="135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2736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5" name="Oval 17"/>
              <p:cNvSpPr>
                <a:spLocks noChangeArrowheads="1"/>
              </p:cNvSpPr>
              <p:nvPr/>
            </p:nvSpPr>
            <p:spPr bwMode="auto">
              <a:xfrm rot="-3420000">
                <a:off x="1132" y="1406"/>
                <a:ext cx="149" cy="63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2736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527" y="1941"/>
              <a:ext cx="345" cy="491"/>
              <a:chOff x="527" y="1941"/>
              <a:chExt cx="345" cy="491"/>
            </a:xfrm>
          </p:grpSpPr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529" y="1941"/>
                <a:ext cx="341" cy="491"/>
                <a:chOff x="529" y="1941"/>
                <a:chExt cx="341" cy="491"/>
              </a:xfrm>
            </p:grpSpPr>
            <p:sp>
              <p:nvSpPr>
                <p:cNvPr id="35879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528" y="1941"/>
                  <a:ext cx="344" cy="492"/>
                </a:xfrm>
                <a:prstGeom prst="line">
                  <a:avLst/>
                </a:prstGeom>
                <a:noFill/>
                <a:ln w="2736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80" name="Oval 21"/>
                <p:cNvSpPr>
                  <a:spLocks noChangeArrowheads="1"/>
                </p:cNvSpPr>
                <p:nvPr/>
              </p:nvSpPr>
              <p:spPr bwMode="auto">
                <a:xfrm rot="7500000">
                  <a:off x="508" y="2116"/>
                  <a:ext cx="403" cy="112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2736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81" name="Oval 22"/>
                <p:cNvSpPr>
                  <a:spLocks noChangeArrowheads="1"/>
                </p:cNvSpPr>
                <p:nvPr/>
              </p:nvSpPr>
              <p:spPr bwMode="auto">
                <a:xfrm rot="7500000">
                  <a:off x="699" y="2075"/>
                  <a:ext cx="125" cy="51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2736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876" name="Line 23"/>
              <p:cNvSpPr>
                <a:spLocks noChangeShapeType="1"/>
              </p:cNvSpPr>
              <p:nvPr/>
            </p:nvSpPr>
            <p:spPr bwMode="auto">
              <a:xfrm flipH="1">
                <a:off x="525" y="1941"/>
                <a:ext cx="348" cy="492"/>
              </a:xfrm>
              <a:prstGeom prst="line">
                <a:avLst/>
              </a:prstGeom>
              <a:noFill/>
              <a:ln w="2736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7" name="Oval 24"/>
              <p:cNvSpPr>
                <a:spLocks noChangeArrowheads="1"/>
              </p:cNvSpPr>
              <p:nvPr/>
            </p:nvSpPr>
            <p:spPr bwMode="auto">
              <a:xfrm rot="7500000">
                <a:off x="509" y="2115"/>
                <a:ext cx="403" cy="113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2736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8" name="Oval 25"/>
              <p:cNvSpPr>
                <a:spLocks noChangeArrowheads="1"/>
              </p:cNvSpPr>
              <p:nvPr/>
            </p:nvSpPr>
            <p:spPr bwMode="auto">
              <a:xfrm rot="7500000">
                <a:off x="698" y="2074"/>
                <a:ext cx="125" cy="52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2736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243" y="1473"/>
              <a:ext cx="583" cy="218"/>
              <a:chOff x="1243" y="1473"/>
              <a:chExt cx="583" cy="218"/>
            </a:xfrm>
          </p:grpSpPr>
          <p:grpSp>
            <p:nvGrpSpPr>
              <p:cNvPr id="8" name="Group 27"/>
              <p:cNvGrpSpPr>
                <a:grpSpLocks/>
              </p:cNvGrpSpPr>
              <p:nvPr/>
            </p:nvGrpSpPr>
            <p:grpSpPr bwMode="auto">
              <a:xfrm>
                <a:off x="1244" y="1474"/>
                <a:ext cx="582" cy="216"/>
                <a:chOff x="1244" y="1474"/>
                <a:chExt cx="582" cy="216"/>
              </a:xfrm>
            </p:grpSpPr>
            <p:sp>
              <p:nvSpPr>
                <p:cNvPr id="35872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244" y="1497"/>
                  <a:ext cx="583" cy="162"/>
                </a:xfrm>
                <a:prstGeom prst="line">
                  <a:avLst/>
                </a:prstGeom>
                <a:noFill/>
                <a:ln w="2736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73" name="Oval 29"/>
                <p:cNvSpPr>
                  <a:spLocks noChangeArrowheads="1"/>
                </p:cNvSpPr>
                <p:nvPr/>
              </p:nvSpPr>
              <p:spPr bwMode="auto">
                <a:xfrm rot="-960000">
                  <a:off x="1317" y="1528"/>
                  <a:ext cx="405" cy="110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2736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74" name="Oval 30"/>
                <p:cNvSpPr>
                  <a:spLocks noChangeArrowheads="1"/>
                </p:cNvSpPr>
                <p:nvPr/>
              </p:nvSpPr>
              <p:spPr bwMode="auto">
                <a:xfrm rot="-960000">
                  <a:off x="1371" y="1579"/>
                  <a:ext cx="125" cy="52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2736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869" name="Line 31"/>
              <p:cNvSpPr>
                <a:spLocks noChangeShapeType="1"/>
              </p:cNvSpPr>
              <p:nvPr/>
            </p:nvSpPr>
            <p:spPr bwMode="auto">
              <a:xfrm flipV="1">
                <a:off x="1243" y="1496"/>
                <a:ext cx="584" cy="163"/>
              </a:xfrm>
              <a:prstGeom prst="line">
                <a:avLst/>
              </a:prstGeom>
              <a:noFill/>
              <a:ln w="2736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70" name="Oval 32"/>
              <p:cNvSpPr>
                <a:spLocks noChangeArrowheads="1"/>
              </p:cNvSpPr>
              <p:nvPr/>
            </p:nvSpPr>
            <p:spPr bwMode="auto">
              <a:xfrm rot="-960000">
                <a:off x="1318" y="1527"/>
                <a:ext cx="406" cy="112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2736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1" name="Oval 33"/>
              <p:cNvSpPr>
                <a:spLocks noChangeArrowheads="1"/>
              </p:cNvSpPr>
              <p:nvPr/>
            </p:nvSpPr>
            <p:spPr bwMode="auto">
              <a:xfrm rot="-960000">
                <a:off x="1371" y="1580"/>
                <a:ext cx="125" cy="52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2736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503" y="1074"/>
              <a:ext cx="740" cy="863"/>
              <a:chOff x="503" y="1074"/>
              <a:chExt cx="740" cy="863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503" y="1074"/>
                <a:ext cx="369" cy="493"/>
                <a:chOff x="503" y="1074"/>
                <a:chExt cx="369" cy="493"/>
              </a:xfrm>
            </p:grpSpPr>
            <p:grpSp>
              <p:nvGrpSpPr>
                <p:cNvPr id="11" name="Group 36"/>
                <p:cNvGrpSpPr>
                  <a:grpSpLocks/>
                </p:cNvGrpSpPr>
                <p:nvPr/>
              </p:nvGrpSpPr>
              <p:grpSpPr bwMode="auto">
                <a:xfrm>
                  <a:off x="503" y="1077"/>
                  <a:ext cx="366" cy="490"/>
                  <a:chOff x="503" y="1077"/>
                  <a:chExt cx="366" cy="490"/>
                </a:xfrm>
              </p:grpSpPr>
              <p:sp>
                <p:nvSpPr>
                  <p:cNvPr id="35865" name="Line 3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02" y="1076"/>
                    <a:ext cx="369" cy="492"/>
                  </a:xfrm>
                  <a:prstGeom prst="line">
                    <a:avLst/>
                  </a:prstGeom>
                  <a:noFill/>
                  <a:ln w="27360">
                    <a:solidFill>
                      <a:srgbClr val="00FF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66" name="Oval 38"/>
                  <p:cNvSpPr>
                    <a:spLocks noChangeArrowheads="1"/>
                  </p:cNvSpPr>
                  <p:nvPr/>
                </p:nvSpPr>
                <p:spPr bwMode="auto">
                  <a:xfrm rot="-7620000">
                    <a:off x="494" y="1278"/>
                    <a:ext cx="406" cy="113"/>
                  </a:xfrm>
                  <a:prstGeom prst="ellipse">
                    <a:avLst/>
                  </a:prstGeom>
                  <a:solidFill>
                    <a:srgbClr val="FF0000">
                      <a:alpha val="50195"/>
                    </a:srgbClr>
                  </a:solidFill>
                  <a:ln w="2736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67" name="Oval 39"/>
                  <p:cNvSpPr>
                    <a:spLocks noChangeArrowheads="1"/>
                  </p:cNvSpPr>
                  <p:nvPr/>
                </p:nvSpPr>
                <p:spPr bwMode="auto">
                  <a:xfrm rot="-7620000">
                    <a:off x="688" y="1383"/>
                    <a:ext cx="126" cy="52"/>
                  </a:xfrm>
                  <a:prstGeom prst="ellipse">
                    <a:avLst/>
                  </a:prstGeom>
                  <a:solidFill>
                    <a:srgbClr val="FF0000">
                      <a:alpha val="50195"/>
                    </a:srgbClr>
                  </a:solidFill>
                  <a:ln w="2736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5862" name="Line 40"/>
                <p:cNvSpPr>
                  <a:spLocks noChangeShapeType="1"/>
                </p:cNvSpPr>
                <p:nvPr/>
              </p:nvSpPr>
              <p:spPr bwMode="auto">
                <a:xfrm flipH="1" flipV="1">
                  <a:off x="501" y="1074"/>
                  <a:ext cx="372" cy="496"/>
                </a:xfrm>
                <a:prstGeom prst="line">
                  <a:avLst/>
                </a:prstGeom>
                <a:noFill/>
                <a:ln w="27360">
                  <a:solidFill>
                    <a:srgbClr val="00FF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63" name="Oval 41"/>
                <p:cNvSpPr>
                  <a:spLocks noChangeArrowheads="1"/>
                </p:cNvSpPr>
                <p:nvPr/>
              </p:nvSpPr>
              <p:spPr bwMode="auto">
                <a:xfrm rot="-7620000">
                  <a:off x="493" y="1279"/>
                  <a:ext cx="409" cy="114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2736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64" name="Oval 42"/>
                <p:cNvSpPr>
                  <a:spLocks noChangeArrowheads="1"/>
                </p:cNvSpPr>
                <p:nvPr/>
              </p:nvSpPr>
              <p:spPr bwMode="auto">
                <a:xfrm rot="-7620000">
                  <a:off x="689" y="1384"/>
                  <a:ext cx="127" cy="53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2736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860" name="Line 43"/>
              <p:cNvSpPr>
                <a:spLocks noChangeShapeType="1"/>
              </p:cNvSpPr>
              <p:nvPr/>
            </p:nvSpPr>
            <p:spPr bwMode="auto">
              <a:xfrm>
                <a:off x="872" y="1569"/>
                <a:ext cx="371" cy="37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854" name="Line 44"/>
            <p:cNvSpPr>
              <a:spLocks noChangeShapeType="1"/>
            </p:cNvSpPr>
            <p:nvPr/>
          </p:nvSpPr>
          <p:spPr bwMode="auto">
            <a:xfrm flipV="1">
              <a:off x="872" y="1567"/>
              <a:ext cx="247" cy="37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5" name="Line 45"/>
            <p:cNvSpPr>
              <a:spLocks noChangeShapeType="1"/>
            </p:cNvSpPr>
            <p:nvPr/>
          </p:nvSpPr>
          <p:spPr bwMode="auto">
            <a:xfrm flipH="1">
              <a:off x="831" y="1633"/>
              <a:ext cx="496" cy="124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46"/>
            <p:cNvGrpSpPr>
              <a:grpSpLocks/>
            </p:cNvGrpSpPr>
            <p:nvPr/>
          </p:nvGrpSpPr>
          <p:grpSpPr bwMode="auto">
            <a:xfrm>
              <a:off x="996" y="1692"/>
              <a:ext cx="123" cy="123"/>
              <a:chOff x="996" y="1692"/>
              <a:chExt cx="123" cy="123"/>
            </a:xfrm>
          </p:grpSpPr>
          <p:sp>
            <p:nvSpPr>
              <p:cNvPr id="35857" name="Line 47"/>
              <p:cNvSpPr>
                <a:spLocks noChangeShapeType="1"/>
              </p:cNvSpPr>
              <p:nvPr/>
            </p:nvSpPr>
            <p:spPr bwMode="auto">
              <a:xfrm>
                <a:off x="1060" y="1692"/>
                <a:ext cx="1" cy="1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8" name="Line 48"/>
              <p:cNvSpPr>
                <a:spLocks noChangeShapeType="1"/>
              </p:cNvSpPr>
              <p:nvPr/>
            </p:nvSpPr>
            <p:spPr bwMode="auto">
              <a:xfrm>
                <a:off x="996" y="1756"/>
                <a:ext cx="12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0" name="Datumsplatzhalter 4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9CC2C19D-CD34-4F6B-BCC4-0C8EFA746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7543800" cy="1431925"/>
          </a:xfrm>
        </p:spPr>
        <p:txBody>
          <a:bodyPr/>
          <a:lstStyle/>
          <a:p>
            <a:r>
              <a:rPr lang="de-DE" sz="3600" b="0">
                <a:effectLst/>
                <a:latin typeface="Bodoni MT" pitchFamily="18" charset="0"/>
              </a:rPr>
              <a:t>Some key developments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66800" y="1752600"/>
            <a:ext cx="7543800" cy="4114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de-DE" sz="2400" dirty="0">
                <a:latin typeface="Bodoni MT" pitchFamily="18" charset="0"/>
              </a:rPr>
              <a:t>70-80‘s: </a:t>
            </a:r>
            <a:r>
              <a:rPr lang="de-DE" sz="2400" dirty="0" err="1">
                <a:latin typeface="Bodoni MT" pitchFamily="18" charset="0"/>
              </a:rPr>
              <a:t>plenty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„</a:t>
            </a:r>
            <a:r>
              <a:rPr lang="de-DE" sz="2400" dirty="0" err="1">
                <a:latin typeface="Bodoni MT" pitchFamily="18" charset="0"/>
              </a:rPr>
              <a:t>discoveries</a:t>
            </a:r>
            <a:r>
              <a:rPr lang="de-DE" sz="2400" dirty="0">
                <a:latin typeface="Bodoni MT" pitchFamily="18" charset="0"/>
              </a:rPr>
              <a:t>“ on 3-4 </a:t>
            </a:r>
            <a:r>
              <a:rPr lang="de-DE" sz="2400" dirty="0">
                <a:latin typeface="Symbol" pitchFamily="18" charset="2"/>
              </a:rPr>
              <a:t>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level</a:t>
            </a:r>
            <a:endParaRPr lang="de-DE" sz="2400" dirty="0">
              <a:latin typeface="Bodoni MT" pitchFamily="18" charset="0"/>
            </a:endParaRPr>
          </a:p>
          <a:p>
            <a:pPr>
              <a:defRPr/>
            </a:pPr>
            <a:endParaRPr lang="de-DE" sz="2400" dirty="0">
              <a:latin typeface="Bodoni MT" pitchFamily="18" charset="0"/>
            </a:endParaRPr>
          </a:p>
          <a:p>
            <a:pPr>
              <a:defRPr/>
            </a:pPr>
            <a:r>
              <a:rPr lang="de-DE" sz="2400" dirty="0">
                <a:latin typeface="Bodoni MT" pitchFamily="18" charset="0"/>
              </a:rPr>
              <a:t>M. </a:t>
            </a:r>
            <a:r>
              <a:rPr lang="de-DE" sz="2400" dirty="0" err="1">
                <a:latin typeface="Bodoni MT" pitchFamily="18" charset="0"/>
              </a:rPr>
              <a:t>Hillas</a:t>
            </a:r>
            <a:r>
              <a:rPr lang="de-DE" sz="2400" dirty="0">
                <a:latin typeface="Bodoni MT" pitchFamily="18" charset="0"/>
              </a:rPr>
              <a:t>: „A </a:t>
            </a:r>
            <a:r>
              <a:rPr lang="de-DE" sz="2400" dirty="0" err="1">
                <a:latin typeface="Bodoni MT" pitchFamily="18" charset="0"/>
              </a:rPr>
              <a:t>physicist‘s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aparatus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gradually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learns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what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is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expected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it</a:t>
            </a:r>
            <a:r>
              <a:rPr lang="de-DE" sz="2400" dirty="0">
                <a:latin typeface="Bodoni MT" pitchFamily="18" charset="0"/>
              </a:rPr>
              <a:t> (</a:t>
            </a:r>
            <a:r>
              <a:rPr lang="de-DE" sz="2400" dirty="0" err="1">
                <a:latin typeface="Bodoni MT" pitchFamily="18" charset="0"/>
              </a:rPr>
              <a:t>blame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apparatus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for</a:t>
            </a:r>
            <a:r>
              <a:rPr lang="de-DE" sz="2400" dirty="0">
                <a:latin typeface="Bodoni MT" pitchFamily="18" charset="0"/>
              </a:rPr>
              <a:t> a </a:t>
            </a:r>
            <a:r>
              <a:rPr lang="de-DE" sz="2400" dirty="0" err="1">
                <a:latin typeface="Bodoni MT" pitchFamily="18" charset="0"/>
              </a:rPr>
              <a:t>dog-like</a:t>
            </a:r>
            <a:r>
              <a:rPr lang="de-DE" sz="2400" dirty="0">
                <a:latin typeface="Bodoni MT" pitchFamily="18" charset="0"/>
              </a:rPr>
              <a:t>  </a:t>
            </a:r>
            <a:r>
              <a:rPr lang="de-DE" sz="2400" dirty="0" err="1">
                <a:latin typeface="Bodoni MT" pitchFamily="18" charset="0"/>
              </a:rPr>
              <a:t>desire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to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please</a:t>
            </a:r>
            <a:r>
              <a:rPr lang="de-DE" sz="2400" dirty="0">
                <a:latin typeface="Bodoni MT" pitchFamily="18" charset="0"/>
              </a:rPr>
              <a:t>)“</a:t>
            </a:r>
          </a:p>
          <a:p>
            <a:pPr>
              <a:defRPr/>
            </a:pPr>
            <a:endParaRPr lang="de-DE" sz="2400" dirty="0">
              <a:latin typeface="Bodoni MT" pitchFamily="18" charset="0"/>
            </a:endParaRPr>
          </a:p>
          <a:p>
            <a:pPr>
              <a:defRPr/>
            </a:pPr>
            <a:r>
              <a:rPr lang="de-DE" sz="2400" dirty="0">
                <a:latin typeface="Bodoni MT" pitchFamily="18" charset="0"/>
              </a:rPr>
              <a:t>La </a:t>
            </a:r>
            <a:r>
              <a:rPr lang="de-DE" sz="2400" dirty="0" err="1">
                <a:latin typeface="Bodoni MT" pitchFamily="18" charset="0"/>
              </a:rPr>
              <a:t>Jolla</a:t>
            </a:r>
            <a:r>
              <a:rPr lang="de-DE" sz="2400" dirty="0">
                <a:latin typeface="Bodoni MT" pitchFamily="18" charset="0"/>
              </a:rPr>
              <a:t>, 1985: Michel </a:t>
            </a:r>
            <a:r>
              <a:rPr lang="de-DE" sz="2400" dirty="0" err="1">
                <a:latin typeface="Bodoni MT" pitchFamily="18" charset="0"/>
              </a:rPr>
              <a:t>Hillas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suggested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to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use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„</a:t>
            </a:r>
            <a:r>
              <a:rPr lang="de-DE" sz="2400" dirty="0" err="1">
                <a:latin typeface="Bodoni MT" pitchFamily="18" charset="0"/>
              </a:rPr>
              <a:t>Hillas</a:t>
            </a:r>
            <a:r>
              <a:rPr lang="de-DE" sz="2400" dirty="0">
                <a:latin typeface="Bodoni MT" pitchFamily="18" charset="0"/>
              </a:rPr>
              <a:t>“ </a:t>
            </a:r>
            <a:r>
              <a:rPr lang="de-DE" sz="2400" dirty="0" err="1">
                <a:latin typeface="Bodoni MT" pitchFamily="18" charset="0"/>
              </a:rPr>
              <a:t>parameters</a:t>
            </a:r>
            <a:endParaRPr lang="de-DE" sz="2400" dirty="0">
              <a:latin typeface="Bodoni MT" pitchFamily="18" charset="0"/>
            </a:endParaRPr>
          </a:p>
          <a:p>
            <a:pPr>
              <a:defRPr/>
            </a:pPr>
            <a:endParaRPr lang="de-DE" sz="2400" dirty="0">
              <a:latin typeface="Bodoni MT" pitchFamily="18" charset="0"/>
            </a:endParaRPr>
          </a:p>
          <a:p>
            <a:pPr>
              <a:defRPr/>
            </a:pPr>
            <a:r>
              <a:rPr lang="de-DE" sz="2400" dirty="0">
                <a:latin typeface="Bodoni MT" pitchFamily="18" charset="0"/>
              </a:rPr>
              <a:t>1989: Whipple </a:t>
            </a:r>
            <a:r>
              <a:rPr lang="de-DE" sz="2400" dirty="0" err="1">
                <a:latin typeface="Bodoni MT" pitchFamily="18" charset="0"/>
              </a:rPr>
              <a:t>discovers</a:t>
            </a:r>
            <a:r>
              <a:rPr lang="de-DE" sz="2400" dirty="0">
                <a:latin typeface="Bodoni MT" pitchFamily="18" charset="0"/>
              </a:rPr>
              <a:t> 9</a:t>
            </a:r>
            <a:r>
              <a:rPr lang="de-DE" sz="2400" dirty="0">
                <a:latin typeface="Symbol" pitchFamily="18" charset="2"/>
              </a:rPr>
              <a:t>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signal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from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Crab</a:t>
            </a:r>
            <a:r>
              <a:rPr lang="de-DE" sz="2400" dirty="0">
                <a:latin typeface="Bodoni MT" pitchFamily="18" charset="0"/>
              </a:rPr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pic>
        <p:nvPicPr>
          <p:cNvPr id="36870" name="Grafik 6" descr="photo_hill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12588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914ED1-2A53-4B2F-9E34-E5949699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searchlights_rie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477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066800" y="1524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" pitchFamily="18" charset="0"/>
              </a:rPr>
              <a:t>First Gamma-ray Experiment at Whipple Observatory, 1967-68</a:t>
            </a:r>
          </a:p>
        </p:txBody>
      </p:sp>
      <p:sp>
        <p:nvSpPr>
          <p:cNvPr id="23556" name="Line 7"/>
          <p:cNvSpPr>
            <a:spLocks noChangeShapeType="1"/>
          </p:cNvSpPr>
          <p:nvPr/>
        </p:nvSpPr>
        <p:spPr bwMode="auto">
          <a:xfrm>
            <a:off x="1981200" y="1981200"/>
            <a:ext cx="3810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1143000" y="1371600"/>
            <a:ext cx="23923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>
                <a:solidFill>
                  <a:schemeClr val="accent2"/>
                </a:solidFill>
              </a:rPr>
              <a:t>The pioneer, the #1</a:t>
            </a:r>
          </a:p>
          <a:p>
            <a:pPr eaLnBrk="1" hangingPunct="1"/>
            <a:r>
              <a:rPr lang="de-DE" altLang="en-US">
                <a:solidFill>
                  <a:schemeClr val="accent2"/>
                </a:solidFill>
              </a:rPr>
              <a:t>in gamma astronomy </a:t>
            </a:r>
          </a:p>
        </p:txBody>
      </p:sp>
      <p:sp>
        <p:nvSpPr>
          <p:cNvPr id="23558" name="Rectangle 9"/>
          <p:cNvSpPr>
            <a:spLocks noChangeArrowheads="1"/>
          </p:cNvSpPr>
          <p:nvPr/>
        </p:nvSpPr>
        <p:spPr bwMode="auto">
          <a:xfrm>
            <a:off x="3352800" y="5334000"/>
            <a:ext cx="1295400" cy="228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3F4E52D-7B5C-4DD3-95F1-FDEA1B36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403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168275"/>
            <a:ext cx="7772400" cy="1431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sz="3200" b="0" dirty="0">
                <a:latin typeface="Bodoni MT" pitchFamily="18" charset="0"/>
              </a:rPr>
              <a:t>The </a:t>
            </a:r>
            <a:r>
              <a:rPr lang="de-DE" sz="3200" b="0" dirty="0" err="1">
                <a:latin typeface="Bodoni MT" pitchFamily="18" charset="0"/>
              </a:rPr>
              <a:t>Pioneer</a:t>
            </a:r>
            <a:r>
              <a:rPr lang="de-DE" sz="3200" b="0" dirty="0">
                <a:latin typeface="Bodoni MT" pitchFamily="18" charset="0"/>
              </a:rPr>
              <a:t> Trevor </a:t>
            </a:r>
            <a:r>
              <a:rPr lang="de-DE" sz="3200" b="0" dirty="0" err="1">
                <a:latin typeface="Bodoni MT" pitchFamily="18" charset="0"/>
              </a:rPr>
              <a:t>Weekes</a:t>
            </a:r>
            <a:r>
              <a:rPr lang="de-DE" sz="3200" b="0" dirty="0">
                <a:latin typeface="Bodoni MT" pitchFamily="18" charset="0"/>
              </a:rPr>
              <a:t> </a:t>
            </a:r>
            <a:r>
              <a:rPr lang="de-DE" sz="3200" b="0" dirty="0" err="1">
                <a:latin typeface="Bodoni MT" pitchFamily="18" charset="0"/>
              </a:rPr>
              <a:t>and</a:t>
            </a:r>
            <a:r>
              <a:rPr lang="de-DE" sz="3200" b="0" dirty="0">
                <a:latin typeface="Bodoni MT" pitchFamily="18" charset="0"/>
              </a:rPr>
              <a:t> </a:t>
            </a:r>
            <a:r>
              <a:rPr lang="de-DE" sz="3200" b="0" dirty="0" err="1">
                <a:latin typeface="Bodoni MT" pitchFamily="18" charset="0"/>
              </a:rPr>
              <a:t>his</a:t>
            </a:r>
            <a:r>
              <a:rPr lang="de-DE" sz="3200" b="0" dirty="0">
                <a:latin typeface="Bodoni MT" pitchFamily="18" charset="0"/>
              </a:rPr>
              <a:t> 10m Ø Whipple </a:t>
            </a:r>
            <a:r>
              <a:rPr lang="de-DE" sz="3200" b="0" dirty="0" err="1">
                <a:latin typeface="Bodoni MT" pitchFamily="18" charset="0"/>
              </a:rPr>
              <a:t>telescope</a:t>
            </a:r>
            <a:r>
              <a:rPr lang="de-DE" sz="3200" b="0" dirty="0">
                <a:latin typeface="Bodoni MT" pitchFamily="18" charset="0"/>
              </a:rPr>
              <a:t> </a:t>
            </a:r>
            <a:r>
              <a:rPr lang="de-DE" sz="3200" b="0" dirty="0" err="1">
                <a:latin typeface="Bodoni MT" pitchFamily="18" charset="0"/>
              </a:rPr>
              <a:t>gave</a:t>
            </a:r>
            <a:r>
              <a:rPr lang="de-DE" sz="3200" b="0" dirty="0">
                <a:latin typeface="Bodoni MT" pitchFamily="18" charset="0"/>
              </a:rPr>
              <a:t> </a:t>
            </a:r>
            <a:r>
              <a:rPr lang="de-DE" sz="3200" b="0" dirty="0" err="1">
                <a:latin typeface="Bodoni MT" pitchFamily="18" charset="0"/>
              </a:rPr>
              <a:t>birth</a:t>
            </a:r>
            <a:r>
              <a:rPr lang="de-DE" sz="3200" b="0" dirty="0">
                <a:latin typeface="Bodoni MT" pitchFamily="18" charset="0"/>
              </a:rPr>
              <a:t> </a:t>
            </a:r>
            <a:r>
              <a:rPr lang="de-DE" sz="3200" b="0" dirty="0" err="1">
                <a:latin typeface="Bodoni MT" pitchFamily="18" charset="0"/>
              </a:rPr>
              <a:t>to</a:t>
            </a:r>
            <a:r>
              <a:rPr lang="de-DE" sz="3200" b="0" dirty="0">
                <a:latin typeface="Bodoni MT" pitchFamily="18" charset="0"/>
              </a:rPr>
              <a:t> </a:t>
            </a:r>
            <a:r>
              <a:rPr lang="de-DE" sz="3200" b="0" dirty="0">
                <a:latin typeface="Symbol" pitchFamily="18" charset="2"/>
              </a:rPr>
              <a:t>g</a:t>
            </a:r>
            <a:r>
              <a:rPr lang="de-DE" sz="3200" b="0" dirty="0">
                <a:latin typeface="Bodoni MT" pitchFamily="18" charset="0"/>
              </a:rPr>
              <a:t>-</a:t>
            </a:r>
            <a:r>
              <a:rPr lang="de-DE" sz="3200" b="0" dirty="0" err="1">
                <a:latin typeface="Bodoni MT" pitchFamily="18" charset="0"/>
              </a:rPr>
              <a:t>ray</a:t>
            </a:r>
            <a:r>
              <a:rPr lang="de-DE" sz="3200" b="0" dirty="0">
                <a:latin typeface="Bodoni MT" pitchFamily="18" charset="0"/>
              </a:rPr>
              <a:t> </a:t>
            </a:r>
            <a:r>
              <a:rPr lang="de-DE" sz="3200" b="0" dirty="0" err="1">
                <a:latin typeface="Bodoni MT" pitchFamily="18" charset="0"/>
              </a:rPr>
              <a:t>astrophysics</a:t>
            </a:r>
            <a:r>
              <a:rPr lang="de-DE" sz="3200" b="0" dirty="0">
                <a:latin typeface="Bodoni MT" pitchFamily="18" charset="0"/>
              </a:rPr>
              <a:t>: 9</a:t>
            </a:r>
            <a:r>
              <a:rPr lang="de-DE" sz="3200" b="0" dirty="0">
                <a:latin typeface="Symbol" pitchFamily="18" charset="2"/>
              </a:rPr>
              <a:t>s</a:t>
            </a:r>
            <a:r>
              <a:rPr lang="de-DE" sz="3200" b="0" dirty="0">
                <a:latin typeface="Bodoni MT" pitchFamily="18" charset="0"/>
              </a:rPr>
              <a:t> </a:t>
            </a:r>
            <a:r>
              <a:rPr lang="de-DE" sz="3200" b="0" dirty="0" err="1">
                <a:latin typeface="Bodoni MT" pitchFamily="18" charset="0"/>
              </a:rPr>
              <a:t>from</a:t>
            </a:r>
            <a:r>
              <a:rPr lang="de-DE" sz="3200" b="0" dirty="0">
                <a:latin typeface="Bodoni MT" pitchFamily="18" charset="0"/>
              </a:rPr>
              <a:t> </a:t>
            </a:r>
            <a:r>
              <a:rPr lang="de-DE" sz="3200" b="0" dirty="0" err="1">
                <a:latin typeface="Bodoni MT" pitchFamily="18" charset="0"/>
              </a:rPr>
              <a:t>Crab</a:t>
            </a:r>
            <a:r>
              <a:rPr lang="de-DE" sz="3200" b="0" dirty="0">
                <a:latin typeface="Bodoni MT" pitchFamily="18" charset="0"/>
              </a:rPr>
              <a:t> </a:t>
            </a:r>
            <a:r>
              <a:rPr lang="de-DE" sz="3200" b="0" dirty="0" err="1">
                <a:latin typeface="Bodoni MT" pitchFamily="18" charset="0"/>
              </a:rPr>
              <a:t>Nebula</a:t>
            </a:r>
            <a:r>
              <a:rPr lang="de-DE" sz="3200" b="0" dirty="0">
                <a:latin typeface="Bodoni MT" pitchFamily="18" charset="0"/>
              </a:rPr>
              <a:t> in 1988 !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pic>
        <p:nvPicPr>
          <p:cNvPr id="37893" name="Grafik 6" descr="whipple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01800"/>
            <a:ext cx="51054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Grafik 9" descr="Trevor-holding-melted-piece-steel.jpg"/>
          <p:cNvPicPr>
            <a:picLocks noChangeAspect="1"/>
          </p:cNvPicPr>
          <p:nvPr/>
        </p:nvPicPr>
        <p:blipFill>
          <a:blip r:embed="rId3" cstate="print"/>
          <a:srcRect l="34309" t="11646" r="37741" b="43668"/>
          <a:stretch>
            <a:fillRect/>
          </a:stretch>
        </p:blipFill>
        <p:spPr bwMode="auto">
          <a:xfrm>
            <a:off x="6207125" y="1676400"/>
            <a:ext cx="2555875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feld 10"/>
          <p:cNvSpPr txBox="1">
            <a:spLocks noChangeArrowheads="1"/>
          </p:cNvSpPr>
          <p:nvPr/>
        </p:nvSpPr>
        <p:spPr bwMode="auto">
          <a:xfrm>
            <a:off x="6096000" y="4800600"/>
            <a:ext cx="30845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„If a telescope can within</a:t>
            </a:r>
          </a:p>
          <a:p>
            <a:r>
              <a:rPr lang="de-DE" sz="2000"/>
              <a:t>a few s evaporate a solid </a:t>
            </a:r>
          </a:p>
          <a:p>
            <a:r>
              <a:rPr lang="de-DE" sz="2000"/>
              <a:t>piece of steel, it can also </a:t>
            </a:r>
          </a:p>
          <a:p>
            <a:r>
              <a:rPr lang="de-DE" sz="2000"/>
              <a:t>measure gamma rays“</a:t>
            </a:r>
          </a:p>
          <a:p>
            <a:r>
              <a:rPr lang="de-DE" sz="2000"/>
              <a:t>;-)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B0D5CD-7F79-4D01-84DE-5B80C1E9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My-1st-telesc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61975" y="152400"/>
            <a:ext cx="8470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rgbClr val="FFC000"/>
                </a:solidFill>
                <a:latin typeface="Times New Roman" charset="0"/>
              </a:rPr>
              <a:t>The 1</a:t>
            </a:r>
            <a:r>
              <a:rPr lang="de-DE" sz="3200" baseline="30000" dirty="0">
                <a:solidFill>
                  <a:srgbClr val="FFC000"/>
                </a:solidFill>
                <a:latin typeface="Times New Roman" charset="0"/>
              </a:rPr>
              <a:t>st</a:t>
            </a:r>
            <a:r>
              <a:rPr lang="de-DE" sz="3200" dirty="0">
                <a:solidFill>
                  <a:srgbClr val="FFC000"/>
                </a:solidFill>
                <a:latin typeface="Times New Roman" charset="0"/>
              </a:rPr>
              <a:t> </a:t>
            </a:r>
            <a:r>
              <a:rPr lang="de-DE" sz="3200" dirty="0" err="1">
                <a:solidFill>
                  <a:srgbClr val="FFC000"/>
                </a:solidFill>
                <a:latin typeface="Times New Roman" charset="0"/>
              </a:rPr>
              <a:t>telescope</a:t>
            </a:r>
            <a:r>
              <a:rPr lang="de-DE" sz="3200" dirty="0">
                <a:solidFill>
                  <a:srgbClr val="FFC000"/>
                </a:solidFill>
                <a:latin typeface="Times New Roman" charset="0"/>
              </a:rPr>
              <a:t> (</a:t>
            </a:r>
            <a:r>
              <a:rPr lang="de-DE" sz="3200" dirty="0" err="1">
                <a:solidFill>
                  <a:srgbClr val="FFC000"/>
                </a:solidFill>
                <a:latin typeface="Times New Roman" charset="0"/>
              </a:rPr>
              <a:t>of</a:t>
            </a:r>
            <a:r>
              <a:rPr lang="de-DE" sz="3200" dirty="0">
                <a:solidFill>
                  <a:srgbClr val="FFC000"/>
                </a:solidFill>
                <a:latin typeface="Times New Roman" charset="0"/>
              </a:rPr>
              <a:t> 5 </a:t>
            </a:r>
            <a:r>
              <a:rPr lang="de-DE" sz="3200" dirty="0" err="1">
                <a:solidFill>
                  <a:srgbClr val="FFC000"/>
                </a:solidFill>
                <a:latin typeface="Times New Roman" charset="0"/>
              </a:rPr>
              <a:t>planned</a:t>
            </a:r>
            <a:r>
              <a:rPr lang="de-DE" sz="3200" dirty="0">
                <a:solidFill>
                  <a:srgbClr val="FFC000"/>
                </a:solidFill>
                <a:latin typeface="Times New Roman" charset="0"/>
              </a:rPr>
              <a:t>) </a:t>
            </a:r>
            <a:r>
              <a:rPr lang="de-DE" sz="3200" dirty="0" err="1">
                <a:solidFill>
                  <a:srgbClr val="FFC000"/>
                </a:solidFill>
                <a:latin typeface="Times New Roman" charset="0"/>
              </a:rPr>
              <a:t>we´ve</a:t>
            </a:r>
            <a:r>
              <a:rPr lang="de-DE" sz="3200" dirty="0">
                <a:solidFill>
                  <a:srgbClr val="FFC000"/>
                </a:solidFill>
                <a:latin typeface="Times New Roman" charset="0"/>
              </a:rPr>
              <a:t>  </a:t>
            </a:r>
            <a:r>
              <a:rPr lang="de-DE" sz="3200" dirty="0" err="1">
                <a:solidFill>
                  <a:srgbClr val="FFC000"/>
                </a:solidFill>
                <a:latin typeface="Times New Roman" charset="0"/>
              </a:rPr>
              <a:t>built</a:t>
            </a:r>
            <a:r>
              <a:rPr lang="de-DE" sz="3200" dirty="0">
                <a:solidFill>
                  <a:srgbClr val="FFC000"/>
                </a:solidFill>
                <a:latin typeface="Times New Roman" charset="0"/>
              </a:rPr>
              <a:t>: 1989</a:t>
            </a:r>
            <a:endParaRPr lang="en-US" sz="3200" dirty="0">
              <a:solidFill>
                <a:srgbClr val="FFC000"/>
              </a:solidFill>
              <a:latin typeface="Times New Roman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842125" y="976313"/>
            <a:ext cx="21574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FF00"/>
                </a:solidFill>
                <a:latin typeface="Times New Roman" charset="0"/>
              </a:rPr>
              <a:t>Nor Amberd cosmic ray</a:t>
            </a:r>
          </a:p>
          <a:p>
            <a:r>
              <a:rPr lang="de-DE" sz="1600">
                <a:solidFill>
                  <a:srgbClr val="FFFF00"/>
                </a:solidFill>
                <a:latin typeface="Times New Roman" charset="0"/>
              </a:rPr>
              <a:t>Station, mount Aragats,</a:t>
            </a:r>
          </a:p>
          <a:p>
            <a:r>
              <a:rPr lang="de-DE" sz="1600">
                <a:solidFill>
                  <a:srgbClr val="FFFF00"/>
                </a:solidFill>
                <a:latin typeface="Times New Roman" charset="0"/>
              </a:rPr>
              <a:t>2000 m a.s.l., Armenia</a:t>
            </a:r>
            <a:endParaRPr lang="en-US" sz="16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478C91-6C77-4968-B69B-D3B501B19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utoUpdateAnimBg="0"/>
      <p:bldP spid="3175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t1p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179763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12725" y="4994275"/>
            <a:ext cx="29416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Times New Roman" charset="0"/>
              </a:rPr>
              <a:t>The 1</a:t>
            </a:r>
            <a:r>
              <a:rPr lang="de-DE" sz="2400" baseline="30000">
                <a:latin typeface="Times New Roman" charset="0"/>
              </a:rPr>
              <a:t>st</a:t>
            </a:r>
            <a:r>
              <a:rPr lang="de-DE" sz="2400">
                <a:latin typeface="Times New Roman" charset="0"/>
              </a:rPr>
              <a:t> telescope of</a:t>
            </a:r>
          </a:p>
          <a:p>
            <a:r>
              <a:rPr lang="de-DE" sz="2400">
                <a:latin typeface="Times New Roman" charset="0"/>
              </a:rPr>
              <a:t>HEGRA, the CT1</a:t>
            </a:r>
          </a:p>
          <a:p>
            <a:r>
              <a:rPr lang="de-DE" sz="2400">
                <a:latin typeface="Times New Roman" charset="0"/>
              </a:rPr>
              <a:t>(installed spring 1992)</a:t>
            </a:r>
            <a:endParaRPr lang="en-US" sz="2400">
              <a:latin typeface="Times New Roman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267200" y="1600200"/>
            <a:ext cx="449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latin typeface="Times New Roman" charset="0"/>
              </a:rPr>
              <a:t>CT2 – CT6: 5 more telescopes were built until 1997. </a:t>
            </a:r>
            <a:endParaRPr lang="en-US" sz="2400">
              <a:latin typeface="Times New Roman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505200" y="609600"/>
            <a:ext cx="54498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Times New Roman" charset="0"/>
              </a:rPr>
              <a:t>CT1 started to collect data in summer 1992</a:t>
            </a:r>
          </a:p>
          <a:p>
            <a:r>
              <a:rPr lang="de-DE" sz="2400">
                <a:latin typeface="Times New Roman" charset="0"/>
              </a:rPr>
              <a:t>The 1</a:t>
            </a:r>
            <a:r>
              <a:rPr lang="de-DE" sz="2400" baseline="30000">
                <a:latin typeface="Times New Roman" charset="0"/>
              </a:rPr>
              <a:t>st</a:t>
            </a:r>
            <a:r>
              <a:rPr lang="de-DE" sz="2400">
                <a:latin typeface="Times New Roman" charset="0"/>
              </a:rPr>
              <a:t> signal from Crab Nebula fall 1992</a:t>
            </a:r>
            <a:endParaRPr lang="en-US" sz="2400">
              <a:latin typeface="Times New Roman" charset="0"/>
            </a:endParaRPr>
          </a:p>
        </p:txBody>
      </p:sp>
      <p:pic>
        <p:nvPicPr>
          <p:cNvPr id="33800" name="Picture 8" descr="HEGRA"/>
          <p:cNvPicPr>
            <a:picLocks noChangeAspect="1" noChangeArrowheads="1"/>
          </p:cNvPicPr>
          <p:nvPr/>
        </p:nvPicPr>
        <p:blipFill>
          <a:blip r:embed="rId4" cstate="print"/>
          <a:srcRect l="22226" b="23055"/>
          <a:stretch>
            <a:fillRect/>
          </a:stretch>
        </p:blipFill>
        <p:spPr bwMode="auto">
          <a:xfrm>
            <a:off x="3962400" y="2819400"/>
            <a:ext cx="4968875" cy="3687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801" name="Picture 9" descr="CT1-fogg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447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88925" y="1585913"/>
            <a:ext cx="2216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Times New Roman" charset="0"/>
              </a:rPr>
              <a:t>2 x larger reflector, 1997</a:t>
            </a:r>
            <a:endParaRPr lang="en-US" sz="1600">
              <a:latin typeface="Times New Roman" charset="0"/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4407E6-AF6E-44F3-A871-10B7ABFCA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utoUpdateAnimBg="0"/>
      <p:bldP spid="33798" grpId="0" autoUpdateAnimBg="0"/>
      <p:bldP spid="33799" grpId="0" autoUpdateAnimBg="0"/>
      <p:bldP spid="33802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EGRA-telescop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191000" y="533400"/>
            <a:ext cx="4546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accent2"/>
                </a:solidFill>
                <a:latin typeface="Times New Roman" charset="0"/>
              </a:rPr>
              <a:t>The HEGRA detector, including</a:t>
            </a:r>
          </a:p>
          <a:p>
            <a:r>
              <a:rPr lang="de-DE" sz="2400">
                <a:solidFill>
                  <a:schemeClr val="accent2"/>
                </a:solidFill>
                <a:latin typeface="Times New Roman" charset="0"/>
              </a:rPr>
              <a:t>6 air Cherenkov imaging telescopes</a:t>
            </a:r>
          </a:p>
          <a:p>
            <a:r>
              <a:rPr lang="de-DE" sz="2400">
                <a:solidFill>
                  <a:schemeClr val="accent2"/>
                </a:solidFill>
                <a:latin typeface="Times New Roman" charset="0"/>
              </a:rPr>
              <a:t>Location: ORM @ La Palma</a:t>
            </a:r>
          </a:p>
          <a:p>
            <a:r>
              <a:rPr lang="de-DE" sz="2400">
                <a:solidFill>
                  <a:schemeClr val="accent2"/>
                </a:solidFill>
                <a:latin typeface="Times New Roman" charset="0"/>
              </a:rPr>
              <a:t>Operation 1992 - 2002</a:t>
            </a:r>
            <a:endParaRPr lang="en-US" sz="240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828800" y="2971800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CC00"/>
                </a:solidFill>
                <a:latin typeface="Times New Roman" charset="0"/>
              </a:rPr>
              <a:t>CT1</a:t>
            </a:r>
            <a:endParaRPr lang="en-US" sz="1600">
              <a:solidFill>
                <a:srgbClr val="FFCC00"/>
              </a:solidFill>
              <a:latin typeface="Times New Roman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667000" y="2514600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CC00"/>
                </a:solidFill>
                <a:latin typeface="Times New Roman" charset="0"/>
              </a:rPr>
              <a:t>CT6</a:t>
            </a:r>
            <a:endParaRPr lang="en-US" sz="1600">
              <a:solidFill>
                <a:srgbClr val="FFCC00"/>
              </a:solidFill>
              <a:latin typeface="Times New Roman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114800" y="2819400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CC00"/>
                </a:solidFill>
                <a:latin typeface="Times New Roman" charset="0"/>
              </a:rPr>
              <a:t>CT3</a:t>
            </a:r>
            <a:endParaRPr lang="en-US" sz="1600">
              <a:solidFill>
                <a:srgbClr val="FFCC00"/>
              </a:solidFill>
              <a:latin typeface="Times New Roman" charset="0"/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867400" y="3886200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FFCC00"/>
                </a:solidFill>
                <a:latin typeface="Times New Roman" charset="0"/>
              </a:rPr>
              <a:t>CT4</a:t>
            </a:r>
            <a:endParaRPr lang="en-US" sz="1600">
              <a:solidFill>
                <a:srgbClr val="FFCC00"/>
              </a:solidFill>
              <a:latin typeface="Times New Roman" charset="0"/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6EE8A81-B2F1-4E79-BC47-720971522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utoUpdateAnimBg="0"/>
      <p:bldP spid="37894" grpId="0" autoUpdateAnimBg="0"/>
      <p:bldP spid="37895" grpId="0" autoUpdateAnimBg="0"/>
      <p:bldP spid="37896" grpId="0" autoUpdateAnimBg="0"/>
      <p:bldP spid="37897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/>
              <a:t>Milestones</a:t>
            </a:r>
            <a:r>
              <a:rPr lang="de-DE" sz="3600" dirty="0"/>
              <a:t> in VHE </a:t>
            </a:r>
            <a:r>
              <a:rPr lang="de-DE" sz="3600" dirty="0">
                <a:latin typeface="Symbol" pitchFamily="18" charset="2"/>
              </a:rPr>
              <a:t>g</a:t>
            </a:r>
            <a:r>
              <a:rPr lang="de-DE" sz="3600" dirty="0"/>
              <a:t> astro-</a:t>
            </a:r>
            <a:r>
              <a:rPr lang="de-DE" sz="3600" dirty="0" err="1"/>
              <a:t>physics</a:t>
            </a:r>
            <a:endParaRPr lang="en-US" sz="360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2nd generation imaging telescopes, lead by the pioneering 10m </a:t>
            </a:r>
            <a:r>
              <a:rPr lang="de-DE" sz="2400" dirty="0">
                <a:latin typeface="Calibri"/>
              </a:rPr>
              <a:t>Ø Whipple telescope, made the breakthrough, in the first time allowing to measure reliably </a:t>
            </a:r>
            <a:r>
              <a:rPr lang="de-DE" sz="2400" dirty="0">
                <a:latin typeface="Symbol" pitchFamily="18" charset="2"/>
              </a:rPr>
              <a:t>g</a:t>
            </a:r>
            <a:r>
              <a:rPr lang="de-DE" sz="2400" dirty="0">
                <a:latin typeface="Calibri"/>
              </a:rPr>
              <a:t> sources at E ≥ 700 GeV</a:t>
            </a:r>
          </a:p>
          <a:p>
            <a:r>
              <a:rPr lang="de-DE" sz="2400" dirty="0">
                <a:latin typeface="Calibri"/>
              </a:rPr>
              <a:t>2nd </a:t>
            </a:r>
            <a:r>
              <a:rPr lang="de-DE" sz="2400" dirty="0" err="1">
                <a:latin typeface="Calibri"/>
              </a:rPr>
              <a:t>generation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telescope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arrays</a:t>
            </a:r>
            <a:r>
              <a:rPr lang="de-DE" sz="2400" dirty="0">
                <a:latin typeface="Calibri"/>
              </a:rPr>
              <a:t>, </a:t>
            </a:r>
            <a:r>
              <a:rPr lang="de-DE" sz="2400" dirty="0" err="1">
                <a:latin typeface="Calibri"/>
              </a:rPr>
              <a:t>put</a:t>
            </a:r>
            <a:r>
              <a:rPr lang="de-DE" sz="2400" dirty="0">
                <a:latin typeface="Calibri"/>
              </a:rPr>
              <a:t> in </a:t>
            </a:r>
            <a:r>
              <a:rPr lang="de-DE" sz="2400" dirty="0" err="1">
                <a:latin typeface="Calibri"/>
              </a:rPr>
              <a:t>proximity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and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set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into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coincidence</a:t>
            </a:r>
            <a:r>
              <a:rPr lang="de-DE" sz="2400" dirty="0">
                <a:latin typeface="Calibri"/>
              </a:rPr>
              <a:t> (</a:t>
            </a:r>
            <a:r>
              <a:rPr lang="de-DE" sz="2400" dirty="0" err="1">
                <a:latin typeface="Calibri"/>
              </a:rPr>
              <a:t>later</a:t>
            </a:r>
            <a:r>
              <a:rPr lang="de-DE" sz="2400" dirty="0">
                <a:latin typeface="Calibri"/>
              </a:rPr>
              <a:t> on </a:t>
            </a:r>
            <a:r>
              <a:rPr lang="de-DE" sz="2400" dirty="0" err="1">
                <a:latin typeface="Calibri"/>
              </a:rPr>
              <a:t>dubbed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as</a:t>
            </a:r>
            <a:r>
              <a:rPr lang="de-DE" sz="2400" dirty="0">
                <a:latin typeface="Calibri"/>
              </a:rPr>
              <a:t> „Stereo“), </a:t>
            </a:r>
            <a:r>
              <a:rPr lang="de-DE" sz="2400" dirty="0" err="1">
                <a:latin typeface="Calibri"/>
              </a:rPr>
              <a:t>led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by</a:t>
            </a:r>
            <a:r>
              <a:rPr lang="de-DE" sz="2400" dirty="0">
                <a:latin typeface="Calibri"/>
              </a:rPr>
              <a:t> HEGRA, </a:t>
            </a:r>
            <a:r>
              <a:rPr lang="de-DE" sz="2400" dirty="0" err="1">
                <a:latin typeface="Calibri"/>
              </a:rPr>
              <a:t>allowed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increasing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the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sensitivity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and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precision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of</a:t>
            </a:r>
            <a:r>
              <a:rPr lang="de-DE" sz="2400" dirty="0">
                <a:latin typeface="Calibri"/>
              </a:rPr>
              <a:t> </a:t>
            </a:r>
            <a:r>
              <a:rPr lang="de-DE" sz="2400" dirty="0" err="1">
                <a:latin typeface="Calibri"/>
              </a:rPr>
              <a:t>measurements</a:t>
            </a:r>
            <a:endParaRPr lang="de-DE" sz="2400" dirty="0">
              <a:latin typeface="Calibri"/>
            </a:endParaRPr>
          </a:p>
          <a:p>
            <a:r>
              <a:rPr lang="de-DE" sz="2400" dirty="0">
                <a:latin typeface="Calibri"/>
              </a:rPr>
              <a:t>3rd generation telescope MAGIC was 1st to lower the operational energy range of an IACT by one order of magnitude, down to 25 GeV (discovery of </a:t>
            </a:r>
            <a:r>
              <a:rPr lang="de-DE" sz="2400" dirty="0">
                <a:latin typeface="Symbol" pitchFamily="18" charset="2"/>
              </a:rPr>
              <a:t>g</a:t>
            </a:r>
            <a:r>
              <a:rPr lang="de-DE" sz="2400" dirty="0">
                <a:latin typeface="Calibri"/>
              </a:rPr>
              <a:t> pulses from Crab pulsar at E ≥ 25 GeV, SCIENCE,2008) </a:t>
            </a:r>
            <a:endParaRPr lang="en-US" sz="24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0E84F7-21BB-4AE1-A373-652C5AE1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8CF37B4-3954-4063-A21E-6FC8ED48F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261190"/>
            <a:ext cx="6999249" cy="2979878"/>
          </a:xfrm>
          <a:prstGeom prst="rect">
            <a:avLst/>
          </a:prstGeom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96875"/>
            <a:ext cx="7696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de-DE" sz="2800" dirty="0">
                <a:latin typeface="Bodoni MT" pitchFamily="18" charset="0"/>
              </a:rPr>
              <a:t>VERITAS, H.E.S.S. &amp; MAGIC: still </a:t>
            </a:r>
            <a:r>
              <a:rPr lang="de-DE" sz="2800" dirty="0" err="1">
                <a:latin typeface="Bodoni MT" pitchFamily="18" charset="0"/>
              </a:rPr>
              <a:t>exploring</a:t>
            </a:r>
            <a:r>
              <a:rPr lang="de-DE" sz="2800" dirty="0">
                <a:latin typeface="Bodoni MT" pitchFamily="18" charset="0"/>
              </a:rPr>
              <a:t> </a:t>
            </a:r>
            <a:br>
              <a:rPr lang="de-DE" sz="2800" dirty="0">
                <a:latin typeface="Bodoni MT" pitchFamily="18" charset="0"/>
              </a:rPr>
            </a:br>
            <a:r>
              <a:rPr lang="de-DE" sz="2800" dirty="0" err="1">
                <a:latin typeface="Bodoni MT" pitchFamily="18" charset="0"/>
              </a:rPr>
              <a:t>the</a:t>
            </a:r>
            <a:r>
              <a:rPr lang="de-DE" sz="2800" dirty="0">
                <a:latin typeface="Bodoni MT" pitchFamily="18" charset="0"/>
              </a:rPr>
              <a:t> </a:t>
            </a:r>
            <a:r>
              <a:rPr lang="de-DE" sz="2800" dirty="0" err="1">
                <a:latin typeface="Bodoni MT" pitchFamily="18" charset="0"/>
              </a:rPr>
              <a:t>limits</a:t>
            </a:r>
            <a:r>
              <a:rPr lang="de-DE" sz="2800" dirty="0">
                <a:latin typeface="Bodoni MT" pitchFamily="18" charset="0"/>
              </a:rPr>
              <a:t> </a:t>
            </a:r>
            <a:r>
              <a:rPr lang="de-DE" sz="2800" dirty="0" err="1">
                <a:latin typeface="Bodoni MT" pitchFamily="18" charset="0"/>
              </a:rPr>
              <a:t>of</a:t>
            </a:r>
            <a:r>
              <a:rPr lang="de-DE" sz="2800" dirty="0">
                <a:latin typeface="Bodoni MT" pitchFamily="18" charset="0"/>
              </a:rPr>
              <a:t> VHE </a:t>
            </a:r>
            <a:r>
              <a:rPr lang="de-DE" sz="2800" dirty="0">
                <a:latin typeface="Symbol" pitchFamily="18" charset="2"/>
              </a:rPr>
              <a:t>g</a:t>
            </a:r>
            <a:r>
              <a:rPr lang="de-DE" sz="2800" dirty="0">
                <a:latin typeface="Bodoni MT" pitchFamily="18" charset="0"/>
              </a:rPr>
              <a:t>-astro-</a:t>
            </a:r>
            <a:r>
              <a:rPr lang="de-DE" sz="2800" dirty="0" err="1">
                <a:latin typeface="Bodoni MT" pitchFamily="18" charset="0"/>
              </a:rPr>
              <a:t>physics</a:t>
            </a:r>
            <a:endParaRPr lang="de-DE" sz="2800" dirty="0">
              <a:latin typeface="Bodoni MT" pitchFamily="18" charset="0"/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pic>
        <p:nvPicPr>
          <p:cNvPr id="9" name="Grafik 8" descr="HESS-lar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3475" y="1638222"/>
            <a:ext cx="6943725" cy="462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8" descr="MAGICTelescopes-cropped"/>
          <p:cNvPicPr>
            <a:picLocks noChangeAspect="1" noChangeArrowheads="1"/>
          </p:cNvPicPr>
          <p:nvPr/>
        </p:nvPicPr>
        <p:blipFill>
          <a:blip r:embed="rId5" cstate="print"/>
          <a:srcRect l="18271" t="14764" r="9227" b="22145"/>
          <a:stretch>
            <a:fillRect/>
          </a:stretch>
        </p:blipFill>
        <p:spPr bwMode="auto">
          <a:xfrm>
            <a:off x="1319932" y="1789896"/>
            <a:ext cx="685482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4C51AE-8420-4B11-A683-203699598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0"/>
            <a:ext cx="4648200" cy="1143000"/>
          </a:xfrm>
        </p:spPr>
        <p:txBody>
          <a:bodyPr/>
          <a:lstStyle/>
          <a:p>
            <a:pPr eaLnBrk="1" hangingPunct="1"/>
            <a:r>
              <a:rPr lang="en-US" altLang="en-US" sz="3600" b="0">
                <a:effectLst/>
                <a:latin typeface="Bodoni MT" pitchFamily="18" charset="0"/>
              </a:rPr>
              <a:t>Origin of cosmic rays</a:t>
            </a:r>
          </a:p>
        </p:txBody>
      </p:sp>
      <p:pic>
        <p:nvPicPr>
          <p:cNvPr id="5123" name="Picture 4" descr="comic_ray_sp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052513"/>
            <a:ext cx="4452938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179388" y="1196975"/>
            <a:ext cx="3908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/>
              <a:t>Discovered in 1912 but their sources are not yet identified!</a:t>
            </a:r>
          </a:p>
        </p:txBody>
      </p:sp>
      <p:sp>
        <p:nvSpPr>
          <p:cNvPr id="604166" name="Oval 6"/>
          <p:cNvSpPr>
            <a:spLocks noChangeArrowheads="1"/>
          </p:cNvSpPr>
          <p:nvPr/>
        </p:nvSpPr>
        <p:spPr bwMode="auto">
          <a:xfrm rot="-2219171">
            <a:off x="6227763" y="1916113"/>
            <a:ext cx="555625" cy="2160587"/>
          </a:xfrm>
          <a:prstGeom prst="ellipse">
            <a:avLst/>
          </a:prstGeom>
          <a:noFill/>
          <a:ln w="57150" algn="ctr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167" name="Text Box 7"/>
          <p:cNvSpPr txBox="1">
            <a:spLocks noChangeArrowheads="1"/>
          </p:cNvSpPr>
          <p:nvPr/>
        </p:nvSpPr>
        <p:spPr bwMode="auto">
          <a:xfrm>
            <a:off x="6784975" y="2343150"/>
            <a:ext cx="1903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3399FF"/>
                </a:solidFill>
              </a:rPr>
              <a:t>galactic origin</a:t>
            </a:r>
          </a:p>
        </p:txBody>
      </p:sp>
      <p:sp>
        <p:nvSpPr>
          <p:cNvPr id="604169" name="Oval 9"/>
          <p:cNvSpPr>
            <a:spLocks noChangeArrowheads="1"/>
          </p:cNvSpPr>
          <p:nvPr/>
        </p:nvSpPr>
        <p:spPr bwMode="auto">
          <a:xfrm rot="-2046585">
            <a:off x="7596188" y="3644900"/>
            <a:ext cx="555625" cy="2592388"/>
          </a:xfrm>
          <a:prstGeom prst="ellipse">
            <a:avLst/>
          </a:prstGeom>
          <a:noFill/>
          <a:ln w="5715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170" name="Text Box 10"/>
          <p:cNvSpPr txBox="1">
            <a:spLocks noChangeArrowheads="1"/>
          </p:cNvSpPr>
          <p:nvPr/>
        </p:nvSpPr>
        <p:spPr bwMode="auto">
          <a:xfrm>
            <a:off x="5580063" y="4437063"/>
            <a:ext cx="1735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6600"/>
                </a:solidFill>
              </a:rPr>
              <a:t>extragalactic</a:t>
            </a:r>
            <a:br>
              <a:rPr lang="en-US" altLang="en-US">
                <a:solidFill>
                  <a:srgbClr val="FF6600"/>
                </a:solidFill>
              </a:rPr>
            </a:br>
            <a:r>
              <a:rPr lang="en-US" altLang="en-US">
                <a:solidFill>
                  <a:srgbClr val="FF6600"/>
                </a:solidFill>
              </a:rPr>
              <a:t>origin</a:t>
            </a:r>
          </a:p>
        </p:txBody>
      </p:sp>
      <p:sp>
        <p:nvSpPr>
          <p:cNvPr id="604171" name="Text Box 11"/>
          <p:cNvSpPr txBox="1">
            <a:spLocks noChangeArrowheads="1"/>
          </p:cNvSpPr>
          <p:nvPr/>
        </p:nvSpPr>
        <p:spPr bwMode="auto">
          <a:xfrm>
            <a:off x="158750" y="2271713"/>
            <a:ext cx="4291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/>
              <a:t>Which object(s) in our galaxy can</a:t>
            </a:r>
            <a:br>
              <a:rPr lang="en-US" altLang="en-US" sz="2400"/>
            </a:br>
            <a:r>
              <a:rPr lang="en-US" altLang="en-US" sz="2400"/>
              <a:t>provide the right amount of CR?</a:t>
            </a:r>
          </a:p>
        </p:txBody>
      </p:sp>
      <p:sp>
        <p:nvSpPr>
          <p:cNvPr id="604172" name="Text Box 12"/>
          <p:cNvSpPr txBox="1">
            <a:spLocks noChangeArrowheads="1"/>
          </p:cNvSpPr>
          <p:nvPr/>
        </p:nvSpPr>
        <p:spPr bwMode="auto">
          <a:xfrm>
            <a:off x="179388" y="3429000"/>
            <a:ext cx="44655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Supernova remnants could</a:t>
            </a:r>
            <a:br>
              <a:rPr lang="en-US" altLang="en-US" sz="2400" dirty="0"/>
            </a:br>
            <a:r>
              <a:rPr lang="en-US" altLang="en-US" sz="2400" dirty="0"/>
              <a:t>accelerate swept-up particles in</a:t>
            </a:r>
            <a:br>
              <a:rPr lang="en-US" altLang="en-US" sz="2400" dirty="0"/>
            </a:br>
            <a:r>
              <a:rPr lang="en-US" altLang="en-US" sz="2400" dirty="0"/>
              <a:t>their magnetic shock waves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50825" y="4797425"/>
            <a:ext cx="3889375" cy="1439863"/>
            <a:chOff x="158" y="3113"/>
            <a:chExt cx="2450" cy="907"/>
          </a:xfrm>
        </p:grpSpPr>
        <p:sp>
          <p:nvSpPr>
            <p:cNvPr id="5135" name="AutoShape 13"/>
            <p:cNvSpPr>
              <a:spLocks noChangeArrowheads="1"/>
            </p:cNvSpPr>
            <p:nvPr/>
          </p:nvSpPr>
          <p:spPr bwMode="auto">
            <a:xfrm>
              <a:off x="158" y="3113"/>
              <a:ext cx="2450" cy="90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6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36" name="Text Box 14"/>
            <p:cNvSpPr txBox="1">
              <a:spLocks noChangeArrowheads="1"/>
            </p:cNvSpPr>
            <p:nvPr/>
          </p:nvSpPr>
          <p:spPr bwMode="auto">
            <a:xfrm>
              <a:off x="385" y="3203"/>
              <a:ext cx="2041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Signature: Hadronic generated Gamma-rays from SNRs</a:t>
              </a:r>
            </a:p>
          </p:txBody>
        </p:sp>
      </p:grpSp>
      <p:sp>
        <p:nvSpPr>
          <p:cNvPr id="15" name="Datumsplatzhalter 1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1DCD3B-4D6F-44F3-BCDA-57477113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4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0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0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66" grpId="0" animBg="1"/>
      <p:bldP spid="604167" grpId="0"/>
      <p:bldP spid="604169" grpId="0" animBg="1"/>
      <p:bldP spid="604170" grpId="0"/>
      <p:bldP spid="604171" grpId="0"/>
      <p:bldP spid="60417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System of 2 MAGICs: the main parameters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Energy threshold (trigger): ~ 50 </a:t>
            </a:r>
            <a:r>
              <a:rPr lang="en-US" sz="2400" dirty="0" err="1"/>
              <a:t>GeV</a:t>
            </a:r>
            <a:endParaRPr lang="en-US" sz="2400" dirty="0"/>
          </a:p>
          <a:p>
            <a:r>
              <a:rPr lang="en-US" sz="2400" dirty="0"/>
              <a:t>Energy threshold in </a:t>
            </a:r>
            <a:r>
              <a:rPr lang="en-US" sz="2400" dirty="0">
                <a:solidFill>
                  <a:srgbClr val="FF0000"/>
                </a:solidFill>
              </a:rPr>
              <a:t>“</a:t>
            </a:r>
            <a:r>
              <a:rPr lang="en-US" sz="2400" i="1" dirty="0">
                <a:solidFill>
                  <a:srgbClr val="FF0000"/>
                </a:solidFill>
              </a:rPr>
              <a:t>Sum-Trigger” </a:t>
            </a:r>
            <a:r>
              <a:rPr lang="en-US" sz="2400" dirty="0">
                <a:solidFill>
                  <a:srgbClr val="FF0000"/>
                </a:solidFill>
              </a:rPr>
              <a:t>modus: 30 - 35 </a:t>
            </a:r>
            <a:r>
              <a:rPr lang="en-US" sz="2400" dirty="0" err="1">
                <a:solidFill>
                  <a:srgbClr val="FF0000"/>
                </a:solidFill>
              </a:rPr>
              <a:t>GeV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Energy resolution: 15 % - 23 % for E ≤ 10 </a:t>
            </a:r>
            <a:r>
              <a:rPr lang="en-US" sz="2400" dirty="0" err="1"/>
              <a:t>TeV</a:t>
            </a:r>
            <a:endParaRPr lang="en-US" sz="2400" dirty="0"/>
          </a:p>
          <a:p>
            <a:r>
              <a:rPr lang="en-US" sz="2400" dirty="0"/>
              <a:t>Angular resolution: 0.07° for E ≥ 300 </a:t>
            </a:r>
            <a:r>
              <a:rPr lang="en-US" sz="2400" dirty="0" err="1"/>
              <a:t>GeV</a:t>
            </a:r>
            <a:r>
              <a:rPr lang="en-US" sz="2400" dirty="0"/>
              <a:t>;    0.05° @ 1 </a:t>
            </a:r>
            <a:r>
              <a:rPr lang="en-US" sz="2400" dirty="0" err="1"/>
              <a:t>TeV</a:t>
            </a:r>
            <a:endParaRPr lang="en-US" sz="2400" dirty="0"/>
          </a:p>
          <a:p>
            <a:r>
              <a:rPr lang="en-US" sz="2400" dirty="0"/>
              <a:t>Sensitivity:  source with 6/1000 of Crab Nebula 5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dirty="0"/>
              <a:t> in 50h</a:t>
            </a:r>
          </a:p>
          <a:p>
            <a:r>
              <a:rPr lang="en-US" sz="2400" dirty="0"/>
              <a:t>Light-weight construction, only ~ 70 T </a:t>
            </a:r>
          </a:p>
          <a:p>
            <a:r>
              <a:rPr lang="en-US" sz="2400" dirty="0"/>
              <a:t>Fast re-positioning to any coordinates in the sky: 25s/180°</a:t>
            </a:r>
          </a:p>
          <a:p>
            <a:r>
              <a:rPr lang="en-US" sz="2400" dirty="0" err="1"/>
              <a:t>Opto</a:t>
            </a:r>
            <a:r>
              <a:rPr lang="en-US" sz="2400" dirty="0"/>
              <a:t>-electric design optimized to provide ~ 2.5ns FWHM pulses</a:t>
            </a:r>
          </a:p>
          <a:p>
            <a:r>
              <a:rPr lang="en-US" sz="2400" dirty="0"/>
              <a:t>Data digitized by using DRS4 chips operated at 1.67 </a:t>
            </a:r>
            <a:r>
              <a:rPr lang="en-US" sz="2400" dirty="0" err="1"/>
              <a:t>GigaSample</a:t>
            </a:r>
            <a:r>
              <a:rPr lang="en-US" sz="2400" dirty="0"/>
              <a:t>/s</a:t>
            </a:r>
          </a:p>
          <a:p>
            <a:r>
              <a:rPr lang="en-US" sz="2400" dirty="0"/>
              <a:t>Producing ~ 1 TB data per observation night per telescope</a:t>
            </a:r>
          </a:p>
          <a:p>
            <a:endParaRPr lang="en-US" sz="12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BE0F1E-F795-4E57-9BCF-6AE7AA234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3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ja-JP"/>
              <a:t>CTAO-LST-Summer-School, Bertinoro, Italy, 17.06.24</a:t>
            </a:r>
            <a:endParaRPr lang="en-US" altLang="ja-JP"/>
          </a:p>
        </p:txBody>
      </p:sp>
      <p:sp>
        <p:nvSpPr>
          <p:cNvPr id="183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>
                <a:latin typeface="Bodoni MT" pitchFamily="18" charset="0"/>
              </a:rPr>
              <a:t>GRB observations</a:t>
            </a:r>
          </a:p>
        </p:txBody>
      </p:sp>
      <p:grpSp>
        <p:nvGrpSpPr>
          <p:cNvPr id="56326" name="Group 3"/>
          <p:cNvGrpSpPr>
            <a:grpSpLocks/>
          </p:cNvGrpSpPr>
          <p:nvPr/>
        </p:nvGrpSpPr>
        <p:grpSpPr bwMode="auto">
          <a:xfrm>
            <a:off x="3924300" y="1268413"/>
            <a:ext cx="5219700" cy="4321175"/>
            <a:chOff x="2304" y="1440"/>
            <a:chExt cx="3456" cy="2640"/>
          </a:xfrm>
        </p:grpSpPr>
        <p:pic>
          <p:nvPicPr>
            <p:cNvPr id="56336" name="Picture 4" descr="GC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440"/>
              <a:ext cx="3456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456"/>
              <a:ext cx="38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8" name="Text Box 6"/>
            <p:cNvSpPr txBox="1">
              <a:spLocks noChangeArrowheads="1"/>
            </p:cNvSpPr>
            <p:nvPr/>
          </p:nvSpPr>
          <p:spPr bwMode="auto">
            <a:xfrm>
              <a:off x="2352" y="3264"/>
              <a:ext cx="514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kumimoji="0" lang="en-US" altLang="ja-JP" b="1">
                  <a:latin typeface="Gill Sans" charset="0"/>
                </a:rPr>
                <a:t>MAGIC</a:t>
              </a:r>
            </a:p>
          </p:txBody>
        </p:sp>
        <p:pic>
          <p:nvPicPr>
            <p:cNvPr id="5633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739"/>
              <a:ext cx="480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0" name="Text Box 8"/>
            <p:cNvSpPr txBox="1">
              <a:spLocks noChangeArrowheads="1"/>
            </p:cNvSpPr>
            <p:nvPr/>
          </p:nvSpPr>
          <p:spPr bwMode="auto">
            <a:xfrm>
              <a:off x="2304" y="1550"/>
              <a:ext cx="520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kumimoji="0" lang="en-US" altLang="ja-JP" b="1">
                  <a:latin typeface="Gill Sans" charset="0"/>
                </a:rPr>
                <a:t>GLAST</a:t>
              </a:r>
            </a:p>
          </p:txBody>
        </p:sp>
      </p:grpSp>
      <p:grpSp>
        <p:nvGrpSpPr>
          <p:cNvPr id="56327" name="Group 9"/>
          <p:cNvGrpSpPr>
            <a:grpSpLocks/>
          </p:cNvGrpSpPr>
          <p:nvPr/>
        </p:nvGrpSpPr>
        <p:grpSpPr bwMode="auto">
          <a:xfrm>
            <a:off x="0" y="3917950"/>
            <a:ext cx="3733800" cy="2940050"/>
            <a:chOff x="240" y="2180"/>
            <a:chExt cx="2352" cy="1852"/>
          </a:xfrm>
        </p:grpSpPr>
        <p:pic>
          <p:nvPicPr>
            <p:cNvPr id="56332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383"/>
              <a:ext cx="2304" cy="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3" name="Text Box 11"/>
            <p:cNvSpPr txBox="1">
              <a:spLocks noChangeArrowheads="1"/>
            </p:cNvSpPr>
            <p:nvPr/>
          </p:nvSpPr>
          <p:spPr bwMode="auto">
            <a:xfrm>
              <a:off x="240" y="2180"/>
              <a:ext cx="1431" cy="2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kumimoji="0" lang="en-US" altLang="ja-JP" sz="2000" b="1">
                  <a:latin typeface="Gill Sans" charset="0"/>
                </a:rPr>
                <a:t>Duration of Burst</a:t>
              </a:r>
            </a:p>
          </p:txBody>
        </p:sp>
        <p:sp>
          <p:nvSpPr>
            <p:cNvPr id="56334" name="Text Box 12"/>
            <p:cNvSpPr txBox="1">
              <a:spLocks noChangeArrowheads="1"/>
            </p:cNvSpPr>
            <p:nvPr/>
          </p:nvSpPr>
          <p:spPr bwMode="auto">
            <a:xfrm>
              <a:off x="528" y="3504"/>
              <a:ext cx="6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kumimoji="0" lang="en-US" altLang="ja-JP" sz="2000" b="1" i="1">
                  <a:solidFill>
                    <a:srgbClr val="0000FF"/>
                  </a:solidFill>
                  <a:latin typeface="Gill Sans" charset="0"/>
                </a:rPr>
                <a:t>“short”</a:t>
              </a:r>
            </a:p>
          </p:txBody>
        </p:sp>
        <p:sp>
          <p:nvSpPr>
            <p:cNvPr id="56335" name="Text Box 13"/>
            <p:cNvSpPr txBox="1">
              <a:spLocks noChangeArrowheads="1"/>
            </p:cNvSpPr>
            <p:nvPr/>
          </p:nvSpPr>
          <p:spPr bwMode="auto">
            <a:xfrm>
              <a:off x="1296" y="2688"/>
              <a:ext cx="6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kumimoji="0" lang="en-US" altLang="ja-JP" sz="2000" b="1" i="1">
                  <a:solidFill>
                    <a:srgbClr val="0000FF"/>
                  </a:solidFill>
                  <a:latin typeface="Gill Sans" charset="0"/>
                </a:rPr>
                <a:t>“long”</a:t>
              </a:r>
            </a:p>
          </p:txBody>
        </p:sp>
      </p:grpSp>
      <p:grpSp>
        <p:nvGrpSpPr>
          <p:cNvPr id="56328" name="Group 14"/>
          <p:cNvGrpSpPr>
            <a:grpSpLocks/>
          </p:cNvGrpSpPr>
          <p:nvPr/>
        </p:nvGrpSpPr>
        <p:grpSpPr bwMode="auto">
          <a:xfrm>
            <a:off x="0" y="1125538"/>
            <a:ext cx="3752850" cy="2667000"/>
            <a:chOff x="228" y="480"/>
            <a:chExt cx="2364" cy="1680"/>
          </a:xfrm>
        </p:grpSpPr>
        <p:pic>
          <p:nvPicPr>
            <p:cNvPr id="56330" name="Picture 15" descr="bats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698"/>
              <a:ext cx="2304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1" name="Text Box 16"/>
            <p:cNvSpPr txBox="1">
              <a:spLocks noChangeArrowheads="1"/>
            </p:cNvSpPr>
            <p:nvPr/>
          </p:nvSpPr>
          <p:spPr bwMode="auto">
            <a:xfrm>
              <a:off x="228" y="480"/>
              <a:ext cx="915" cy="2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kumimoji="0" lang="en-US" altLang="ja-JP" sz="2000" b="1">
                  <a:latin typeface="Gill Sans" charset="0"/>
                </a:rPr>
                <a:t>Uniformity</a:t>
              </a:r>
            </a:p>
          </p:txBody>
        </p:sp>
      </p:grpSp>
      <p:sp>
        <p:nvSpPr>
          <p:cNvPr id="56329" name="Text Box 17"/>
          <p:cNvSpPr txBox="1">
            <a:spLocks noChangeArrowheads="1"/>
          </p:cNvSpPr>
          <p:nvPr/>
        </p:nvSpPr>
        <p:spPr bwMode="auto">
          <a:xfrm>
            <a:off x="3911600" y="5634038"/>
            <a:ext cx="508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>
                <a:latin typeface="Bodoni MT" pitchFamily="18" charset="0"/>
              </a:rPr>
              <a:t>GRB trigger from a satellite to MAGIC: 13 sec</a:t>
            </a:r>
          </a:p>
          <a:p>
            <a:pPr eaLnBrk="1" hangingPunct="1"/>
            <a:r>
              <a:rPr lang="en-US" altLang="ja-JP" sz="2000">
                <a:latin typeface="Bodoni MT" pitchFamily="18" charset="0"/>
              </a:rPr>
              <a:t>Capability: slew to any position in ≤ 50 sec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787D6D-E5C0-41AC-98F2-D600624E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198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/>
              <a:t>Fast Rotation </a:t>
            </a:r>
            <a:r>
              <a:rPr lang="de-DE" sz="3600" dirty="0" err="1"/>
              <a:t>of</a:t>
            </a:r>
            <a:r>
              <a:rPr lang="de-DE" sz="3600" dirty="0"/>
              <a:t> MAGIC </a:t>
            </a:r>
            <a:r>
              <a:rPr lang="de-DE" sz="3600" dirty="0" err="1"/>
              <a:t>to„catch</a:t>
            </a:r>
            <a:r>
              <a:rPr lang="de-DE" sz="3600" dirty="0"/>
              <a:t>“ GRB</a:t>
            </a:r>
            <a:endParaRPr lang="en-US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7" name="MAGIC_GRB_stereo-movemen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5496" y="1197320"/>
            <a:ext cx="9087998" cy="511200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7B6006-49B2-4867-9A9A-551F3599C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Group 2">
            <a:extLst>
              <a:ext uri="{FF2B5EF4-FFF2-40B4-BE49-F238E27FC236}">
                <a16:creationId xmlns:a16="http://schemas.microsoft.com/office/drawing/2014/main" id="{5FFB9148-DAB1-409F-878F-8E5877B20E3C}"/>
              </a:ext>
            </a:extLst>
          </p:cNvPr>
          <p:cNvGrpSpPr>
            <a:grpSpLocks/>
          </p:cNvGrpSpPr>
          <p:nvPr/>
        </p:nvGrpSpPr>
        <p:grpSpPr bwMode="auto">
          <a:xfrm>
            <a:off x="574675" y="3522663"/>
            <a:ext cx="7883525" cy="942975"/>
            <a:chOff x="552" y="1628"/>
            <a:chExt cx="4966" cy="594"/>
          </a:xfrm>
        </p:grpSpPr>
        <p:pic>
          <p:nvPicPr>
            <p:cNvPr id="10257" name="Picture 3">
              <a:extLst>
                <a:ext uri="{FF2B5EF4-FFF2-40B4-BE49-F238E27FC236}">
                  <a16:creationId xmlns:a16="http://schemas.microsoft.com/office/drawing/2014/main" id="{7BCEEC4A-94EA-4F0C-BCF0-1FC86E369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" y="1628"/>
              <a:ext cx="4966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8" name="Text Box 4">
              <a:extLst>
                <a:ext uri="{FF2B5EF4-FFF2-40B4-BE49-F238E27FC236}">
                  <a16:creationId xmlns:a16="http://schemas.microsoft.com/office/drawing/2014/main" id="{541A8F59-5B52-440E-8AA9-B28D122ED1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8" y="1779"/>
              <a:ext cx="398" cy="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with</a:t>
              </a:r>
            </a:p>
          </p:txBody>
        </p:sp>
      </p:grpSp>
      <p:sp>
        <p:nvSpPr>
          <p:cNvPr id="10244" name="Rectangle 6">
            <a:extLst>
              <a:ext uri="{FF2B5EF4-FFF2-40B4-BE49-F238E27FC236}">
                <a16:creationId xmlns:a16="http://schemas.microsoft.com/office/drawing/2014/main" id="{53E11B6F-CEAA-4AFD-87E4-B0271D41C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5013" y="276225"/>
            <a:ext cx="7723187" cy="1273175"/>
          </a:xfrm>
        </p:spPr>
        <p:txBody>
          <a:bodyPr/>
          <a:lstStyle/>
          <a:p>
            <a:pPr eaLnBrk="1" hangingPunct="1"/>
            <a:r>
              <a:rPr lang="en-US" altLang="en-US"/>
              <a:t>Cherenkov radiation in the atmosphere; simple model</a:t>
            </a:r>
          </a:p>
        </p:txBody>
      </p:sp>
      <p:grpSp>
        <p:nvGrpSpPr>
          <p:cNvPr id="10245" name="Group 8">
            <a:extLst>
              <a:ext uri="{FF2B5EF4-FFF2-40B4-BE49-F238E27FC236}">
                <a16:creationId xmlns:a16="http://schemas.microsoft.com/office/drawing/2014/main" id="{5FCF0CDB-EDD6-4DFE-8A4A-9B987D4B02BC}"/>
              </a:ext>
            </a:extLst>
          </p:cNvPr>
          <p:cNvGrpSpPr>
            <a:grpSpLocks/>
          </p:cNvGrpSpPr>
          <p:nvPr/>
        </p:nvGrpSpPr>
        <p:grpSpPr bwMode="auto">
          <a:xfrm>
            <a:off x="1204913" y="1677988"/>
            <a:ext cx="6715125" cy="766762"/>
            <a:chOff x="595" y="1012"/>
            <a:chExt cx="4230" cy="483"/>
          </a:xfrm>
        </p:grpSpPr>
        <p:grpSp>
          <p:nvGrpSpPr>
            <p:cNvPr id="10253" name="Group 9">
              <a:extLst>
                <a:ext uri="{FF2B5EF4-FFF2-40B4-BE49-F238E27FC236}">
                  <a16:creationId xmlns:a16="http://schemas.microsoft.com/office/drawing/2014/main" id="{E100D440-E43F-4D3B-8DD3-EEBC8B0FFD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4" y="1012"/>
              <a:ext cx="2901" cy="483"/>
              <a:chOff x="550" y="1002"/>
              <a:chExt cx="2901" cy="483"/>
            </a:xfrm>
          </p:grpSpPr>
          <p:pic>
            <p:nvPicPr>
              <p:cNvPr id="10255" name="Picture 10">
                <a:extLst>
                  <a:ext uri="{FF2B5EF4-FFF2-40B4-BE49-F238E27FC236}">
                    <a16:creationId xmlns:a16="http://schemas.microsoft.com/office/drawing/2014/main" id="{A7DFDFF0-8C63-49B8-9E66-11222EA24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825"/>
              <a:stretch>
                <a:fillRect/>
              </a:stretch>
            </p:blipFill>
            <p:spPr bwMode="auto">
              <a:xfrm>
                <a:off x="550" y="1002"/>
                <a:ext cx="1753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56" name="Text Box 11">
                <a:extLst>
                  <a:ext uri="{FF2B5EF4-FFF2-40B4-BE49-F238E27FC236}">
                    <a16:creationId xmlns:a16="http://schemas.microsoft.com/office/drawing/2014/main" id="{92115952-8669-4C09-8404-322AF88686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4" y="1157"/>
                <a:ext cx="89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+mn-cs"/>
                  </a:rPr>
                  <a:t>h</a:t>
                </a:r>
                <a:r>
                  <a:rPr kumimoji="0" lang="en-US" altLang="en-US" sz="2400" b="0" i="1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+mn-cs"/>
                  </a:rPr>
                  <a:t>0</a:t>
                </a: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+mn-cs"/>
                  </a:rPr>
                  <a:t> = 7.1 km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  <a:sym typeface="Symbol" panose="05050102010706020507" pitchFamily="18" charset="2"/>
                </a:endParaRPr>
              </a:p>
            </p:txBody>
          </p:sp>
        </p:grpSp>
        <p:sp>
          <p:nvSpPr>
            <p:cNvPr id="10254" name="Text Box 12">
              <a:extLst>
                <a:ext uri="{FF2B5EF4-FFF2-40B4-BE49-F238E27FC236}">
                  <a16:creationId xmlns:a16="http://schemas.microsoft.com/office/drawing/2014/main" id="{9D8EFB5B-3930-45D4-886D-1E57A6B8E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" y="1187"/>
              <a:ext cx="7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Air density:</a:t>
              </a:r>
            </a:p>
          </p:txBody>
        </p:sp>
      </p:grpSp>
      <p:sp>
        <p:nvSpPr>
          <p:cNvPr id="10246" name="Text Box 13">
            <a:extLst>
              <a:ext uri="{FF2B5EF4-FFF2-40B4-BE49-F238E27FC236}">
                <a16:creationId xmlns:a16="http://schemas.microsoft.com/office/drawing/2014/main" id="{632D145C-B476-4D02-BA80-A7A88FC63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3271838"/>
            <a:ext cx="1892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Refractive index:</a:t>
            </a:r>
          </a:p>
        </p:txBody>
      </p:sp>
      <p:sp>
        <p:nvSpPr>
          <p:cNvPr id="10247" name="Text Box 14">
            <a:extLst>
              <a:ext uri="{FF2B5EF4-FFF2-40B4-BE49-F238E27FC236}">
                <a16:creationId xmlns:a16="http://schemas.microsoft.com/office/drawing/2014/main" id="{0AA46894-CC45-4080-9266-031A6A0CA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3857625"/>
            <a:ext cx="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248" name="Text Box 21">
            <a:extLst>
              <a:ext uri="{FF2B5EF4-FFF2-40B4-BE49-F238E27FC236}">
                <a16:creationId xmlns:a16="http://schemas.microsoft.com/office/drawing/2014/main" id="{42C9212E-1107-4E33-A6D0-D6A5EBD2A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2555875"/>
            <a:ext cx="7065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Air density exponentially reduces with increasing height</a:t>
            </a:r>
          </a:p>
        </p:txBody>
      </p:sp>
      <p:sp>
        <p:nvSpPr>
          <p:cNvPr id="10249" name="Text Box 22">
            <a:extLst>
              <a:ext uri="{FF2B5EF4-FFF2-40B4-BE49-F238E27FC236}">
                <a16:creationId xmlns:a16="http://schemas.microsoft.com/office/drawing/2014/main" id="{C08750CE-F6BC-4378-995B-920B4A0F2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575" y="4214813"/>
            <a:ext cx="1535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at sea level</a:t>
            </a:r>
          </a:p>
        </p:txBody>
      </p:sp>
      <p:sp>
        <p:nvSpPr>
          <p:cNvPr id="10250" name="Text Box 23">
            <a:extLst>
              <a:ext uri="{FF2B5EF4-FFF2-40B4-BE49-F238E27FC236}">
                <a16:creationId xmlns:a16="http://schemas.microsoft.com/office/drawing/2014/main" id="{DAF124E4-12F4-42FC-B997-0DD586FE7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4835525"/>
            <a:ext cx="7108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So, for example, at the height of 7.1km the air density is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(1/e) times less, i.e. only ~37 % of its value at sea level</a:t>
            </a:r>
          </a:p>
        </p:txBody>
      </p:sp>
      <p:sp>
        <p:nvSpPr>
          <p:cNvPr id="10251" name="Datumsplatzhalter 16">
            <a:extLst>
              <a:ext uri="{FF2B5EF4-FFF2-40B4-BE49-F238E27FC236}">
                <a16:creationId xmlns:a16="http://schemas.microsoft.com/office/drawing/2014/main" id="{3ACA944F-0B0C-45C6-8EF1-59966C8B56A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52" name="Fußzeilenplatzhalter 17">
            <a:extLst>
              <a:ext uri="{FF2B5EF4-FFF2-40B4-BE49-F238E27FC236}">
                <a16:creationId xmlns:a16="http://schemas.microsoft.com/office/drawing/2014/main" id="{04303AE0-DC8E-4324-951F-E2C2478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>
            <a:extLst>
              <a:ext uri="{FF2B5EF4-FFF2-40B4-BE49-F238E27FC236}">
                <a16:creationId xmlns:a16="http://schemas.microsoft.com/office/drawing/2014/main" id="{69BD5011-2C28-4D39-88A7-C0D0E1704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088" y="3187700"/>
            <a:ext cx="4862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Threshold for Cherenkov emission for 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±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</p:txBody>
      </p:sp>
      <p:pic>
        <p:nvPicPr>
          <p:cNvPr id="11268" name="Picture 5">
            <a:extLst>
              <a:ext uri="{FF2B5EF4-FFF2-40B4-BE49-F238E27FC236}">
                <a16:creationId xmlns:a16="http://schemas.microsoft.com/office/drawing/2014/main" id="{79FB7706-81E3-40ED-B4E7-1B3FCBADE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2"/>
          <a:stretch>
            <a:fillRect/>
          </a:stretch>
        </p:blipFill>
        <p:spPr bwMode="auto">
          <a:xfrm>
            <a:off x="609600" y="3705225"/>
            <a:ext cx="671036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>
            <a:extLst>
              <a:ext uri="{FF2B5EF4-FFF2-40B4-BE49-F238E27FC236}">
                <a16:creationId xmlns:a16="http://schemas.microsoft.com/office/drawing/2014/main" id="{A25B3A70-7C8C-4210-9DBB-7BBE28C6A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4835525"/>
            <a:ext cx="306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Cherenkov angle for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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 = 1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:</a:t>
            </a:r>
          </a:p>
        </p:txBody>
      </p:sp>
      <p:sp>
        <p:nvSpPr>
          <p:cNvPr id="11270" name="Text Box 7">
            <a:extLst>
              <a:ext uri="{FF2B5EF4-FFF2-40B4-BE49-F238E27FC236}">
                <a16:creationId xmlns:a16="http://schemas.microsoft.com/office/drawing/2014/main" id="{144BBE4F-455E-4BE6-A05A-D7D0A27923C3}"/>
              </a:ext>
            </a:extLst>
          </p:cNvPr>
          <p:cNvSpPr txBox="1">
            <a:spLocks noChangeArrowheads="1"/>
          </p:cNvSpPr>
          <p:nvPr/>
        </p:nvSpPr>
        <p:spPr bwMode="auto">
          <a:xfrm rot="-4000">
            <a:off x="7316788" y="3873500"/>
            <a:ext cx="1598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(≈ 21 MeV at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sea level)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271" name="Picture 8">
            <a:extLst>
              <a:ext uri="{FF2B5EF4-FFF2-40B4-BE49-F238E27FC236}">
                <a16:creationId xmlns:a16="http://schemas.microsoft.com/office/drawing/2014/main" id="{A89E4616-107D-4341-8931-2B6E7ADC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5235575"/>
            <a:ext cx="514826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>
            <a:extLst>
              <a:ext uri="{FF2B5EF4-FFF2-40B4-BE49-F238E27FC236}">
                <a16:creationId xmlns:a16="http://schemas.microsoft.com/office/drawing/2014/main" id="{69E376C5-2966-46C8-BA44-CD2419A69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142875"/>
            <a:ext cx="7477125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Definition of refractive index: n = c/v (c-speed of light; v-speed of electromagnetic interaction in a given medium)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Definition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of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rPr>
              <a:t>b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rPr>
              <a:t>b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= v/c = 1/n = n</a:t>
            </a:r>
            <a:r>
              <a:rPr kumimoji="0" lang="en-GB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-1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;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rPr>
              <a:t>				  b</a:t>
            </a:r>
            <a:r>
              <a:rPr kumimoji="0" lang="en-GB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= n</a:t>
            </a:r>
            <a:r>
              <a:rPr kumimoji="0" lang="en-GB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-2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;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					  n = 1 +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rPr>
              <a:t>h</a:t>
            </a:r>
            <a:r>
              <a:rPr kumimoji="0" lang="en-GB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  <a:r>
              <a:rPr kumimoji="0" lang="en-GB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-2</a:t>
            </a:r>
            <a:r>
              <a:rPr kumimoji="0" lang="en-GB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= (1 +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rPr>
              <a:t>h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)</a:t>
            </a:r>
            <a:r>
              <a:rPr kumimoji="0" lang="en-GB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-2</a:t>
            </a:r>
            <a:r>
              <a:rPr kumimoji="0" lang="en-GB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= 1 - 2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rPr>
              <a:t>h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+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rPr>
              <a:t>h</a:t>
            </a:r>
            <a:r>
              <a:rPr kumimoji="0" lang="en-GB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;    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rPr>
              <a:t>h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&lt;&lt; 1 ;      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</a:t>
            </a:r>
            <a:r>
              <a:rPr kumimoji="0" lang="en-GB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-2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= 1 – 2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rPr>
              <a:t>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73" name="Datumsplatzhalter 8">
            <a:extLst>
              <a:ext uri="{FF2B5EF4-FFF2-40B4-BE49-F238E27FC236}">
                <a16:creationId xmlns:a16="http://schemas.microsoft.com/office/drawing/2014/main" id="{8A92904F-07E5-4A9B-B4B3-0299BBDADD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74" name="Fußzeilenplatzhalter 9">
            <a:extLst>
              <a:ext uri="{FF2B5EF4-FFF2-40B4-BE49-F238E27FC236}">
                <a16:creationId xmlns:a16="http://schemas.microsoft.com/office/drawing/2014/main" id="{6AC4565F-781C-45A5-BF80-19D8A4B8F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>
            <a:extLst>
              <a:ext uri="{FF2B5EF4-FFF2-40B4-BE49-F238E27FC236}">
                <a16:creationId xmlns:a16="http://schemas.microsoft.com/office/drawing/2014/main" id="{7540445E-03C6-4F33-81AF-80E8B2227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/>
              <a:t>Cherenkov emission threshold</a:t>
            </a:r>
            <a:br>
              <a:rPr lang="en-GB" altLang="en-US" sz="4000"/>
            </a:br>
            <a:r>
              <a:rPr lang="en-GB" altLang="en-US" sz="4000"/>
              <a:t>in atmosphere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6E2D02A-0E1D-4B99-8B28-D5A409EE5EC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26375" cy="1136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/>
              <a:t>Let us estimate Cherenkov light emission threshold energy for e</a:t>
            </a:r>
            <a:r>
              <a:rPr lang="en-US" altLang="en-US" sz="2400" baseline="30000">
                <a:cs typeface="Arial" panose="020B0604020202020204" pitchFamily="34" charset="0"/>
              </a:rPr>
              <a:t>±</a:t>
            </a:r>
            <a:r>
              <a:rPr lang="en-US" altLang="en-US" sz="2400">
                <a:cs typeface="Arial" panose="020B0604020202020204" pitchFamily="34" charset="0"/>
              </a:rPr>
              <a:t>, µ</a:t>
            </a:r>
            <a:r>
              <a:rPr lang="en-US" altLang="en-US" sz="2400" baseline="30000">
                <a:cs typeface="Arial" panose="020B0604020202020204" pitchFamily="34" charset="0"/>
              </a:rPr>
              <a:t>±</a:t>
            </a:r>
            <a:r>
              <a:rPr lang="en-US" altLang="en-US" sz="2400">
                <a:cs typeface="Arial" panose="020B0604020202020204" pitchFamily="34" charset="0"/>
              </a:rPr>
              <a:t> and p for few height levels in the atmosphere</a:t>
            </a:r>
          </a:p>
        </p:txBody>
      </p:sp>
      <p:graphicFrame>
        <p:nvGraphicFramePr>
          <p:cNvPr id="161895" name="Group 103">
            <a:extLst>
              <a:ext uri="{FF2B5EF4-FFF2-40B4-BE49-F238E27FC236}">
                <a16:creationId xmlns:a16="http://schemas.microsoft.com/office/drawing/2014/main" id="{F015132E-3934-4A49-BB05-0F79123A5D5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11238" y="3508375"/>
          <a:ext cx="7189787" cy="1992315"/>
        </p:xfrm>
        <a:graphic>
          <a:graphicData uri="http://schemas.openxmlformats.org/drawingml/2006/table">
            <a:tbl>
              <a:tblPr/>
              <a:tblGrid>
                <a:gridCol w="399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                                  particle type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µ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</a:t>
                      </a:r>
                      <a:r>
                        <a:rPr kumimoji="0" lang="en-GB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thr</a:t>
                      </a: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. @ sea level, GeV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0.021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4.4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38.9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       @  2 km a.s.l.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0.024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44.8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       @ 10 km a.s.l.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0.043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78.6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       @ 15 km a.s.l.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0.061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12.6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111.5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325" name="Datumsplatzhalter 5">
            <a:extLst>
              <a:ext uri="{FF2B5EF4-FFF2-40B4-BE49-F238E27FC236}">
                <a16:creationId xmlns:a16="http://schemas.microsoft.com/office/drawing/2014/main" id="{440010A0-2C7A-4D9D-8046-0F190B8C6B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26" name="Fußzeilenplatzhalter 6">
            <a:extLst>
              <a:ext uri="{FF2B5EF4-FFF2-40B4-BE49-F238E27FC236}">
                <a16:creationId xmlns:a16="http://schemas.microsoft.com/office/drawing/2014/main" id="{D40CF956-9B7C-4C9D-ABDF-ED98F79B4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>
            <a:extLst>
              <a:ext uri="{FF2B5EF4-FFF2-40B4-BE49-F238E27FC236}">
                <a16:creationId xmlns:a16="http://schemas.microsoft.com/office/drawing/2014/main" id="{F38D7DAF-0F10-4883-8E16-33C4A058D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2749550"/>
            <a:ext cx="55768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3">
            <a:extLst>
              <a:ext uri="{FF2B5EF4-FFF2-40B4-BE49-F238E27FC236}">
                <a16:creationId xmlns:a16="http://schemas.microsoft.com/office/drawing/2014/main" id="{CD79DD96-9C8A-48E1-B805-6E946BC27F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44475"/>
            <a:ext cx="7772400" cy="1289050"/>
          </a:xfrm>
        </p:spPr>
        <p:txBody>
          <a:bodyPr/>
          <a:lstStyle/>
          <a:p>
            <a:pPr eaLnBrk="1" hangingPunct="1"/>
            <a:r>
              <a:rPr lang="en-US" altLang="en-US" sz="4000"/>
              <a:t>Number of emitted Cherenkov photons</a:t>
            </a:r>
            <a:endParaRPr lang="en-US" altLang="en-US"/>
          </a:p>
        </p:txBody>
      </p:sp>
      <p:sp>
        <p:nvSpPr>
          <p:cNvPr id="17413" name="Text Box 11">
            <a:extLst>
              <a:ext uri="{FF2B5EF4-FFF2-40B4-BE49-F238E27FC236}">
                <a16:creationId xmlns:a16="http://schemas.microsoft.com/office/drawing/2014/main" id="{D5226878-F168-4AC5-84BC-89CF0018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946525"/>
            <a:ext cx="608806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For 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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 = 300 nm,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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 =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 600 nm (this is the usual sensitivity range of classical PMTs), in air, </a:t>
            </a: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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 = 1, for exponential atmosphere  profile: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414" name="Text Box 12">
            <a:extLst>
              <a:ext uri="{FF2B5EF4-FFF2-40B4-BE49-F238E27FC236}">
                <a16:creationId xmlns:a16="http://schemas.microsoft.com/office/drawing/2014/main" id="{C6E332EC-AE73-4E18-AF40-68F86053C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1597025"/>
            <a:ext cx="78168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 electron traveling at speed </a:t>
            </a: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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 in a medium of refractive index n emits, between wavelengths 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1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 and 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, per unit length: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415" name="Text Box 10">
            <a:extLst>
              <a:ext uri="{FF2B5EF4-FFF2-40B4-BE49-F238E27FC236}">
                <a16:creationId xmlns:a16="http://schemas.microsoft.com/office/drawing/2014/main" id="{D296D28B-034F-441F-A099-F64F870E8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5756275"/>
            <a:ext cx="6745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t-slanth depth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at given atmospheric height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</a:t>
            </a:r>
            <a:r>
              <a:rPr kumimoji="0" lang="en-US" alt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= 1036 g/cm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416" name="Text Box 17">
            <a:extLst>
              <a:ext uri="{FF2B5EF4-FFF2-40B4-BE49-F238E27FC236}">
                <a16:creationId xmlns:a16="http://schemas.microsoft.com/office/drawing/2014/main" id="{073ECFBC-1C1D-4B0B-9655-CC949FC57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5272088"/>
            <a:ext cx="72691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dN/dx ~ 45 </a:t>
            </a:r>
            <a:r>
              <a:rPr kumimoji="0" lang="en-GB" altLang="en-US" sz="2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e</a:t>
            </a:r>
            <a:r>
              <a:rPr kumimoji="0" lang="en-GB" altLang="en-US" sz="2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-h/h0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photons/m = 45 </a:t>
            </a:r>
            <a:r>
              <a:rPr kumimoji="0" lang="en-GB" altLang="en-US" sz="2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t/t</a:t>
            </a:r>
            <a:r>
              <a:rPr kumimoji="0" lang="en-GB" altLang="en-US" sz="2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0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photons/m</a:t>
            </a:r>
          </a:p>
        </p:txBody>
      </p:sp>
      <p:sp>
        <p:nvSpPr>
          <p:cNvPr id="17417" name="Datumsplatzhalter 8">
            <a:extLst>
              <a:ext uri="{FF2B5EF4-FFF2-40B4-BE49-F238E27FC236}">
                <a16:creationId xmlns:a16="http://schemas.microsoft.com/office/drawing/2014/main" id="{CB90C9E9-829F-4868-AE07-AEED71A5FE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8" name="Fußzeilenplatzhalter 9">
            <a:extLst>
              <a:ext uri="{FF2B5EF4-FFF2-40B4-BE49-F238E27FC236}">
                <a16:creationId xmlns:a16="http://schemas.microsoft.com/office/drawing/2014/main" id="{979B33E3-2292-4C2A-911C-31E19EEF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21233F64-CC25-4D27-B338-C8FEC6E36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n-GB" altLang="en-US" sz="2000">
                <a:solidFill>
                  <a:srgbClr val="0033CC"/>
                </a:solidFill>
              </a:rPr>
              <a:t>Water: n = 1.33; </a:t>
            </a:r>
          </a:p>
          <a:p>
            <a:pPr eaLnBrk="1" hangingPunct="1">
              <a:buFontTx/>
              <a:buNone/>
            </a:pPr>
            <a:r>
              <a:rPr lang="en-GB" altLang="en-US" sz="2000">
                <a:solidFill>
                  <a:srgbClr val="0033CC"/>
                </a:solidFill>
                <a:latin typeface="Symbol" panose="05050102010706020507" pitchFamily="18" charset="2"/>
              </a:rPr>
              <a:t>	q</a:t>
            </a:r>
            <a:r>
              <a:rPr lang="en-GB" altLang="en-US" sz="2000" baseline="-25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GB" altLang="en-US" sz="2000">
                <a:solidFill>
                  <a:srgbClr val="0033CC"/>
                </a:solidFill>
              </a:rPr>
              <a:t> = 41.2° </a:t>
            </a:r>
          </a:p>
          <a:p>
            <a:pPr eaLnBrk="1" hangingPunct="1">
              <a:buFontTx/>
              <a:buNone/>
            </a:pPr>
            <a:r>
              <a:rPr lang="en-GB" altLang="en-US" sz="2000">
                <a:solidFill>
                  <a:srgbClr val="0033CC"/>
                </a:solidFill>
              </a:rPr>
              <a:t>   for e</a:t>
            </a:r>
            <a:r>
              <a:rPr lang="en-US" altLang="en-US" sz="2000" baseline="30000">
                <a:solidFill>
                  <a:srgbClr val="0033CC"/>
                </a:solidFill>
                <a:cs typeface="Arial" panose="020B0604020202020204" pitchFamily="34" charset="0"/>
              </a:rPr>
              <a:t>±</a:t>
            </a:r>
            <a:r>
              <a:rPr lang="en-GB" altLang="en-US" sz="2000">
                <a:solidFill>
                  <a:srgbClr val="0033CC"/>
                </a:solidFill>
              </a:rPr>
              <a:t>    E</a:t>
            </a:r>
            <a:r>
              <a:rPr lang="en-GB" altLang="en-US" sz="2000" baseline="-25000">
                <a:solidFill>
                  <a:srgbClr val="0033CC"/>
                </a:solidFill>
              </a:rPr>
              <a:t>thr </a:t>
            </a:r>
            <a:r>
              <a:rPr lang="en-GB" altLang="en-US" sz="2000">
                <a:solidFill>
                  <a:srgbClr val="0033CC"/>
                </a:solidFill>
              </a:rPr>
              <a:t>=</a:t>
            </a:r>
            <a:r>
              <a:rPr lang="en-GB" altLang="en-US" sz="2000" baseline="-25000">
                <a:solidFill>
                  <a:srgbClr val="0033CC"/>
                </a:solidFill>
              </a:rPr>
              <a:t> </a:t>
            </a:r>
            <a:r>
              <a:rPr lang="en-GB" altLang="en-US" sz="2000">
                <a:solidFill>
                  <a:srgbClr val="0033CC"/>
                </a:solidFill>
              </a:rPr>
              <a:t>775 KeV</a:t>
            </a:r>
          </a:p>
          <a:p>
            <a:pPr eaLnBrk="1" hangingPunct="1">
              <a:buFontTx/>
              <a:buNone/>
            </a:pPr>
            <a:r>
              <a:rPr lang="en-GB" altLang="en-US" sz="2000">
                <a:solidFill>
                  <a:srgbClr val="0033CC"/>
                </a:solidFill>
              </a:rPr>
              <a:t>   for µ</a:t>
            </a:r>
            <a:r>
              <a:rPr lang="en-US" altLang="en-US" sz="2000" baseline="30000">
                <a:solidFill>
                  <a:srgbClr val="0033CC"/>
                </a:solidFill>
                <a:cs typeface="Arial" panose="020B0604020202020204" pitchFamily="34" charset="0"/>
              </a:rPr>
              <a:t>±      </a:t>
            </a:r>
            <a:r>
              <a:rPr lang="en-GB" altLang="en-US" sz="2000">
                <a:solidFill>
                  <a:srgbClr val="0033CC"/>
                </a:solidFill>
              </a:rPr>
              <a:t>E</a:t>
            </a:r>
            <a:r>
              <a:rPr lang="en-GB" altLang="en-US" sz="2000" baseline="-25000">
                <a:solidFill>
                  <a:srgbClr val="0033CC"/>
                </a:solidFill>
              </a:rPr>
              <a:t>thr  </a:t>
            </a:r>
            <a:r>
              <a:rPr lang="en-GB" altLang="en-US" sz="2000">
                <a:solidFill>
                  <a:srgbClr val="0033CC"/>
                </a:solidFill>
              </a:rPr>
              <a:t>= 160 MeV</a:t>
            </a:r>
          </a:p>
          <a:p>
            <a:pPr eaLnBrk="1" hangingPunct="1">
              <a:buFontTx/>
              <a:buNone/>
            </a:pPr>
            <a:r>
              <a:rPr lang="en-GB" altLang="en-US" sz="2000">
                <a:solidFill>
                  <a:srgbClr val="0033CC"/>
                </a:solidFill>
              </a:rPr>
              <a:t>   N</a:t>
            </a:r>
            <a:r>
              <a:rPr lang="en-GB" altLang="en-US" sz="2000" baseline="-25000">
                <a:solidFill>
                  <a:srgbClr val="0033CC"/>
                </a:solidFill>
              </a:rPr>
              <a:t>photons/mm</a:t>
            </a:r>
            <a:r>
              <a:rPr lang="en-GB" altLang="en-US" sz="2000">
                <a:solidFill>
                  <a:srgbClr val="0033CC"/>
                </a:solidFill>
              </a:rPr>
              <a:t> = 36   for </a:t>
            </a:r>
            <a:r>
              <a:rPr lang="en-GB" altLang="en-US" sz="2000">
                <a:solidFill>
                  <a:srgbClr val="0033CC"/>
                </a:solidFill>
                <a:latin typeface="Symbol" panose="05050102010706020507" pitchFamily="18" charset="2"/>
              </a:rPr>
              <a:t>l</a:t>
            </a:r>
            <a:r>
              <a:rPr lang="en-GB" altLang="en-US" sz="2000">
                <a:solidFill>
                  <a:srgbClr val="0033CC"/>
                </a:solidFill>
              </a:rPr>
              <a:t> in (300 – 600) nm</a:t>
            </a:r>
          </a:p>
          <a:p>
            <a:pPr eaLnBrk="1" hangingPunct="1">
              <a:buFontTx/>
              <a:buNone/>
            </a:pPr>
            <a:endParaRPr lang="en-GB" altLang="en-US" sz="2000">
              <a:solidFill>
                <a:srgbClr val="0033CC"/>
              </a:solidFill>
            </a:endParaRPr>
          </a:p>
          <a:p>
            <a:pPr eaLnBrk="1" hangingPunct="1"/>
            <a:r>
              <a:rPr lang="en-GB" altLang="en-US" sz="2000">
                <a:solidFill>
                  <a:srgbClr val="0033CC"/>
                </a:solidFill>
              </a:rPr>
              <a:t>Plexiglas: n = 1.50;</a:t>
            </a:r>
          </a:p>
          <a:p>
            <a:pPr eaLnBrk="1" hangingPunct="1">
              <a:buFontTx/>
              <a:buNone/>
            </a:pPr>
            <a:r>
              <a:rPr lang="en-GB" altLang="en-US" sz="2000">
                <a:solidFill>
                  <a:srgbClr val="0033CC"/>
                </a:solidFill>
              </a:rPr>
              <a:t>   </a:t>
            </a:r>
            <a:r>
              <a:rPr lang="en-GB" altLang="en-US" sz="2000">
                <a:solidFill>
                  <a:srgbClr val="0033CC"/>
                </a:solidFill>
                <a:latin typeface="Symbol" panose="05050102010706020507" pitchFamily="18" charset="2"/>
              </a:rPr>
              <a:t>q</a:t>
            </a:r>
            <a:r>
              <a:rPr lang="en-GB" altLang="en-US" sz="2000" baseline="-25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GB" altLang="en-US" sz="2000">
                <a:solidFill>
                  <a:srgbClr val="0033CC"/>
                </a:solidFill>
              </a:rPr>
              <a:t> = 48.2°</a:t>
            </a:r>
          </a:p>
          <a:p>
            <a:pPr eaLnBrk="1" hangingPunct="1">
              <a:buFontTx/>
              <a:buNone/>
            </a:pPr>
            <a:r>
              <a:rPr lang="en-GB" altLang="en-US" sz="2000">
                <a:solidFill>
                  <a:srgbClr val="0033CC"/>
                </a:solidFill>
              </a:rPr>
              <a:t>   for e</a:t>
            </a:r>
            <a:r>
              <a:rPr lang="en-US" altLang="en-US" sz="2000" baseline="30000">
                <a:solidFill>
                  <a:srgbClr val="0033CC"/>
                </a:solidFill>
                <a:cs typeface="Arial" panose="020B0604020202020204" pitchFamily="34" charset="0"/>
              </a:rPr>
              <a:t>±</a:t>
            </a:r>
            <a:r>
              <a:rPr lang="en-GB" altLang="en-US" sz="2000">
                <a:solidFill>
                  <a:srgbClr val="0033CC"/>
                </a:solidFill>
              </a:rPr>
              <a:t>    E</a:t>
            </a:r>
            <a:r>
              <a:rPr lang="en-GB" altLang="en-US" sz="2000" baseline="-25000">
                <a:solidFill>
                  <a:srgbClr val="0033CC"/>
                </a:solidFill>
              </a:rPr>
              <a:t>thr </a:t>
            </a:r>
            <a:r>
              <a:rPr lang="en-GB" altLang="en-US" sz="2000">
                <a:solidFill>
                  <a:srgbClr val="0033CC"/>
                </a:solidFill>
              </a:rPr>
              <a:t>=</a:t>
            </a:r>
            <a:r>
              <a:rPr lang="en-GB" altLang="en-US" sz="2000" baseline="-25000">
                <a:solidFill>
                  <a:srgbClr val="0033CC"/>
                </a:solidFill>
              </a:rPr>
              <a:t> </a:t>
            </a:r>
            <a:r>
              <a:rPr lang="en-GB" altLang="en-US" sz="2000">
                <a:solidFill>
                  <a:srgbClr val="0033CC"/>
                </a:solidFill>
              </a:rPr>
              <a:t>686 KeV</a:t>
            </a:r>
          </a:p>
          <a:p>
            <a:pPr eaLnBrk="1" hangingPunct="1">
              <a:buFontTx/>
              <a:buNone/>
            </a:pPr>
            <a:r>
              <a:rPr lang="en-GB" altLang="en-US" sz="2000">
                <a:solidFill>
                  <a:srgbClr val="0033CC"/>
                </a:solidFill>
              </a:rPr>
              <a:t>   for µ</a:t>
            </a:r>
            <a:r>
              <a:rPr lang="en-US" altLang="en-US" sz="2000" baseline="30000">
                <a:solidFill>
                  <a:srgbClr val="0033CC"/>
                </a:solidFill>
                <a:cs typeface="Arial" panose="020B0604020202020204" pitchFamily="34" charset="0"/>
              </a:rPr>
              <a:t>±      </a:t>
            </a:r>
            <a:r>
              <a:rPr lang="en-GB" altLang="en-US" sz="2000">
                <a:solidFill>
                  <a:srgbClr val="0033CC"/>
                </a:solidFill>
              </a:rPr>
              <a:t>E</a:t>
            </a:r>
            <a:r>
              <a:rPr lang="en-GB" altLang="en-US" sz="2000" baseline="-25000">
                <a:solidFill>
                  <a:srgbClr val="0033CC"/>
                </a:solidFill>
              </a:rPr>
              <a:t>thr  </a:t>
            </a:r>
            <a:r>
              <a:rPr lang="en-GB" altLang="en-US" sz="2000">
                <a:solidFill>
                  <a:srgbClr val="0033CC"/>
                </a:solidFill>
              </a:rPr>
              <a:t>= 142 MeV</a:t>
            </a:r>
          </a:p>
          <a:p>
            <a:pPr eaLnBrk="1" hangingPunct="1">
              <a:buFontTx/>
              <a:buNone/>
            </a:pPr>
            <a:r>
              <a:rPr lang="en-GB" altLang="en-US" sz="2000">
                <a:solidFill>
                  <a:srgbClr val="0033CC"/>
                </a:solidFill>
              </a:rPr>
              <a:t>   N</a:t>
            </a:r>
            <a:r>
              <a:rPr lang="en-GB" altLang="en-US" sz="2000" baseline="-25000">
                <a:solidFill>
                  <a:srgbClr val="0033CC"/>
                </a:solidFill>
              </a:rPr>
              <a:t>photons/mm</a:t>
            </a:r>
            <a:r>
              <a:rPr lang="en-GB" altLang="en-US" sz="2000">
                <a:solidFill>
                  <a:srgbClr val="0033CC"/>
                </a:solidFill>
              </a:rPr>
              <a:t> = 46   for </a:t>
            </a:r>
            <a:r>
              <a:rPr lang="en-GB" altLang="en-US" sz="2000">
                <a:solidFill>
                  <a:srgbClr val="0033CC"/>
                </a:solidFill>
                <a:latin typeface="Symbol" panose="05050102010706020507" pitchFamily="18" charset="2"/>
              </a:rPr>
              <a:t>l</a:t>
            </a:r>
            <a:r>
              <a:rPr lang="en-GB" altLang="en-US" sz="2000">
                <a:solidFill>
                  <a:srgbClr val="0033CC"/>
                </a:solidFill>
              </a:rPr>
              <a:t> in (300 – 600) nm</a:t>
            </a:r>
            <a:endParaRPr lang="en-US" altLang="en-US" sz="2000">
              <a:solidFill>
                <a:srgbClr val="0033CC"/>
              </a:solidFill>
            </a:endParaRP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C97FA17-00E4-4E76-9B69-FCAFBC7418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sz="4000"/>
              <a:t>Cherenkov emission threshold</a:t>
            </a:r>
            <a:br>
              <a:rPr lang="en-GB" altLang="en-US" sz="4000"/>
            </a:br>
            <a:r>
              <a:rPr lang="en-GB" altLang="en-US" sz="4000"/>
              <a:t>in water and in glass</a:t>
            </a:r>
          </a:p>
        </p:txBody>
      </p:sp>
      <p:sp>
        <p:nvSpPr>
          <p:cNvPr id="13317" name="Datumsplatzhalter 4">
            <a:extLst>
              <a:ext uri="{FF2B5EF4-FFF2-40B4-BE49-F238E27FC236}">
                <a16:creationId xmlns:a16="http://schemas.microsoft.com/office/drawing/2014/main" id="{5EE231F3-429B-4DD0-9994-3867A6DB85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8" name="Fußzeilenplatzhalter 5">
            <a:extLst>
              <a:ext uri="{FF2B5EF4-FFF2-40B4-BE49-F238E27FC236}">
                <a16:creationId xmlns:a16="http://schemas.microsoft.com/office/drawing/2014/main" id="{6939C0D9-3F4C-499C-80E8-3249615A3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>
            <a:extLst>
              <a:ext uri="{FF2B5EF4-FFF2-40B4-BE49-F238E27FC236}">
                <a16:creationId xmlns:a16="http://schemas.microsoft.com/office/drawing/2014/main" id="{3E36B302-48EF-4D50-8709-BFDBC2CD9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4000"/>
              <a:t>Number of emitted Cherenkov photons in the atmosphere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24277799-AA0B-497D-98BF-398C375D196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9900" y="2116138"/>
            <a:ext cx="8431213" cy="652462"/>
          </a:xfrm>
        </p:spPr>
        <p:txBody>
          <a:bodyPr/>
          <a:lstStyle/>
          <a:p>
            <a:pPr eaLnBrk="1" hangingPunct="1"/>
            <a:r>
              <a:rPr lang="en-GB" altLang="en-US" sz="2400"/>
              <a:t>A relativistic particle at a given height (slanth depth) a.s.l. will emit in the atmosphere, in the wavelength range of 300-600 nm, the following number of photons per 1m path length: </a:t>
            </a:r>
          </a:p>
        </p:txBody>
      </p:sp>
      <p:graphicFrame>
        <p:nvGraphicFramePr>
          <p:cNvPr id="158786" name="Group 66">
            <a:extLst>
              <a:ext uri="{FF2B5EF4-FFF2-40B4-BE49-F238E27FC236}">
                <a16:creationId xmlns:a16="http://schemas.microsoft.com/office/drawing/2014/main" id="{9EF7D41D-059C-40F1-A40C-A7AC841BAA4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68338" y="3881438"/>
          <a:ext cx="7861300" cy="2139951"/>
        </p:xfrm>
        <a:graphic>
          <a:graphicData uri="http://schemas.openxmlformats.org/drawingml/2006/table">
            <a:tbl>
              <a:tblPr/>
              <a:tblGrid>
                <a:gridCol w="2989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Slanth depth, g/cm²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1036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Height a.s.l., km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Number of emitted C- photons/m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463" name="Datumsplatzhalter 5">
            <a:extLst>
              <a:ext uri="{FF2B5EF4-FFF2-40B4-BE49-F238E27FC236}">
                <a16:creationId xmlns:a16="http://schemas.microsoft.com/office/drawing/2014/main" id="{487FBDEE-3E2C-4E13-9927-43FEC12DCD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64" name="Fußzeilenplatzhalter 6">
            <a:extLst>
              <a:ext uri="{FF2B5EF4-FFF2-40B4-BE49-F238E27FC236}">
                <a16:creationId xmlns:a16="http://schemas.microsoft.com/office/drawing/2014/main" id="{54CFE07E-5DAF-48D6-A9D2-8DA51BF6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200"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lang="de-DE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5838"/>
            <a:ext cx="721518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811213" y="334963"/>
            <a:ext cx="7577137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Index of Refraction and Cherenkov Emission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Angle versus Altitude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5F3506-3C74-4FDB-B2E7-F1619033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25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13" y="144463"/>
            <a:ext cx="8323262" cy="571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/>
              <a:t>Astronomy with</a:t>
            </a:r>
            <a:r>
              <a:rPr lang="en-US" altLang="en-US" sz="3600" dirty="0">
                <a:solidFill>
                  <a:schemeClr val="tx1"/>
                </a:solidFill>
              </a:rPr>
              <a:t> </a:t>
            </a:r>
            <a:r>
              <a:rPr lang="en-US" altLang="en-US" sz="3600" dirty="0"/>
              <a:t>C</a:t>
            </a:r>
            <a:r>
              <a:rPr lang="en-US" altLang="en-US" sz="3600" dirty="0">
                <a:solidFill>
                  <a:schemeClr val="tx1"/>
                </a:solidFill>
              </a:rPr>
              <a:t>harged Cosmic Rays ?</a:t>
            </a:r>
            <a:endParaRPr lang="en-US" altLang="en-US" dirty="0"/>
          </a:p>
        </p:txBody>
      </p:sp>
      <p:pic>
        <p:nvPicPr>
          <p:cNvPr id="32771" name="Picture 3" descr="gamma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960438"/>
            <a:ext cx="7688263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gamma1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960438"/>
            <a:ext cx="7688263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gamma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960438"/>
            <a:ext cx="7688263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gamma1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960438"/>
            <a:ext cx="7688263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4059238" y="1976438"/>
            <a:ext cx="37306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>
                <a:solidFill>
                  <a:schemeClr val="folHlink"/>
                </a:solidFill>
              </a:rPr>
              <a:t>B</a:t>
            </a:r>
            <a:endParaRPr lang="en-US" altLang="en-US" sz="4000" b="1">
              <a:solidFill>
                <a:schemeClr val="folHlink"/>
              </a:solidFill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793750" y="958850"/>
            <a:ext cx="7670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Charged CR particles, deflected by magnetic fields, lose their information on the location of  the emission site (unless E is very large)</a:t>
            </a:r>
          </a:p>
        </p:txBody>
      </p:sp>
      <p:sp>
        <p:nvSpPr>
          <p:cNvPr id="24586" name="Datumsplatzhalter 9"/>
          <p:cNvSpPr>
            <a:spLocks noGrp="1"/>
          </p:cNvSpPr>
          <p:nvPr>
            <p:ph type="dt" sz="quarter" idx="10"/>
          </p:nvPr>
        </p:nvSpPr>
        <p:spPr>
          <a:xfrm>
            <a:off x="404813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1200">
                <a:latin typeface="+mn-lt"/>
              </a:rPr>
              <a:t>CTAO-LST-Summer-School, Bertinoro, Italy, 17.06.24</a:t>
            </a:r>
            <a:endParaRPr lang="en-US" altLang="en-US" sz="1200" dirty="0">
              <a:latin typeface="+mn-lt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9164F4C-41A6-4E6A-941C-E80023F78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95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403648" y="1196753"/>
          <a:ext cx="6379460" cy="504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Fotografia Photo Editor" r:id="rId3" imgW="7504762" imgH="7504762" progId="">
                  <p:embed/>
                </p:oleObj>
              </mc:Choice>
              <mc:Fallback>
                <p:oleObj name="Fotografia Photo Editor" r:id="rId3" imgW="7504762" imgH="750476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196753"/>
                        <a:ext cx="6379460" cy="5040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640666" y="476672"/>
            <a:ext cx="8035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Lateral </a:t>
            </a:r>
            <a:r>
              <a:rPr lang="de-DE" sz="3600" dirty="0" err="1"/>
              <a:t>distribution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light</a:t>
            </a:r>
            <a:r>
              <a:rPr lang="de-DE" sz="3600" dirty="0"/>
              <a:t> </a:t>
            </a:r>
            <a:r>
              <a:rPr lang="de-DE" sz="3600" dirty="0" err="1"/>
              <a:t>from</a:t>
            </a:r>
            <a:r>
              <a:rPr lang="de-DE" sz="3600" dirty="0"/>
              <a:t> a </a:t>
            </a:r>
            <a:r>
              <a:rPr lang="de-DE" sz="3600" dirty="0" err="1"/>
              <a:t>single</a:t>
            </a:r>
            <a:r>
              <a:rPr lang="de-DE" sz="3600" dirty="0"/>
              <a:t> </a:t>
            </a:r>
            <a:r>
              <a:rPr lang="de-DE" sz="3600" dirty="0">
                <a:latin typeface="Symbol" pitchFamily="18" charset="2"/>
              </a:rPr>
              <a:t>m</a:t>
            </a:r>
            <a:endParaRPr lang="en-US" sz="3600" dirty="0">
              <a:latin typeface="Symbol" pitchFamily="18" charset="2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AA7F3A-BD48-4CD7-BDA8-3716C27E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id="{D446C352-0F33-4992-BE7C-63FFC3C29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2588"/>
            <a:ext cx="7772400" cy="735012"/>
          </a:xfrm>
        </p:spPr>
        <p:txBody>
          <a:bodyPr/>
          <a:lstStyle/>
          <a:p>
            <a:pPr eaLnBrk="1" hangingPunct="1"/>
            <a:r>
              <a:rPr lang="en-US" altLang="en-US"/>
              <a:t>Lateral distribution of C-light</a:t>
            </a:r>
          </a:p>
        </p:txBody>
      </p:sp>
      <p:pic>
        <p:nvPicPr>
          <p:cNvPr id="16388" name="Picture 3" descr="2latdist">
            <a:extLst>
              <a:ext uri="{FF2B5EF4-FFF2-40B4-BE49-F238E27FC236}">
                <a16:creationId xmlns:a16="http://schemas.microsoft.com/office/drawing/2014/main" id="{66D8E1D0-AA96-4D50-854C-DE54E109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492375"/>
            <a:ext cx="3227387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4">
            <a:extLst>
              <a:ext uri="{FF2B5EF4-FFF2-40B4-BE49-F238E27FC236}">
                <a16:creationId xmlns:a16="http://schemas.microsoft.com/office/drawing/2014/main" id="{71AF5BFE-BAD7-4E99-AC15-A6CC30EF6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1347788"/>
            <a:ext cx="48720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If e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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shower extinguishes before reaching observation level (E&lt; a few TeV) :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Plateau up to the hump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then fast  drop</a:t>
            </a: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8EBB8947-E772-47F7-B9EF-57919C839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5" y="1371600"/>
            <a:ext cx="3444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Else, C-light density is maximum at shower core and drops exponentially with R </a:t>
            </a:r>
          </a:p>
        </p:txBody>
      </p:sp>
      <p:sp>
        <p:nvSpPr>
          <p:cNvPr id="16391" name="Text Box 6">
            <a:extLst>
              <a:ext uri="{FF2B5EF4-FFF2-40B4-BE49-F238E27FC236}">
                <a16:creationId xmlns:a16="http://schemas.microsoft.com/office/drawing/2014/main" id="{8E1423C6-DD59-422E-9BCC-410DBC0C4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5410200"/>
            <a:ext cx="3263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Note above: for a given E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a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Symbol" panose="05050102010706020507" pitchFamily="18" charset="2"/>
              </a:rPr>
              <a:t>-ray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produces far less light than a hadron!</a:t>
            </a:r>
          </a:p>
        </p:txBody>
      </p:sp>
      <p:grpSp>
        <p:nvGrpSpPr>
          <p:cNvPr id="16392" name="Group 18">
            <a:extLst>
              <a:ext uri="{FF2B5EF4-FFF2-40B4-BE49-F238E27FC236}">
                <a16:creationId xmlns:a16="http://schemas.microsoft.com/office/drawing/2014/main" id="{AC3BF4BB-2EB4-4FA6-92C7-9845522BDCB8}"/>
              </a:ext>
            </a:extLst>
          </p:cNvPr>
          <p:cNvGrpSpPr>
            <a:grpSpLocks/>
          </p:cNvGrpSpPr>
          <p:nvPr/>
        </p:nvGrpSpPr>
        <p:grpSpPr bwMode="auto">
          <a:xfrm>
            <a:off x="465138" y="2387600"/>
            <a:ext cx="4572000" cy="3708400"/>
            <a:chOff x="293" y="1493"/>
            <a:chExt cx="2880" cy="2336"/>
          </a:xfrm>
        </p:grpSpPr>
        <p:pic>
          <p:nvPicPr>
            <p:cNvPr id="16395" name="Picture 10">
              <a:extLst>
                <a:ext uri="{FF2B5EF4-FFF2-40B4-BE49-F238E27FC236}">
                  <a16:creationId xmlns:a16="http://schemas.microsoft.com/office/drawing/2014/main" id="{23362F55-A887-46D8-8D12-D87175388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" y="1493"/>
              <a:ext cx="2880" cy="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Text Box 11">
              <a:extLst>
                <a:ext uri="{FF2B5EF4-FFF2-40B4-BE49-F238E27FC236}">
                  <a16:creationId xmlns:a16="http://schemas.microsoft.com/office/drawing/2014/main" id="{007668A5-DFC5-49E8-AE1B-D90ABD983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4" y="1856"/>
              <a:ext cx="37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100 GeV</a:t>
              </a:r>
            </a:p>
          </p:txBody>
        </p:sp>
        <p:sp>
          <p:nvSpPr>
            <p:cNvPr id="16397" name="Text Box 12">
              <a:extLst>
                <a:ext uri="{FF2B5EF4-FFF2-40B4-BE49-F238E27FC236}">
                  <a16:creationId xmlns:a16="http://schemas.microsoft.com/office/drawing/2014/main" id="{4246EC1B-C99C-4D77-939C-3FEEA7301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4" y="2066"/>
              <a:ext cx="32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50 GeV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398" name="Text Box 13">
              <a:extLst>
                <a:ext uri="{FF2B5EF4-FFF2-40B4-BE49-F238E27FC236}">
                  <a16:creationId xmlns:a16="http://schemas.microsoft.com/office/drawing/2014/main" id="{588ADB9F-2E57-45B7-B0D5-3285CC974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" y="2304"/>
              <a:ext cx="32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20 GeV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399" name="Text Box 14">
              <a:extLst>
                <a:ext uri="{FF2B5EF4-FFF2-40B4-BE49-F238E27FC236}">
                  <a16:creationId xmlns:a16="http://schemas.microsoft.com/office/drawing/2014/main" id="{E8315483-49E6-4B57-A338-18794AED5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" y="2517"/>
              <a:ext cx="32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10 GeV</a:t>
              </a:r>
            </a:p>
          </p:txBody>
        </p:sp>
        <p:sp>
          <p:nvSpPr>
            <p:cNvPr id="16400" name="Text Box 15">
              <a:extLst>
                <a:ext uri="{FF2B5EF4-FFF2-40B4-BE49-F238E27FC236}">
                  <a16:creationId xmlns:a16="http://schemas.microsoft.com/office/drawing/2014/main" id="{5A3C08F8-E0A0-4ED7-B57B-F045BC328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" y="2918"/>
              <a:ext cx="27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5 GeV</a:t>
              </a:r>
            </a:p>
          </p:txBody>
        </p:sp>
        <p:sp>
          <p:nvSpPr>
            <p:cNvPr id="16401" name="Text Box 16">
              <a:extLst>
                <a:ext uri="{FF2B5EF4-FFF2-40B4-BE49-F238E27FC236}">
                  <a16:creationId xmlns:a16="http://schemas.microsoft.com/office/drawing/2014/main" id="{2791F88F-0B84-4323-9D15-4BFC7DF8E2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3677"/>
              <a:ext cx="190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D. Sobczynska, CORSIKA simulations</a:t>
              </a:r>
            </a:p>
          </p:txBody>
        </p:sp>
        <p:sp>
          <p:nvSpPr>
            <p:cNvPr id="16402" name="Line 17">
              <a:extLst>
                <a:ext uri="{FF2B5EF4-FFF2-40B4-BE49-F238E27FC236}">
                  <a16:creationId xmlns:a16="http://schemas.microsoft.com/office/drawing/2014/main" id="{3344D7E2-A3C7-413E-94A4-4398B991D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8" y="1696"/>
              <a:ext cx="0" cy="177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6393" name="Datumsplatzhalter 16">
            <a:extLst>
              <a:ext uri="{FF2B5EF4-FFF2-40B4-BE49-F238E27FC236}">
                <a16:creationId xmlns:a16="http://schemas.microsoft.com/office/drawing/2014/main" id="{41FAEED9-656F-4BFC-BADD-3E104579C61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4" name="Fußzeilenplatzhalter 17">
            <a:extLst>
              <a:ext uri="{FF2B5EF4-FFF2-40B4-BE49-F238E27FC236}">
                <a16:creationId xmlns:a16="http://schemas.microsoft.com/office/drawing/2014/main" id="{9F9B4E30-784B-4EFD-827E-89E8EF7CB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5" name="Grafik 4" descr="Fig.2. Cherenkov-ang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3528" y="404664"/>
            <a:ext cx="3627211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d – </a:t>
            </a:r>
            <a:r>
              <a:rPr lang="de-DE" dirty="0" err="1"/>
              <a:t>diameter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telescope</a:t>
            </a:r>
            <a:endParaRPr lang="de-DE" dirty="0"/>
          </a:p>
          <a:p>
            <a:r>
              <a:rPr lang="de-DE" dirty="0"/>
              <a:t>2</a:t>
            </a:r>
            <a:r>
              <a:rPr lang="el-GR" dirty="0"/>
              <a:t>π</a:t>
            </a:r>
            <a:r>
              <a:rPr lang="de-DE" dirty="0"/>
              <a:t> x (r + d/2) – </a:t>
            </a:r>
            <a:r>
              <a:rPr lang="de-DE" dirty="0" err="1"/>
              <a:t>circumference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ring</a:t>
            </a:r>
          </a:p>
          <a:p>
            <a:r>
              <a:rPr lang="el-GR" dirty="0"/>
              <a:t>ϕ</a:t>
            </a:r>
            <a:r>
              <a:rPr lang="de-DE" dirty="0"/>
              <a:t> = d/r + d/2 – </a:t>
            </a:r>
            <a:r>
              <a:rPr lang="de-DE" dirty="0" err="1"/>
              <a:t>arc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el-GR" dirty="0"/>
              <a:t>μ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A9316A8-FC51-4130-8929-471F212A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>
                <a:solidFill>
                  <a:srgbClr val="0000CC"/>
                </a:solidFill>
              </a:rPr>
              <a:t>VHE </a:t>
            </a:r>
            <a:r>
              <a:rPr lang="de-DE" sz="3600" dirty="0">
                <a:solidFill>
                  <a:srgbClr val="0000CC"/>
                </a:solidFill>
                <a:latin typeface="Symbol" pitchFamily="18" charset="2"/>
              </a:rPr>
              <a:t>g</a:t>
            </a:r>
            <a:r>
              <a:rPr lang="de-DE" sz="3600" dirty="0">
                <a:solidFill>
                  <a:srgbClr val="0000CC"/>
                </a:solidFill>
              </a:rPr>
              <a:t>-</a:t>
            </a:r>
            <a:r>
              <a:rPr lang="de-DE" sz="3600" dirty="0" err="1">
                <a:solidFill>
                  <a:srgbClr val="0000CC"/>
                </a:solidFill>
              </a:rPr>
              <a:t>astrophysics</a:t>
            </a:r>
            <a:r>
              <a:rPr lang="de-DE" sz="3600" dirty="0">
                <a:solidFill>
                  <a:srgbClr val="0000CC"/>
                </a:solidFill>
              </a:rPr>
              <a:t> </a:t>
            </a:r>
            <a:r>
              <a:rPr lang="de-DE" sz="3600" dirty="0" err="1">
                <a:solidFill>
                  <a:srgbClr val="0000CC"/>
                </a:solidFill>
              </a:rPr>
              <a:t>with</a:t>
            </a:r>
            <a:r>
              <a:rPr lang="de-DE" sz="3600" dirty="0">
                <a:solidFill>
                  <a:srgbClr val="0000CC"/>
                </a:solidFill>
              </a:rPr>
              <a:t> IACTs </a:t>
            </a:r>
            <a:r>
              <a:rPr lang="de-DE" sz="3600" dirty="0" err="1">
                <a:solidFill>
                  <a:srgbClr val="0000CC"/>
                </a:solidFill>
              </a:rPr>
              <a:t>is</a:t>
            </a:r>
            <a:r>
              <a:rPr lang="de-DE" sz="3600" dirty="0">
                <a:solidFill>
                  <a:srgbClr val="0000CC"/>
                </a:solidFill>
              </a:rPr>
              <a:t> </a:t>
            </a:r>
            <a:r>
              <a:rPr lang="de-DE" sz="3600" dirty="0" err="1">
                <a:solidFill>
                  <a:srgbClr val="0000CC"/>
                </a:solidFill>
              </a:rPr>
              <a:t>possible</a:t>
            </a:r>
            <a:r>
              <a:rPr lang="de-DE" sz="3600" dirty="0">
                <a:solidFill>
                  <a:srgbClr val="0000CC"/>
                </a:solidFill>
              </a:rPr>
              <a:t> </a:t>
            </a:r>
            <a:br>
              <a:rPr lang="de-DE" sz="3600" dirty="0">
                <a:solidFill>
                  <a:srgbClr val="0000CC"/>
                </a:solidFill>
              </a:rPr>
            </a:br>
            <a:r>
              <a:rPr lang="de-DE" sz="3600" dirty="0" err="1">
                <a:solidFill>
                  <a:srgbClr val="0000CC"/>
                </a:solidFill>
              </a:rPr>
              <a:t>thanks</a:t>
            </a:r>
            <a:r>
              <a:rPr lang="de-DE" sz="3600" dirty="0">
                <a:solidFill>
                  <a:srgbClr val="0000CC"/>
                </a:solidFill>
              </a:rPr>
              <a:t> </a:t>
            </a:r>
            <a:r>
              <a:rPr lang="de-DE" sz="3600" dirty="0" err="1">
                <a:solidFill>
                  <a:srgbClr val="0000CC"/>
                </a:solidFill>
              </a:rPr>
              <a:t>to</a:t>
            </a:r>
            <a:r>
              <a:rPr lang="de-DE" sz="3600" dirty="0">
                <a:solidFill>
                  <a:srgbClr val="0000CC"/>
                </a:solidFill>
              </a:rPr>
              <a:t> </a:t>
            </a:r>
            <a:r>
              <a:rPr lang="de-DE" sz="3600" dirty="0" err="1">
                <a:solidFill>
                  <a:srgbClr val="0000CC"/>
                </a:solidFill>
              </a:rPr>
              <a:t>exponential</a:t>
            </a:r>
            <a:r>
              <a:rPr lang="de-DE" sz="3600" dirty="0">
                <a:solidFill>
                  <a:srgbClr val="0000CC"/>
                </a:solidFill>
              </a:rPr>
              <a:t> </a:t>
            </a:r>
            <a:r>
              <a:rPr lang="de-DE" sz="3600" dirty="0" err="1">
                <a:solidFill>
                  <a:srgbClr val="0000CC"/>
                </a:solidFill>
              </a:rPr>
              <a:t>atmosphere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6" name="Grafik 5" descr="Cherenkov-angle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4328" y="1413296"/>
            <a:ext cx="6528032" cy="4896024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091EFB-3F9F-447E-AD02-13CC381E0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5" name="Grafik 4" descr="gamma-hadron-Mirzoyan-Dubna-15-Apr-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E102A67-FE49-458E-9C27-769398B6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>
            <a:extLst>
              <a:ext uri="{FF2B5EF4-FFF2-40B4-BE49-F238E27FC236}">
                <a16:creationId xmlns:a16="http://schemas.microsoft.com/office/drawing/2014/main" id="{E76FCA42-7D39-47B1-82A6-D5A4BA951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Arrival time distribution of Cherenkov photons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484" name="Picture 3" descr="fig2_ic">
            <a:extLst>
              <a:ext uri="{FF2B5EF4-FFF2-40B4-BE49-F238E27FC236}">
                <a16:creationId xmlns:a16="http://schemas.microsoft.com/office/drawing/2014/main" id="{1375134E-C406-426B-817F-ACABE3336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81200"/>
            <a:ext cx="72009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Datumsplatzhalter 4">
            <a:extLst>
              <a:ext uri="{FF2B5EF4-FFF2-40B4-BE49-F238E27FC236}">
                <a16:creationId xmlns:a16="http://schemas.microsoft.com/office/drawing/2014/main" id="{2E0EA11A-7354-4962-9AB1-1E11911C5A4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6" name="Fußzeilenplatzhalter 5">
            <a:extLst>
              <a:ext uri="{FF2B5EF4-FFF2-40B4-BE49-F238E27FC236}">
                <a16:creationId xmlns:a16="http://schemas.microsoft.com/office/drawing/2014/main" id="{192AD156-4BF4-467D-AEF9-059FC453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</p:spTree>
    <p:extLst>
      <p:ext uri="{BB962C8B-B14F-4D97-AF65-F5344CB8AC3E}">
        <p14:creationId xmlns:p14="http://schemas.microsoft.com/office/powerpoint/2010/main" val="1293298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 flipV="1">
            <a:off x="0" y="5168900"/>
            <a:ext cx="6604000" cy="1524000"/>
          </a:xfrm>
          <a:custGeom>
            <a:avLst/>
            <a:gdLst>
              <a:gd name="T0" fmla="*/ 6127045 w 21600"/>
              <a:gd name="T1" fmla="*/ 762000 h 21600"/>
              <a:gd name="T2" fmla="*/ 3302000 w 21600"/>
              <a:gd name="T3" fmla="*/ 1524000 h 21600"/>
              <a:gd name="T4" fmla="*/ 476956 w 21600"/>
              <a:gd name="T5" fmla="*/ 762000 h 21600"/>
              <a:gd name="T6" fmla="*/ 33020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0 w 21600"/>
              <a:gd name="T13" fmla="*/ 3360 h 21600"/>
              <a:gd name="T14" fmla="*/ 18240 w 21600"/>
              <a:gd name="T15" fmla="*/ 182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77900" y="355600"/>
            <a:ext cx="4610100" cy="6134100"/>
            <a:chOff x="616" y="224"/>
            <a:chExt cx="2904" cy="386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16" y="224"/>
              <a:ext cx="2904" cy="3504"/>
              <a:chOff x="616" y="224"/>
              <a:chExt cx="2904" cy="3504"/>
            </a:xfrm>
          </p:grpSpPr>
          <p:sp>
            <p:nvSpPr>
              <p:cNvPr id="26711" name="Line 5"/>
              <p:cNvSpPr>
                <a:spLocks noChangeShapeType="1"/>
              </p:cNvSpPr>
              <p:nvPr/>
            </p:nvSpPr>
            <p:spPr bwMode="auto">
              <a:xfrm>
                <a:off x="2056" y="224"/>
                <a:ext cx="0" cy="576"/>
              </a:xfrm>
              <a:prstGeom prst="line">
                <a:avLst/>
              </a:prstGeom>
              <a:noFill/>
              <a:ln w="3175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6712" name="Picture 6" descr="view_yz_0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7279" t="23026" r="33728"/>
              <a:stretch>
                <a:fillRect/>
              </a:stretch>
            </p:blipFill>
            <p:spPr bwMode="auto">
              <a:xfrm>
                <a:off x="1816" y="830"/>
                <a:ext cx="552" cy="1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713" name="AutoShape 7"/>
              <p:cNvSpPr>
                <a:spLocks noChangeArrowheads="1"/>
              </p:cNvSpPr>
              <p:nvPr/>
            </p:nvSpPr>
            <p:spPr bwMode="auto">
              <a:xfrm>
                <a:off x="616" y="1568"/>
                <a:ext cx="2904" cy="216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99CC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710" name="Oval 8"/>
            <p:cNvSpPr>
              <a:spLocks noChangeArrowheads="1"/>
            </p:cNvSpPr>
            <p:nvPr/>
          </p:nvSpPr>
          <p:spPr bwMode="auto">
            <a:xfrm>
              <a:off x="624" y="3384"/>
              <a:ext cx="2896" cy="704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3399FF"/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267200" y="152400"/>
            <a:ext cx="4799013" cy="4797425"/>
            <a:chOff x="2688" y="96"/>
            <a:chExt cx="3023" cy="3022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168" y="96"/>
              <a:ext cx="2543" cy="2592"/>
              <a:chOff x="3752" y="792"/>
              <a:chExt cx="1912" cy="1920"/>
            </a:xfrm>
          </p:grpSpPr>
          <p:sp>
            <p:nvSpPr>
              <p:cNvPr id="26701" name="Rectangle 11"/>
              <p:cNvSpPr>
                <a:spLocks noChangeArrowheads="1"/>
              </p:cNvSpPr>
              <p:nvPr/>
            </p:nvSpPr>
            <p:spPr bwMode="auto">
              <a:xfrm>
                <a:off x="3752" y="800"/>
                <a:ext cx="1912" cy="19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702" name="Picture 12" descr="event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81" y="890"/>
                <a:ext cx="1696" cy="1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703" name="AutoShape 13"/>
              <p:cNvSpPr>
                <a:spLocks noChangeArrowheads="1"/>
              </p:cNvSpPr>
              <p:nvPr/>
            </p:nvSpPr>
            <p:spPr bwMode="auto">
              <a:xfrm>
                <a:off x="3784" y="792"/>
                <a:ext cx="1872" cy="1912"/>
              </a:xfrm>
              <a:custGeom>
                <a:avLst/>
                <a:gdLst>
                  <a:gd name="T0" fmla="*/ 936 w 21600"/>
                  <a:gd name="T1" fmla="*/ 0 h 21600"/>
                  <a:gd name="T2" fmla="*/ 274 w 21600"/>
                  <a:gd name="T3" fmla="*/ 280 h 21600"/>
                  <a:gd name="T4" fmla="*/ 0 w 21600"/>
                  <a:gd name="T5" fmla="*/ 956 h 21600"/>
                  <a:gd name="T6" fmla="*/ 274 w 21600"/>
                  <a:gd name="T7" fmla="*/ 1632 h 21600"/>
                  <a:gd name="T8" fmla="*/ 936 w 21600"/>
                  <a:gd name="T9" fmla="*/ 1912 h 21600"/>
                  <a:gd name="T10" fmla="*/ 1598 w 21600"/>
                  <a:gd name="T11" fmla="*/ 1632 h 21600"/>
                  <a:gd name="T12" fmla="*/ 1872 w 21600"/>
                  <a:gd name="T13" fmla="*/ 956 h 21600"/>
                  <a:gd name="T14" fmla="*/ 1598 w 21600"/>
                  <a:gd name="T15" fmla="*/ 28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2 w 21600"/>
                  <a:gd name="T25" fmla="*/ 3163 h 21600"/>
                  <a:gd name="T26" fmla="*/ 18438 w 21600"/>
                  <a:gd name="T27" fmla="*/ 18437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492" y="10800"/>
                    </a:moveTo>
                    <a:cubicBezTo>
                      <a:pt x="2492" y="15388"/>
                      <a:pt x="6212" y="19108"/>
                      <a:pt x="10800" y="19108"/>
                    </a:cubicBezTo>
                    <a:cubicBezTo>
                      <a:pt x="15388" y="19108"/>
                      <a:pt x="19108" y="15388"/>
                      <a:pt x="19108" y="10800"/>
                    </a:cubicBezTo>
                    <a:cubicBezTo>
                      <a:pt x="19108" y="6212"/>
                      <a:pt x="15388" y="2492"/>
                      <a:pt x="10800" y="2492"/>
                    </a:cubicBezTo>
                    <a:cubicBezTo>
                      <a:pt x="6212" y="2492"/>
                      <a:pt x="2492" y="6212"/>
                      <a:pt x="2492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4" name="Freeform 14"/>
              <p:cNvSpPr>
                <a:spLocks/>
              </p:cNvSpPr>
              <p:nvPr/>
            </p:nvSpPr>
            <p:spPr bwMode="auto">
              <a:xfrm>
                <a:off x="3768" y="856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5" name="Freeform 15"/>
              <p:cNvSpPr>
                <a:spLocks/>
              </p:cNvSpPr>
              <p:nvPr/>
            </p:nvSpPr>
            <p:spPr bwMode="auto">
              <a:xfrm flipH="1">
                <a:off x="4928" y="832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6" name="Freeform 16"/>
              <p:cNvSpPr>
                <a:spLocks/>
              </p:cNvSpPr>
              <p:nvPr/>
            </p:nvSpPr>
            <p:spPr bwMode="auto">
              <a:xfrm flipV="1">
                <a:off x="3752" y="2040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7" name="Freeform 17"/>
              <p:cNvSpPr>
                <a:spLocks/>
              </p:cNvSpPr>
              <p:nvPr/>
            </p:nvSpPr>
            <p:spPr bwMode="auto">
              <a:xfrm flipH="1" flipV="1">
                <a:off x="4960" y="2016"/>
                <a:ext cx="704" cy="624"/>
              </a:xfrm>
              <a:custGeom>
                <a:avLst/>
                <a:gdLst>
                  <a:gd name="T0" fmla="*/ 0 w 704"/>
                  <a:gd name="T1" fmla="*/ 0 h 624"/>
                  <a:gd name="T2" fmla="*/ 704 w 704"/>
                  <a:gd name="T3" fmla="*/ 8 h 624"/>
                  <a:gd name="T4" fmla="*/ 192 w 704"/>
                  <a:gd name="T5" fmla="*/ 624 h 624"/>
                  <a:gd name="T6" fmla="*/ 40 w 704"/>
                  <a:gd name="T7" fmla="*/ 576 h 624"/>
                  <a:gd name="T8" fmla="*/ 0 w 704"/>
                  <a:gd name="T9" fmla="*/ 0 h 6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4"/>
                  <a:gd name="T16" fmla="*/ 0 h 624"/>
                  <a:gd name="T17" fmla="*/ 704 w 704"/>
                  <a:gd name="T18" fmla="*/ 624 h 6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8" name="Oval 18"/>
              <p:cNvSpPr>
                <a:spLocks noChangeArrowheads="1"/>
              </p:cNvSpPr>
              <p:nvPr/>
            </p:nvSpPr>
            <p:spPr bwMode="auto">
              <a:xfrm>
                <a:off x="3984" y="1016"/>
                <a:ext cx="1464" cy="146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700" name="Line 19"/>
            <p:cNvSpPr>
              <a:spLocks noChangeShapeType="1"/>
            </p:cNvSpPr>
            <p:nvPr/>
          </p:nvSpPr>
          <p:spPr bwMode="auto">
            <a:xfrm flipV="1">
              <a:off x="2688" y="2112"/>
              <a:ext cx="1042" cy="100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 noChangeAspect="1"/>
          </p:cNvGrpSpPr>
          <p:nvPr/>
        </p:nvGrpSpPr>
        <p:grpSpPr bwMode="auto">
          <a:xfrm rot="-5991334">
            <a:off x="6968497" y="2067173"/>
            <a:ext cx="187729" cy="358166"/>
            <a:chOff x="1212" y="521"/>
            <a:chExt cx="308" cy="586"/>
          </a:xfrm>
        </p:grpSpPr>
        <p:sp>
          <p:nvSpPr>
            <p:cNvPr id="26697" name="Freeform 21"/>
            <p:cNvSpPr>
              <a:spLocks/>
            </p:cNvSpPr>
            <p:nvPr/>
          </p:nvSpPr>
          <p:spPr bwMode="auto">
            <a:xfrm>
              <a:off x="1228" y="521"/>
              <a:ext cx="292" cy="493"/>
            </a:xfrm>
            <a:custGeom>
              <a:avLst/>
              <a:gdLst>
                <a:gd name="T0" fmla="*/ 167 w 300"/>
                <a:gd name="T1" fmla="*/ 0 h 485"/>
                <a:gd name="T2" fmla="*/ 0 w 300"/>
                <a:gd name="T3" fmla="*/ 485 h 485"/>
                <a:gd name="T4" fmla="*/ 300 w 300"/>
                <a:gd name="T5" fmla="*/ 476 h 485"/>
                <a:gd name="T6" fmla="*/ 167 w 300"/>
                <a:gd name="T7" fmla="*/ 0 h 4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0"/>
                <a:gd name="T13" fmla="*/ 0 h 485"/>
                <a:gd name="T14" fmla="*/ 300 w 300"/>
                <a:gd name="T15" fmla="*/ 485 h 4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0" h="485">
                  <a:moveTo>
                    <a:pt x="167" y="0"/>
                  </a:moveTo>
                  <a:lnTo>
                    <a:pt x="0" y="485"/>
                  </a:lnTo>
                  <a:lnTo>
                    <a:pt x="300" y="47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8" name="Oval 22"/>
            <p:cNvSpPr>
              <a:spLocks noChangeArrowheads="1"/>
            </p:cNvSpPr>
            <p:nvPr/>
          </p:nvSpPr>
          <p:spPr bwMode="auto">
            <a:xfrm>
              <a:off x="1212" y="924"/>
              <a:ext cx="292" cy="183"/>
            </a:xfrm>
            <a:prstGeom prst="ellipse">
              <a:avLst/>
            </a:prstGeom>
            <a:solidFill>
              <a:srgbClr val="CC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 rot="-5991334">
            <a:off x="7603688" y="1590639"/>
            <a:ext cx="216000" cy="1043873"/>
            <a:chOff x="626" y="890"/>
            <a:chExt cx="326" cy="988"/>
          </a:xfrm>
        </p:grpSpPr>
        <p:sp>
          <p:nvSpPr>
            <p:cNvPr id="26695" name="Freeform 24"/>
            <p:cNvSpPr>
              <a:spLocks/>
            </p:cNvSpPr>
            <p:nvPr/>
          </p:nvSpPr>
          <p:spPr bwMode="auto">
            <a:xfrm>
              <a:off x="626" y="890"/>
              <a:ext cx="326" cy="871"/>
            </a:xfrm>
            <a:custGeom>
              <a:avLst/>
              <a:gdLst>
                <a:gd name="T0" fmla="*/ 92 w 326"/>
                <a:gd name="T1" fmla="*/ 45 h 871"/>
                <a:gd name="T2" fmla="*/ 0 w 326"/>
                <a:gd name="T3" fmla="*/ 871 h 871"/>
                <a:gd name="T4" fmla="*/ 326 w 326"/>
                <a:gd name="T5" fmla="*/ 871 h 871"/>
                <a:gd name="T6" fmla="*/ 200 w 326"/>
                <a:gd name="T7" fmla="*/ 20 h 871"/>
                <a:gd name="T8" fmla="*/ 148 w 326"/>
                <a:gd name="T9" fmla="*/ 0 h 871"/>
                <a:gd name="T10" fmla="*/ 92 w 326"/>
                <a:gd name="T11" fmla="*/ 45 h 8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6"/>
                <a:gd name="T19" fmla="*/ 0 h 871"/>
                <a:gd name="T20" fmla="*/ 326 w 326"/>
                <a:gd name="T21" fmla="*/ 871 h 8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6" h="871">
                  <a:moveTo>
                    <a:pt x="92" y="45"/>
                  </a:moveTo>
                  <a:cubicBezTo>
                    <a:pt x="46" y="458"/>
                    <a:pt x="0" y="871"/>
                    <a:pt x="0" y="871"/>
                  </a:cubicBezTo>
                  <a:lnTo>
                    <a:pt x="326" y="871"/>
                  </a:lnTo>
                  <a:cubicBezTo>
                    <a:pt x="326" y="871"/>
                    <a:pt x="230" y="165"/>
                    <a:pt x="200" y="20"/>
                  </a:cubicBezTo>
                  <a:cubicBezTo>
                    <a:pt x="174" y="10"/>
                    <a:pt x="168" y="2"/>
                    <a:pt x="148" y="0"/>
                  </a:cubicBezTo>
                  <a:cubicBezTo>
                    <a:pt x="130" y="0"/>
                    <a:pt x="117" y="20"/>
                    <a:pt x="92" y="45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6" name="Oval 25"/>
            <p:cNvSpPr>
              <a:spLocks noChangeArrowheads="1"/>
            </p:cNvSpPr>
            <p:nvPr/>
          </p:nvSpPr>
          <p:spPr bwMode="auto">
            <a:xfrm>
              <a:off x="651" y="1695"/>
              <a:ext cx="292" cy="183"/>
            </a:xfrm>
            <a:prstGeom prst="ellipse">
              <a:avLst/>
            </a:prstGeom>
            <a:solidFill>
              <a:srgbClr val="CC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114" name="AutoShape 26"/>
          <p:cNvSpPr>
            <a:spLocks noChangeArrowheads="1"/>
          </p:cNvSpPr>
          <p:nvPr/>
        </p:nvSpPr>
        <p:spPr bwMode="auto">
          <a:xfrm>
            <a:off x="3203848" y="941388"/>
            <a:ext cx="72008" cy="2717800"/>
          </a:xfrm>
          <a:prstGeom prst="can">
            <a:avLst>
              <a:gd name="adj" fmla="val 39448"/>
            </a:avLst>
          </a:prstGeom>
          <a:solidFill>
            <a:srgbClr val="FFFF00"/>
          </a:solidFill>
          <a:ln w="9525" cmpd="sng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15" name="Line 27"/>
          <p:cNvSpPr>
            <a:spLocks noChangeShapeType="1"/>
          </p:cNvSpPr>
          <p:nvPr/>
        </p:nvSpPr>
        <p:spPr bwMode="auto">
          <a:xfrm flipH="1">
            <a:off x="5738813" y="2292350"/>
            <a:ext cx="1152525" cy="185738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3509963" y="4730750"/>
            <a:ext cx="787400" cy="1398588"/>
            <a:chOff x="2385" y="3172"/>
            <a:chExt cx="313" cy="556"/>
          </a:xfrm>
        </p:grpSpPr>
        <p:sp>
          <p:nvSpPr>
            <p:cNvPr id="26683" name="Oval 29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4" name="Oval 30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5" name="Oval 31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6" name="AutoShape 32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7" name="Line 33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8" name="Line 34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9" name="Line 35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0" name="AutoShape 36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1" name="Line 37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2" name="Line 38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3" name="Line 39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4" name="Line 40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1"/>
          <p:cNvGrpSpPr>
            <a:grpSpLocks noChangeAspect="1"/>
          </p:cNvGrpSpPr>
          <p:nvPr/>
        </p:nvGrpSpPr>
        <p:grpSpPr bwMode="auto">
          <a:xfrm>
            <a:off x="3131840" y="692696"/>
            <a:ext cx="194829" cy="324000"/>
            <a:chOff x="1904" y="117"/>
            <a:chExt cx="300" cy="517"/>
          </a:xfrm>
        </p:grpSpPr>
        <p:sp>
          <p:nvSpPr>
            <p:cNvPr id="26681" name="Oval 42"/>
            <p:cNvSpPr>
              <a:spLocks noChangeArrowheads="1"/>
            </p:cNvSpPr>
            <p:nvPr/>
          </p:nvSpPr>
          <p:spPr bwMode="auto">
            <a:xfrm>
              <a:off x="1910" y="538"/>
              <a:ext cx="288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2" name="AutoShape 43"/>
            <p:cNvSpPr>
              <a:spLocks noChangeArrowheads="1"/>
            </p:cNvSpPr>
            <p:nvPr/>
          </p:nvSpPr>
          <p:spPr bwMode="auto">
            <a:xfrm>
              <a:off x="1904" y="117"/>
              <a:ext cx="300" cy="47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2362200" y="820740"/>
            <a:ext cx="3825875" cy="5835652"/>
            <a:chOff x="1488" y="517"/>
            <a:chExt cx="2410" cy="3676"/>
          </a:xfrm>
        </p:grpSpPr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1488" y="3312"/>
              <a:ext cx="496" cy="881"/>
              <a:chOff x="2385" y="3172"/>
              <a:chExt cx="313" cy="556"/>
            </a:xfrm>
          </p:grpSpPr>
          <p:sp>
            <p:nvSpPr>
              <p:cNvPr id="26669" name="Oval 46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0" name="Oval 47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1" name="Oval 48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2" name="AutoShape 49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3" name="Line 50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4" name="Line 51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5" name="Line 52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6" name="AutoShape 53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7" name="Line 54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8" name="Line 55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9" name="Line 56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0" name="Line 57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58"/>
            <p:cNvGrpSpPr>
              <a:grpSpLocks/>
            </p:cNvGrpSpPr>
            <p:nvPr/>
          </p:nvGrpSpPr>
          <p:grpSpPr bwMode="auto">
            <a:xfrm rot="-7689898">
              <a:off x="3010" y="1119"/>
              <a:ext cx="1490" cy="286"/>
              <a:chOff x="3711" y="1371"/>
              <a:chExt cx="1490" cy="286"/>
            </a:xfrm>
          </p:grpSpPr>
          <p:sp>
            <p:nvSpPr>
              <p:cNvPr id="26667" name="Freeform 60"/>
              <p:cNvSpPr>
                <a:spLocks noChangeAspect="1"/>
              </p:cNvSpPr>
              <p:nvPr/>
            </p:nvSpPr>
            <p:spPr bwMode="auto">
              <a:xfrm rot="15608666">
                <a:off x="4430" y="1420"/>
                <a:ext cx="134" cy="227"/>
              </a:xfrm>
              <a:custGeom>
                <a:avLst/>
                <a:gdLst>
                  <a:gd name="T0" fmla="*/ 167 w 300"/>
                  <a:gd name="T1" fmla="*/ 0 h 485"/>
                  <a:gd name="T2" fmla="*/ 0 w 300"/>
                  <a:gd name="T3" fmla="*/ 485 h 485"/>
                  <a:gd name="T4" fmla="*/ 300 w 300"/>
                  <a:gd name="T5" fmla="*/ 476 h 485"/>
                  <a:gd name="T6" fmla="*/ 167 w 300"/>
                  <a:gd name="T7" fmla="*/ 0 h 48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0"/>
                  <a:gd name="T13" fmla="*/ 0 h 485"/>
                  <a:gd name="T14" fmla="*/ 300 w 300"/>
                  <a:gd name="T15" fmla="*/ 485 h 48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0" h="485">
                    <a:moveTo>
                      <a:pt x="167" y="0"/>
                    </a:moveTo>
                    <a:lnTo>
                      <a:pt x="0" y="485"/>
                    </a:lnTo>
                    <a:lnTo>
                      <a:pt x="300" y="476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5" name="Freeform 63"/>
              <p:cNvSpPr>
                <a:spLocks/>
              </p:cNvSpPr>
              <p:nvPr/>
            </p:nvSpPr>
            <p:spPr bwMode="auto">
              <a:xfrm rot="15608666">
                <a:off x="4827" y="1133"/>
                <a:ext cx="136" cy="612"/>
              </a:xfrm>
              <a:custGeom>
                <a:avLst/>
                <a:gdLst>
                  <a:gd name="T0" fmla="*/ 92 w 326"/>
                  <a:gd name="T1" fmla="*/ 45 h 871"/>
                  <a:gd name="T2" fmla="*/ 0 w 326"/>
                  <a:gd name="T3" fmla="*/ 871 h 871"/>
                  <a:gd name="T4" fmla="*/ 326 w 326"/>
                  <a:gd name="T5" fmla="*/ 871 h 871"/>
                  <a:gd name="T6" fmla="*/ 200 w 326"/>
                  <a:gd name="T7" fmla="*/ 20 h 871"/>
                  <a:gd name="T8" fmla="*/ 148 w 326"/>
                  <a:gd name="T9" fmla="*/ 0 h 871"/>
                  <a:gd name="T10" fmla="*/ 92 w 326"/>
                  <a:gd name="T11" fmla="*/ 45 h 8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6"/>
                  <a:gd name="T19" fmla="*/ 0 h 871"/>
                  <a:gd name="T20" fmla="*/ 326 w 326"/>
                  <a:gd name="T21" fmla="*/ 871 h 8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6" h="871">
                    <a:moveTo>
                      <a:pt x="92" y="45"/>
                    </a:moveTo>
                    <a:cubicBezTo>
                      <a:pt x="46" y="458"/>
                      <a:pt x="0" y="871"/>
                      <a:pt x="0" y="871"/>
                    </a:cubicBezTo>
                    <a:lnTo>
                      <a:pt x="326" y="871"/>
                    </a:lnTo>
                    <a:cubicBezTo>
                      <a:pt x="326" y="871"/>
                      <a:pt x="230" y="165"/>
                      <a:pt x="200" y="20"/>
                    </a:cubicBezTo>
                    <a:cubicBezTo>
                      <a:pt x="174" y="10"/>
                      <a:pt x="168" y="2"/>
                      <a:pt x="148" y="0"/>
                    </a:cubicBezTo>
                    <a:cubicBezTo>
                      <a:pt x="130" y="0"/>
                      <a:pt x="117" y="20"/>
                      <a:pt x="92" y="4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4" name="Line 65"/>
              <p:cNvSpPr>
                <a:spLocks noChangeShapeType="1"/>
              </p:cNvSpPr>
              <p:nvPr/>
            </p:nvSpPr>
            <p:spPr bwMode="auto">
              <a:xfrm flipH="1">
                <a:off x="3711" y="1540"/>
                <a:ext cx="726" cy="11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66"/>
          <p:cNvGrpSpPr>
            <a:grpSpLocks/>
          </p:cNvGrpSpPr>
          <p:nvPr/>
        </p:nvGrpSpPr>
        <p:grpSpPr bwMode="auto">
          <a:xfrm>
            <a:off x="1524000" y="650876"/>
            <a:ext cx="5265738" cy="5395913"/>
            <a:chOff x="960" y="410"/>
            <a:chExt cx="3317" cy="3399"/>
          </a:xfrm>
        </p:grpSpPr>
        <p:grpSp>
          <p:nvGrpSpPr>
            <p:cNvPr id="16" name="Group 67"/>
            <p:cNvGrpSpPr>
              <a:grpSpLocks/>
            </p:cNvGrpSpPr>
            <p:nvPr/>
          </p:nvGrpSpPr>
          <p:grpSpPr bwMode="auto">
            <a:xfrm>
              <a:off x="960" y="2928"/>
              <a:ext cx="496" cy="881"/>
              <a:chOff x="2385" y="3172"/>
              <a:chExt cx="313" cy="556"/>
            </a:xfrm>
          </p:grpSpPr>
          <p:sp>
            <p:nvSpPr>
              <p:cNvPr id="26648" name="Oval 68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9" name="Oval 69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0" name="Oval 70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1" name="AutoShape 71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2" name="Line 72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3" name="Line 73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4" name="Line 74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5" name="AutoShape 75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6" name="Line 76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7" name="Line 77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8" name="Line 78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9" name="Line 79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80"/>
            <p:cNvGrpSpPr>
              <a:grpSpLocks/>
            </p:cNvGrpSpPr>
            <p:nvPr/>
          </p:nvGrpSpPr>
          <p:grpSpPr bwMode="auto">
            <a:xfrm rot="-3604991">
              <a:off x="3389" y="1039"/>
              <a:ext cx="1518" cy="259"/>
              <a:chOff x="3711" y="1398"/>
              <a:chExt cx="1518" cy="259"/>
            </a:xfrm>
          </p:grpSpPr>
          <p:sp>
            <p:nvSpPr>
              <p:cNvPr id="26646" name="Freeform 82"/>
              <p:cNvSpPr>
                <a:spLocks noChangeAspect="1"/>
              </p:cNvSpPr>
              <p:nvPr/>
            </p:nvSpPr>
            <p:spPr bwMode="auto">
              <a:xfrm rot="15608666">
                <a:off x="4471" y="1416"/>
                <a:ext cx="134" cy="227"/>
              </a:xfrm>
              <a:custGeom>
                <a:avLst/>
                <a:gdLst>
                  <a:gd name="T0" fmla="*/ 167 w 300"/>
                  <a:gd name="T1" fmla="*/ 0 h 485"/>
                  <a:gd name="T2" fmla="*/ 0 w 300"/>
                  <a:gd name="T3" fmla="*/ 485 h 485"/>
                  <a:gd name="T4" fmla="*/ 300 w 300"/>
                  <a:gd name="T5" fmla="*/ 476 h 485"/>
                  <a:gd name="T6" fmla="*/ 167 w 300"/>
                  <a:gd name="T7" fmla="*/ 0 h 48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0"/>
                  <a:gd name="T13" fmla="*/ 0 h 485"/>
                  <a:gd name="T14" fmla="*/ 300 w 300"/>
                  <a:gd name="T15" fmla="*/ 485 h 48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0" h="485">
                    <a:moveTo>
                      <a:pt x="167" y="0"/>
                    </a:moveTo>
                    <a:lnTo>
                      <a:pt x="0" y="485"/>
                    </a:lnTo>
                    <a:lnTo>
                      <a:pt x="300" y="476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4" name="Freeform 85"/>
              <p:cNvSpPr>
                <a:spLocks/>
              </p:cNvSpPr>
              <p:nvPr/>
            </p:nvSpPr>
            <p:spPr bwMode="auto">
              <a:xfrm rot="15608666">
                <a:off x="4852" y="1135"/>
                <a:ext cx="113" cy="640"/>
              </a:xfrm>
              <a:custGeom>
                <a:avLst/>
                <a:gdLst>
                  <a:gd name="T0" fmla="*/ 92 w 326"/>
                  <a:gd name="T1" fmla="*/ 45 h 871"/>
                  <a:gd name="T2" fmla="*/ 0 w 326"/>
                  <a:gd name="T3" fmla="*/ 871 h 871"/>
                  <a:gd name="T4" fmla="*/ 326 w 326"/>
                  <a:gd name="T5" fmla="*/ 871 h 871"/>
                  <a:gd name="T6" fmla="*/ 200 w 326"/>
                  <a:gd name="T7" fmla="*/ 20 h 871"/>
                  <a:gd name="T8" fmla="*/ 148 w 326"/>
                  <a:gd name="T9" fmla="*/ 0 h 871"/>
                  <a:gd name="T10" fmla="*/ 92 w 326"/>
                  <a:gd name="T11" fmla="*/ 45 h 8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6"/>
                  <a:gd name="T19" fmla="*/ 0 h 871"/>
                  <a:gd name="T20" fmla="*/ 326 w 326"/>
                  <a:gd name="T21" fmla="*/ 871 h 8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6" h="871">
                    <a:moveTo>
                      <a:pt x="92" y="45"/>
                    </a:moveTo>
                    <a:cubicBezTo>
                      <a:pt x="46" y="458"/>
                      <a:pt x="0" y="871"/>
                      <a:pt x="0" y="871"/>
                    </a:cubicBezTo>
                    <a:lnTo>
                      <a:pt x="326" y="871"/>
                    </a:lnTo>
                    <a:cubicBezTo>
                      <a:pt x="326" y="871"/>
                      <a:pt x="230" y="165"/>
                      <a:pt x="200" y="20"/>
                    </a:cubicBezTo>
                    <a:cubicBezTo>
                      <a:pt x="174" y="10"/>
                      <a:pt x="168" y="2"/>
                      <a:pt x="148" y="0"/>
                    </a:cubicBezTo>
                    <a:cubicBezTo>
                      <a:pt x="130" y="0"/>
                      <a:pt x="117" y="20"/>
                      <a:pt x="92" y="4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3" name="Line 87"/>
              <p:cNvSpPr>
                <a:spLocks noChangeShapeType="1"/>
              </p:cNvSpPr>
              <p:nvPr/>
            </p:nvSpPr>
            <p:spPr bwMode="auto">
              <a:xfrm flipH="1">
                <a:off x="3711" y="1540"/>
                <a:ext cx="726" cy="11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638" name="Rectangle 89"/>
          <p:cNvSpPr>
            <a:spLocks noGrp="1" noChangeArrowheads="1"/>
          </p:cNvSpPr>
          <p:nvPr>
            <p:ph type="title"/>
          </p:nvPr>
        </p:nvSpPr>
        <p:spPr>
          <a:xfrm>
            <a:off x="114300" y="38100"/>
            <a:ext cx="2390775" cy="2682875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The IACT principle</a:t>
            </a:r>
            <a:endParaRPr lang="en-US"/>
          </a:p>
        </p:txBody>
      </p:sp>
      <p:sp>
        <p:nvSpPr>
          <p:cNvPr id="81" name="Datumsplatzhalter 8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9A62F37A-5DA0-45F4-B8BD-2DC15119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9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9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14" grpId="0" animBg="1"/>
      <p:bldP spid="891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"/>
            <a:ext cx="8534400" cy="1125538"/>
          </a:xfrm>
        </p:spPr>
        <p:txBody>
          <a:bodyPr>
            <a:normAutofit fontScale="90000"/>
          </a:bodyPr>
          <a:lstStyle/>
          <a:p>
            <a:r>
              <a:rPr lang="en-US" altLang="ja-JP" sz="3400" dirty="0"/>
              <a:t>Gamma-Ray Emission Processes</a:t>
            </a:r>
            <a:br>
              <a:rPr lang="en-US" altLang="ja-JP" sz="3400" dirty="0"/>
            </a:br>
            <a:r>
              <a:rPr lang="en-US" altLang="ja-JP" sz="3400" dirty="0"/>
              <a:t>Astrophysical process</a:t>
            </a:r>
          </a:p>
        </p:txBody>
      </p:sp>
      <p:pic>
        <p:nvPicPr>
          <p:cNvPr id="1373187" name="Picture 3" descr="GAMMA-ELECTR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369" y="1268760"/>
            <a:ext cx="4033838" cy="2257425"/>
          </a:xfrm>
          <a:prstGeom prst="rect">
            <a:avLst/>
          </a:prstGeom>
          <a:noFill/>
        </p:spPr>
      </p:pic>
      <p:pic>
        <p:nvPicPr>
          <p:cNvPr id="1373188" name="Picture 4" descr="GAMMA-SPECTR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717032"/>
            <a:ext cx="4389121" cy="2438400"/>
          </a:xfrm>
          <a:prstGeom prst="rect">
            <a:avLst/>
          </a:prstGeom>
          <a:noFill/>
        </p:spPr>
      </p:pic>
      <p:graphicFrame>
        <p:nvGraphicFramePr>
          <p:cNvPr id="1373191" name="Object 7"/>
          <p:cNvGraphicFramePr>
            <a:graphicFrameLocks noChangeAspect="1"/>
          </p:cNvGraphicFramePr>
          <p:nvPr/>
        </p:nvGraphicFramePr>
        <p:xfrm>
          <a:off x="7173913" y="1981202"/>
          <a:ext cx="91281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" name="数式" r:id="rId5" imgW="457200" imgH="190440" progId="Equation.3">
                  <p:embed/>
                </p:oleObj>
              </mc:Choice>
              <mc:Fallback>
                <p:oleObj name="数式" r:id="rId5" imgW="457200" imgH="1904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3913" y="1981202"/>
                        <a:ext cx="912812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3192" name="Object 8"/>
          <p:cNvGraphicFramePr>
            <a:graphicFrameLocks noChangeAspect="1"/>
          </p:cNvGraphicFramePr>
          <p:nvPr/>
        </p:nvGraphicFramePr>
        <p:xfrm>
          <a:off x="7667651" y="2743200"/>
          <a:ext cx="91281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" name="数式" r:id="rId7" imgW="457200" imgH="190440" progId="Equation.3">
                  <p:embed/>
                </p:oleObj>
              </mc:Choice>
              <mc:Fallback>
                <p:oleObj name="数式" r:id="rId7" imgW="457200" imgH="1904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51" y="2743200"/>
                        <a:ext cx="912813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73193" name="Picture 9" descr="GAMMA-PROT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1268760"/>
            <a:ext cx="4470050" cy="2209795"/>
          </a:xfrm>
          <a:prstGeom prst="rect">
            <a:avLst/>
          </a:prstGeom>
          <a:noFill/>
        </p:spPr>
      </p:pic>
      <p:graphicFrame>
        <p:nvGraphicFramePr>
          <p:cNvPr id="1373194" name="Object 10"/>
          <p:cNvGraphicFramePr>
            <a:graphicFrameLocks noChangeAspect="1"/>
          </p:cNvGraphicFramePr>
          <p:nvPr/>
        </p:nvGraphicFramePr>
        <p:xfrm>
          <a:off x="4712702" y="2895600"/>
          <a:ext cx="91281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" name="数式" r:id="rId10" imgW="457200" imgH="190440" progId="Equation.3">
                  <p:embed/>
                </p:oleObj>
              </mc:Choice>
              <mc:Fallback>
                <p:oleObj name="数式" r:id="rId10" imgW="457200" imgH="1904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2702" y="2895600"/>
                        <a:ext cx="912813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3195" name="Object 11"/>
          <p:cNvGraphicFramePr>
            <a:graphicFrameLocks noChangeAspect="1"/>
          </p:cNvGraphicFramePr>
          <p:nvPr/>
        </p:nvGraphicFramePr>
        <p:xfrm>
          <a:off x="7737231" y="3200400"/>
          <a:ext cx="91281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" name="数式" r:id="rId11" imgW="457200" imgH="190440" progId="Equation.3">
                  <p:embed/>
                </p:oleObj>
              </mc:Choice>
              <mc:Fallback>
                <p:oleObj name="数式" r:id="rId11" imgW="457200" imgH="1904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7231" y="3200400"/>
                        <a:ext cx="912812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3196" name="Object 12"/>
          <p:cNvGraphicFramePr>
            <a:graphicFrameLocks noChangeAspect="1"/>
          </p:cNvGraphicFramePr>
          <p:nvPr/>
        </p:nvGraphicFramePr>
        <p:xfrm>
          <a:off x="352451" y="2286000"/>
          <a:ext cx="91281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" name="数式" r:id="rId12" imgW="457200" imgH="190440" progId="Equation.3">
                  <p:embed/>
                </p:oleObj>
              </mc:Choice>
              <mc:Fallback>
                <p:oleObj name="数式" r:id="rId12" imgW="457200" imgH="1904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51" y="2286000"/>
                        <a:ext cx="912813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3197" name="Object 13"/>
          <p:cNvGraphicFramePr>
            <a:graphicFrameLocks noChangeAspect="1"/>
          </p:cNvGraphicFramePr>
          <p:nvPr/>
        </p:nvGraphicFramePr>
        <p:xfrm>
          <a:off x="3024553" y="3321051"/>
          <a:ext cx="9144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" name="数式" r:id="rId13" imgW="457200" imgH="190440" progId="Equation.3">
                  <p:embed/>
                </p:oleObj>
              </mc:Choice>
              <mc:Fallback>
                <p:oleObj name="数式" r:id="rId13" imgW="457200" imgH="1904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553" y="3321051"/>
                        <a:ext cx="914400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3198" name="Line 14"/>
          <p:cNvSpPr>
            <a:spLocks noChangeShapeType="1"/>
          </p:cNvSpPr>
          <p:nvPr/>
        </p:nvSpPr>
        <p:spPr bwMode="auto">
          <a:xfrm flipH="1">
            <a:off x="6892925" y="1905000"/>
            <a:ext cx="280988" cy="76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7229" tIns="43615" rIns="87229" bIns="43615"/>
          <a:lstStyle/>
          <a:p>
            <a:endParaRPr lang="ja-JP" altLang="en-US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34EC05E-7550-4C08-9D8D-D3A27977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de-DE" sz="3600" dirty="0"/>
              <a:t>IC 310: </a:t>
            </a:r>
            <a:r>
              <a:rPr lang="de-DE" sz="3600" dirty="0" err="1"/>
              <a:t>Unexpected</a:t>
            </a:r>
            <a:r>
              <a:rPr lang="de-DE" sz="3600" dirty="0"/>
              <a:t> Discovery in </a:t>
            </a:r>
            <a:r>
              <a:rPr lang="de-DE" sz="3600" dirty="0" err="1"/>
              <a:t>the</a:t>
            </a:r>
            <a:r>
              <a:rPr lang="de-DE" sz="3600" dirty="0"/>
              <a:t> Perseus Cluster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Galaxies</a:t>
            </a:r>
            <a:r>
              <a:rPr lang="de-DE" sz="3600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86236"/>
            <a:ext cx="4699159" cy="310706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79512" y="1700808"/>
            <a:ext cx="4824536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bg1"/>
                </a:solidFill>
              </a:rPr>
              <a:t>IC 310: </a:t>
            </a:r>
            <a:r>
              <a:rPr lang="de-DE" sz="2400" dirty="0" err="1">
                <a:solidFill>
                  <a:schemeClr val="bg1"/>
                </a:solidFill>
              </a:rPr>
              <a:t>detected</a:t>
            </a:r>
            <a:r>
              <a:rPr lang="de-DE" sz="2400" dirty="0">
                <a:solidFill>
                  <a:schemeClr val="bg1"/>
                </a:solidFill>
              </a:rPr>
              <a:t> ≥ 30GeV </a:t>
            </a:r>
            <a:r>
              <a:rPr lang="de-DE" sz="2400" dirty="0" err="1">
                <a:solidFill>
                  <a:schemeClr val="bg1"/>
                </a:solidFill>
              </a:rPr>
              <a:t>by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i="1" dirty="0">
                <a:solidFill>
                  <a:schemeClr val="bg1"/>
                </a:solidFill>
              </a:rPr>
              <a:t>Fermi</a:t>
            </a:r>
            <a:r>
              <a:rPr lang="de-DE" sz="2400" dirty="0">
                <a:solidFill>
                  <a:schemeClr val="bg1"/>
                </a:solidFill>
              </a:rPr>
              <a:t>/LAT </a:t>
            </a:r>
            <a:r>
              <a:rPr lang="de-DE" dirty="0">
                <a:solidFill>
                  <a:schemeClr val="bg1"/>
                </a:solidFill>
              </a:rPr>
              <a:t>(</a:t>
            </a:r>
            <a:r>
              <a:rPr lang="de-DE" dirty="0" err="1">
                <a:solidFill>
                  <a:schemeClr val="bg1"/>
                </a:solidFill>
              </a:rPr>
              <a:t>Neronov</a:t>
            </a:r>
            <a:r>
              <a:rPr lang="de-DE" dirty="0">
                <a:solidFill>
                  <a:schemeClr val="bg1"/>
                </a:solidFill>
              </a:rPr>
              <a:t> et al. 2010) </a:t>
            </a:r>
            <a:r>
              <a:rPr lang="de-DE" sz="2400" dirty="0">
                <a:solidFill>
                  <a:schemeClr val="bg1"/>
                </a:solidFill>
              </a:rPr>
              <a:t>&amp; </a:t>
            </a:r>
          </a:p>
          <a:p>
            <a:r>
              <a:rPr lang="de-DE" sz="2400" dirty="0">
                <a:solidFill>
                  <a:schemeClr val="bg1"/>
                </a:solidFill>
              </a:rPr>
              <a:t>≥ 260GeV </a:t>
            </a:r>
            <a:r>
              <a:rPr lang="de-DE" sz="2400" dirty="0" err="1">
                <a:solidFill>
                  <a:schemeClr val="bg1"/>
                </a:solidFill>
              </a:rPr>
              <a:t>by</a:t>
            </a:r>
            <a:r>
              <a:rPr lang="de-DE" sz="2400" dirty="0">
                <a:solidFill>
                  <a:schemeClr val="bg1"/>
                </a:solidFill>
              </a:rPr>
              <a:t> MAGIC </a:t>
            </a:r>
            <a:r>
              <a:rPr lang="de-DE" dirty="0">
                <a:solidFill>
                  <a:schemeClr val="bg1"/>
                </a:solidFill>
              </a:rPr>
              <a:t>(Aleksic et al. 2010)</a:t>
            </a:r>
          </a:p>
        </p:txBody>
      </p:sp>
      <p:sp>
        <p:nvSpPr>
          <p:cNvPr id="9" name="Rechteck 8"/>
          <p:cNvSpPr/>
          <p:nvPr/>
        </p:nvSpPr>
        <p:spPr>
          <a:xfrm>
            <a:off x="5004048" y="1340768"/>
            <a:ext cx="4067944" cy="50405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Flux and spectral variability in X-ray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Day-scale variability in VHE, no spectral variability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Hard spectrum in HE and VHE  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</a:rPr>
              <a:t> 2</a:t>
            </a:r>
            <a:r>
              <a:rPr lang="en-US" sz="2400" baseline="30000" dirty="0">
                <a:solidFill>
                  <a:schemeClr val="bg1"/>
                </a:solidFill>
              </a:rPr>
              <a:t>nd</a:t>
            </a:r>
            <a:r>
              <a:rPr lang="en-US" sz="2400" dirty="0">
                <a:solidFill>
                  <a:schemeClr val="bg1"/>
                </a:solidFill>
              </a:rPr>
              <a:t> hump  ≥ 1TeV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Original </a:t>
            </a:r>
            <a:r>
              <a:rPr lang="de-DE" sz="2400" dirty="0" err="1">
                <a:solidFill>
                  <a:schemeClr val="bg1"/>
                </a:solidFill>
              </a:rPr>
              <a:t>head-tail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classification</a:t>
            </a:r>
            <a:r>
              <a:rPr lang="de-DE" sz="2400" dirty="0">
                <a:solidFill>
                  <a:schemeClr val="bg1"/>
                </a:solidFill>
              </a:rPr>
              <a:t> not </a:t>
            </a:r>
            <a:r>
              <a:rPr lang="de-DE" sz="2400" dirty="0" err="1">
                <a:solidFill>
                  <a:schemeClr val="bg1"/>
                </a:solidFill>
              </a:rPr>
              <a:t>supported</a:t>
            </a:r>
            <a:endParaRPr lang="de-DE" sz="24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VLBI </a:t>
            </a:r>
            <a:r>
              <a:rPr lang="de-DE" sz="2400" dirty="0" err="1">
                <a:solidFill>
                  <a:schemeClr val="bg1"/>
                </a:solidFill>
              </a:rPr>
              <a:t>reports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parsec-scale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blazar-like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structures</a:t>
            </a:r>
            <a:r>
              <a:rPr lang="de-DE" sz="2400" dirty="0">
                <a:solidFill>
                  <a:schemeClr val="bg1"/>
                </a:solidFill>
              </a:rPr>
              <a:t>; </a:t>
            </a:r>
            <a:r>
              <a:rPr lang="de-DE" sz="2400" dirty="0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de-DE" sz="2400" dirty="0">
                <a:solidFill>
                  <a:schemeClr val="bg1"/>
                </a:solidFill>
              </a:rPr>
              <a:t> ≤ 38°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MWL campaign in Nov. 2012 to Feb 2013</a:t>
            </a:r>
          </a:p>
          <a:p>
            <a:pPr marL="285750" indent="-285750"/>
            <a:endParaRPr lang="en-US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FC4E09-9C6F-4340-8DDF-13229BA9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89119" y="1502704"/>
            <a:ext cx="436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		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6524" y="4514344"/>
            <a:ext cx="8717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/>
              <a:t> </a:t>
            </a:r>
            <a:r>
              <a:rPr lang="en-US" sz="2400" dirty="0"/>
              <a:t>Light curve with 1-minute bins shows extreme variability; </a:t>
            </a:r>
            <a:r>
              <a:rPr lang="en-US" sz="2400" dirty="0">
                <a:sym typeface="Wingdings"/>
              </a:rPr>
              <a:t>unusual         	for a radio galaxy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Still, spectral shape in the VHE remains constant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No curvature in spectrum from 60 </a:t>
            </a:r>
            <a:r>
              <a:rPr lang="en-US" sz="2400" dirty="0" err="1"/>
              <a:t>GeV</a:t>
            </a:r>
            <a:r>
              <a:rPr lang="en-US" sz="2400" dirty="0"/>
              <a:t> – 10 </a:t>
            </a:r>
            <a:r>
              <a:rPr lang="en-US" sz="2400" dirty="0" err="1"/>
              <a:t>TeV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de-DE" sz="2400" dirty="0"/>
              <a:t> </a:t>
            </a:r>
            <a:r>
              <a:rPr lang="en-US" sz="2400" dirty="0"/>
              <a:t>Difficult to explain with current (standard) theoretical scenarios !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397880" y="1321023"/>
            <a:ext cx="153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Nov.12, 2012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70904" y="260648"/>
            <a:ext cx="449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solidFill>
                  <a:srgbClr val="0000CC"/>
                </a:solidFill>
              </a:rPr>
              <a:t>Radiogalaxy</a:t>
            </a:r>
            <a:r>
              <a:rPr lang="de-DE" sz="3600" dirty="0">
                <a:solidFill>
                  <a:srgbClr val="0000CC"/>
                </a:solidFill>
              </a:rPr>
              <a:t>  IC 310</a:t>
            </a:r>
            <a:endParaRPr lang="en-US" sz="3600" dirty="0">
              <a:solidFill>
                <a:srgbClr val="0000CC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0178" t="1504" r="11535" b="25063"/>
          <a:stretch>
            <a:fillRect/>
          </a:stretch>
        </p:blipFill>
        <p:spPr bwMode="auto">
          <a:xfrm>
            <a:off x="314762" y="1556792"/>
            <a:ext cx="476357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5539984" y="3573016"/>
            <a:ext cx="7602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1 </a:t>
            </a:r>
            <a:r>
              <a:rPr lang="de-DE" dirty="0" err="1"/>
              <a:t>crab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451370" y="2051556"/>
            <a:ext cx="8488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5 </a:t>
            </a:r>
            <a:r>
              <a:rPr lang="de-DE" dirty="0" err="1"/>
              <a:t>crabs</a:t>
            </a:r>
            <a:endParaRPr lang="en-US" dirty="0"/>
          </a:p>
        </p:txBody>
      </p:sp>
      <p:cxnSp>
        <p:nvCxnSpPr>
          <p:cNvPr id="18" name="Gerade Verbindung mit Pfeil 17"/>
          <p:cNvCxnSpPr/>
          <p:nvPr/>
        </p:nvCxnSpPr>
        <p:spPr>
          <a:xfrm flipH="1">
            <a:off x="5004048" y="227687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5076056" y="378904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1210224" y="1393031"/>
            <a:ext cx="1921616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/>
              <a:t>Aleksic et al., </a:t>
            </a:r>
            <a:r>
              <a:rPr lang="de-DE" sz="1400" dirty="0" err="1"/>
              <a:t>submitted</a:t>
            </a:r>
            <a:endParaRPr lang="en-US" sz="1400" dirty="0"/>
          </a:p>
        </p:txBody>
      </p:sp>
      <p:sp>
        <p:nvSpPr>
          <p:cNvPr id="24" name="Datumsplatzhalt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A356C1-9D28-4232-B370-1259A5A2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/>
              <a:t>Today‘s</a:t>
            </a:r>
            <a:r>
              <a:rPr lang="de-DE" sz="3600" dirty="0"/>
              <a:t> VHE </a:t>
            </a:r>
            <a:r>
              <a:rPr lang="de-DE" sz="3600" dirty="0">
                <a:latin typeface="Symbol" pitchFamily="18" charset="2"/>
              </a:rPr>
              <a:t>g-</a:t>
            </a:r>
            <a:r>
              <a:rPr lang="de-DE" sz="3600" dirty="0" err="1"/>
              <a:t>ray</a:t>
            </a:r>
            <a:r>
              <a:rPr lang="de-DE" sz="3600" dirty="0"/>
              <a:t> </a:t>
            </a:r>
            <a:r>
              <a:rPr lang="de-DE" sz="3600" dirty="0" err="1"/>
              <a:t>Sources</a:t>
            </a:r>
            <a:r>
              <a:rPr lang="de-DE" sz="3600" dirty="0"/>
              <a:t> in </a:t>
            </a:r>
            <a:r>
              <a:rPr lang="de-DE" sz="3600" dirty="0" err="1"/>
              <a:t>the</a:t>
            </a:r>
            <a:r>
              <a:rPr lang="de-DE" sz="3600" dirty="0"/>
              <a:t> Sky</a:t>
            </a:r>
            <a:endParaRPr lang="en-US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6" name="Grafik 5" descr="expo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819" y="1988840"/>
            <a:ext cx="6443236" cy="3312368"/>
          </a:xfrm>
          <a:prstGeom prst="rect">
            <a:avLst/>
          </a:prstGeom>
        </p:spPr>
      </p:pic>
      <p:pic>
        <p:nvPicPr>
          <p:cNvPr id="7" name="Grafik 6" descr="lege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1484784"/>
            <a:ext cx="2422953" cy="429309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68080" y="5343599"/>
            <a:ext cx="3398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≥ 250 </a:t>
            </a:r>
            <a:r>
              <a:rPr lang="de-DE" sz="2400" dirty="0" err="1"/>
              <a:t>Established</a:t>
            </a:r>
            <a:r>
              <a:rPr lang="de-DE" sz="2400" dirty="0"/>
              <a:t> Sources</a:t>
            </a:r>
          </a:p>
        </p:txBody>
      </p:sp>
      <p:sp>
        <p:nvSpPr>
          <p:cNvPr id="9" name="Rechteck 8"/>
          <p:cNvSpPr/>
          <p:nvPr/>
        </p:nvSpPr>
        <p:spPr>
          <a:xfrm>
            <a:off x="4427984" y="4941168"/>
            <a:ext cx="220701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http://tevcat.uchicago.edu/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9067BC-3538-419C-BB25-91600659D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727075"/>
            <a:ext cx="6059487" cy="56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D84416-05F2-4A73-8E93-BD619506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6561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>
            <a:lum bright="-36000"/>
          </a:blip>
          <a:srcRect/>
          <a:stretch>
            <a:fillRect/>
          </a:stretch>
        </p:blipFill>
        <p:spPr bwMode="auto">
          <a:xfrm>
            <a:off x="0" y="1071563"/>
            <a:ext cx="91440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1265238" y="0"/>
            <a:ext cx="7878762" cy="1143000"/>
          </a:xfrm>
        </p:spPr>
        <p:txBody>
          <a:bodyPr lIns="43620" tIns="43620" rIns="43620" bIns="43620">
            <a:normAutofit fontScale="90000"/>
          </a:bodyPr>
          <a:lstStyle/>
          <a:p>
            <a:r>
              <a:rPr lang="en-US" altLang="ja-JP" sz="3600">
                <a:latin typeface="Bodoni MT" pitchFamily="18" charset="0"/>
                <a:ea typeface="ＭＳ Ｐゴシック" pitchFamily="34" charset="-128"/>
              </a:rPr>
              <a:t>Exotic Physics: Test of Lorentz Invariance Violation with VHE </a:t>
            </a:r>
            <a:r>
              <a:rPr lang="en-US" altLang="ja-JP" sz="3600">
                <a:latin typeface="Symbol" pitchFamily="18" charset="2"/>
                <a:ea typeface="ＭＳ Ｐゴシック" pitchFamily="34" charset="-128"/>
              </a:rPr>
              <a:t>g</a:t>
            </a:r>
            <a:endParaRPr lang="ja-JP" altLang="en-US" sz="3600">
              <a:latin typeface="Symbol" pitchFamily="18" charset="2"/>
              <a:ea typeface="ＭＳ Ｐゴシック" pitchFamily="34" charset="-128"/>
            </a:endParaRP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506913"/>
            <a:ext cx="735806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713" y="1285875"/>
            <a:ext cx="35464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4" name="テキスト ボックス 6"/>
          <p:cNvSpPr txBox="1">
            <a:spLocks noChangeArrowheads="1"/>
          </p:cNvSpPr>
          <p:nvPr/>
        </p:nvSpPr>
        <p:spPr bwMode="auto">
          <a:xfrm>
            <a:off x="3929063" y="1414463"/>
            <a:ext cx="5143500" cy="2854325"/>
          </a:xfrm>
          <a:prstGeom prst="rect">
            <a:avLst/>
          </a:prstGeom>
          <a:solidFill>
            <a:schemeClr val="bg2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lIns="87243" tIns="43620" rIns="87243" bIns="43620">
            <a:spAutoFit/>
          </a:bodyPr>
          <a:lstStyle/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If Gravity is a Quantum theory, </a:t>
            </a:r>
          </a:p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at a very short distance it may show a very complex </a:t>
            </a:r>
          </a:p>
          <a:p>
            <a:pPr defTabSz="801688"/>
            <a:r>
              <a:rPr kumimoji="1" lang="en-US" altLang="ja-JP" sz="1600">
                <a:solidFill>
                  <a:srgbClr val="FFC000"/>
                </a:solidFill>
                <a:latin typeface="Arial" charset="0"/>
                <a:ea typeface="ＭＳ Ｐゴシック" pitchFamily="34" charset="-128"/>
              </a:rPr>
              <a:t>“foamy” structure </a:t>
            </a:r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due to quantum fluctuation.</a:t>
            </a:r>
          </a:p>
          <a:p>
            <a:pPr defTabSz="801688"/>
            <a:endParaRPr kumimoji="1" lang="en-US" altLang="ja-JP" sz="1600">
              <a:latin typeface="Arial" charset="0"/>
              <a:ea typeface="ＭＳ Ｐゴシック" pitchFamily="34" charset="-128"/>
            </a:endParaRPr>
          </a:p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Use gamma ray beam from AGNs/GRBs </a:t>
            </a:r>
          </a:p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to study the space-time structure</a:t>
            </a:r>
          </a:p>
          <a:p>
            <a:pPr defTabSz="801688"/>
            <a:endParaRPr kumimoji="1" lang="en-US" altLang="ja-JP" sz="1600">
              <a:latin typeface="Arial" charset="0"/>
              <a:ea typeface="ＭＳ Ｐゴシック" pitchFamily="34" charset="-128"/>
            </a:endParaRPr>
          </a:p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Energy 1000GeV ~ 10</a:t>
            </a:r>
            <a:r>
              <a:rPr kumimoji="1" lang="en-US" altLang="ja-JP" sz="1600" baseline="30000">
                <a:latin typeface="Arial" charset="0"/>
                <a:ea typeface="ＭＳ Ｐゴシック" pitchFamily="34" charset="-128"/>
              </a:rPr>
              <a:t>-16</a:t>
            </a:r>
            <a:r>
              <a:rPr kumimoji="1" lang="en-US" altLang="ja-JP" sz="1600" i="1">
                <a:latin typeface="Arial" charset="0"/>
                <a:ea typeface="ＭＳ Ｐゴシック" pitchFamily="34" charset="-128"/>
              </a:rPr>
              <a:t>E</a:t>
            </a:r>
            <a:r>
              <a:rPr kumimoji="1" lang="en-US" altLang="ja-JP" sz="1600" i="1" baseline="-25000">
                <a:latin typeface="Arial" charset="0"/>
                <a:ea typeface="ＭＳ Ｐゴシック" pitchFamily="34" charset="-128"/>
              </a:rPr>
              <a:t>Pl</a:t>
            </a:r>
            <a:endParaRPr kumimoji="1" lang="en-US" altLang="ja-JP" sz="1600">
              <a:latin typeface="Arial" charset="0"/>
              <a:ea typeface="ＭＳ Ｐゴシック" pitchFamily="34" charset="-128"/>
            </a:endParaRPr>
          </a:p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Distance 100~1000Mpc (10</a:t>
            </a:r>
            <a:r>
              <a:rPr kumimoji="1" lang="en-US" altLang="ja-JP" sz="1600" baseline="30000">
                <a:latin typeface="Arial" charset="0"/>
                <a:ea typeface="ＭＳ Ｐゴシック" pitchFamily="34" charset="-128"/>
              </a:rPr>
              <a:t>16-17</a:t>
            </a:r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sec) </a:t>
            </a:r>
          </a:p>
          <a:p>
            <a:pPr defTabSz="801688"/>
            <a:endParaRPr kumimoji="1" lang="en-US" altLang="ja-JP" sz="1600">
              <a:latin typeface="Arial" charset="0"/>
              <a:ea typeface="ＭＳ Ｐゴシック" pitchFamily="34" charset="-128"/>
            </a:endParaRPr>
          </a:p>
          <a:p>
            <a:pPr defTabSz="801688"/>
            <a:r>
              <a:rPr kumimoji="1" lang="en-US" altLang="ja-JP" sz="1600">
                <a:solidFill>
                  <a:srgbClr val="FFC000"/>
                </a:solidFill>
                <a:latin typeface="Arial" charset="0"/>
                <a:ea typeface="ＭＳ Ｐゴシック" pitchFamily="34" charset="-128"/>
              </a:rPr>
              <a:t>Visible time delay ~ 1 - 10 sec</a:t>
            </a:r>
            <a:endParaRPr kumimoji="1" lang="ja-JP" altLang="en-US" sz="1600">
              <a:solidFill>
                <a:srgbClr val="FFC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8909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3689350"/>
            <a:ext cx="27860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C06E4F-F684-4285-9385-B892A9343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1441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152400"/>
            <a:ext cx="7807325" cy="1143000"/>
          </a:xfrm>
        </p:spPr>
        <p:txBody>
          <a:bodyPr lIns="43620" tIns="43620" rIns="43620" bIns="43620">
            <a:normAutofit fontScale="90000"/>
          </a:bodyPr>
          <a:lstStyle/>
          <a:p>
            <a:r>
              <a:rPr lang="en-US" altLang="ja-JP" sz="3600" dirty="0">
                <a:latin typeface="Bodoni MT" pitchFamily="18" charset="0"/>
                <a:ea typeface="ＭＳ Ｐゴシック" pitchFamily="34" charset="-128"/>
              </a:rPr>
              <a:t>Fast time variation of VHE </a:t>
            </a:r>
            <a:r>
              <a:rPr lang="en-US" altLang="ja-JP" sz="3600" dirty="0">
                <a:latin typeface="Symbol" pitchFamily="18" charset="2"/>
                <a:ea typeface="ＭＳ Ｐゴシック" pitchFamily="34" charset="-128"/>
              </a:rPr>
              <a:t>g</a:t>
            </a:r>
            <a:r>
              <a:rPr lang="en-US" altLang="ja-JP" sz="3600" dirty="0">
                <a:latin typeface="Bodoni MT" pitchFamily="18" charset="0"/>
                <a:ea typeface="ＭＳ Ｐゴシック" pitchFamily="34" charset="-128"/>
              </a:rPr>
              <a:t> from AGN Mrk-501 by MAGIC, PKS 2155 by HESS</a:t>
            </a:r>
          </a:p>
        </p:txBody>
      </p:sp>
      <p:sp>
        <p:nvSpPr>
          <p:cNvPr id="35843" name="Text Box 9"/>
          <p:cNvSpPr txBox="1">
            <a:spLocks noChangeArrowheads="1"/>
          </p:cNvSpPr>
          <p:nvPr/>
        </p:nvSpPr>
        <p:spPr bwMode="auto">
          <a:xfrm>
            <a:off x="500063" y="1371600"/>
            <a:ext cx="3338512" cy="844550"/>
          </a:xfrm>
          <a:prstGeom prst="rect">
            <a:avLst/>
          </a:prstGeom>
          <a:solidFill>
            <a:schemeClr val="bg2">
              <a:alpha val="67058"/>
            </a:schemeClr>
          </a:solidFill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  <p:txBody>
          <a:bodyPr wrap="none" lIns="87243" tIns="43620" rIns="87243" bIns="43620">
            <a:spAutoFit/>
          </a:bodyPr>
          <a:lstStyle/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Mrk501(z=0.03) MAGIC observation</a:t>
            </a:r>
          </a:p>
          <a:p>
            <a:pPr defTabSz="801688"/>
            <a:endParaRPr kumimoji="1" lang="en-US" altLang="ja-JP" sz="1600">
              <a:latin typeface="Arial" charset="0"/>
              <a:ea typeface="ＭＳ Ｐゴシック" pitchFamily="34" charset="-128"/>
            </a:endParaRPr>
          </a:p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M</a:t>
            </a:r>
            <a:r>
              <a:rPr kumimoji="1" lang="en-US" altLang="ja-JP" sz="1600" baseline="-25000">
                <a:latin typeface="Arial" charset="0"/>
                <a:ea typeface="ＭＳ Ｐゴシック" pitchFamily="34" charset="-128"/>
              </a:rPr>
              <a:t>QG1</a:t>
            </a:r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&gt; 0.26 x 10</a:t>
            </a:r>
            <a:r>
              <a:rPr kumimoji="1" lang="en-US" altLang="ja-JP" sz="1600" baseline="30000">
                <a:latin typeface="Arial" charset="0"/>
                <a:ea typeface="ＭＳ Ｐゴシック" pitchFamily="34" charset="-128"/>
              </a:rPr>
              <a:t>18</a:t>
            </a:r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GeV</a:t>
            </a:r>
          </a:p>
        </p:txBody>
      </p:sp>
      <p:grpSp>
        <p:nvGrpSpPr>
          <p:cNvPr id="2" name="グループ化 18"/>
          <p:cNvGrpSpPr>
            <a:grpSpLocks/>
          </p:cNvGrpSpPr>
          <p:nvPr/>
        </p:nvGrpSpPr>
        <p:grpSpPr bwMode="auto">
          <a:xfrm>
            <a:off x="395536" y="2348880"/>
            <a:ext cx="3643064" cy="4032448"/>
            <a:chOff x="34925" y="2670517"/>
            <a:chExt cx="3320151" cy="3643050"/>
          </a:xfrm>
        </p:grpSpPr>
        <p:pic>
          <p:nvPicPr>
            <p:cNvPr id="8806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t="24890"/>
            <a:stretch>
              <a:fillRect/>
            </a:stretch>
          </p:blipFill>
          <p:spPr bwMode="auto">
            <a:xfrm>
              <a:off x="34925" y="2670517"/>
              <a:ext cx="3320151" cy="36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70" name="テキスト ボックス 15"/>
            <p:cNvSpPr txBox="1">
              <a:spLocks noChangeArrowheads="1"/>
            </p:cNvSpPr>
            <p:nvPr/>
          </p:nvSpPr>
          <p:spPr bwMode="auto">
            <a:xfrm>
              <a:off x="481947" y="2875607"/>
              <a:ext cx="1117553" cy="27525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lIns="80165" tIns="40083" rIns="80165" bIns="40083">
              <a:spAutoFit/>
            </a:bodyPr>
            <a:lstStyle/>
            <a:p>
              <a:pPr defTabSz="801688"/>
              <a:r>
                <a:rPr kumimoji="1" lang="en-US" altLang="ja-JP" sz="1600">
                  <a:solidFill>
                    <a:srgbClr val="FFFF00"/>
                  </a:solidFill>
                  <a:latin typeface="Arial" charset="0"/>
                  <a:ea typeface="ＭＳ Ｐゴシック" pitchFamily="34" charset="-128"/>
                </a:rPr>
                <a:t>250-600GeV</a:t>
              </a:r>
              <a:endParaRPr kumimoji="1" lang="ja-JP" altLang="en-US" sz="1600">
                <a:solidFill>
                  <a:srgbClr val="FFFF00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8071" name="テキスト ボックス 16"/>
            <p:cNvSpPr txBox="1">
              <a:spLocks noChangeArrowheads="1"/>
            </p:cNvSpPr>
            <p:nvPr/>
          </p:nvSpPr>
          <p:spPr bwMode="auto">
            <a:xfrm>
              <a:off x="462982" y="4048130"/>
              <a:ext cx="1213731" cy="27525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lIns="80165" tIns="40083" rIns="80165" bIns="40083">
              <a:spAutoFit/>
            </a:bodyPr>
            <a:lstStyle/>
            <a:p>
              <a:pPr defTabSz="801688"/>
              <a:r>
                <a:rPr kumimoji="1" lang="en-US" altLang="ja-JP" sz="1600" dirty="0">
                  <a:solidFill>
                    <a:srgbClr val="FFFF00"/>
                  </a:solidFill>
                  <a:latin typeface="Arial" charset="0"/>
                  <a:ea typeface="ＭＳ Ｐゴシック" pitchFamily="34" charset="-128"/>
                </a:rPr>
                <a:t>600-1200GeV</a:t>
              </a:r>
              <a:endParaRPr kumimoji="1" lang="ja-JP" altLang="en-US" sz="1600">
                <a:solidFill>
                  <a:srgbClr val="FFFF00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8072" name="テキスト ボックス 17"/>
            <p:cNvSpPr txBox="1">
              <a:spLocks noChangeArrowheads="1"/>
            </p:cNvSpPr>
            <p:nvPr/>
          </p:nvSpPr>
          <p:spPr bwMode="auto">
            <a:xfrm>
              <a:off x="477883" y="5278671"/>
              <a:ext cx="968546" cy="27525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lIns="80165" tIns="40083" rIns="80165" bIns="40083">
              <a:spAutoFit/>
            </a:bodyPr>
            <a:lstStyle/>
            <a:p>
              <a:pPr defTabSz="801688"/>
              <a:r>
                <a:rPr kumimoji="1" lang="en-US" altLang="ja-JP" sz="1600">
                  <a:solidFill>
                    <a:srgbClr val="FFFF00"/>
                  </a:solidFill>
                  <a:latin typeface="Arial" charset="0"/>
                  <a:ea typeface="ＭＳ Ｐゴシック" pitchFamily="34" charset="-128"/>
                </a:rPr>
                <a:t>&gt;1200GeV</a:t>
              </a:r>
              <a:endParaRPr kumimoji="1" lang="ja-JP" altLang="en-US" sz="1600">
                <a:solidFill>
                  <a:srgbClr val="FFFF00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pic>
        <p:nvPicPr>
          <p:cNvPr id="880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0075" y="2428875"/>
            <a:ext cx="45196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5033963" y="1371600"/>
            <a:ext cx="3554412" cy="844550"/>
          </a:xfrm>
          <a:prstGeom prst="rect">
            <a:avLst/>
          </a:prstGeom>
          <a:solidFill>
            <a:schemeClr val="bg2">
              <a:alpha val="67058"/>
            </a:schemeClr>
          </a:solidFill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  <p:txBody>
          <a:bodyPr wrap="none" lIns="87243" tIns="43620" rIns="87243" bIns="43620">
            <a:spAutoFit/>
          </a:bodyPr>
          <a:lstStyle/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PKS2155(z=0.116)  HESS observation</a:t>
            </a:r>
          </a:p>
          <a:p>
            <a:pPr defTabSz="801688"/>
            <a:endParaRPr kumimoji="1" lang="en-US" altLang="ja-JP" sz="1600">
              <a:latin typeface="Arial" charset="0"/>
              <a:ea typeface="ＭＳ Ｐゴシック" pitchFamily="34" charset="-128"/>
            </a:endParaRPr>
          </a:p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M</a:t>
            </a:r>
            <a:r>
              <a:rPr kumimoji="1" lang="en-US" altLang="ja-JP" sz="1600" baseline="-25000">
                <a:latin typeface="Arial" charset="0"/>
                <a:ea typeface="ＭＳ Ｐゴシック" pitchFamily="34" charset="-128"/>
              </a:rPr>
              <a:t>QG1</a:t>
            </a:r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&gt; 0.72 x 10</a:t>
            </a:r>
            <a:r>
              <a:rPr kumimoji="1" lang="en-US" altLang="ja-JP" sz="1600" baseline="30000">
                <a:latin typeface="Arial" charset="0"/>
                <a:ea typeface="ＭＳ Ｐゴシック" pitchFamily="34" charset="-128"/>
              </a:rPr>
              <a:t>18</a:t>
            </a:r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GeV</a:t>
            </a:r>
          </a:p>
        </p:txBody>
      </p:sp>
      <p:sp>
        <p:nvSpPr>
          <p:cNvPr id="35847" name="テキスト ボックス 15"/>
          <p:cNvSpPr txBox="1">
            <a:spLocks noChangeArrowheads="1"/>
          </p:cNvSpPr>
          <p:nvPr/>
        </p:nvSpPr>
        <p:spPr bwMode="auto">
          <a:xfrm>
            <a:off x="4829175" y="5521325"/>
            <a:ext cx="3781425" cy="5746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  <p:txBody>
          <a:bodyPr wrap="none" lIns="87243" tIns="43620" rIns="87243" bIns="43620">
            <a:spAutoFit/>
          </a:bodyPr>
          <a:lstStyle/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CTA can provide ~10sec time resolution</a:t>
            </a:r>
          </a:p>
          <a:p>
            <a:pPr defTabSz="801688"/>
            <a:r>
              <a:rPr kumimoji="1" lang="en-US" altLang="ja-JP" sz="1600">
                <a:latin typeface="Arial" charset="0"/>
                <a:ea typeface="ＭＳ Ｐゴシック" pitchFamily="34" charset="-128"/>
              </a:rPr>
              <a:t>for the fast variation</a:t>
            </a:r>
            <a:endParaRPr kumimoji="1" lang="ja-JP" altLang="en-US" sz="16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D04043-4951-414D-85D4-9B86E4D75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7312"/>
            <a:ext cx="428304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90600" y="152400"/>
            <a:ext cx="7807325" cy="1143000"/>
          </a:xfrm>
          <a:prstGeom prst="rect">
            <a:avLst/>
          </a:prstGeom>
        </p:spPr>
        <p:txBody>
          <a:bodyPr vert="horz" lIns="43620" tIns="43620" rIns="43620" bIns="436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ja-JP" sz="3600" dirty="0">
                <a:latin typeface="Bodoni MT" pitchFamily="18" charset="0"/>
                <a:ea typeface="ＭＳ Ｐゴシック" pitchFamily="34" charset="-128"/>
                <a:cs typeface="+mj-cs"/>
              </a:rPr>
              <a:t>VERITAS </a:t>
            </a:r>
            <a:r>
              <a:rPr lang="de-DE" altLang="ja-JP" sz="3600" dirty="0" err="1">
                <a:latin typeface="Bodoni MT" pitchFamily="18" charset="0"/>
                <a:ea typeface="ＭＳ Ｐゴシック" pitchFamily="34" charset="-128"/>
                <a:cs typeface="+mj-cs"/>
              </a:rPr>
              <a:t>discovery</a:t>
            </a:r>
            <a:r>
              <a:rPr lang="de-DE" altLang="ja-JP" sz="3600" dirty="0">
                <a:latin typeface="Bodoni MT" pitchFamily="18" charset="0"/>
                <a:ea typeface="ＭＳ Ｐゴシック" pitchFamily="34" charset="-128"/>
                <a:cs typeface="+mj-cs"/>
              </a:rPr>
              <a:t> </a:t>
            </a:r>
            <a:r>
              <a:rPr lang="de-DE" altLang="ja-JP" sz="3600" dirty="0" err="1">
                <a:latin typeface="Bodoni MT" pitchFamily="18" charset="0"/>
                <a:ea typeface="ＭＳ Ｐゴシック" pitchFamily="34" charset="-128"/>
                <a:cs typeface="+mj-cs"/>
              </a:rPr>
              <a:t>of</a:t>
            </a:r>
            <a:r>
              <a:rPr lang="de-DE" altLang="ja-JP" sz="3600" dirty="0">
                <a:latin typeface="Bodoni MT" pitchFamily="18" charset="0"/>
                <a:ea typeface="ＭＳ Ｐゴシック" pitchFamily="34" charset="-128"/>
                <a:cs typeface="+mj-cs"/>
              </a:rPr>
              <a:t> Tycho SNR</a:t>
            </a:r>
            <a:endParaRPr kumimoji="0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doni MT" pitchFamily="18" charset="0"/>
              <a:ea typeface="ＭＳ Ｐゴシック" pitchFamily="34" charset="-128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068960"/>
            <a:ext cx="360092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853584" y="2780928"/>
            <a:ext cx="175086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 err="1"/>
              <a:t>Berezhko</a:t>
            </a:r>
            <a:r>
              <a:rPr lang="de-DE" sz="1400" dirty="0"/>
              <a:t>, et al., 2012</a:t>
            </a:r>
            <a:endParaRPr lang="en-US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39552" y="1412776"/>
            <a:ext cx="4700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Historical SNR </a:t>
            </a:r>
            <a:r>
              <a:rPr lang="de-DE" sz="2400" dirty="0" err="1"/>
              <a:t>first</a:t>
            </a:r>
            <a:r>
              <a:rPr lang="de-DE" sz="2400" dirty="0"/>
              <a:t> </a:t>
            </a:r>
            <a:r>
              <a:rPr lang="de-DE" sz="2400" dirty="0" err="1"/>
              <a:t>observed</a:t>
            </a:r>
            <a:r>
              <a:rPr lang="de-DE" sz="2400" dirty="0"/>
              <a:t> in 1572</a:t>
            </a:r>
          </a:p>
          <a:p>
            <a:r>
              <a:rPr lang="de-DE" sz="2400" dirty="0"/>
              <a:t>Type </a:t>
            </a:r>
            <a:r>
              <a:rPr lang="de-DE" sz="2400" dirty="0" err="1"/>
              <a:t>Ia</a:t>
            </a:r>
            <a:r>
              <a:rPr lang="de-DE" sz="2400" dirty="0"/>
              <a:t>; </a:t>
            </a:r>
            <a:r>
              <a:rPr lang="de-DE" sz="2400" dirty="0" err="1"/>
              <a:t>estimated</a:t>
            </a:r>
            <a:r>
              <a:rPr lang="de-DE" sz="2400" dirty="0"/>
              <a:t> </a:t>
            </a:r>
            <a:r>
              <a:rPr lang="de-DE" sz="2400" dirty="0" err="1"/>
              <a:t>distance</a:t>
            </a:r>
            <a:r>
              <a:rPr lang="de-DE" sz="2400" dirty="0"/>
              <a:t>: 3.8 </a:t>
            </a:r>
            <a:r>
              <a:rPr lang="de-DE" sz="2400" dirty="0" err="1"/>
              <a:t>kpc</a:t>
            </a:r>
            <a:endParaRPr lang="de-DE" sz="2400" dirty="0"/>
          </a:p>
          <a:p>
            <a:r>
              <a:rPr lang="de-DE" sz="2400" dirty="0"/>
              <a:t>0.9 % </a:t>
            </a:r>
            <a:r>
              <a:rPr lang="de-DE" sz="2400" dirty="0" err="1"/>
              <a:t>crab</a:t>
            </a:r>
            <a:r>
              <a:rPr lang="de-DE" sz="2400" dirty="0"/>
              <a:t> </a:t>
            </a:r>
            <a:r>
              <a:rPr lang="de-DE" sz="2400" dirty="0" err="1"/>
              <a:t>units</a:t>
            </a:r>
            <a:endParaRPr lang="de-DE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19492B-48C7-4463-85CE-B63F759D2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1436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6489700" cy="1050925"/>
          </a:xfrm>
        </p:spPr>
        <p:txBody>
          <a:bodyPr lIns="43620" tIns="43620" rIns="43620" bIns="43620"/>
          <a:lstStyle/>
          <a:p>
            <a:r>
              <a:rPr lang="en-US" altLang="ja-JP" sz="3200">
                <a:ea typeface="ＭＳ Ｐゴシック" pitchFamily="34" charset="-128"/>
              </a:rPr>
              <a:t>Gamma Ray Absorption by EBL</a:t>
            </a:r>
          </a:p>
        </p:txBody>
      </p:sp>
      <p:pic>
        <p:nvPicPr>
          <p:cNvPr id="82947" name="Picture 3" descr="ssc2005-19b1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1219200"/>
            <a:ext cx="823277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 descr="IMG_58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1188" y="2133600"/>
            <a:ext cx="14684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Oval 5"/>
          <p:cNvSpPr>
            <a:spLocks noChangeArrowheads="1"/>
          </p:cNvSpPr>
          <p:nvPr/>
        </p:nvSpPr>
        <p:spPr bwMode="auto">
          <a:xfrm>
            <a:off x="3190875" y="1457325"/>
            <a:ext cx="2986088" cy="242887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7276" tIns="43638" rIns="87276" bIns="43638" anchor="ctr"/>
          <a:lstStyle/>
          <a:p>
            <a:pPr algn="ctr" defTabSz="801688" eaLnBrk="0" hangingPunct="0"/>
            <a:endParaRPr lang="en-US" altLang="ja-JP">
              <a:latin typeface="Textile" charset="0"/>
              <a:ea typeface="ＭＳ Ｐゴシック" pitchFamily="34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1349530">
            <a:off x="4000500" y="1987550"/>
            <a:ext cx="460375" cy="87313"/>
            <a:chOff x="1734" y="2314"/>
            <a:chExt cx="290" cy="55"/>
          </a:xfrm>
        </p:grpSpPr>
        <p:sp>
          <p:nvSpPr>
            <p:cNvPr id="82951" name="Freeform 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52" name="Freeform 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53" name="Freeform 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rot="2315793">
            <a:off x="4881563" y="1954213"/>
            <a:ext cx="460375" cy="87312"/>
            <a:chOff x="1734" y="2314"/>
            <a:chExt cx="290" cy="55"/>
          </a:xfrm>
        </p:grpSpPr>
        <p:sp>
          <p:nvSpPr>
            <p:cNvPr id="82955" name="Freeform 1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56" name="Freeform 1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57" name="Freeform 1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1813193">
            <a:off x="4652963" y="2339975"/>
            <a:ext cx="460375" cy="87313"/>
            <a:chOff x="1734" y="2314"/>
            <a:chExt cx="290" cy="55"/>
          </a:xfrm>
        </p:grpSpPr>
        <p:sp>
          <p:nvSpPr>
            <p:cNvPr id="82959" name="Freeform 1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0" name="Freeform 1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1" name="Freeform 1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643383">
            <a:off x="4409281" y="1712120"/>
            <a:ext cx="460375" cy="87312"/>
            <a:chOff x="1734" y="2314"/>
            <a:chExt cx="290" cy="55"/>
          </a:xfrm>
        </p:grpSpPr>
        <p:sp>
          <p:nvSpPr>
            <p:cNvPr id="82963" name="Freeform 1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4" name="Freeform 2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5" name="Freeform 2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283483">
            <a:off x="3386138" y="3014663"/>
            <a:ext cx="460375" cy="87312"/>
            <a:chOff x="1734" y="2314"/>
            <a:chExt cx="290" cy="55"/>
          </a:xfrm>
        </p:grpSpPr>
        <p:sp>
          <p:nvSpPr>
            <p:cNvPr id="82967" name="Freeform 2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8" name="Freeform 2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69" name="Freeform 2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 rot="-1846119">
            <a:off x="4310063" y="3454400"/>
            <a:ext cx="460375" cy="87313"/>
            <a:chOff x="1734" y="2314"/>
            <a:chExt cx="290" cy="55"/>
          </a:xfrm>
        </p:grpSpPr>
        <p:sp>
          <p:nvSpPr>
            <p:cNvPr id="82971" name="Freeform 2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72" name="Freeform 2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73" name="Freeform 2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 rot="-3141866">
            <a:off x="5066506" y="3269457"/>
            <a:ext cx="460375" cy="87312"/>
            <a:chOff x="1734" y="2314"/>
            <a:chExt cx="290" cy="55"/>
          </a:xfrm>
        </p:grpSpPr>
        <p:sp>
          <p:nvSpPr>
            <p:cNvPr id="82975" name="Freeform 3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76" name="Freeform 3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77" name="Freeform 3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 rot="10370767">
            <a:off x="3538538" y="2197100"/>
            <a:ext cx="460375" cy="87313"/>
            <a:chOff x="1734" y="2314"/>
            <a:chExt cx="290" cy="55"/>
          </a:xfrm>
        </p:grpSpPr>
        <p:sp>
          <p:nvSpPr>
            <p:cNvPr id="82979" name="Freeform 3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0" name="Freeform 3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1" name="Freeform 3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 rot="-6715982">
            <a:off x="5466556" y="2326482"/>
            <a:ext cx="460375" cy="87312"/>
            <a:chOff x="1734" y="2314"/>
            <a:chExt cx="290" cy="55"/>
          </a:xfrm>
        </p:grpSpPr>
        <p:sp>
          <p:nvSpPr>
            <p:cNvPr id="82983" name="Freeform 3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4" name="Freeform 4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5" name="Freeform 4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 rot="1434008">
            <a:off x="3690938" y="3325813"/>
            <a:ext cx="460375" cy="87312"/>
            <a:chOff x="1734" y="2314"/>
            <a:chExt cx="290" cy="55"/>
          </a:xfrm>
        </p:grpSpPr>
        <p:sp>
          <p:nvSpPr>
            <p:cNvPr id="82987" name="Freeform 4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8" name="Freeform 4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89" name="Freeform 4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 rot="-9128478">
            <a:off x="3532188" y="2843213"/>
            <a:ext cx="460375" cy="87312"/>
            <a:chOff x="1734" y="2314"/>
            <a:chExt cx="290" cy="55"/>
          </a:xfrm>
        </p:grpSpPr>
        <p:sp>
          <p:nvSpPr>
            <p:cNvPr id="82991" name="Freeform 4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92" name="Freeform 4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93" name="Freeform 4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3" name="Group 50"/>
          <p:cNvGrpSpPr>
            <a:grpSpLocks/>
          </p:cNvGrpSpPr>
          <p:nvPr/>
        </p:nvGrpSpPr>
        <p:grpSpPr bwMode="auto">
          <a:xfrm rot="7980235">
            <a:off x="4518819" y="2548731"/>
            <a:ext cx="460375" cy="87313"/>
            <a:chOff x="1734" y="2314"/>
            <a:chExt cx="290" cy="55"/>
          </a:xfrm>
        </p:grpSpPr>
        <p:sp>
          <p:nvSpPr>
            <p:cNvPr id="82995" name="Freeform 5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96" name="Freeform 5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997" name="Freeform 5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82998" name="Line 54"/>
          <p:cNvSpPr>
            <a:spLocks noChangeShapeType="1"/>
          </p:cNvSpPr>
          <p:nvPr/>
        </p:nvSpPr>
        <p:spPr bwMode="auto">
          <a:xfrm>
            <a:off x="4552950" y="2743200"/>
            <a:ext cx="425450" cy="69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 lIns="99551" tIns="49775" rIns="99551" bIns="49775"/>
          <a:lstStyle/>
          <a:p>
            <a:endParaRPr lang="en-US"/>
          </a:p>
        </p:txBody>
      </p:sp>
      <p:sp>
        <p:nvSpPr>
          <p:cNvPr id="82999" name="Line 55"/>
          <p:cNvSpPr>
            <a:spLocks noChangeShapeType="1"/>
          </p:cNvSpPr>
          <p:nvPr/>
        </p:nvSpPr>
        <p:spPr bwMode="auto">
          <a:xfrm>
            <a:off x="4552950" y="2819400"/>
            <a:ext cx="349250" cy="209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 lIns="99551" tIns="49775" rIns="99551" bIns="49775"/>
          <a:lstStyle/>
          <a:p>
            <a:endParaRPr lang="en-US"/>
          </a:p>
        </p:txBody>
      </p:sp>
      <p:grpSp>
        <p:nvGrpSpPr>
          <p:cNvPr id="14" name="Group 56"/>
          <p:cNvGrpSpPr>
            <a:grpSpLocks/>
          </p:cNvGrpSpPr>
          <p:nvPr/>
        </p:nvGrpSpPr>
        <p:grpSpPr bwMode="auto">
          <a:xfrm rot="-9128478">
            <a:off x="4122738" y="2335213"/>
            <a:ext cx="460375" cy="87312"/>
            <a:chOff x="1734" y="2314"/>
            <a:chExt cx="290" cy="55"/>
          </a:xfrm>
        </p:grpSpPr>
        <p:sp>
          <p:nvSpPr>
            <p:cNvPr id="83001" name="Freeform 5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3002" name="Freeform 5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3003" name="Freeform 5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0165" tIns="40083" rIns="80165" bIns="40083"/>
            <a:lstStyle/>
            <a:p>
              <a:pPr defTabSz="801688"/>
              <a:endParaRPr kumimoji="1" lang="ja-JP" altLang="en-US" sz="1600"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83004" name="Text Box 60"/>
          <p:cNvSpPr txBox="1">
            <a:spLocks noChangeArrowheads="1"/>
          </p:cNvSpPr>
          <p:nvPr/>
        </p:nvSpPr>
        <p:spPr bwMode="auto">
          <a:xfrm>
            <a:off x="5010150" y="2667000"/>
            <a:ext cx="379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6" tIns="43638" rIns="87276" bIns="43638">
            <a:spAutoFit/>
          </a:bodyPr>
          <a:lstStyle/>
          <a:p>
            <a:pPr defTabSz="801688" eaLnBrk="0" hangingPunct="0"/>
            <a:r>
              <a:rPr lang="en-US" altLang="ja-JP">
                <a:latin typeface="Textile" charset="0"/>
                <a:ea typeface="ＭＳ Ｐゴシック" pitchFamily="34" charset="-128"/>
              </a:rPr>
              <a:t>e</a:t>
            </a:r>
            <a:r>
              <a:rPr lang="en-US" altLang="ja-JP" baseline="30000">
                <a:latin typeface="Textile" charset="0"/>
                <a:ea typeface="ＭＳ Ｐゴシック" pitchFamily="34" charset="-128"/>
              </a:rPr>
              <a:t>+</a:t>
            </a:r>
          </a:p>
        </p:txBody>
      </p:sp>
      <p:sp>
        <p:nvSpPr>
          <p:cNvPr id="83005" name="Text Box 61"/>
          <p:cNvSpPr txBox="1">
            <a:spLocks noChangeArrowheads="1"/>
          </p:cNvSpPr>
          <p:nvPr/>
        </p:nvSpPr>
        <p:spPr bwMode="auto">
          <a:xfrm>
            <a:off x="4933950" y="2895600"/>
            <a:ext cx="3429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6" tIns="43638" rIns="87276" bIns="43638">
            <a:spAutoFit/>
          </a:bodyPr>
          <a:lstStyle/>
          <a:p>
            <a:pPr defTabSz="801688" eaLnBrk="0" hangingPunct="0"/>
            <a:r>
              <a:rPr lang="en-US" altLang="ja-JP">
                <a:latin typeface="Textile" charset="0"/>
                <a:ea typeface="ＭＳ Ｐゴシック" pitchFamily="34" charset="-128"/>
              </a:rPr>
              <a:t>e</a:t>
            </a:r>
            <a:r>
              <a:rPr lang="en-US" altLang="ja-JP" baseline="30000">
                <a:latin typeface="Textile" charset="0"/>
                <a:ea typeface="ＭＳ Ｐゴシック" pitchFamily="34" charset="-128"/>
              </a:rPr>
              <a:t>-</a:t>
            </a:r>
          </a:p>
        </p:txBody>
      </p:sp>
      <p:sp>
        <p:nvSpPr>
          <p:cNvPr id="83006" name="Text Box 62"/>
          <p:cNvSpPr txBox="1">
            <a:spLocks noChangeArrowheads="1"/>
          </p:cNvSpPr>
          <p:nvPr/>
        </p:nvSpPr>
        <p:spPr bwMode="auto">
          <a:xfrm>
            <a:off x="4648200" y="1981200"/>
            <a:ext cx="538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6" tIns="43638" rIns="87276" bIns="43638">
            <a:spAutoFit/>
          </a:bodyPr>
          <a:lstStyle/>
          <a:p>
            <a:pPr defTabSz="801688" eaLnBrk="0" hangingPunct="0"/>
            <a:r>
              <a:rPr lang="en-US" altLang="ja-JP">
                <a:latin typeface="Textile" charset="0"/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baseline="-25000">
                <a:latin typeface="Textile" charset="0"/>
                <a:ea typeface="ＭＳ Ｐゴシック" pitchFamily="34" charset="-128"/>
                <a:sym typeface="Symbol" pitchFamily="18" charset="2"/>
              </a:rPr>
              <a:t>EBL</a:t>
            </a:r>
            <a:endParaRPr lang="en-US" altLang="ja-JP" baseline="-25000">
              <a:latin typeface="Textile" charset="0"/>
              <a:ea typeface="ＭＳ Ｐゴシック" pitchFamily="34" charset="-128"/>
            </a:endParaRPr>
          </a:p>
        </p:txBody>
      </p:sp>
      <p:sp>
        <p:nvSpPr>
          <p:cNvPr id="83007" name="Text Box 63"/>
          <p:cNvSpPr txBox="1">
            <a:spLocks noChangeArrowheads="1"/>
          </p:cNvSpPr>
          <p:nvPr/>
        </p:nvSpPr>
        <p:spPr bwMode="auto">
          <a:xfrm>
            <a:off x="2590800" y="1981200"/>
            <a:ext cx="679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6" tIns="43638" rIns="87276" bIns="43638">
            <a:spAutoFit/>
          </a:bodyPr>
          <a:lstStyle/>
          <a:p>
            <a:pPr defTabSz="801688" eaLnBrk="0" hangingPunct="0"/>
            <a:r>
              <a:rPr lang="en-US" altLang="ja-JP" sz="2300" b="1">
                <a:solidFill>
                  <a:srgbClr val="FFFFFF"/>
                </a:solidFill>
                <a:latin typeface="Textile" charset="0"/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sz="2300" b="1" baseline="-25000">
                <a:solidFill>
                  <a:srgbClr val="FFFFFF"/>
                </a:solidFill>
                <a:latin typeface="Textile" charset="0"/>
                <a:ea typeface="ＭＳ Ｐゴシック" pitchFamily="34" charset="-128"/>
                <a:sym typeface="Symbol" pitchFamily="18" charset="2"/>
              </a:rPr>
              <a:t>VHE</a:t>
            </a:r>
            <a:endParaRPr lang="en-US" altLang="ja-JP" sz="2300" b="1" baseline="-25000">
              <a:solidFill>
                <a:srgbClr val="FFFFFF"/>
              </a:solidFill>
              <a:latin typeface="Textile" charset="0"/>
              <a:ea typeface="ＭＳ Ｐゴシック" pitchFamily="34" charset="-128"/>
            </a:endParaRPr>
          </a:p>
        </p:txBody>
      </p:sp>
      <p:sp>
        <p:nvSpPr>
          <p:cNvPr id="83008" name="Text Box 64"/>
          <p:cNvSpPr txBox="1">
            <a:spLocks noChangeArrowheads="1"/>
          </p:cNvSpPr>
          <p:nvPr/>
        </p:nvSpPr>
        <p:spPr bwMode="auto">
          <a:xfrm>
            <a:off x="7296150" y="1643063"/>
            <a:ext cx="74295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6" tIns="43638" rIns="87276" bIns="43638">
            <a:spAutoFit/>
          </a:bodyPr>
          <a:lstStyle/>
          <a:p>
            <a:pPr defTabSz="801688" eaLnBrk="0" hangingPunct="0"/>
            <a:r>
              <a:rPr lang="en-US" altLang="ja-JP" sz="1900" b="1">
                <a:solidFill>
                  <a:srgbClr val="FFFFFF"/>
                </a:solidFill>
                <a:latin typeface="Textile" charset="0"/>
                <a:ea typeface="ＭＳ Ｐゴシック" pitchFamily="34" charset="-128"/>
              </a:rPr>
              <a:t>IACT</a:t>
            </a:r>
          </a:p>
        </p:txBody>
      </p:sp>
      <p:sp>
        <p:nvSpPr>
          <p:cNvPr id="83009" name="Text Box 65"/>
          <p:cNvSpPr txBox="1">
            <a:spLocks noChangeArrowheads="1"/>
          </p:cNvSpPr>
          <p:nvPr/>
        </p:nvSpPr>
        <p:spPr bwMode="auto">
          <a:xfrm>
            <a:off x="3028950" y="1143000"/>
            <a:ext cx="396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6" tIns="43638" rIns="87276" bIns="43638">
            <a:spAutoFit/>
          </a:bodyPr>
          <a:lstStyle/>
          <a:p>
            <a:pPr defTabSz="801688" eaLnBrk="0" hangingPunct="0"/>
            <a:r>
              <a:rPr lang="en-US" altLang="ja-JP" sz="1900">
                <a:solidFill>
                  <a:srgbClr val="FFFFFF"/>
                </a:solidFill>
                <a:latin typeface="Textile" charset="0"/>
                <a:ea typeface="ＭＳ Ｐゴシック" pitchFamily="34" charset="-128"/>
              </a:rPr>
              <a:t>Extragalactic Background Light</a:t>
            </a:r>
          </a:p>
        </p:txBody>
      </p:sp>
      <p:sp>
        <p:nvSpPr>
          <p:cNvPr id="83010" name="Line 66"/>
          <p:cNvSpPr>
            <a:spLocks noChangeShapeType="1"/>
          </p:cNvSpPr>
          <p:nvPr/>
        </p:nvSpPr>
        <p:spPr bwMode="auto">
          <a:xfrm>
            <a:off x="2647950" y="2667000"/>
            <a:ext cx="1905000" cy="7620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9551" tIns="49775" rIns="99551" bIns="49775"/>
          <a:lstStyle/>
          <a:p>
            <a:endParaRPr lang="en-US"/>
          </a:p>
        </p:txBody>
      </p:sp>
      <p:sp>
        <p:nvSpPr>
          <p:cNvPr id="83011" name="Line 67"/>
          <p:cNvSpPr>
            <a:spLocks noChangeShapeType="1"/>
          </p:cNvSpPr>
          <p:nvPr/>
        </p:nvSpPr>
        <p:spPr bwMode="auto">
          <a:xfrm>
            <a:off x="2571750" y="2590800"/>
            <a:ext cx="426720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9551" tIns="49775" rIns="99551" bIns="49775"/>
          <a:lstStyle/>
          <a:p>
            <a:endParaRPr lang="en-US"/>
          </a:p>
        </p:txBody>
      </p:sp>
      <p:sp>
        <p:nvSpPr>
          <p:cNvPr id="83012" name="Line 68"/>
          <p:cNvSpPr>
            <a:spLocks noChangeShapeType="1"/>
          </p:cNvSpPr>
          <p:nvPr/>
        </p:nvSpPr>
        <p:spPr bwMode="auto">
          <a:xfrm>
            <a:off x="2495550" y="2514600"/>
            <a:ext cx="434340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9551" tIns="49775" rIns="99551" bIns="49775"/>
          <a:lstStyle/>
          <a:p>
            <a:endParaRPr lang="en-US"/>
          </a:p>
        </p:txBody>
      </p:sp>
      <p:pic>
        <p:nvPicPr>
          <p:cNvPr id="83013" name="Picture 69" descr="ima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173266">
            <a:off x="1000920" y="2082006"/>
            <a:ext cx="1528762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014" name="Text Box 70"/>
          <p:cNvSpPr txBox="1">
            <a:spLocks noChangeArrowheads="1"/>
          </p:cNvSpPr>
          <p:nvPr/>
        </p:nvSpPr>
        <p:spPr bwMode="auto">
          <a:xfrm>
            <a:off x="1371600" y="1524000"/>
            <a:ext cx="103505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6" tIns="43638" rIns="87276" bIns="43638">
            <a:spAutoFit/>
          </a:bodyPr>
          <a:lstStyle/>
          <a:p>
            <a:pPr defTabSz="801688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ja-JP">
                <a:solidFill>
                  <a:srgbClr val="FFFFFF"/>
                </a:solidFill>
                <a:latin typeface="Verdana" pitchFamily="34" charset="0"/>
                <a:ea typeface="ＭＳ Ｐゴシック" pitchFamily="34" charset="-128"/>
              </a:rPr>
              <a:t>blazar</a:t>
            </a:r>
          </a:p>
        </p:txBody>
      </p:sp>
      <p:pic>
        <p:nvPicPr>
          <p:cNvPr id="83015" name="Picture 71" descr="eblNoLabel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" y="4105275"/>
            <a:ext cx="27051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016" name="Picture 72" descr="3c279att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4114800"/>
            <a:ext cx="28575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01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4114800"/>
            <a:ext cx="3071813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019" name="Text Box 5"/>
          <p:cNvSpPr txBox="1">
            <a:spLocks noChangeArrowheads="1"/>
          </p:cNvSpPr>
          <p:nvPr/>
        </p:nvSpPr>
        <p:spPr bwMode="auto">
          <a:xfrm>
            <a:off x="7696200" y="3308350"/>
            <a:ext cx="990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Bodoni MT" pitchFamily="18" charset="0"/>
              </a:rPr>
              <a:t>MAGIC</a:t>
            </a:r>
          </a:p>
          <a:p>
            <a:r>
              <a:rPr lang="en-US" sz="1400" b="1">
                <a:latin typeface="Bodoni MT" pitchFamily="18" charset="0"/>
              </a:rPr>
              <a:t>SCIENCE </a:t>
            </a:r>
          </a:p>
          <a:p>
            <a:r>
              <a:rPr lang="en-US" sz="1400" b="1">
                <a:latin typeface="Bodoni MT" pitchFamily="18" charset="0"/>
              </a:rPr>
              <a:t>320 (2008)</a:t>
            </a:r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EC96A0EE-06C8-46FD-9900-6BA36C601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Composite </a:t>
            </a:r>
            <a:r>
              <a:rPr lang="de-DE" sz="3600" dirty="0" err="1"/>
              <a:t>figure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Crab</a:t>
            </a:r>
            <a:r>
              <a:rPr lang="de-DE" sz="3600" dirty="0"/>
              <a:t> </a:t>
            </a:r>
            <a:r>
              <a:rPr lang="de-DE" sz="3600" dirty="0" err="1"/>
              <a:t>Nebula</a:t>
            </a:r>
            <a:endParaRPr lang="en-US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08406"/>
            <a:ext cx="6817568" cy="493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4D7935-8789-4DC8-83E5-FA636340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44624"/>
            <a:ext cx="3096344" cy="1143000"/>
          </a:xfrm>
        </p:spPr>
        <p:txBody>
          <a:bodyPr/>
          <a:lstStyle/>
          <a:p>
            <a:pPr algn="l"/>
            <a:r>
              <a:rPr lang="de-DE" dirty="0" err="1"/>
              <a:t>Crab</a:t>
            </a:r>
            <a:r>
              <a:rPr lang="de-DE" dirty="0"/>
              <a:t> </a:t>
            </a:r>
            <a:r>
              <a:rPr lang="de-DE" dirty="0" err="1"/>
              <a:t>pulsar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6" name="crab-movi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268760"/>
            <a:ext cx="4876800" cy="48768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5796136" y="195019"/>
            <a:ext cx="3164840" cy="6186309"/>
          </a:xfrm>
          <a:prstGeom prst="rect">
            <a:avLst/>
          </a:prstGeom>
          <a:noFill/>
          <a:ln w="508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0000"/>
                </a:solidFill>
              </a:rPr>
              <a:t>Aliu</a:t>
            </a:r>
            <a:r>
              <a:rPr lang="en-US" b="1" i="1" dirty="0">
                <a:solidFill>
                  <a:srgbClr val="FF0000"/>
                </a:solidFill>
              </a:rPr>
              <a:t>  et  al. (MAGIC </a:t>
            </a:r>
            <a:r>
              <a:rPr lang="en-US" b="1" i="1" dirty="0" err="1">
                <a:solidFill>
                  <a:srgbClr val="FF0000"/>
                </a:solidFill>
              </a:rPr>
              <a:t>collab</a:t>
            </a:r>
            <a:r>
              <a:rPr lang="en-US" b="1" i="1" dirty="0">
                <a:solidFill>
                  <a:srgbClr val="FF0000"/>
                </a:solidFill>
              </a:rPr>
              <a:t>.)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Science  322  (2008)  1221</a:t>
            </a:r>
          </a:p>
          <a:p>
            <a:r>
              <a:rPr lang="en-US" b="1" i="1" dirty="0"/>
              <a:t>First detection of emission above 25GeV  for a pulsar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err="1">
                <a:solidFill>
                  <a:srgbClr val="0000FF"/>
                </a:solidFill>
              </a:rPr>
              <a:t>Aliu</a:t>
            </a:r>
            <a:r>
              <a:rPr lang="en-US" b="1" dirty="0">
                <a:solidFill>
                  <a:srgbClr val="0000FF"/>
                </a:solidFill>
              </a:rPr>
              <a:t> et al. (VERITAS </a:t>
            </a:r>
            <a:r>
              <a:rPr lang="en-US" b="1" dirty="0" err="1">
                <a:solidFill>
                  <a:srgbClr val="0000FF"/>
                </a:solidFill>
              </a:rPr>
              <a:t>collab</a:t>
            </a:r>
            <a:r>
              <a:rPr lang="en-US" b="1" dirty="0">
                <a:solidFill>
                  <a:srgbClr val="0000FF"/>
                </a:solidFill>
              </a:rPr>
              <a:t>.)</a:t>
            </a:r>
          </a:p>
          <a:p>
            <a:r>
              <a:rPr lang="en-US" b="1" dirty="0">
                <a:solidFill>
                  <a:srgbClr val="0000FF"/>
                </a:solidFill>
              </a:rPr>
              <a:t>Science 334 (2011) 69-72</a:t>
            </a:r>
          </a:p>
          <a:p>
            <a:r>
              <a:rPr lang="en-US" b="1" i="1" dirty="0"/>
              <a:t>First detection of emission above 100GeV</a:t>
            </a:r>
            <a:endParaRPr lang="en-US" b="1" dirty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Aleksic</a:t>
            </a:r>
            <a:r>
              <a:rPr lang="en-US" b="1" dirty="0">
                <a:solidFill>
                  <a:srgbClr val="FF0000"/>
                </a:solidFill>
              </a:rPr>
              <a:t>  et  al  (MAGIC  </a:t>
            </a:r>
            <a:r>
              <a:rPr lang="en-US" b="1" dirty="0" err="1">
                <a:solidFill>
                  <a:srgbClr val="FF0000"/>
                </a:solidFill>
              </a:rPr>
              <a:t>collab</a:t>
            </a:r>
            <a:r>
              <a:rPr lang="en-US" b="1" dirty="0">
                <a:solidFill>
                  <a:srgbClr val="FF0000"/>
                </a:solidFill>
              </a:rPr>
              <a:t>.),  </a:t>
            </a:r>
            <a:r>
              <a:rPr lang="en-US" b="1" dirty="0" err="1">
                <a:solidFill>
                  <a:srgbClr val="FF0000"/>
                </a:solidFill>
              </a:rPr>
              <a:t>ApJ</a:t>
            </a:r>
            <a:r>
              <a:rPr lang="en-US" b="1" dirty="0">
                <a:solidFill>
                  <a:srgbClr val="FF0000"/>
                </a:solidFill>
              </a:rPr>
              <a:t>, 742 (2011) 43,</a:t>
            </a:r>
          </a:p>
          <a:p>
            <a:r>
              <a:rPr lang="en-US" b="1" i="1" dirty="0"/>
              <a:t>First spectrum 25-100GeV</a:t>
            </a:r>
          </a:p>
          <a:p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Aleksic</a:t>
            </a:r>
            <a:r>
              <a:rPr lang="en-US" b="1" dirty="0">
                <a:solidFill>
                  <a:srgbClr val="FF0000"/>
                </a:solidFill>
              </a:rPr>
              <a:t>  et  al  (MAGIC  </a:t>
            </a:r>
            <a:r>
              <a:rPr lang="en-US" b="1" dirty="0" err="1">
                <a:solidFill>
                  <a:srgbClr val="FF0000"/>
                </a:solidFill>
              </a:rPr>
              <a:t>collab</a:t>
            </a:r>
            <a:r>
              <a:rPr lang="en-US" b="1" dirty="0">
                <a:solidFill>
                  <a:srgbClr val="FF0000"/>
                </a:solidFill>
              </a:rPr>
              <a:t>.),  A&amp;A, 540 (2012) A69</a:t>
            </a:r>
          </a:p>
          <a:p>
            <a:r>
              <a:rPr lang="en-US" b="1" i="1" dirty="0"/>
              <a:t>First spectrum 50-400GeV</a:t>
            </a:r>
          </a:p>
          <a:p>
            <a:endParaRPr lang="de-DE" b="1" i="1" dirty="0">
              <a:solidFill>
                <a:srgbClr val="008000"/>
              </a:solidFill>
            </a:endParaRPr>
          </a:p>
          <a:p>
            <a:r>
              <a:rPr lang="de-DE" b="1" dirty="0">
                <a:solidFill>
                  <a:srgbClr val="FF0000"/>
                </a:solidFill>
              </a:rPr>
              <a:t>Aleksic et al (MAGIC </a:t>
            </a:r>
            <a:r>
              <a:rPr lang="de-DE" b="1" dirty="0" err="1">
                <a:solidFill>
                  <a:srgbClr val="FF0000"/>
                </a:solidFill>
              </a:rPr>
              <a:t>collab</a:t>
            </a:r>
            <a:r>
              <a:rPr lang="de-DE" b="1" dirty="0">
                <a:solidFill>
                  <a:srgbClr val="FF0000"/>
                </a:solidFill>
              </a:rPr>
              <a:t>.),</a:t>
            </a:r>
          </a:p>
          <a:p>
            <a:r>
              <a:rPr lang="de-DE" b="1" dirty="0">
                <a:solidFill>
                  <a:srgbClr val="FF0000"/>
                </a:solidFill>
              </a:rPr>
              <a:t>A&amp;A, </a:t>
            </a:r>
            <a:r>
              <a:rPr lang="de-DE" b="1" dirty="0" err="1">
                <a:solidFill>
                  <a:srgbClr val="FF0000"/>
                </a:solidFill>
              </a:rPr>
              <a:t>accepted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for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publication</a:t>
            </a:r>
            <a:endParaRPr lang="de-DE" b="1" dirty="0">
              <a:solidFill>
                <a:srgbClr val="FF0000"/>
              </a:solidFill>
            </a:endParaRPr>
          </a:p>
          <a:p>
            <a:r>
              <a:rPr lang="de-DE" b="1" i="1" dirty="0"/>
              <a:t>Discovery </a:t>
            </a:r>
            <a:r>
              <a:rPr lang="de-DE" b="1" i="1" dirty="0" err="1"/>
              <a:t>of</a:t>
            </a:r>
            <a:r>
              <a:rPr lang="de-DE" b="1" i="1" dirty="0"/>
              <a:t> Bridge Emission</a:t>
            </a:r>
            <a:endParaRPr lang="de-DE" b="1" i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147861-D0F3-4A2A-B11C-99E21297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Cartoon </a:t>
            </a:r>
            <a:r>
              <a:rPr lang="de-DE" sz="3600" dirty="0" err="1"/>
              <a:t>of</a:t>
            </a:r>
            <a:r>
              <a:rPr lang="de-DE" sz="3600" dirty="0"/>
              <a:t> a </a:t>
            </a:r>
            <a:r>
              <a:rPr lang="de-DE" sz="3600" dirty="0" err="1"/>
              <a:t>pulsar</a:t>
            </a:r>
            <a:endParaRPr lang="en-US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1268760"/>
            <a:ext cx="760095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EBB6CD-5783-4B84-933B-2B714831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/>
              <a:t>MAGIC </a:t>
            </a:r>
            <a:r>
              <a:rPr lang="de-DE" sz="3600" dirty="0" err="1"/>
              <a:t>bridge</a:t>
            </a:r>
            <a:r>
              <a:rPr lang="de-DE" sz="3600" dirty="0"/>
              <a:t> </a:t>
            </a:r>
            <a:r>
              <a:rPr lang="de-DE" sz="3600" dirty="0" err="1"/>
              <a:t>emission</a:t>
            </a:r>
            <a:r>
              <a:rPr lang="de-DE" sz="3600" dirty="0"/>
              <a:t> &amp; </a:t>
            </a:r>
            <a:r>
              <a:rPr lang="de-DE" sz="3600" dirty="0" err="1"/>
              <a:t>very</a:t>
            </a:r>
            <a:r>
              <a:rPr lang="de-DE" sz="3600" dirty="0"/>
              <a:t> </a:t>
            </a:r>
            <a:r>
              <a:rPr lang="de-DE" sz="3600" dirty="0" err="1"/>
              <a:t>narrow</a:t>
            </a:r>
            <a:r>
              <a:rPr lang="de-DE" sz="3600" dirty="0"/>
              <a:t> </a:t>
            </a:r>
            <a:r>
              <a:rPr lang="de-DE" sz="3600" dirty="0" err="1"/>
              <a:t>pulses</a:t>
            </a:r>
            <a:endParaRPr lang="de-DE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12" name="Picture 5" descr="CrabLC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700808"/>
            <a:ext cx="5298843" cy="2340320"/>
          </a:xfrm>
          <a:prstGeom prst="rect">
            <a:avLst/>
          </a:prstGeom>
        </p:spPr>
      </p:pic>
      <p:sp>
        <p:nvSpPr>
          <p:cNvPr id="13" name="TextBox 9"/>
          <p:cNvSpPr txBox="1"/>
          <p:nvPr/>
        </p:nvSpPr>
        <p:spPr>
          <a:xfrm>
            <a:off x="6119584" y="2060848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P1: 8σ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7452320" y="233958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P2: 14σ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6516216" y="2564904"/>
            <a:ext cx="2468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Bridge: 7σ</a:t>
            </a:r>
          </a:p>
        </p:txBody>
      </p:sp>
      <p:sp>
        <p:nvSpPr>
          <p:cNvPr id="16" name="Ellipse 15"/>
          <p:cNvSpPr/>
          <p:nvPr/>
        </p:nvSpPr>
        <p:spPr>
          <a:xfrm>
            <a:off x="6516216" y="2853056"/>
            <a:ext cx="900000" cy="10800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9" descr="CrabSpectra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6952"/>
            <a:ext cx="4038851" cy="2562150"/>
          </a:xfrm>
          <a:prstGeom prst="rect">
            <a:avLst/>
          </a:prstGeom>
        </p:spPr>
      </p:pic>
      <p:sp>
        <p:nvSpPr>
          <p:cNvPr id="18" name="TextBox 12"/>
          <p:cNvSpPr txBox="1"/>
          <p:nvPr/>
        </p:nvSpPr>
        <p:spPr>
          <a:xfrm>
            <a:off x="467544" y="184482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Fermi bridge emission becomes strong above few </a:t>
            </a:r>
            <a:r>
              <a:rPr lang="en-US" sz="2400" dirty="0" err="1"/>
              <a:t>GeV</a:t>
            </a:r>
            <a:r>
              <a:rPr lang="en-US" sz="2400" dirty="0"/>
              <a:t> </a:t>
            </a:r>
          </a:p>
        </p:txBody>
      </p:sp>
      <p:sp>
        <p:nvSpPr>
          <p:cNvPr id="19" name="TextBox 17"/>
          <p:cNvSpPr txBox="1"/>
          <p:nvPr/>
        </p:nvSpPr>
        <p:spPr>
          <a:xfrm>
            <a:off x="4283968" y="4073004"/>
            <a:ext cx="4634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 bridge hints on </a:t>
            </a:r>
            <a:r>
              <a:rPr lang="en-US" sz="2400" dirty="0" err="1"/>
              <a:t>toroidal</a:t>
            </a:r>
            <a:r>
              <a:rPr lang="en-US" sz="2400" dirty="0"/>
              <a:t> bending of magnetic lines near LC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This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result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set</a:t>
            </a:r>
            <a:r>
              <a:rPr lang="de-DE" sz="2400" dirty="0">
                <a:solidFill>
                  <a:srgbClr val="FF0000"/>
                </a:solidFill>
              </a:rPr>
              <a:t> a quest </a:t>
            </a:r>
            <a:r>
              <a:rPr lang="de-DE" sz="2400" dirty="0" err="1">
                <a:solidFill>
                  <a:srgbClr val="FF0000"/>
                </a:solidFill>
              </a:rPr>
              <a:t>for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precision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Crab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pulsar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theories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83568" y="573325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C00000"/>
                </a:solidFill>
              </a:rPr>
              <a:t>The last </a:t>
            </a:r>
            <a:r>
              <a:rPr lang="de-DE" sz="2400" dirty="0" err="1">
                <a:solidFill>
                  <a:srgbClr val="C00000"/>
                </a:solidFill>
              </a:rPr>
              <a:t>word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is</a:t>
            </a:r>
            <a:r>
              <a:rPr lang="de-DE" sz="2400" dirty="0">
                <a:solidFill>
                  <a:srgbClr val="C00000"/>
                </a:solidFill>
              </a:rPr>
              <a:t> not </a:t>
            </a:r>
            <a:r>
              <a:rPr lang="de-DE" sz="2400" dirty="0" err="1">
                <a:solidFill>
                  <a:srgbClr val="C00000"/>
                </a:solidFill>
              </a:rPr>
              <a:t>yet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said</a:t>
            </a:r>
            <a:r>
              <a:rPr lang="de-DE" sz="2400" dirty="0">
                <a:solidFill>
                  <a:srgbClr val="C00000"/>
                </a:solidFill>
              </a:rPr>
              <a:t>: </a:t>
            </a:r>
            <a:r>
              <a:rPr lang="de-DE" sz="2400" dirty="0" err="1">
                <a:solidFill>
                  <a:srgbClr val="C00000"/>
                </a:solidFill>
              </a:rPr>
              <a:t>soon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new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results</a:t>
            </a:r>
            <a:r>
              <a:rPr lang="de-DE" sz="2400" dirty="0">
                <a:solidFill>
                  <a:srgbClr val="C00000"/>
                </a:solidFill>
              </a:rPr>
              <a:t>, </a:t>
            </a:r>
            <a:r>
              <a:rPr lang="de-DE" sz="2400" dirty="0" err="1">
                <a:solidFill>
                  <a:srgbClr val="C00000"/>
                </a:solidFill>
              </a:rPr>
              <a:t>new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insights</a:t>
            </a:r>
            <a:r>
              <a:rPr lang="de-DE" sz="2400" dirty="0">
                <a:solidFill>
                  <a:srgbClr val="C00000"/>
                </a:solidFill>
              </a:rPr>
              <a:t>…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051720" y="3140968"/>
            <a:ext cx="1585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33CC33"/>
                </a:solidFill>
              </a:rPr>
              <a:t>Nebula</a:t>
            </a:r>
            <a:r>
              <a:rPr lang="de-DE" sz="1400" dirty="0">
                <a:solidFill>
                  <a:srgbClr val="33CC33"/>
                </a:solidFill>
              </a:rPr>
              <a:t> </a:t>
            </a:r>
            <a:r>
              <a:rPr lang="de-DE" sz="1400" dirty="0" err="1">
                <a:solidFill>
                  <a:srgbClr val="33CC33"/>
                </a:solidFill>
              </a:rPr>
              <a:t>component</a:t>
            </a:r>
            <a:endParaRPr lang="en-US" sz="1400" dirty="0">
              <a:solidFill>
                <a:srgbClr val="33CC33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971600" y="3933056"/>
            <a:ext cx="651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bridge</a:t>
            </a:r>
            <a:endParaRPr lang="en-US" sz="1400" dirty="0"/>
          </a:p>
        </p:txBody>
      </p:sp>
      <p:sp>
        <p:nvSpPr>
          <p:cNvPr id="23" name="Rechteck 22"/>
          <p:cNvSpPr/>
          <p:nvPr/>
        </p:nvSpPr>
        <p:spPr>
          <a:xfrm>
            <a:off x="6083571" y="1404065"/>
            <a:ext cx="2880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Aleksic</a:t>
            </a:r>
            <a:r>
              <a:rPr lang="en-US" sz="1600" dirty="0"/>
              <a:t>, et al., arXiv:1402.4219</a:t>
            </a:r>
          </a:p>
          <a:p>
            <a:endParaRPr lang="en-US" sz="16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6D3BB3-B8BD-4AB7-80D2-AE020138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" y="2339975"/>
            <a:ext cx="466127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0836" y="191869"/>
            <a:ext cx="6597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0144"/>
            <a:r>
              <a:rPr lang="en-US" sz="3600" dirty="0">
                <a:solidFill>
                  <a:prstClr val="black"/>
                </a:solidFill>
              </a:rPr>
              <a:t>the Crab pulsar as a very compact </a:t>
            </a:r>
          </a:p>
          <a:p>
            <a:pPr algn="ctr" defTabSz="910144"/>
            <a:r>
              <a:rPr lang="en-US" sz="3600" dirty="0">
                <a:solidFill>
                  <a:prstClr val="black"/>
                </a:solidFill>
              </a:rPr>
              <a:t>accelerator of </a:t>
            </a:r>
            <a:r>
              <a:rPr lang="en-US" sz="3600" dirty="0" err="1">
                <a:solidFill>
                  <a:prstClr val="black"/>
                </a:solidFill>
              </a:rPr>
              <a:t>TeV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3600" dirty="0">
                <a:solidFill>
                  <a:prstClr val="black"/>
                </a:solidFill>
              </a:rPr>
              <a:t> rays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1425575"/>
            <a:ext cx="4518025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1F48DC-1C25-43C9-B5FC-8C5E0531E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93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52600" y="168275"/>
            <a:ext cx="6400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dirty="0">
                <a:latin typeface="Bodoni MT" pitchFamily="18" charset="0"/>
              </a:rPr>
              <a:t>Cherenkov </a:t>
            </a:r>
            <a:r>
              <a:rPr lang="de-DE" sz="3600" dirty="0" err="1">
                <a:latin typeface="Bodoni MT" pitchFamily="18" charset="0"/>
              </a:rPr>
              <a:t>light</a:t>
            </a:r>
            <a:r>
              <a:rPr lang="de-DE" sz="3600" dirty="0">
                <a:latin typeface="Bodoni MT" pitchFamily="18" charset="0"/>
              </a:rPr>
              <a:t>: </a:t>
            </a:r>
            <a:r>
              <a:rPr lang="de-DE" sz="3600" dirty="0" err="1">
                <a:latin typeface="Bodoni MT" pitchFamily="18" charset="0"/>
              </a:rPr>
              <a:t>the</a:t>
            </a:r>
            <a:r>
              <a:rPr lang="de-DE" sz="3600" dirty="0">
                <a:latin typeface="Bodoni MT" pitchFamily="18" charset="0"/>
              </a:rPr>
              <a:t> </a:t>
            </a:r>
            <a:r>
              <a:rPr lang="de-DE" sz="3600" dirty="0" err="1">
                <a:latin typeface="Bodoni MT" pitchFamily="18" charset="0"/>
              </a:rPr>
              <a:t>beginnings</a:t>
            </a:r>
            <a:endParaRPr lang="de-DE" sz="3600" dirty="0">
              <a:latin typeface="Bodoni MT" pitchFamily="18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066800" y="1752600"/>
            <a:ext cx="8077200" cy="4114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de-DE" sz="2400" dirty="0">
                <a:latin typeface="Bodoni MT" pitchFamily="18" charset="0"/>
              </a:rPr>
              <a:t>In a </a:t>
            </a:r>
            <a:r>
              <a:rPr lang="de-DE" sz="2400" dirty="0" err="1">
                <a:latin typeface="Bodoni MT" pitchFamily="18" charset="0"/>
              </a:rPr>
              <a:t>series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publications</a:t>
            </a:r>
            <a:r>
              <a:rPr lang="de-DE" sz="2400" dirty="0">
                <a:latin typeface="Bodoni MT" pitchFamily="18" charset="0"/>
              </a:rPr>
              <a:t> Oliver Heaviside </a:t>
            </a:r>
            <a:r>
              <a:rPr lang="de-DE" sz="2400" dirty="0" err="1">
                <a:latin typeface="Bodoni MT" pitchFamily="18" charset="0"/>
              </a:rPr>
              <a:t>has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calculated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and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predicted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main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features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a </a:t>
            </a:r>
            <a:r>
              <a:rPr lang="de-DE" sz="2400" dirty="0" err="1">
                <a:latin typeface="Bodoni MT" pitchFamily="18" charset="0"/>
              </a:rPr>
              <a:t>special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emission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when</a:t>
            </a:r>
            <a:r>
              <a:rPr lang="de-DE" sz="2400" dirty="0">
                <a:latin typeface="Bodoni MT" pitchFamily="18" charset="0"/>
              </a:rPr>
              <a:t> an e- </a:t>
            </a:r>
            <a:r>
              <a:rPr lang="de-DE" sz="2400" dirty="0" err="1">
                <a:latin typeface="Bodoni MT" pitchFamily="18" charset="0"/>
              </a:rPr>
              <a:t>movs</a:t>
            </a:r>
            <a:r>
              <a:rPr lang="de-DE" sz="2400" dirty="0">
                <a:latin typeface="Bodoni MT" pitchFamily="18" charset="0"/>
              </a:rPr>
              <a:t> in a transparent medium </a:t>
            </a:r>
            <a:r>
              <a:rPr lang="de-DE" sz="2400" dirty="0" err="1">
                <a:latin typeface="Bodoni MT" pitchFamily="18" charset="0"/>
              </a:rPr>
              <a:t>with</a:t>
            </a:r>
            <a:r>
              <a:rPr lang="de-DE" sz="2400" dirty="0">
                <a:latin typeface="Bodoni MT" pitchFamily="18" charset="0"/>
              </a:rPr>
              <a:t> a </a:t>
            </a:r>
            <a:r>
              <a:rPr lang="de-DE" sz="2400" dirty="0" err="1">
                <a:latin typeface="Bodoni MT" pitchFamily="18" charset="0"/>
              </a:rPr>
              <a:t>speed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higher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than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that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light</a:t>
            </a:r>
            <a:r>
              <a:rPr lang="de-DE" sz="2400" dirty="0">
                <a:latin typeface="Bodoni MT" pitchFamily="18" charset="0"/>
              </a:rPr>
              <a:t>.</a:t>
            </a:r>
          </a:p>
          <a:p>
            <a:pPr eaLnBrk="1" hangingPunct="1">
              <a:defRPr/>
            </a:pPr>
            <a:r>
              <a:rPr lang="de-DE" sz="2400" dirty="0">
                <a:latin typeface="Bodoni MT" pitchFamily="18" charset="0"/>
              </a:rPr>
              <a:t>The </a:t>
            </a:r>
            <a:r>
              <a:rPr lang="de-DE" sz="2400" dirty="0" err="1">
                <a:latin typeface="Bodoni MT" pitchFamily="18" charset="0"/>
              </a:rPr>
              <a:t>work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genius</a:t>
            </a:r>
            <a:r>
              <a:rPr lang="de-DE" sz="2400" dirty="0">
                <a:latin typeface="Bodoni MT" pitchFamily="18" charset="0"/>
              </a:rPr>
              <a:t>, </a:t>
            </a:r>
            <a:r>
              <a:rPr lang="de-DE" sz="2400" dirty="0" err="1">
                <a:latin typeface="Bodoni MT" pitchFamily="18" charset="0"/>
              </a:rPr>
              <a:t>who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advanced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his</a:t>
            </a:r>
            <a:r>
              <a:rPr lang="de-DE" sz="2400" dirty="0">
                <a:latin typeface="Bodoni MT" pitchFamily="18" charset="0"/>
              </a:rPr>
              <a:t> time </a:t>
            </a:r>
            <a:r>
              <a:rPr lang="de-DE" sz="2400" dirty="0" err="1">
                <a:latin typeface="Bodoni MT" pitchFamily="18" charset="0"/>
              </a:rPr>
              <a:t>by</a:t>
            </a:r>
            <a:r>
              <a:rPr lang="de-DE" sz="2400" dirty="0">
                <a:latin typeface="Bodoni MT" pitchFamily="18" charset="0"/>
              </a:rPr>
              <a:t> half a </a:t>
            </a:r>
            <a:r>
              <a:rPr lang="de-DE" sz="2400" dirty="0" err="1">
                <a:latin typeface="Bodoni MT" pitchFamily="18" charset="0"/>
              </a:rPr>
              <a:t>century</a:t>
            </a:r>
            <a:r>
              <a:rPr lang="de-DE" sz="2400" dirty="0">
                <a:latin typeface="Bodoni MT" pitchFamily="18" charset="0"/>
              </a:rPr>
              <a:t>, was not </a:t>
            </a:r>
            <a:r>
              <a:rPr lang="de-DE" sz="2400" dirty="0" err="1">
                <a:latin typeface="Bodoni MT" pitchFamily="18" charset="0"/>
              </a:rPr>
              <a:t>appreciated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by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contemporary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scientists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and</a:t>
            </a:r>
            <a:r>
              <a:rPr lang="de-DE" sz="2400" dirty="0">
                <a:latin typeface="Bodoni MT" pitchFamily="18" charset="0"/>
              </a:rPr>
              <a:t> was </a:t>
            </a:r>
            <a:r>
              <a:rPr lang="de-DE" sz="2400" dirty="0" err="1">
                <a:latin typeface="Bodoni MT" pitchFamily="18" charset="0"/>
              </a:rPr>
              <a:t>forgotten</a:t>
            </a:r>
            <a:r>
              <a:rPr lang="de-DE" sz="2400" dirty="0">
                <a:latin typeface="Bodoni MT" pitchFamily="18" charset="0"/>
              </a:rPr>
              <a:t>. In 1912 he </a:t>
            </a:r>
            <a:r>
              <a:rPr lang="de-DE" sz="2400" dirty="0" err="1">
                <a:latin typeface="Bodoni MT" pitchFamily="18" charset="0"/>
              </a:rPr>
              <a:t>calculated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geometry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and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angle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emission</a:t>
            </a:r>
            <a:r>
              <a:rPr lang="de-DE" sz="2400" dirty="0">
                <a:latin typeface="Bodoni MT" pitchFamily="18" charset="0"/>
              </a:rPr>
              <a:t> relative </a:t>
            </a:r>
            <a:r>
              <a:rPr lang="de-DE" sz="2400" dirty="0" err="1">
                <a:latin typeface="Bodoni MT" pitchFamily="18" charset="0"/>
              </a:rPr>
              <a:t>to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axis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movement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charge</a:t>
            </a:r>
            <a:r>
              <a:rPr lang="de-DE" sz="2400" dirty="0">
                <a:latin typeface="Bodoni MT" pitchFamily="18" charset="0"/>
              </a:rPr>
              <a:t> (1888, 1889, 1892, 1899, 1912a,b) </a:t>
            </a:r>
          </a:p>
          <a:p>
            <a:pPr eaLnBrk="1" hangingPunct="1">
              <a:defRPr/>
            </a:pPr>
            <a:r>
              <a:rPr lang="de-DE" sz="2400" dirty="0" err="1">
                <a:latin typeface="Bodoni MT" pitchFamily="18" charset="0"/>
              </a:rPr>
              <a:t>Please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note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that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during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end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19th </a:t>
            </a:r>
            <a:r>
              <a:rPr lang="de-DE" sz="2400" dirty="0" err="1">
                <a:latin typeface="Bodoni MT" pitchFamily="18" charset="0"/>
              </a:rPr>
              <a:t>century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scientists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believed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space</a:t>
            </a:r>
            <a:r>
              <a:rPr lang="de-DE" sz="2400" dirty="0">
                <a:latin typeface="Bodoni MT" pitchFamily="18" charset="0"/>
              </a:rPr>
              <a:t> was </a:t>
            </a:r>
            <a:r>
              <a:rPr lang="de-DE" sz="2400" dirty="0" err="1">
                <a:latin typeface="Bodoni MT" pitchFamily="18" charset="0"/>
              </a:rPr>
              <a:t>feeled</a:t>
            </a:r>
            <a:r>
              <a:rPr lang="de-DE" sz="2400" dirty="0">
                <a:latin typeface="Bodoni MT" pitchFamily="18" charset="0"/>
              </a:rPr>
              <a:t>-in </a:t>
            </a:r>
            <a:r>
              <a:rPr lang="de-DE" sz="2400" dirty="0" err="1">
                <a:latin typeface="Bodoni MT" pitchFamily="18" charset="0"/>
              </a:rPr>
              <a:t>with</a:t>
            </a:r>
            <a:r>
              <a:rPr lang="de-DE" sz="2400" dirty="0">
                <a:latin typeface="Bodoni MT" pitchFamily="18" charset="0"/>
              </a:rPr>
              <a:t> Ether. 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pic>
        <p:nvPicPr>
          <p:cNvPr id="6150" name="Picture 8" descr="File:Oliver Heaviside2.jpg"/>
          <p:cNvPicPr>
            <a:picLocks noChangeAspect="1" noChangeArrowheads="1"/>
          </p:cNvPicPr>
          <p:nvPr/>
        </p:nvPicPr>
        <p:blipFill>
          <a:blip r:embed="rId2" cstate="print"/>
          <a:srcRect l="7874" r="7874" b="16362"/>
          <a:stretch>
            <a:fillRect/>
          </a:stretch>
        </p:blipFill>
        <p:spPr bwMode="auto">
          <a:xfrm>
            <a:off x="76200" y="76200"/>
            <a:ext cx="1350963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C9DC40-998C-461E-9431-BAE66347C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/>
              <a:t>Discovery of Gravitationally Lensed Blazar S3 0218+357 residing at the red shift 0.944</a:t>
            </a:r>
            <a:endParaRPr lang="en-US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Autofit/>
          </a:bodyPr>
          <a:lstStyle/>
          <a:p>
            <a:r>
              <a:rPr lang="de-DE" sz="2400" dirty="0"/>
              <a:t>In 2012 Fermi </a:t>
            </a:r>
            <a:r>
              <a:rPr lang="de-DE" sz="2400" dirty="0" err="1"/>
              <a:t>observed</a:t>
            </a:r>
            <a:r>
              <a:rPr lang="de-DE" sz="2400" dirty="0"/>
              <a:t> </a:t>
            </a:r>
            <a:r>
              <a:rPr lang="de-DE" sz="2400" dirty="0" err="1"/>
              <a:t>high</a:t>
            </a:r>
            <a:r>
              <a:rPr lang="de-DE" sz="2400" dirty="0"/>
              <a:t> </a:t>
            </a:r>
            <a:r>
              <a:rPr lang="de-DE" sz="2400" dirty="0" err="1"/>
              <a:t>state</a:t>
            </a:r>
            <a:r>
              <a:rPr lang="de-DE" sz="2400" dirty="0"/>
              <a:t>,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many</a:t>
            </a:r>
            <a:r>
              <a:rPr lang="de-DE" sz="2400" dirty="0"/>
              <a:t> </a:t>
            </a:r>
            <a:r>
              <a:rPr lang="de-DE" sz="2400" dirty="0" err="1"/>
              <a:t>overlapping</a:t>
            </a:r>
            <a:r>
              <a:rPr lang="de-DE" sz="2400" dirty="0"/>
              <a:t> </a:t>
            </a:r>
            <a:r>
              <a:rPr lang="de-DE" sz="2400" dirty="0" err="1"/>
              <a:t>flares</a:t>
            </a:r>
            <a:endParaRPr lang="de-DE" sz="2400" dirty="0"/>
          </a:p>
          <a:p>
            <a:r>
              <a:rPr lang="de-DE" sz="2400" dirty="0"/>
              <a:t>Fermi </a:t>
            </a:r>
            <a:r>
              <a:rPr lang="de-DE" sz="2400" dirty="0" err="1"/>
              <a:t>claimed</a:t>
            </a:r>
            <a:r>
              <a:rPr lang="de-DE" sz="2400" dirty="0"/>
              <a:t> 11.46 ± 0.16 </a:t>
            </a:r>
            <a:r>
              <a:rPr lang="de-DE" sz="2400" dirty="0" err="1"/>
              <a:t>days</a:t>
            </a:r>
            <a:r>
              <a:rPr lang="de-DE" sz="2400" dirty="0"/>
              <a:t> </a:t>
            </a:r>
            <a:r>
              <a:rPr lang="de-DE" sz="2400" dirty="0" err="1"/>
              <a:t>delay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lensed</a:t>
            </a:r>
            <a:r>
              <a:rPr lang="de-DE" sz="2400" dirty="0"/>
              <a:t> </a:t>
            </a:r>
            <a:r>
              <a:rPr lang="de-DE" sz="2400" dirty="0" err="1"/>
              <a:t>component</a:t>
            </a:r>
            <a:endParaRPr lang="de-DE" sz="2400" dirty="0"/>
          </a:p>
          <a:p>
            <a:r>
              <a:rPr lang="de-DE" sz="2400" dirty="0"/>
              <a:t>On </a:t>
            </a:r>
            <a:r>
              <a:rPr lang="de-DE" sz="2400" dirty="0" err="1"/>
              <a:t>July</a:t>
            </a:r>
            <a:r>
              <a:rPr lang="de-DE" sz="2400" dirty="0"/>
              <a:t> 13/14 2014 Fermi </a:t>
            </a:r>
            <a:r>
              <a:rPr lang="de-DE" sz="2400" dirty="0" err="1"/>
              <a:t>again</a:t>
            </a:r>
            <a:r>
              <a:rPr lang="de-DE" sz="2400" dirty="0"/>
              <a:t> </a:t>
            </a:r>
            <a:r>
              <a:rPr lang="de-DE" sz="2400" dirty="0" err="1"/>
              <a:t>observed</a:t>
            </a:r>
            <a:r>
              <a:rPr lang="de-DE" sz="2400" dirty="0"/>
              <a:t> a </a:t>
            </a:r>
            <a:r>
              <a:rPr lang="de-DE" sz="2400" dirty="0" err="1"/>
              <a:t>high</a:t>
            </a:r>
            <a:r>
              <a:rPr lang="de-DE" sz="2400" dirty="0"/>
              <a:t> </a:t>
            </a:r>
            <a:r>
              <a:rPr lang="de-DE" sz="2400" dirty="0" err="1"/>
              <a:t>state</a:t>
            </a:r>
            <a:endParaRPr lang="de-DE" sz="2400" dirty="0"/>
          </a:p>
          <a:p>
            <a:r>
              <a:rPr lang="de-DE" sz="2400" dirty="0"/>
              <a:t>Magic </a:t>
            </a:r>
            <a:r>
              <a:rPr lang="de-DE" sz="2400" dirty="0" err="1"/>
              <a:t>started</a:t>
            </a:r>
            <a:r>
              <a:rPr lang="de-DE" sz="2400" dirty="0"/>
              <a:t> </a:t>
            </a:r>
            <a:r>
              <a:rPr lang="de-DE" sz="2400" dirty="0" err="1"/>
              <a:t>observing</a:t>
            </a:r>
            <a:r>
              <a:rPr lang="de-DE" sz="2400" dirty="0"/>
              <a:t> 2 </a:t>
            </a:r>
            <a:r>
              <a:rPr lang="de-DE" sz="2400" dirty="0" err="1"/>
              <a:t>days</a:t>
            </a:r>
            <a:r>
              <a:rPr lang="de-DE" sz="2400" dirty="0"/>
              <a:t> </a:t>
            </a:r>
            <a:r>
              <a:rPr lang="de-DE" sz="2400" dirty="0" err="1"/>
              <a:t>before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predicted</a:t>
            </a:r>
            <a:r>
              <a:rPr lang="de-DE" sz="2400" dirty="0"/>
              <a:t> </a:t>
            </a:r>
            <a:r>
              <a:rPr lang="de-DE" sz="2400" dirty="0" err="1"/>
              <a:t>delayed</a:t>
            </a:r>
            <a:r>
              <a:rPr lang="de-DE" sz="2400" dirty="0"/>
              <a:t> </a:t>
            </a:r>
            <a:r>
              <a:rPr lang="de-DE" sz="2400" dirty="0" err="1"/>
              <a:t>signal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kept</a:t>
            </a:r>
            <a:r>
              <a:rPr lang="de-DE" sz="2400" dirty="0"/>
              <a:t> on-</a:t>
            </a:r>
            <a:r>
              <a:rPr lang="de-DE" sz="2400" dirty="0" err="1"/>
              <a:t>going</a:t>
            </a:r>
            <a:r>
              <a:rPr lang="de-DE" sz="2400" dirty="0"/>
              <a:t> </a:t>
            </a:r>
            <a:r>
              <a:rPr lang="de-DE" sz="2400" dirty="0" err="1"/>
              <a:t>till</a:t>
            </a:r>
            <a:r>
              <a:rPr lang="de-DE" sz="2400" dirty="0"/>
              <a:t> 5th </a:t>
            </a:r>
            <a:r>
              <a:rPr lang="de-DE" sz="2400" dirty="0" err="1"/>
              <a:t>of</a:t>
            </a:r>
            <a:r>
              <a:rPr lang="de-DE" sz="2400" dirty="0"/>
              <a:t> August </a:t>
            </a:r>
            <a:endParaRPr lang="en-US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3113" y="3606366"/>
            <a:ext cx="3781335" cy="270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18" y="1454150"/>
            <a:ext cx="3724982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F00C63-9A80-411E-B251-95F1A99A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224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sz="3600" dirty="0" err="1"/>
              <a:t>Gravitational</a:t>
            </a:r>
            <a:r>
              <a:rPr lang="de-DE" sz="3600" dirty="0"/>
              <a:t> </a:t>
            </a:r>
            <a:r>
              <a:rPr lang="de-DE" sz="3600" dirty="0" err="1"/>
              <a:t>lense</a:t>
            </a:r>
            <a:r>
              <a:rPr lang="de-DE" sz="3600" dirty="0"/>
              <a:t> </a:t>
            </a:r>
            <a:r>
              <a:rPr lang="de-DE" sz="3600" dirty="0" err="1"/>
              <a:t>system</a:t>
            </a:r>
            <a:r>
              <a:rPr lang="de-DE" sz="3600" dirty="0"/>
              <a:t> S3 0218 </a:t>
            </a:r>
            <a:br>
              <a:rPr lang="de-DE" sz="3600" dirty="0"/>
            </a:br>
            <a:r>
              <a:rPr lang="de-DE" sz="3600" dirty="0"/>
              <a:t>(also </a:t>
            </a:r>
            <a:r>
              <a:rPr lang="de-DE" sz="3600" dirty="0" err="1"/>
              <a:t>known</a:t>
            </a:r>
            <a:r>
              <a:rPr lang="de-DE" sz="3600" dirty="0"/>
              <a:t> </a:t>
            </a:r>
            <a:r>
              <a:rPr lang="de-DE" sz="3600" dirty="0" err="1"/>
              <a:t>as</a:t>
            </a:r>
            <a:r>
              <a:rPr lang="de-DE" sz="3600" dirty="0"/>
              <a:t> B0218+357)</a:t>
            </a:r>
            <a:endParaRPr lang="en-US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pic>
        <p:nvPicPr>
          <p:cNvPr id="5" name="Grafik 4" descr="news_fermi_lensB0218p357-gen2014_full.png"/>
          <p:cNvPicPr>
            <a:picLocks noChangeAspect="1"/>
          </p:cNvPicPr>
          <p:nvPr/>
        </p:nvPicPr>
        <p:blipFill>
          <a:blip r:embed="rId2" cstate="print"/>
          <a:srcRect t="6130" b="1168"/>
          <a:stretch>
            <a:fillRect/>
          </a:stretch>
        </p:blipFill>
        <p:spPr>
          <a:xfrm>
            <a:off x="504056" y="1225041"/>
            <a:ext cx="8100392" cy="5458968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E4B22CA-FE3D-446D-B67D-0EA418150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665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55526"/>
            <a:ext cx="7975798" cy="85725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First association of a ~300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neutrino 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to a </a:t>
            </a:r>
            <a:r>
              <a:rPr lang="en-US" sz="3600" dirty="0">
                <a:latin typeface="Symbol" panose="05050102010706020507" pitchFamily="18" charset="2"/>
                <a:cs typeface="Calibri" panose="020F0502020204030204" pitchFamily="34" charset="0"/>
              </a:rPr>
              <a:t>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-ray source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7250" y="1340768"/>
            <a:ext cx="7315150" cy="4896543"/>
            <a:chOff x="212033" y="1248072"/>
            <a:chExt cx="8686800" cy="53670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33" y="1373593"/>
              <a:ext cx="8686800" cy="524154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326296" y="1248072"/>
              <a:ext cx="2653749" cy="1068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sz="2100" b="1" i="1" dirty="0">
                  <a:solidFill>
                    <a:srgbClr val="009A46"/>
                  </a:solidFill>
                  <a:latin typeface="Palatino" charset="0"/>
                </a:rPr>
                <a:t>Science </a:t>
              </a:r>
              <a:r>
                <a:rPr lang="en-US" sz="2100" b="1" dirty="0">
                  <a:solidFill>
                    <a:srgbClr val="009A46"/>
                  </a:solidFill>
                  <a:latin typeface="Palatino" charset="0"/>
                </a:rPr>
                <a:t>361, July 2018 </a:t>
              </a:r>
              <a:endParaRPr lang="en-US" sz="2100" b="1" dirty="0">
                <a:solidFill>
                  <a:srgbClr val="009A46"/>
                </a:solidFill>
                <a:latin typeface="Calibri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8701">
            <a:off x="266305" y="1393213"/>
            <a:ext cx="1009747" cy="680594"/>
          </a:xfrm>
          <a:prstGeom prst="rect">
            <a:avLst/>
          </a:prstGeom>
        </p:spPr>
      </p:pic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68C274C-132F-43B7-B9EE-88FE6F562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200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2B0749-4391-4338-8838-E580BBD3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err="1">
                <a:solidFill>
                  <a:prstClr val="black">
                    <a:tint val="75000"/>
                  </a:prstClr>
                </a:solidFill>
              </a:rPr>
              <a:t>Razmik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</a:rPr>
              <a:t>Mirzoyan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: VHE Gamma-Astrophysics with IACTs</a:t>
            </a:r>
          </a:p>
        </p:txBody>
      </p:sp>
    </p:spTree>
    <p:extLst>
      <p:ext uri="{BB962C8B-B14F-4D97-AF65-F5344CB8AC3E}">
        <p14:creationId xmlns:p14="http://schemas.microsoft.com/office/powerpoint/2010/main" val="5505442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723313" cy="85725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GRB190114C MWL light curves by MAGIC &amp; 2 dozen space- and ground-based instruments measured on 14.01.2019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593" y="2793832"/>
            <a:ext cx="4199383" cy="21698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For the first time GRB measured @ 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TeV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Measurements started 57 s after onset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de-DE" sz="1350" dirty="0">
                <a:solidFill>
                  <a:prstClr val="black"/>
                </a:solidFill>
                <a:latin typeface="Calibri"/>
              </a:rPr>
              <a:t> T</a:t>
            </a:r>
            <a:r>
              <a:rPr lang="de-DE" sz="1350" baseline="-25000" dirty="0">
                <a:solidFill>
                  <a:prstClr val="black"/>
                </a:solidFill>
                <a:latin typeface="Calibri"/>
              </a:rPr>
              <a:t>90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~ 360 s,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bright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,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long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GRB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Calibri"/>
              </a:rPr>
              <a:t>•   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E</a:t>
            </a:r>
            <a:r>
              <a:rPr lang="de-DE" sz="1350" baseline="-25000" dirty="0" err="1">
                <a:solidFill>
                  <a:prstClr val="black"/>
                </a:solidFill>
                <a:latin typeface="Calibri"/>
              </a:rPr>
              <a:t>iso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~ 3 x 10</a:t>
            </a:r>
            <a:r>
              <a:rPr lang="de-DE" sz="1350" baseline="30000" dirty="0">
                <a:solidFill>
                  <a:prstClr val="black"/>
                </a:solidFill>
                <a:latin typeface="Calibri"/>
              </a:rPr>
              <a:t>53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(1keV - 10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MeV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defTabSz="685800"/>
            <a:r>
              <a:rPr lang="de-DE" sz="1350" dirty="0">
                <a:solidFill>
                  <a:prstClr val="black"/>
                </a:solidFill>
                <a:latin typeface="Calibri"/>
              </a:rPr>
              <a:t>•    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Red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 shift z = 0.4245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Detected ~ 60</a:t>
            </a:r>
            <a:r>
              <a:rPr lang="en-US" sz="1350" dirty="0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in afterglow, 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       the energy range 200 GeV – 2 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TeV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TeV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flux similar to that in X-rays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Intensity &gt; 130 Crab in the first minute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Purest ever gamma-ray sample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00650" y="3714750"/>
            <a:ext cx="45720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98" y="2286000"/>
            <a:ext cx="4889698" cy="3911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5600700" y="2340917"/>
            <a:ext cx="1600200" cy="41549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 err="1">
                <a:solidFill>
                  <a:prstClr val="black"/>
                </a:solidFill>
                <a:latin typeface="Calibri"/>
              </a:rPr>
              <a:t>Acciari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, et al., Nature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4450" y="2286001"/>
            <a:ext cx="2543175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00B050"/>
                </a:solidFill>
                <a:latin typeface="Palatino"/>
              </a:rPr>
              <a:t>MAGIC published 2-papers in </a:t>
            </a:r>
            <a:r>
              <a:rPr lang="en-US" sz="1350" b="1" i="1" dirty="0">
                <a:solidFill>
                  <a:srgbClr val="00B050"/>
                </a:solidFill>
                <a:latin typeface="Palatino"/>
              </a:rPr>
              <a:t>Nature, 575 Nov. 2019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27" y="1412776"/>
            <a:ext cx="816797" cy="39917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96F0378-0677-45A4-8F41-B2115EDD0568}"/>
              </a:ext>
            </a:extLst>
          </p:cNvPr>
          <p:cNvSpPr txBox="1"/>
          <p:nvPr/>
        </p:nvSpPr>
        <p:spPr>
          <a:xfrm flipH="1">
            <a:off x="4057650" y="5370983"/>
            <a:ext cx="3318631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fr-FR" sz="1050">
                <a:solidFill>
                  <a:prstClr val="black"/>
                </a:solidFill>
                <a:latin typeface="Calibri"/>
              </a:rPr>
              <a:t>Nature 575, 455-458 (2019) &amp; Nature 575, 459-463 (2019)</a:t>
            </a:r>
            <a:endParaRPr lang="de-DE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54481F-EB89-4886-92EC-030EBA89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/>
              <a:t>CTAO-LST-Summer-School, Bertinoro, Italy, 17.06.24</a:t>
            </a:r>
            <a:endParaRPr lang="en-US" sz="1200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247535CF-0F18-4DA1-86D0-151B75A6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 err="1"/>
              <a:t>Razmik</a:t>
            </a:r>
            <a:r>
              <a:rPr lang="en-US" sz="1200" dirty="0"/>
              <a:t> </a:t>
            </a:r>
            <a:r>
              <a:rPr lang="en-US" sz="1200" dirty="0" err="1"/>
              <a:t>Mirzoyan</a:t>
            </a:r>
            <a:r>
              <a:rPr lang="en-US" sz="1200" dirty="0"/>
              <a:t>: VHE Gamma-Astrophysics with IACTs</a:t>
            </a:r>
          </a:p>
        </p:txBody>
      </p:sp>
    </p:spTree>
    <p:extLst>
      <p:ext uri="{BB962C8B-B14F-4D97-AF65-F5344CB8AC3E}">
        <p14:creationId xmlns:p14="http://schemas.microsoft.com/office/powerpoint/2010/main" val="12242668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172200" cy="857250"/>
          </a:xfrm>
        </p:spPr>
        <p:txBody>
          <a:bodyPr>
            <a:noAutofit/>
          </a:bodyPr>
          <a:lstStyle/>
          <a:p>
            <a:r>
              <a:rPr lang="de-DE" sz="2400" dirty="0"/>
              <a:t>Evolution </a:t>
            </a:r>
            <a:r>
              <a:rPr lang="de-DE" sz="2400" dirty="0" err="1"/>
              <a:t>of</a:t>
            </a:r>
            <a:r>
              <a:rPr lang="de-DE" sz="2400" dirty="0"/>
              <a:t> GRB 190114C </a:t>
            </a:r>
            <a:r>
              <a:rPr lang="de-DE" sz="2400" dirty="0" err="1"/>
              <a:t>could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followed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ultra-</a:t>
            </a:r>
            <a:r>
              <a:rPr lang="de-DE" sz="2400" dirty="0" err="1"/>
              <a:t>short</a:t>
            </a:r>
            <a:r>
              <a:rPr lang="de-DE" sz="2400" dirty="0"/>
              <a:t> time </a:t>
            </a:r>
            <a:r>
              <a:rPr lang="de-DE" sz="2400" dirty="0" err="1"/>
              <a:t>resolution</a:t>
            </a:r>
            <a:r>
              <a:rPr lang="de-DE" sz="2400" dirty="0"/>
              <a:t> 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4514850" cy="3511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5143500" y="2686051"/>
            <a:ext cx="3771900" cy="27930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350" dirty="0"/>
              <a:t>The </a:t>
            </a:r>
            <a:r>
              <a:rPr lang="de-DE" sz="1350" dirty="0" err="1"/>
              <a:t>incredible</a:t>
            </a:r>
            <a:r>
              <a:rPr lang="de-DE" sz="1350" dirty="0"/>
              <a:t> </a:t>
            </a:r>
            <a:r>
              <a:rPr lang="de-DE" sz="1350" dirty="0" err="1"/>
              <a:t>intensity</a:t>
            </a:r>
            <a:r>
              <a:rPr lang="de-DE" sz="1350" dirty="0"/>
              <a:t> @ </a:t>
            </a:r>
            <a:r>
              <a:rPr lang="de-DE" sz="1350" dirty="0" err="1"/>
              <a:t>TeV</a:t>
            </a:r>
            <a:r>
              <a:rPr lang="de-DE" sz="1350" dirty="0"/>
              <a:t> </a:t>
            </a:r>
            <a:r>
              <a:rPr lang="de-DE" sz="1350" dirty="0" err="1"/>
              <a:t>allowed</a:t>
            </a:r>
            <a:r>
              <a:rPr lang="de-DE" sz="1350" dirty="0"/>
              <a:t> </a:t>
            </a:r>
            <a:r>
              <a:rPr lang="de-DE" sz="1350" dirty="0" err="1"/>
              <a:t>us</a:t>
            </a:r>
            <a:r>
              <a:rPr lang="de-DE" sz="1350" dirty="0"/>
              <a:t> </a:t>
            </a:r>
            <a:r>
              <a:rPr lang="de-DE" sz="1350" dirty="0" err="1"/>
              <a:t>to</a:t>
            </a:r>
            <a:r>
              <a:rPr lang="de-DE" sz="1350" dirty="0"/>
              <a:t> follow </a:t>
            </a:r>
            <a:r>
              <a:rPr lang="de-DE" sz="1350" dirty="0" err="1"/>
              <a:t>the</a:t>
            </a:r>
            <a:r>
              <a:rPr lang="de-DE" sz="1350" dirty="0"/>
              <a:t> </a:t>
            </a:r>
            <a:r>
              <a:rPr lang="de-DE" sz="1350" dirty="0" err="1"/>
              <a:t>spectral</a:t>
            </a:r>
            <a:r>
              <a:rPr lang="de-DE" sz="1350" dirty="0"/>
              <a:t> </a:t>
            </a:r>
            <a:r>
              <a:rPr lang="de-DE" sz="1350" dirty="0" err="1"/>
              <a:t>evolution</a:t>
            </a:r>
            <a:r>
              <a:rPr lang="de-DE" sz="1350" dirty="0"/>
              <a:t> in </a:t>
            </a:r>
            <a:r>
              <a:rPr lang="de-DE" sz="1350" dirty="0" err="1"/>
              <a:t>extremely</a:t>
            </a:r>
            <a:r>
              <a:rPr lang="de-DE" sz="1350" dirty="0"/>
              <a:t> </a:t>
            </a:r>
            <a:r>
              <a:rPr lang="de-DE" sz="1350" dirty="0" err="1"/>
              <a:t>short</a:t>
            </a:r>
            <a:r>
              <a:rPr lang="de-DE" sz="1350" dirty="0"/>
              <a:t> time </a:t>
            </a:r>
            <a:r>
              <a:rPr lang="de-DE" sz="1350" dirty="0" err="1"/>
              <a:t>intervals</a:t>
            </a:r>
            <a:endParaRPr lang="de-DE" sz="1350" dirty="0"/>
          </a:p>
          <a:p>
            <a:r>
              <a:rPr lang="de-DE" sz="1350" dirty="0"/>
              <a:t>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de-DE" sz="1350" dirty="0"/>
              <a:t>  42s  (1st bin)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de-DE" sz="1350" dirty="0"/>
              <a:t>  70s  (2nd bin)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de-DE" sz="1350" dirty="0"/>
              <a:t>180s  (3rd bin)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The SSC process with two-bump structure could successfully explain the </a:t>
            </a:r>
            <a:r>
              <a:rPr lang="en-GB" sz="1350" dirty="0" err="1"/>
              <a:t>TeV</a:t>
            </a:r>
            <a:r>
              <a:rPr lang="en-GB" sz="1350" dirty="0"/>
              <a:t> emission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GRBs even more powerful than assumed before the discovery of the </a:t>
            </a:r>
            <a:r>
              <a:rPr lang="en-US" sz="1350" dirty="0" err="1"/>
              <a:t>TeV</a:t>
            </a:r>
            <a:r>
              <a:rPr lang="en-US" sz="1350" dirty="0"/>
              <a:t> emission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2000251"/>
            <a:ext cx="2114550" cy="2308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MAGIC collaboration, et al., Nature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1948503"/>
            <a:ext cx="21145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Palatino"/>
              </a:rPr>
              <a:t>Nature, 575</a:t>
            </a:r>
          </a:p>
          <a:p>
            <a:r>
              <a:rPr lang="en-US" b="1" dirty="0">
                <a:solidFill>
                  <a:srgbClr val="00B050"/>
                </a:solidFill>
                <a:latin typeface="Palatino"/>
              </a:rPr>
              <a:t>November 2019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27" y="858127"/>
            <a:ext cx="816797" cy="399173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C9CB0C-3360-4AE1-A1A9-7DBF9B4A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/>
              <a:t>CTAO-LST-Summer-School, Bertinoro, Italy, 17.06.24</a:t>
            </a:r>
            <a:endParaRPr lang="en-US" sz="1200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B889F74-67E6-41D3-9F92-1DCED723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 err="1"/>
              <a:t>Razmik</a:t>
            </a:r>
            <a:r>
              <a:rPr lang="en-US" sz="1200" dirty="0"/>
              <a:t> </a:t>
            </a:r>
            <a:r>
              <a:rPr lang="en-US" sz="1200" dirty="0" err="1"/>
              <a:t>Mirzoyan</a:t>
            </a:r>
            <a:r>
              <a:rPr lang="en-US" sz="1200" dirty="0"/>
              <a:t>: VHE Gamma-Astrophysics with IACTs</a:t>
            </a:r>
          </a:p>
        </p:txBody>
      </p:sp>
    </p:spTree>
    <p:extLst>
      <p:ext uri="{BB962C8B-B14F-4D97-AF65-F5344CB8AC3E}">
        <p14:creationId xmlns:p14="http://schemas.microsoft.com/office/powerpoint/2010/main" val="36323663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>
            <a:extLst>
              <a:ext uri="{FF2B5EF4-FFF2-40B4-BE49-F238E27FC236}">
                <a16:creationId xmlns:a16="http://schemas.microsoft.com/office/drawing/2014/main" id="{182FEE0E-6C51-4AFF-8820-C8EAAA8E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DE" altLang="en-US" sz="3600"/>
              <a:t>HAWC</a:t>
            </a:r>
            <a:endParaRPr lang="en-US" altLang="en-US" sz="3600"/>
          </a:p>
        </p:txBody>
      </p:sp>
      <p:sp>
        <p:nvSpPr>
          <p:cNvPr id="52227" name="Datumsplatzhalter 2">
            <a:extLst>
              <a:ext uri="{FF2B5EF4-FFF2-40B4-BE49-F238E27FC236}">
                <a16:creationId xmlns:a16="http://schemas.microsoft.com/office/drawing/2014/main" id="{BBAFD85B-1E84-4676-9D8F-CB4664D938C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8" name="Fußzeilenplatzhalter 3">
            <a:extLst>
              <a:ext uri="{FF2B5EF4-FFF2-40B4-BE49-F238E27FC236}">
                <a16:creationId xmlns:a16="http://schemas.microsoft.com/office/drawing/2014/main" id="{08C5C32A-1FC4-4142-8CBB-B3F6A272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  <p:pic>
        <p:nvPicPr>
          <p:cNvPr id="52230" name="Picture 2" descr="HAWC site viewed from the slope of Sierra Negra">
            <a:extLst>
              <a:ext uri="{FF2B5EF4-FFF2-40B4-BE49-F238E27FC236}">
                <a16:creationId xmlns:a16="http://schemas.microsoft.com/office/drawing/2014/main" id="{3D7D4438-FC74-4D03-9EC2-3219BB156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928688"/>
            <a:ext cx="8199438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>
            <a:extLst>
              <a:ext uri="{FF2B5EF4-FFF2-40B4-BE49-F238E27FC236}">
                <a16:creationId xmlns:a16="http://schemas.microsoft.com/office/drawing/2014/main" id="{DEC63ACD-B20B-4149-A125-7BC9AF93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4975"/>
            <a:ext cx="7772400" cy="1143000"/>
          </a:xfrm>
        </p:spPr>
        <p:txBody>
          <a:bodyPr/>
          <a:lstStyle/>
          <a:p>
            <a:r>
              <a:rPr lang="de-DE" altLang="en-US" sz="3600"/>
              <a:t>HAWC</a:t>
            </a:r>
            <a:endParaRPr lang="en-US" altLang="en-US" sz="3600"/>
          </a:p>
        </p:txBody>
      </p:sp>
      <p:sp>
        <p:nvSpPr>
          <p:cNvPr id="53251" name="Datumsplatzhalter 2">
            <a:extLst>
              <a:ext uri="{FF2B5EF4-FFF2-40B4-BE49-F238E27FC236}">
                <a16:creationId xmlns:a16="http://schemas.microsoft.com/office/drawing/2014/main" id="{105BB90F-6324-4128-98D4-0A5B0484DE7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2" name="Fußzeilenplatzhalter 3">
            <a:extLst>
              <a:ext uri="{FF2B5EF4-FFF2-40B4-BE49-F238E27FC236}">
                <a16:creationId xmlns:a16="http://schemas.microsoft.com/office/drawing/2014/main" id="{14FC6378-7092-44BC-9D8A-5DF4A474B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  <p:sp>
        <p:nvSpPr>
          <p:cNvPr id="53254" name="Textfeld 5">
            <a:extLst>
              <a:ext uri="{FF2B5EF4-FFF2-40B4-BE49-F238E27FC236}">
                <a16:creationId xmlns:a16="http://schemas.microsoft.com/office/drawing/2014/main" id="{26AD35B8-5C82-466F-AFE1-BE144CBCE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577975"/>
            <a:ext cx="8504237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HAWC is located at an altitude of 4100 meters on the slope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 the Volcanoes Sierra Negra and Pico de Orizaba at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border between the states of Puebla and Veracruz in Mexico.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Currently all 300 Cherenkov detectors are deployed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and taking data. Each Cherenkov detector consists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180,000 liters of extra pure water stored inside an enormous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tank (5 meters high and 7.3 meters in diameter) with four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highly sensitive light sensors fixed to the bottom of the tank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177" b="5905"/>
          <a:stretch/>
        </p:blipFill>
        <p:spPr>
          <a:xfrm>
            <a:off x="149739" y="116632"/>
            <a:ext cx="8958765" cy="60932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7850" y="3486150"/>
            <a:ext cx="1885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de-DE" sz="1350" dirty="0">
                <a:solidFill>
                  <a:prstClr val="black"/>
                </a:solidFill>
                <a:latin typeface="Calibri"/>
              </a:rPr>
              <a:t>Total-</a:t>
            </a:r>
            <a:r>
              <a:rPr lang="de-DE" sz="1350" dirty="0" err="1">
                <a:solidFill>
                  <a:prstClr val="black"/>
                </a:solidFill>
                <a:latin typeface="Calibri"/>
              </a:rPr>
              <a:t>cost</a:t>
            </a:r>
            <a:r>
              <a:rPr lang="de-DE" sz="1350" dirty="0">
                <a:solidFill>
                  <a:prstClr val="black"/>
                </a:solidFill>
                <a:latin typeface="Calibri"/>
              </a:rPr>
              <a:t>: 180.-M$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03D771-1118-445B-969E-1655BB6A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/>
              <a:t>CTAO-LST-Summer-School, Bertinoro, Italy, 17.06.24</a:t>
            </a:r>
            <a:endParaRPr lang="en-US" sz="120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A1D9D43-4386-41E3-96CF-F15DD8285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 err="1"/>
              <a:t>Razmik</a:t>
            </a:r>
            <a:r>
              <a:rPr lang="en-US" sz="1200" dirty="0"/>
              <a:t> </a:t>
            </a:r>
            <a:r>
              <a:rPr lang="en-US" sz="1200" dirty="0" err="1"/>
              <a:t>Mirzoyan</a:t>
            </a:r>
            <a:r>
              <a:rPr lang="en-US" sz="1200" dirty="0"/>
              <a:t>: VHE Gamma-Astrophysics with IACTs</a:t>
            </a:r>
          </a:p>
        </p:txBody>
      </p:sp>
    </p:spTree>
    <p:extLst>
      <p:ext uri="{BB962C8B-B14F-4D97-AF65-F5344CB8AC3E}">
        <p14:creationId xmlns:p14="http://schemas.microsoft.com/office/powerpoint/2010/main" val="32580828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02C56-F9A0-43EF-B872-3508537E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LHAASO in China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163B35-5E55-4665-B359-7CD3D2901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z="1200">
                <a:latin typeface="Calibri" panose="020F0502020204030204" pitchFamily="34" charset="0"/>
                <a:cs typeface="Calibri" panose="020F0502020204030204" pitchFamily="34" charset="0"/>
              </a:rPr>
              <a:t>CTAO-LST-Summer-School, Bertinoro, Italy, 17.06.24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318D9D-DA21-4AA9-89A5-26EA822B2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Razmik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Mirzoyan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VHE Gamma-Astrophysics with IACTs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5D7270A-3038-4893-B61D-98188A771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8" y="1412776"/>
            <a:ext cx="8597258" cy="485162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88D9CA7-86C6-4218-A2C6-8FF27C18D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41712"/>
            <a:ext cx="2621447" cy="117957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F62BD25-264E-44F8-9F09-1B27B5995B6B}"/>
              </a:ext>
            </a:extLst>
          </p:cNvPr>
          <p:cNvSpPr txBox="1"/>
          <p:nvPr/>
        </p:nvSpPr>
        <p:spPr>
          <a:xfrm>
            <a:off x="1115616" y="90872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Last </a:t>
            </a:r>
            <a:r>
              <a:rPr lang="de-DE" dirty="0" err="1"/>
              <a:t>couple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years</a:t>
            </a:r>
            <a:r>
              <a:rPr lang="de-DE" dirty="0"/>
              <a:t> LHAASO </a:t>
            </a:r>
            <a:r>
              <a:rPr lang="de-DE" dirty="0" err="1"/>
              <a:t>discovered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tens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PeVatrons</a:t>
            </a:r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776203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CTAO-LST-Summer-School, Bertinoro, Italy, 17.06.24</a:t>
            </a: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685800" y="76200"/>
            <a:ext cx="8027988" cy="1143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doni MT" pitchFamily="18" charset="0"/>
                <a:ea typeface="ＭＳ Ｐゴシック" pitchFamily="34" charset="-128"/>
                <a:cs typeface="+mn-cs"/>
              </a:rPr>
              <a:t>Next generation VHE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g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doni MT" pitchFamily="18" charset="0"/>
                <a:ea typeface="ＭＳ Ｐゴシック" pitchFamily="34" charset="-128"/>
                <a:cs typeface="+mn-cs"/>
              </a:rPr>
              <a:t> ray Observatory CTA</a:t>
            </a:r>
          </a:p>
        </p:txBody>
      </p:sp>
      <p:pic>
        <p:nvPicPr>
          <p:cNvPr id="54277" name="Picture 3" descr="IMG_2875"/>
          <p:cNvPicPr>
            <a:picLocks noChangeAspect="1" noChangeArrowheads="1"/>
          </p:cNvPicPr>
          <p:nvPr/>
        </p:nvPicPr>
        <p:blipFill>
          <a:blip r:embed="rId2" cstate="print"/>
          <a:srcRect r="11073" b="5905"/>
          <a:stretch>
            <a:fillRect/>
          </a:stretch>
        </p:blipFill>
        <p:spPr bwMode="auto">
          <a:xfrm>
            <a:off x="762000" y="1909763"/>
            <a:ext cx="265747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1643471" y="1556792"/>
            <a:ext cx="6962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MAGIC</a:t>
            </a:r>
          </a:p>
        </p:txBody>
      </p:sp>
      <p:sp>
        <p:nvSpPr>
          <p:cNvPr id="54279" name="Text Box 6"/>
          <p:cNvSpPr txBox="1">
            <a:spLocks noChangeArrowheads="1"/>
          </p:cNvSpPr>
          <p:nvPr/>
        </p:nvSpPr>
        <p:spPr bwMode="auto">
          <a:xfrm>
            <a:off x="1364552" y="3810000"/>
            <a:ext cx="11912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HESS Phase II </a:t>
            </a:r>
          </a:p>
        </p:txBody>
      </p:sp>
      <p:sp>
        <p:nvSpPr>
          <p:cNvPr id="54280" name="Line 7"/>
          <p:cNvSpPr>
            <a:spLocks noChangeShapeType="1"/>
          </p:cNvSpPr>
          <p:nvPr/>
        </p:nvSpPr>
        <p:spPr bwMode="auto">
          <a:xfrm>
            <a:off x="3851275" y="2997200"/>
            <a:ext cx="1008063" cy="647700"/>
          </a:xfrm>
          <a:prstGeom prst="line">
            <a:avLst/>
          </a:prstGeom>
          <a:noFill/>
          <a:ln w="889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81" name="Line 8"/>
          <p:cNvSpPr>
            <a:spLocks noChangeShapeType="1"/>
          </p:cNvSpPr>
          <p:nvPr/>
        </p:nvSpPr>
        <p:spPr bwMode="auto">
          <a:xfrm flipV="1">
            <a:off x="3851275" y="4365625"/>
            <a:ext cx="1077913" cy="431800"/>
          </a:xfrm>
          <a:prstGeom prst="line">
            <a:avLst/>
          </a:prstGeom>
          <a:noFill/>
          <a:ln w="889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282" name="Picture 9" descr="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2780928"/>
            <a:ext cx="3816350" cy="2738438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54285" name="Text Box 12"/>
          <p:cNvSpPr txBox="1">
            <a:spLocks noChangeArrowheads="1"/>
          </p:cNvSpPr>
          <p:nvPr/>
        </p:nvSpPr>
        <p:spPr bwMode="auto">
          <a:xfrm>
            <a:off x="6646440" y="2251720"/>
            <a:ext cx="87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ＭＳ Ｐゴシック" charset="-128"/>
                <a:cs typeface="+mn-cs"/>
              </a:rPr>
              <a:t>CTA</a:t>
            </a:r>
          </a:p>
        </p:txBody>
      </p:sp>
      <p:sp>
        <p:nvSpPr>
          <p:cNvPr id="54286" name="Rectangle 13"/>
          <p:cNvSpPr>
            <a:spLocks noChangeArrowheads="1"/>
          </p:cNvSpPr>
          <p:nvPr/>
        </p:nvSpPr>
        <p:spPr bwMode="auto">
          <a:xfrm>
            <a:off x="107950" y="6381750"/>
            <a:ext cx="4392042" cy="404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JAPAN, US, India, Brazil, Mexico,..…</a:t>
            </a:r>
          </a:p>
        </p:txBody>
      </p:sp>
      <p:sp>
        <p:nvSpPr>
          <p:cNvPr id="54287" name="Line 14"/>
          <p:cNvSpPr>
            <a:spLocks noChangeShapeType="1"/>
          </p:cNvSpPr>
          <p:nvPr/>
        </p:nvSpPr>
        <p:spPr bwMode="auto">
          <a:xfrm flipV="1">
            <a:off x="3779838" y="5300663"/>
            <a:ext cx="1079500" cy="936625"/>
          </a:xfrm>
          <a:prstGeom prst="line">
            <a:avLst/>
          </a:prstGeom>
          <a:noFill/>
          <a:ln w="889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88" name="Rectangle 15"/>
          <p:cNvSpPr>
            <a:spLocks noChangeArrowheads="1"/>
          </p:cNvSpPr>
          <p:nvPr/>
        </p:nvSpPr>
        <p:spPr bwMode="auto">
          <a:xfrm>
            <a:off x="107950" y="5734050"/>
            <a:ext cx="3527425" cy="404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Astro-physicists from EU</a:t>
            </a:r>
          </a:p>
        </p:txBody>
      </p:sp>
      <p:sp>
        <p:nvSpPr>
          <p:cNvPr id="54289" name="Text Box 16"/>
          <p:cNvSpPr txBox="1">
            <a:spLocks noChangeArrowheads="1"/>
          </p:cNvSpPr>
          <p:nvPr/>
        </p:nvSpPr>
        <p:spPr bwMode="auto">
          <a:xfrm>
            <a:off x="3563938" y="2205038"/>
            <a:ext cx="14137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&gt;1500 scientists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&gt;130 institutions</a:t>
            </a:r>
          </a:p>
        </p:txBody>
      </p:sp>
      <p:pic>
        <p:nvPicPr>
          <p:cNvPr id="20" name="Grafik 19" descr="HESS-lar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" y="4114800"/>
            <a:ext cx="25177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10268F-F28B-420F-9DDD-97E8872A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Razmik Mirzoyan: VHE Gamma-Astrophysics with IACTs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67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8800"/>
            <a:ext cx="8229600" cy="45259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de-DE" sz="2400" dirty="0" err="1">
                <a:latin typeface="Bodoni MT" pitchFamily="18" charset="0"/>
              </a:rPr>
              <a:t>It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took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almost</a:t>
            </a:r>
            <a:r>
              <a:rPr lang="de-DE" sz="2400" dirty="0">
                <a:latin typeface="Bodoni MT" pitchFamily="18" charset="0"/>
              </a:rPr>
              <a:t> 50 </a:t>
            </a:r>
            <a:r>
              <a:rPr lang="de-DE" sz="2400" dirty="0" err="1">
                <a:latin typeface="Bodoni MT" pitchFamily="18" charset="0"/>
              </a:rPr>
              <a:t>years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until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effect</a:t>
            </a:r>
            <a:r>
              <a:rPr lang="de-DE" sz="2400" dirty="0">
                <a:latin typeface="Bodoni MT" pitchFamily="18" charset="0"/>
              </a:rPr>
              <a:t> was </a:t>
            </a:r>
            <a:r>
              <a:rPr lang="de-DE" sz="2400" dirty="0" err="1">
                <a:latin typeface="Bodoni MT" pitchFamily="18" charset="0"/>
              </a:rPr>
              <a:t>experimentally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discovered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and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later</a:t>
            </a:r>
            <a:r>
              <a:rPr lang="de-DE" sz="2400" dirty="0">
                <a:latin typeface="Bodoni MT" pitchFamily="18" charset="0"/>
              </a:rPr>
              <a:t> on </a:t>
            </a:r>
            <a:r>
              <a:rPr lang="de-DE" sz="2400" dirty="0" err="1">
                <a:latin typeface="Bodoni MT" pitchFamily="18" charset="0"/>
              </a:rPr>
              <a:t>got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name</a:t>
            </a:r>
            <a:r>
              <a:rPr lang="de-DE" sz="2400" dirty="0">
                <a:latin typeface="Bodoni MT" pitchFamily="18" charset="0"/>
              </a:rPr>
              <a:t> Cherenkov</a:t>
            </a:r>
          </a:p>
          <a:p>
            <a:pPr eaLnBrk="1" hangingPunct="1">
              <a:defRPr/>
            </a:pPr>
            <a:r>
              <a:rPr lang="de-DE" sz="2400" dirty="0">
                <a:latin typeface="Bodoni MT" pitchFamily="18" charset="0"/>
              </a:rPr>
              <a:t>Also Sommerfeld </a:t>
            </a:r>
            <a:r>
              <a:rPr lang="de-DE" sz="2400" dirty="0" err="1">
                <a:latin typeface="Bodoni MT" pitchFamily="18" charset="0"/>
              </a:rPr>
              <a:t>studied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problem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a </a:t>
            </a:r>
            <a:r>
              <a:rPr lang="de-DE" sz="2400" dirty="0" err="1">
                <a:latin typeface="Bodoni MT" pitchFamily="18" charset="0"/>
              </a:rPr>
              <a:t>charge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moving</a:t>
            </a:r>
            <a:r>
              <a:rPr lang="de-DE" sz="2400" dirty="0">
                <a:latin typeface="Bodoni MT" pitchFamily="18" charset="0"/>
              </a:rPr>
              <a:t> in </a:t>
            </a:r>
            <a:r>
              <a:rPr lang="de-DE" sz="2400" dirty="0" err="1">
                <a:latin typeface="Bodoni MT" pitchFamily="18" charset="0"/>
              </a:rPr>
              <a:t>vacuum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with</a:t>
            </a:r>
            <a:r>
              <a:rPr lang="de-DE" sz="2400" dirty="0">
                <a:latin typeface="Bodoni MT" pitchFamily="18" charset="0"/>
              </a:rPr>
              <a:t> a </a:t>
            </a:r>
            <a:r>
              <a:rPr lang="de-DE" sz="2400" dirty="0" err="1">
                <a:latin typeface="Bodoni MT" pitchFamily="18" charset="0"/>
              </a:rPr>
              <a:t>speed</a:t>
            </a:r>
            <a:r>
              <a:rPr lang="de-DE" sz="2400" dirty="0">
                <a:latin typeface="Bodoni MT" pitchFamily="18" charset="0"/>
              </a:rPr>
              <a:t> v &gt; c (1904). The </a:t>
            </a:r>
            <a:r>
              <a:rPr lang="de-DE" sz="2400" dirty="0" err="1">
                <a:latin typeface="Bodoni MT" pitchFamily="18" charset="0"/>
              </a:rPr>
              <a:t>relativistic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principles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prohibit</a:t>
            </a:r>
            <a:r>
              <a:rPr lang="de-DE" sz="2400" dirty="0">
                <a:latin typeface="Bodoni MT" pitchFamily="18" charset="0"/>
              </a:rPr>
              <a:t> such a </a:t>
            </a:r>
            <a:r>
              <a:rPr lang="de-DE" sz="2400" dirty="0" err="1">
                <a:latin typeface="Bodoni MT" pitchFamily="18" charset="0"/>
              </a:rPr>
              <a:t>motion</a:t>
            </a:r>
            <a:r>
              <a:rPr lang="de-DE" sz="2400" dirty="0">
                <a:latin typeface="Bodoni MT" pitchFamily="18" charset="0"/>
              </a:rPr>
              <a:t> in </a:t>
            </a:r>
            <a:r>
              <a:rPr lang="de-DE" sz="2400" dirty="0" err="1">
                <a:latin typeface="Bodoni MT" pitchFamily="18" charset="0"/>
              </a:rPr>
              <a:t>vacuum</a:t>
            </a:r>
            <a:r>
              <a:rPr lang="de-DE" sz="2400" dirty="0">
                <a:latin typeface="Bodoni MT" pitchFamily="18" charset="0"/>
              </a:rPr>
              <a:t> but in a medium </a:t>
            </a:r>
            <a:r>
              <a:rPr lang="de-DE" sz="2400" dirty="0" err="1">
                <a:latin typeface="Bodoni MT" pitchFamily="18" charset="0"/>
              </a:rPr>
              <a:t>with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given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i="1" dirty="0">
                <a:latin typeface="Bodoni MT" pitchFamily="18" charset="0"/>
              </a:rPr>
              <a:t>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his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equations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give</a:t>
            </a:r>
            <a:r>
              <a:rPr lang="de-DE" sz="2400" dirty="0">
                <a:latin typeface="Bodoni MT" pitchFamily="18" charset="0"/>
              </a:rPr>
              <a:t> valid </a:t>
            </a:r>
            <a:r>
              <a:rPr lang="de-DE" sz="2400" dirty="0" err="1">
                <a:latin typeface="Bodoni MT" pitchFamily="18" charset="0"/>
              </a:rPr>
              <a:t>solution</a:t>
            </a:r>
            <a:r>
              <a:rPr lang="de-DE" sz="2400" dirty="0">
                <a:latin typeface="Bodoni MT" pitchFamily="18" charset="0"/>
              </a:rPr>
              <a:t> („</a:t>
            </a:r>
            <a:r>
              <a:rPr lang="de-DE" sz="2400" dirty="0" err="1">
                <a:latin typeface="Bodoni MT" pitchFamily="18" charset="0"/>
              </a:rPr>
              <a:t>sonic</a:t>
            </a:r>
            <a:r>
              <a:rPr lang="de-DE" sz="2400" dirty="0">
                <a:latin typeface="Bodoni MT" pitchFamily="18" charset="0"/>
              </a:rPr>
              <a:t> boom“).</a:t>
            </a:r>
          </a:p>
          <a:p>
            <a:pPr eaLnBrk="1" hangingPunct="1">
              <a:defRPr/>
            </a:pPr>
            <a:r>
              <a:rPr lang="de-DE" sz="2400" dirty="0">
                <a:latin typeface="Bodoni MT" pitchFamily="18" charset="0"/>
              </a:rPr>
              <a:t>First </a:t>
            </a:r>
            <a:r>
              <a:rPr lang="de-DE" sz="2400" dirty="0" err="1">
                <a:latin typeface="Bodoni MT" pitchFamily="18" charset="0"/>
              </a:rPr>
              <a:t>observation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ghostly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bluish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glow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bottles</a:t>
            </a:r>
            <a:r>
              <a:rPr lang="de-DE" sz="2400" dirty="0">
                <a:latin typeface="Bodoni MT" pitchFamily="18" charset="0"/>
              </a:rPr>
              <a:t> in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dark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cellar</a:t>
            </a:r>
            <a:r>
              <a:rPr lang="de-DE" sz="2400" dirty="0">
                <a:latin typeface="Bodoni MT" pitchFamily="18" charset="0"/>
              </a:rPr>
              <a:t>, </a:t>
            </a:r>
            <a:r>
              <a:rPr lang="de-DE" sz="2400" dirty="0" err="1">
                <a:latin typeface="Bodoni MT" pitchFamily="18" charset="0"/>
              </a:rPr>
              <a:t>containing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radium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salts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dissolved</a:t>
            </a:r>
            <a:r>
              <a:rPr lang="de-DE" sz="2400" dirty="0">
                <a:latin typeface="Bodoni MT" pitchFamily="18" charset="0"/>
              </a:rPr>
              <a:t> in </a:t>
            </a:r>
            <a:r>
              <a:rPr lang="de-DE" sz="2400" dirty="0" err="1">
                <a:latin typeface="Bodoni MT" pitchFamily="18" charset="0"/>
              </a:rPr>
              <a:t>distilled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water</a:t>
            </a:r>
            <a:r>
              <a:rPr lang="de-DE" sz="2400" dirty="0">
                <a:latin typeface="Bodoni MT" pitchFamily="18" charset="0"/>
              </a:rPr>
              <a:t>, </a:t>
            </a:r>
            <a:r>
              <a:rPr lang="de-DE" sz="2400" dirty="0" err="1">
                <a:latin typeface="Bodoni MT" pitchFamily="18" charset="0"/>
              </a:rPr>
              <a:t>by</a:t>
            </a:r>
            <a:r>
              <a:rPr lang="de-DE" sz="2400" dirty="0">
                <a:latin typeface="Bodoni MT" pitchFamily="18" charset="0"/>
              </a:rPr>
              <a:t> Marie Curie in 1910 (E. Curie, 1937). </a:t>
            </a:r>
            <a:r>
              <a:rPr lang="de-DE" sz="2400" dirty="0" err="1">
                <a:latin typeface="Bodoni MT" pitchFamily="18" charset="0"/>
              </a:rPr>
              <a:t>It</a:t>
            </a:r>
            <a:r>
              <a:rPr lang="de-DE" sz="2400" dirty="0">
                <a:latin typeface="Bodoni MT" pitchFamily="18" charset="0"/>
              </a:rPr>
              <a:t> was </a:t>
            </a:r>
            <a:r>
              <a:rPr lang="de-DE" sz="2400" dirty="0" err="1">
                <a:latin typeface="Bodoni MT" pitchFamily="18" charset="0"/>
              </a:rPr>
              <a:t>thought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to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be</a:t>
            </a:r>
            <a:r>
              <a:rPr lang="de-DE" sz="2400" dirty="0">
                <a:latin typeface="Bodoni MT" pitchFamily="18" charset="0"/>
              </a:rPr>
              <a:t> a type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fluorescence</a:t>
            </a:r>
            <a:r>
              <a:rPr lang="de-DE" sz="2400" dirty="0">
                <a:latin typeface="Bodoni MT" pitchFamily="18" charset="0"/>
              </a:rPr>
              <a:t>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6248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dirty="0">
                <a:latin typeface="Bodoni MT" pitchFamily="18" charset="0"/>
              </a:rPr>
              <a:t>Cherenkov </a:t>
            </a:r>
            <a:r>
              <a:rPr lang="de-DE" sz="3600" dirty="0" err="1">
                <a:latin typeface="Bodoni MT" pitchFamily="18" charset="0"/>
              </a:rPr>
              <a:t>light</a:t>
            </a:r>
            <a:r>
              <a:rPr lang="de-DE" sz="3600" dirty="0">
                <a:latin typeface="Bodoni MT" pitchFamily="18" charset="0"/>
              </a:rPr>
              <a:t>: </a:t>
            </a:r>
            <a:r>
              <a:rPr lang="de-DE" sz="3600" dirty="0" err="1">
                <a:latin typeface="Bodoni MT" pitchFamily="18" charset="0"/>
              </a:rPr>
              <a:t>the</a:t>
            </a:r>
            <a:r>
              <a:rPr lang="de-DE" sz="3600" dirty="0">
                <a:latin typeface="Bodoni MT" pitchFamily="18" charset="0"/>
              </a:rPr>
              <a:t> </a:t>
            </a:r>
            <a:r>
              <a:rPr lang="de-DE" sz="3600" dirty="0" err="1">
                <a:latin typeface="Bodoni MT" pitchFamily="18" charset="0"/>
              </a:rPr>
              <a:t>beginnings</a:t>
            </a:r>
            <a:endParaRPr lang="de-DE" sz="3600" dirty="0">
              <a:latin typeface="Bodoni MT" pitchFamily="18" charset="0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B1B0E5-9333-4583-ADE1-27FD9849B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03E70C-88D5-4E7B-96ED-10BB4B461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5A6D8D-E660-4EE7-9AA8-BB057B31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9EDD00-1393-43A8-BCE0-77258193E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4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2A53BC1-7C14-4B28-8B15-35EB7309C8A1}"/>
              </a:ext>
            </a:extLst>
          </p:cNvPr>
          <p:cNvSpPr txBox="1"/>
          <p:nvPr/>
        </p:nvSpPr>
        <p:spPr>
          <a:xfrm>
            <a:off x="2915816" y="116632"/>
            <a:ext cx="3430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LST1 </a:t>
            </a:r>
            <a:r>
              <a:rPr lang="de-DE" sz="3600" dirty="0" err="1"/>
              <a:t>taking</a:t>
            </a:r>
            <a:r>
              <a:rPr lang="de-DE" sz="3600" dirty="0"/>
              <a:t> </a:t>
            </a:r>
            <a:r>
              <a:rPr lang="de-DE" sz="3600" dirty="0" err="1"/>
              <a:t>data</a:t>
            </a:r>
            <a:r>
              <a:rPr lang="de-DE" sz="3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754343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56AB77-582E-46A1-800E-CDEA2AC0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/>
              <a:t>Reflector</a:t>
            </a:r>
            <a:r>
              <a:rPr lang="de-DE" sz="3600" dirty="0"/>
              <a:t> </a:t>
            </a:r>
            <a:r>
              <a:rPr lang="de-DE" sz="3600" dirty="0" err="1"/>
              <a:t>frame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LST-4 </a:t>
            </a:r>
            <a:r>
              <a:rPr lang="de-DE" sz="3600" dirty="0" err="1"/>
              <a:t>installed</a:t>
            </a:r>
            <a:r>
              <a:rPr lang="de-DE" sz="3600" dirty="0"/>
              <a:t> </a:t>
            </a:r>
            <a:r>
              <a:rPr lang="de-DE" sz="3600" dirty="0" err="1"/>
              <a:t>recently</a:t>
            </a:r>
            <a:endParaRPr lang="de-DE" sz="36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0B27D0-BB57-431D-A681-295841B6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2D9ED5-F173-4A20-9B43-9A1388C8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EFD81E-1272-4EFF-A216-7284258F0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40768"/>
            <a:ext cx="6284433" cy="469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926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4B11F-3612-4D7A-8E95-581F6D00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 err="1"/>
              <a:t>Photo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LST-</a:t>
            </a:r>
            <a:r>
              <a:rPr lang="de-DE" sz="3600" dirty="0" err="1"/>
              <a:t>construction</a:t>
            </a:r>
            <a:r>
              <a:rPr lang="de-DE" sz="3600" dirty="0"/>
              <a:t> </a:t>
            </a:r>
            <a:r>
              <a:rPr lang="de-DE" sz="3600" dirty="0" err="1"/>
              <a:t>site</a:t>
            </a:r>
            <a:r>
              <a:rPr lang="de-DE" sz="3600" dirty="0"/>
              <a:t> in La Palma </a:t>
            </a:r>
            <a:r>
              <a:rPr lang="de-DE" sz="3600" dirty="0" err="1"/>
              <a:t>taken</a:t>
            </a:r>
            <a:r>
              <a:rPr lang="de-DE" sz="3600" dirty="0"/>
              <a:t> </a:t>
            </a:r>
            <a:r>
              <a:rPr lang="de-DE" sz="3600" dirty="0" err="1"/>
              <a:t>several</a:t>
            </a:r>
            <a:r>
              <a:rPr lang="de-DE" sz="3600" dirty="0"/>
              <a:t> </a:t>
            </a:r>
            <a:r>
              <a:rPr lang="de-DE" sz="3600" dirty="0" err="1"/>
              <a:t>weeks</a:t>
            </a:r>
            <a:r>
              <a:rPr lang="de-DE" sz="3600" dirty="0"/>
              <a:t> </a:t>
            </a:r>
            <a:r>
              <a:rPr lang="de-DE" sz="3600" dirty="0" err="1"/>
              <a:t>ago</a:t>
            </a:r>
            <a:endParaRPr lang="de-DE" sz="36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6E06F1C-9E9A-49A8-9042-8F02EBFF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7A5CE1-7E2D-4B83-B607-542DE60C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7BF77B4-46F9-49BA-8E59-8BEEB7AB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844824"/>
            <a:ext cx="4826564" cy="359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053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8DE13C-52F9-425A-8575-FAFE2B397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/>
              <a:t>Slide </a:t>
            </a:r>
            <a:r>
              <a:rPr lang="de-DE" sz="3600" dirty="0" err="1"/>
              <a:t>shown</a:t>
            </a:r>
            <a:r>
              <a:rPr lang="de-DE" sz="3600" dirty="0"/>
              <a:t> at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recent</a:t>
            </a:r>
            <a:r>
              <a:rPr lang="de-DE" sz="3600" dirty="0"/>
              <a:t> LST/CTAO </a:t>
            </a:r>
            <a:r>
              <a:rPr lang="de-DE" sz="3600" dirty="0" err="1"/>
              <a:t>Collab</a:t>
            </a:r>
            <a:r>
              <a:rPr lang="de-DE" sz="3600" dirty="0"/>
              <a:t>. Meeting in Prague; </a:t>
            </a:r>
            <a:r>
              <a:rPr lang="de-DE" sz="3600" dirty="0" err="1"/>
              <a:t>construction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4 LSTS </a:t>
            </a:r>
            <a:br>
              <a:rPr lang="de-DE" sz="3600" dirty="0"/>
            </a:br>
            <a:r>
              <a:rPr lang="de-DE" sz="3600" dirty="0"/>
              <a:t>will </a:t>
            </a:r>
            <a:r>
              <a:rPr lang="de-DE" sz="3600" dirty="0" err="1"/>
              <a:t>be</a:t>
            </a:r>
            <a:r>
              <a:rPr lang="de-DE" sz="3600" dirty="0"/>
              <a:t> </a:t>
            </a:r>
            <a:r>
              <a:rPr lang="de-DE" sz="3600" dirty="0" err="1"/>
              <a:t>ready</a:t>
            </a:r>
            <a:r>
              <a:rPr lang="de-DE" sz="3600" dirty="0"/>
              <a:t> in </a:t>
            </a:r>
            <a:r>
              <a:rPr lang="de-DE" sz="3600" dirty="0" err="1"/>
              <a:t>coming</a:t>
            </a:r>
            <a:r>
              <a:rPr lang="de-DE" sz="3600" dirty="0"/>
              <a:t> 2 </a:t>
            </a:r>
            <a:r>
              <a:rPr lang="de-DE" sz="3600" dirty="0" err="1"/>
              <a:t>years</a:t>
            </a:r>
            <a:endParaRPr lang="de-DE" sz="36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2C4D8C-E038-4A9C-A0CD-FA81FD7D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CTAO-LST-Summer-School, Bertinoro, Italy, 17.06.24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BD5412-96BD-4E77-B561-B231853E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Razmik Mirzoyan: VHE Gamma-Astrophysics with IACTs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D0246B-4420-47B0-9CBA-CD741DFC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629680"/>
            <a:ext cx="6264696" cy="466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9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Mallet-Cherenk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88913"/>
            <a:ext cx="43783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221288" y="533400"/>
            <a:ext cx="36718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de-DE" sz="2400" dirty="0">
                <a:latin typeface="Bodoni MT" pitchFamily="18" charset="0"/>
              </a:rPr>
              <a:t> French </a:t>
            </a:r>
            <a:r>
              <a:rPr lang="de-DE" sz="2400" dirty="0" err="1">
                <a:latin typeface="Bodoni MT" pitchFamily="18" charset="0"/>
              </a:rPr>
              <a:t>scientists</a:t>
            </a:r>
            <a:r>
              <a:rPr lang="de-DE" sz="2400" dirty="0">
                <a:latin typeface="Bodoni MT" pitchFamily="18" charset="0"/>
              </a:rPr>
              <a:t> </a:t>
            </a:r>
          </a:p>
          <a:p>
            <a:r>
              <a:rPr lang="de-DE" sz="2400" dirty="0">
                <a:latin typeface="Bodoni MT" pitchFamily="18" charset="0"/>
              </a:rPr>
              <a:t>M.L. Mallet </a:t>
            </a:r>
          </a:p>
          <a:p>
            <a:r>
              <a:rPr lang="de-DE" sz="2400" dirty="0" err="1">
                <a:latin typeface="Bodoni MT" pitchFamily="18" charset="0"/>
              </a:rPr>
              <a:t>published</a:t>
            </a:r>
            <a:r>
              <a:rPr lang="de-DE" sz="2400" dirty="0">
                <a:latin typeface="Bodoni MT" pitchFamily="18" charset="0"/>
              </a:rPr>
              <a:t> 3 </a:t>
            </a:r>
            <a:r>
              <a:rPr lang="de-DE" sz="2400" dirty="0" err="1">
                <a:latin typeface="Bodoni MT" pitchFamily="18" charset="0"/>
              </a:rPr>
              <a:t>articles</a:t>
            </a:r>
            <a:r>
              <a:rPr lang="de-DE" sz="2400" dirty="0">
                <a:latin typeface="Bodoni MT" pitchFamily="18" charset="0"/>
              </a:rPr>
              <a:t> on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</a:p>
          <a:p>
            <a:r>
              <a:rPr lang="de-DE" sz="2400" dirty="0" err="1">
                <a:latin typeface="Bodoni MT" pitchFamily="18" charset="0"/>
              </a:rPr>
              <a:t>bluish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glow</a:t>
            </a:r>
            <a:r>
              <a:rPr lang="de-DE" sz="2400" dirty="0">
                <a:latin typeface="Bodoni MT" pitchFamily="18" charset="0"/>
              </a:rPr>
              <a:t> in transparent </a:t>
            </a:r>
            <a:r>
              <a:rPr lang="de-DE" sz="2400" dirty="0" err="1">
                <a:latin typeface="Bodoni MT" pitchFamily="18" charset="0"/>
              </a:rPr>
              <a:t>liquids</a:t>
            </a:r>
            <a:r>
              <a:rPr lang="de-DE" sz="2400" dirty="0">
                <a:latin typeface="Bodoni MT" pitchFamily="18" charset="0"/>
              </a:rPr>
              <a:t> (1926-1929).</a:t>
            </a:r>
          </a:p>
          <a:p>
            <a:pPr>
              <a:buFont typeface="Arial" charset="0"/>
              <a:buChar char="•"/>
            </a:pPr>
            <a:r>
              <a:rPr lang="de-DE" sz="2400" dirty="0">
                <a:latin typeface="Bodoni MT" pitchFamily="18" charset="0"/>
              </a:rPr>
              <a:t> On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left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one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can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see</a:t>
            </a:r>
            <a:r>
              <a:rPr lang="de-DE" sz="2400" dirty="0">
                <a:latin typeface="Bodoni MT" pitchFamily="18" charset="0"/>
              </a:rPr>
              <a:t> a </a:t>
            </a:r>
            <a:r>
              <a:rPr lang="de-DE" sz="2400" dirty="0" err="1">
                <a:latin typeface="Bodoni MT" pitchFamily="18" charset="0"/>
              </a:rPr>
              <a:t>scan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one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those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papers</a:t>
            </a:r>
            <a:r>
              <a:rPr lang="de-DE" sz="2400" dirty="0">
                <a:latin typeface="Bodoni MT" pitchFamily="18" charset="0"/>
              </a:rPr>
              <a:t> (1926)</a:t>
            </a:r>
          </a:p>
          <a:p>
            <a:pPr>
              <a:buFont typeface="Arial" charset="0"/>
              <a:buChar char="•"/>
            </a:pPr>
            <a:r>
              <a:rPr lang="de-DE" sz="2400" dirty="0">
                <a:latin typeface="Bodoni MT" pitchFamily="18" charset="0"/>
              </a:rPr>
              <a:t> Mallet </a:t>
            </a:r>
            <a:r>
              <a:rPr lang="de-DE" sz="2400" dirty="0" err="1">
                <a:latin typeface="Bodoni MT" pitchFamily="18" charset="0"/>
              </a:rPr>
              <a:t>recongnised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continuous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spectrum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emission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that</a:t>
            </a:r>
            <a:r>
              <a:rPr lang="de-DE" sz="2400" dirty="0">
                <a:latin typeface="Bodoni MT" pitchFamily="18" charset="0"/>
              </a:rPr>
              <a:t> was </a:t>
            </a:r>
            <a:r>
              <a:rPr lang="de-DE" sz="2400" dirty="0" err="1">
                <a:latin typeface="Bodoni MT" pitchFamily="18" charset="0"/>
              </a:rPr>
              <a:t>contradicting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fluorescence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theory</a:t>
            </a:r>
            <a:r>
              <a:rPr lang="de-DE" sz="2400" dirty="0">
                <a:latin typeface="Bodoni MT" pitchFamily="18" charset="0"/>
              </a:rPr>
              <a:t>, but </a:t>
            </a:r>
            <a:r>
              <a:rPr lang="de-DE" sz="2400" dirty="0" err="1">
                <a:latin typeface="Bodoni MT" pitchFamily="18" charset="0"/>
              </a:rPr>
              <a:t>failed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to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offer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any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deep</a:t>
            </a:r>
            <a:r>
              <a:rPr lang="de-DE" sz="2400" dirty="0">
                <a:latin typeface="Bodoni MT" pitchFamily="18" charset="0"/>
              </a:rPr>
              <a:t> </a:t>
            </a:r>
            <a:r>
              <a:rPr lang="de-DE" sz="2400" dirty="0" err="1">
                <a:latin typeface="Bodoni MT" pitchFamily="18" charset="0"/>
              </a:rPr>
              <a:t>explanation</a:t>
            </a:r>
            <a:endParaRPr lang="de-DE" sz="2400" dirty="0">
              <a:latin typeface="Bodoni MT" pitchFamily="18" charset="0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CTAO-LST-Summer-School, Bertinoro, Italy, 17.06.24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273F44B-0D3D-49C2-BF60-49B661B7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Razmik Mirzoyan: VHE Gamma-Astrophysics with IACTs</a:t>
            </a:r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ción en blanc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4750</Words>
  <Application>Microsoft Office PowerPoint</Application>
  <PresentationFormat>Bildschirmpräsentation (4:3)</PresentationFormat>
  <Paragraphs>665</Paragraphs>
  <Slides>83</Slides>
  <Notes>31</Notes>
  <HiddenSlides>0</HiddenSlides>
  <MMClips>2</MMClips>
  <ScaleCrop>false</ScaleCrop>
  <HeadingPairs>
    <vt:vector size="8" baseType="variant">
      <vt:variant>
        <vt:lpstr>Verwendete Schriftarten</vt:lpstr>
      </vt:variant>
      <vt:variant>
        <vt:i4>16</vt:i4>
      </vt:variant>
      <vt:variant>
        <vt:lpstr>Design</vt:lpstr>
      </vt:variant>
      <vt:variant>
        <vt:i4>6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83</vt:i4>
      </vt:variant>
    </vt:vector>
  </HeadingPairs>
  <TitlesOfParts>
    <vt:vector size="107" baseType="lpstr">
      <vt:lpstr>ＭＳ Ｐゴシック</vt:lpstr>
      <vt:lpstr>Arial</vt:lpstr>
      <vt:lpstr>Arial Black</vt:lpstr>
      <vt:lpstr>Bodoni MT</vt:lpstr>
      <vt:lpstr>Calibri</vt:lpstr>
      <vt:lpstr>Century</vt:lpstr>
      <vt:lpstr>Gill Sans</vt:lpstr>
      <vt:lpstr>Monotype Corsiva</vt:lpstr>
      <vt:lpstr>Palatino</vt:lpstr>
      <vt:lpstr>Symbol</vt:lpstr>
      <vt:lpstr>Tahoma</vt:lpstr>
      <vt:lpstr>Textile</vt:lpstr>
      <vt:lpstr>Times</vt:lpstr>
      <vt:lpstr>Times New Roman</vt:lpstr>
      <vt:lpstr>Verdana</vt:lpstr>
      <vt:lpstr>Wingdings</vt:lpstr>
      <vt:lpstr>Larissa-Design</vt:lpstr>
      <vt:lpstr>14_Larissa-Design</vt:lpstr>
      <vt:lpstr>Presentación en blanco</vt:lpstr>
      <vt:lpstr>3_Office Theme</vt:lpstr>
      <vt:lpstr>1_Office Theme</vt:lpstr>
      <vt:lpstr>Office Theme</vt:lpstr>
      <vt:lpstr>Fotografia Photo Editor</vt:lpstr>
      <vt:lpstr>数式</vt:lpstr>
      <vt:lpstr>Historical Overview and Basic Details of the Ground-Based VHE g-Astrophysics by Means of Imaging Air Cherenkov Telescopes</vt:lpstr>
      <vt:lpstr>PowerPoint-Präsentation</vt:lpstr>
      <vt:lpstr>PowerPoint-Präsentation</vt:lpstr>
      <vt:lpstr>Origin of cosmic rays</vt:lpstr>
      <vt:lpstr>Astronomy with Charged Cosmic Rays ?</vt:lpstr>
      <vt:lpstr>Today‘s VHE g-ray Sources in the Sky</vt:lpstr>
      <vt:lpstr>Cherenkov light: the beginnings</vt:lpstr>
      <vt:lpstr>Cherenkov light: the beginnings</vt:lpstr>
      <vt:lpstr>PowerPoint-Präsentation</vt:lpstr>
      <vt:lpstr>Cherenkov light: the beginnings</vt:lpstr>
      <vt:lpstr>PowerPoint-Präsentation</vt:lpstr>
      <vt:lpstr>The Suspicious Emission</vt:lpstr>
      <vt:lpstr>PowerPoint-Präsentation</vt:lpstr>
      <vt:lpstr>Cherenkov radiation</vt:lpstr>
      <vt:lpstr>Cherenkov, Tamm and Frank awarded Nobel Prize in 1958</vt:lpstr>
      <vt:lpstr>Cherenkov radiation in the atmosphere</vt:lpstr>
      <vt:lpstr>The Experimental Beginning</vt:lpstr>
      <vt:lpstr>Gamma-ray Astronomy,  the beginning</vt:lpstr>
      <vt:lpstr>PowerPoint-Präsentation</vt:lpstr>
      <vt:lpstr>A 100 GeV g-ray event on the ground</vt:lpstr>
      <vt:lpstr>A 200 GeV proton on the ground</vt:lpstr>
      <vt:lpstr>Air Showers measured  on the ground</vt:lpstr>
      <vt:lpstr>PowerPoint-Präsentation</vt:lpstr>
      <vt:lpstr>PowerPoint-Präsentation</vt:lpstr>
      <vt:lpstr>1st Smithsonian venture into VHE gamma-ray used Solar Furnace at Natick, MA ~ 1965-6. Gamma-ray Astronomy Group led by Giovanni Fazio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Some key developments</vt:lpstr>
      <vt:lpstr>PowerPoint-Präsentation</vt:lpstr>
      <vt:lpstr>The Pioneer Trevor Weekes and his 10m Ø Whipple telescope gave birth to g-ray astrophysics: 9s from Crab Nebula in 1988 !</vt:lpstr>
      <vt:lpstr>PowerPoint-Präsentation</vt:lpstr>
      <vt:lpstr>PowerPoint-Präsentation</vt:lpstr>
      <vt:lpstr>PowerPoint-Präsentation</vt:lpstr>
      <vt:lpstr>Milestones in VHE g astro-physics</vt:lpstr>
      <vt:lpstr>VERITAS, H.E.S.S. &amp; MAGIC: still exploring  the limits of VHE g-astro-physics</vt:lpstr>
      <vt:lpstr>System of 2 MAGICs: the main parameters</vt:lpstr>
      <vt:lpstr>GRB observations</vt:lpstr>
      <vt:lpstr>Fast Rotation of MAGIC to„catch“ GRB</vt:lpstr>
      <vt:lpstr>Cherenkov radiation in the atmosphere; simple model</vt:lpstr>
      <vt:lpstr>PowerPoint-Präsentation</vt:lpstr>
      <vt:lpstr>Cherenkov emission threshold in atmosphere</vt:lpstr>
      <vt:lpstr>Number of emitted Cherenkov photons</vt:lpstr>
      <vt:lpstr>Cherenkov emission threshold in water and in glass</vt:lpstr>
      <vt:lpstr>Number of emitted Cherenkov photons in the atmosphere</vt:lpstr>
      <vt:lpstr>PowerPoint-Präsentation</vt:lpstr>
      <vt:lpstr>PowerPoint-Präsentation</vt:lpstr>
      <vt:lpstr>Lateral distribution of C-light</vt:lpstr>
      <vt:lpstr>PowerPoint-Präsentation</vt:lpstr>
      <vt:lpstr>VHE g-astrophysics with IACTs is possible  thanks to exponential atmosphere</vt:lpstr>
      <vt:lpstr>PowerPoint-Präsentation</vt:lpstr>
      <vt:lpstr>PowerPoint-Präsentation</vt:lpstr>
      <vt:lpstr>The IACT principle</vt:lpstr>
      <vt:lpstr>Gamma-Ray Emission Processes Astrophysical process</vt:lpstr>
      <vt:lpstr>IC 310: Unexpected Discovery in the Perseus Cluster of Galaxies </vt:lpstr>
      <vt:lpstr>PowerPoint-Präsentation</vt:lpstr>
      <vt:lpstr>PowerPoint-Präsentation</vt:lpstr>
      <vt:lpstr>Exotic Physics: Test of Lorentz Invariance Violation with VHE g</vt:lpstr>
      <vt:lpstr>Fast time variation of VHE g from AGN Mrk-501 by MAGIC, PKS 2155 by HESS</vt:lpstr>
      <vt:lpstr>PowerPoint-Präsentation</vt:lpstr>
      <vt:lpstr>Gamma Ray Absorption by EBL</vt:lpstr>
      <vt:lpstr>Composite figure of Crab Nebula</vt:lpstr>
      <vt:lpstr>Crab pulsar</vt:lpstr>
      <vt:lpstr>Cartoon of a pulsar</vt:lpstr>
      <vt:lpstr>MAGIC bridge emission &amp; very narrow pulses</vt:lpstr>
      <vt:lpstr>PowerPoint-Präsentation</vt:lpstr>
      <vt:lpstr>Discovery of Gravitationally Lensed Blazar S3 0218+357 residing at the red shift 0.944</vt:lpstr>
      <vt:lpstr>Gravitational lense system S3 0218  (also known as B0218+357)</vt:lpstr>
      <vt:lpstr>First association of a ~300 TeV neutrino  to a g-ray source </vt:lpstr>
      <vt:lpstr>GRB190114C MWL light curves by MAGIC &amp; 2 dozen space- and ground-based instruments measured on 14.01.2019</vt:lpstr>
      <vt:lpstr>Evolution of GRB 190114C could be followed with ultra-short time resolution  </vt:lpstr>
      <vt:lpstr>HAWC</vt:lpstr>
      <vt:lpstr>HAWC</vt:lpstr>
      <vt:lpstr>PowerPoint-Präsentation</vt:lpstr>
      <vt:lpstr>LHAASO in China</vt:lpstr>
      <vt:lpstr>PowerPoint-Präsentation</vt:lpstr>
      <vt:lpstr>PowerPoint-Präsentation</vt:lpstr>
      <vt:lpstr>Reflector frame of LST-4 installed recently</vt:lpstr>
      <vt:lpstr>Photo of the LST-construction site in La Palma taken several weeks ago</vt:lpstr>
      <vt:lpstr>Slide shown at the recent LST/CTAO Collab. Meeting in Prague; construction of 4 LSTS  will be ready in coming 2 years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Highlights of MAGIC</dc:title>
  <dc:creator>Mir</dc:creator>
  <cp:lastModifiedBy>Mirzoyan, Razmik, Dr.</cp:lastModifiedBy>
  <cp:revision>168</cp:revision>
  <dcterms:created xsi:type="dcterms:W3CDTF">2013-07-02T15:29:19Z</dcterms:created>
  <dcterms:modified xsi:type="dcterms:W3CDTF">2024-06-20T10:01:14Z</dcterms:modified>
</cp:coreProperties>
</file>