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media1.m4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veritas_logo.png" descr="veritas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462" y="262861"/>
            <a:ext cx="2694128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arnard-College-400x400.jpg" descr="Barnard-College-400x4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1378" y="262861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4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0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6" name="Barnard-College-400x400.jpg" descr="Barnard-College-400x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41378" y="262861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180" y="262861"/>
            <a:ext cx="6252308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7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47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57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8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5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6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7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9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4v"/><Relationship Id="rId3" Type="http://schemas.microsoft.com/office/2007/relationships/media" Target="../media/media1.m4v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uo-Yu Shang (Barnard College, Columbia University) for the SCT group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Ruo-Yu Shang (Barnard College, Columbia University) for the SCT group</a:t>
            </a:r>
          </a:p>
        </p:txBody>
      </p:sp>
      <p:sp>
        <p:nvSpPr>
          <p:cNvPr id="166" name="Schwarzschild-Couder Telescope: An innovative technology for gamma-ray astrophy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36191">
              <a:defRPr spc="-80" sz="8064"/>
            </a:lvl1pPr>
          </a:lstStyle>
          <a:p>
            <a:pPr/>
            <a:r>
              <a:t>Schwarzschild-Couder Telescope: An innovative technology for gamma-ray astrophysics</a:t>
            </a:r>
          </a:p>
        </p:txBody>
      </p:sp>
      <p:sp>
        <p:nvSpPr>
          <p:cNvPr id="167" name="2nd CTAO Science Symposiu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2nd CTAO Science Symposium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amma-ray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Gamma-ray performance</a:t>
            </a:r>
          </a:p>
        </p:txBody>
      </p:sp>
      <p:sp>
        <p:nvSpPr>
          <p:cNvPr id="229" name="The addition of 11 SCTs to CTA will improve the ability in resolving sources with small extensions.…"/>
          <p:cNvSpPr txBox="1"/>
          <p:nvPr>
            <p:ph type="body" sz="half" idx="1"/>
          </p:nvPr>
        </p:nvSpPr>
        <p:spPr>
          <a:xfrm>
            <a:off x="1219200" y="3434379"/>
            <a:ext cx="10801719" cy="9062421"/>
          </a:xfrm>
          <a:prstGeom prst="rect">
            <a:avLst/>
          </a:prstGeom>
        </p:spPr>
        <p:txBody>
          <a:bodyPr/>
          <a:lstStyle/>
          <a:p>
            <a:pPr marL="496951" indent="-496951" defTabSz="2218888">
              <a:spcBef>
                <a:spcPts val="2100"/>
              </a:spcBef>
              <a:defRPr sz="4004"/>
            </a:pPr>
            <a:r>
              <a:t>The addition of 11 SCTs to CTA will improve the ability in resolving sources with small extensions.</a:t>
            </a:r>
          </a:p>
          <a:p>
            <a:pPr marL="496951" indent="-496951" defTabSz="2218888">
              <a:spcBef>
                <a:spcPts val="2100"/>
              </a:spcBef>
              <a:defRPr sz="4004"/>
            </a:pPr>
            <a:r>
              <a:t>Simulation of γ-ray emission from a source similar to Cas A, placed a different distances, is used to test the capability of detecting the source extension.</a:t>
            </a:r>
          </a:p>
          <a:p>
            <a:pPr marL="496951" indent="-496951" defTabSz="2218888">
              <a:spcBef>
                <a:spcPts val="2100"/>
              </a:spcBef>
              <a:defRPr sz="4004"/>
            </a:pPr>
            <a:r>
              <a:t>The ability to resolve a radius = 1’ source means that CTA and NuSTAR/XMM/Chandra can observe a source at different wavelength with a similar angular-size scale.</a:t>
            </a:r>
          </a:p>
        </p:txBody>
      </p:sp>
      <p:pic>
        <p:nvPicPr>
          <p:cNvPr id="230" name="extension_chi2 (3).png" descr="extension_chi2 (3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6595" y="2976675"/>
            <a:ext cx="9785125" cy="997783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Hypothetical distance to Cas A [kpc]"/>
          <p:cNvSpPr txBox="1"/>
          <p:nvPr/>
        </p:nvSpPr>
        <p:spPr>
          <a:xfrm>
            <a:off x="14717807" y="2758726"/>
            <a:ext cx="7546786" cy="770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satOff val="2969"/>
                    <a:lumOff val="-11469"/>
                  </a:schemeClr>
                </a:solidFill>
              </a:defRPr>
            </a:lvl1pPr>
          </a:lstStyle>
          <a:p>
            <a:pPr/>
            <a:r>
              <a:t>Hypothetical distance to Cas A [kpc]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etecting extended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Detecting extended sources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12025095" y="2650218"/>
            <a:ext cx="9272887" cy="10241018"/>
            <a:chOff x="0" y="0"/>
            <a:chExt cx="9272885" cy="10241016"/>
          </a:xfrm>
        </p:grpSpPr>
        <p:pic>
          <p:nvPicPr>
            <p:cNvPr id="235" name="Screenshot 2023-07-03 at 7.47.40 AM.png" descr="Screenshot 2023-07-03 at 7.47.40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272886" cy="10241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8" name="Group"/>
            <p:cNvGrpSpPr/>
            <p:nvPr/>
          </p:nvGrpSpPr>
          <p:grpSpPr>
            <a:xfrm>
              <a:off x="4668158" y="1156714"/>
              <a:ext cx="4080071" cy="4080071"/>
              <a:chOff x="0" y="0"/>
              <a:chExt cx="4080069" cy="4080069"/>
            </a:xfrm>
          </p:grpSpPr>
          <p:sp>
            <p:nvSpPr>
              <p:cNvPr id="236" name="Circle"/>
              <p:cNvSpPr/>
              <p:nvPr/>
            </p:nvSpPr>
            <p:spPr>
              <a:xfrm>
                <a:off x="0" y="0"/>
                <a:ext cx="4080070" cy="4080070"/>
              </a:xfrm>
              <a:prstGeom prst="ellipse">
                <a:avLst/>
              </a:prstGeom>
              <a:noFill/>
              <a:ln w="76200" cap="flat">
                <a:solidFill>
                  <a:srgbClr val="F79D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defRPr sz="1800">
                    <a:solidFill>
                      <a:srgbClr val="00204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Circle"/>
              <p:cNvSpPr/>
              <p:nvPr/>
            </p:nvSpPr>
            <p:spPr>
              <a:xfrm>
                <a:off x="1152487" y="1152487"/>
                <a:ext cx="1775096" cy="1775096"/>
              </a:xfrm>
              <a:prstGeom prst="ellipse">
                <a:avLst/>
              </a:prstGeom>
              <a:noFill/>
              <a:ln w="762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defRPr sz="1800">
                    <a:solidFill>
                      <a:srgbClr val="00204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240" name="TeV halos are key for understanding positron excess.…"/>
          <p:cNvSpPr txBox="1"/>
          <p:nvPr>
            <p:ph type="body" sz="half" idx="1"/>
          </p:nvPr>
        </p:nvSpPr>
        <p:spPr>
          <a:xfrm>
            <a:off x="1219200" y="3350587"/>
            <a:ext cx="10642159" cy="9146213"/>
          </a:xfrm>
          <a:prstGeom prst="rect">
            <a:avLst/>
          </a:prstGeom>
        </p:spPr>
        <p:txBody>
          <a:bodyPr/>
          <a:lstStyle/>
          <a:p>
            <a:pPr marL="513333" indent="-513333" defTabSz="2292038">
              <a:spcBef>
                <a:spcPts val="2200"/>
              </a:spcBef>
              <a:defRPr sz="4136"/>
            </a:pPr>
            <a:r>
              <a:t>TeV halos are key for understanding positron excess.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Analyses for extended sources are difficult without γ-free background region in FoV.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SCT provides good PSF maintained across the 8-deg FoV</a:t>
            </a:r>
          </a:p>
          <a:p>
            <a:pPr lvl="1" marL="1026667" indent="-513333" defTabSz="2292038">
              <a:spcBef>
                <a:spcPts val="2200"/>
              </a:spcBef>
              <a:defRPr sz="4136"/>
            </a:pPr>
            <a:r>
              <a:t>Contain Geminga halo emission in a single pointing </a:t>
            </a:r>
          </a:p>
          <a:p>
            <a:pPr lvl="1" marL="1026667" indent="-513333" defTabSz="2292038">
              <a:spcBef>
                <a:spcPts val="2200"/>
              </a:spcBef>
              <a:defRPr sz="4136"/>
            </a:pPr>
            <a:r>
              <a:t>γ-ray-free region in the FoV available for background modeling</a:t>
            </a:r>
          </a:p>
        </p:txBody>
      </p:sp>
      <p:sp>
        <p:nvSpPr>
          <p:cNvPr id="241" name="Slide Number"/>
          <p:cNvSpPr txBox="1"/>
          <p:nvPr>
            <p:ph type="sldNum" sz="quarter" idx="4294967295"/>
          </p:nvPr>
        </p:nvSpPr>
        <p:spPr>
          <a:xfrm>
            <a:off x="12033503" y="12700000"/>
            <a:ext cx="31699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VERITAS FoV"/>
          <p:cNvSpPr txBox="1"/>
          <p:nvPr/>
        </p:nvSpPr>
        <p:spPr>
          <a:xfrm>
            <a:off x="17757887" y="6848875"/>
            <a:ext cx="2038808" cy="555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</a:defRPr>
            </a:lvl1pPr>
          </a:lstStyle>
          <a:p>
            <a:pPr/>
            <a:r>
              <a:t>VERITAS FoV</a:t>
            </a:r>
          </a:p>
        </p:txBody>
      </p:sp>
      <p:sp>
        <p:nvSpPr>
          <p:cNvPr id="243" name="SCT FoV"/>
          <p:cNvSpPr txBox="1"/>
          <p:nvPr/>
        </p:nvSpPr>
        <p:spPr>
          <a:xfrm>
            <a:off x="18085852" y="7977124"/>
            <a:ext cx="1382878" cy="555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904334"/>
                    <a:lumOff val="2953"/>
                  </a:schemeClr>
                </a:solidFill>
              </a:defRPr>
            </a:lvl1pPr>
          </a:lstStyle>
          <a:p>
            <a:pPr/>
            <a:r>
              <a:t>SCT FoV</a:t>
            </a:r>
          </a:p>
        </p:txBody>
      </p:sp>
      <p:sp>
        <p:nvSpPr>
          <p:cNvPr id="244" name="Science 358 (2017) 6365, 911-914"/>
          <p:cNvSpPr txBox="1"/>
          <p:nvPr/>
        </p:nvSpPr>
        <p:spPr>
          <a:xfrm>
            <a:off x="13884407" y="9672628"/>
            <a:ext cx="4349802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Science 358 (2017) 6365, 911-914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Detecting transient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Detecting transient sources</a:t>
            </a:r>
          </a:p>
        </p:txBody>
      </p:sp>
      <p:grpSp>
        <p:nvGrpSpPr>
          <p:cNvPr id="251" name="Group"/>
          <p:cNvGrpSpPr/>
          <p:nvPr/>
        </p:nvGrpSpPr>
        <p:grpSpPr>
          <a:xfrm>
            <a:off x="5114880" y="3398093"/>
            <a:ext cx="19265901" cy="9245601"/>
            <a:chOff x="0" y="0"/>
            <a:chExt cx="19265900" cy="9245600"/>
          </a:xfrm>
        </p:grpSpPr>
        <p:pic>
          <p:nvPicPr>
            <p:cNvPr id="247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265900" cy="924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Circle"/>
            <p:cNvSpPr/>
            <p:nvPr/>
          </p:nvSpPr>
          <p:spPr>
            <a:xfrm>
              <a:off x="10427099" y="5803209"/>
              <a:ext cx="1090983" cy="1090983"/>
            </a:xfrm>
            <a:prstGeom prst="ellips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lnSpc>
                  <a:spcPct val="100000"/>
                </a:lnSpc>
                <a:defRPr sz="1800">
                  <a:solidFill>
                    <a:srgbClr val="00204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9" name="Circle"/>
            <p:cNvSpPr/>
            <p:nvPr/>
          </p:nvSpPr>
          <p:spPr>
            <a:xfrm>
              <a:off x="10968558" y="5147342"/>
              <a:ext cx="1090983" cy="1090983"/>
            </a:xfrm>
            <a:prstGeom prst="ellips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lnSpc>
                  <a:spcPct val="100000"/>
                </a:lnSpc>
                <a:defRPr sz="1800">
                  <a:solidFill>
                    <a:srgbClr val="00204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0" name="Circle"/>
            <p:cNvSpPr/>
            <p:nvPr/>
          </p:nvSpPr>
          <p:spPr>
            <a:xfrm>
              <a:off x="11648169" y="4606603"/>
              <a:ext cx="1090984" cy="1090983"/>
            </a:xfrm>
            <a:prstGeom prst="ellipse">
              <a:avLst/>
            </a:prstGeom>
            <a:noFill/>
            <a:ln w="508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lnSpc>
                  <a:spcPct val="100000"/>
                </a:lnSpc>
                <a:defRPr sz="1800">
                  <a:solidFill>
                    <a:srgbClr val="00204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52" name="Blue circles: Conventional IACT…"/>
          <p:cNvSpPr txBox="1"/>
          <p:nvPr/>
        </p:nvSpPr>
        <p:spPr>
          <a:xfrm>
            <a:off x="15775049" y="6201646"/>
            <a:ext cx="4530853" cy="9675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Blue circles: Conventional IACT</a:t>
            </a:r>
          </a:p>
          <a:p>
            <a:pPr algn="l"/>
            <a:r>
              <a:t>Yellow circles: SCT FoV</a:t>
            </a:r>
          </a:p>
        </p:txBody>
      </p:sp>
      <p:sp>
        <p:nvSpPr>
          <p:cNvPr id="253" name="Slide Number"/>
          <p:cNvSpPr txBox="1"/>
          <p:nvPr>
            <p:ph type="sldNum" sz="quarter" idx="4294967295"/>
          </p:nvPr>
        </p:nvSpPr>
        <p:spPr>
          <a:xfrm>
            <a:off x="12013819" y="12700000"/>
            <a:ext cx="3563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Transient events with poor localizations (e.g. GW and GRB events) require multiple pointings.…"/>
          <p:cNvSpPr txBox="1"/>
          <p:nvPr>
            <p:ph type="body" sz="quarter" idx="1"/>
          </p:nvPr>
        </p:nvSpPr>
        <p:spPr>
          <a:xfrm>
            <a:off x="1219200" y="3350587"/>
            <a:ext cx="4239542" cy="9146213"/>
          </a:xfrm>
          <a:prstGeom prst="rect">
            <a:avLst/>
          </a:prstGeom>
        </p:spPr>
        <p:txBody>
          <a:bodyPr/>
          <a:lstStyle/>
          <a:p>
            <a:pPr marL="469645" indent="-469645" defTabSz="2096971">
              <a:spcBef>
                <a:spcPts val="2000"/>
              </a:spcBef>
              <a:defRPr sz="3784"/>
            </a:pPr>
            <a:r>
              <a:t>Transient events with poor localizations (e.g. GW and GRB events) require multiple pointings.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SCT with large FoV can cover a large sky region with fewer pointings and shorter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Detecting high-energy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Detecting high-energy sources</a:t>
            </a:r>
          </a:p>
        </p:txBody>
      </p:sp>
      <p:pic>
        <p:nvPicPr>
          <p:cNvPr id="25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24201" b="0"/>
          <a:stretch>
            <a:fillRect/>
          </a:stretch>
        </p:blipFill>
        <p:spPr>
          <a:xfrm>
            <a:off x="12155224" y="6986423"/>
            <a:ext cx="10922294" cy="619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2EkZhx83e28CwvHcJvZ-S4f9jy2LWp8U63c2RR2z8yFFUvCqZqo4cGcUE3FmYKnhQ5yPWc7eqJHu9xIfNvyzVe2H72PHDQA3DSUf0KuexOY2ObMaIBGhh5n-zyJMS9Tji5ScuNqniAncb4pNvR53AQ=s2048.png" descr="2EkZhx83e28CwvHcJvZ-S4f9jy2LWp8U63c2RR2z8yFFUvCqZqo4cGcUE3FmYKnhQ5yPWc7eqJHu9xIfNvyzVe2H72PHDQA3DSUf0KuexOY2ObMaIBGhh5n-zyJMS9Tji5ScuNqniAncb4pNvR53AQ=s2048.png"/>
          <p:cNvPicPr>
            <a:picLocks noChangeAspect="1"/>
          </p:cNvPicPr>
          <p:nvPr/>
        </p:nvPicPr>
        <p:blipFill>
          <a:blip r:embed="rId3">
            <a:extLst/>
          </a:blip>
          <a:srcRect l="0" t="32310" r="8693" b="36351"/>
          <a:stretch>
            <a:fillRect/>
          </a:stretch>
        </p:blipFill>
        <p:spPr>
          <a:xfrm>
            <a:off x="8761882" y="2552136"/>
            <a:ext cx="14577675" cy="380845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/>
          <p:nvPr>
            <p:ph type="sldNum" sz="quarter" idx="4294967295"/>
          </p:nvPr>
        </p:nvSpPr>
        <p:spPr>
          <a:xfrm>
            <a:off x="12007469" y="12700000"/>
            <a:ext cx="3690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First Catalog of LHAASO sources opens a new territory of gamma-ray astronomy with 43 UHE sources (&gt;100 TeV).…"/>
          <p:cNvSpPr txBox="1"/>
          <p:nvPr>
            <p:ph type="body" sz="half" idx="1"/>
          </p:nvPr>
        </p:nvSpPr>
        <p:spPr>
          <a:xfrm>
            <a:off x="1219200" y="2824508"/>
            <a:ext cx="7017443" cy="9672292"/>
          </a:xfrm>
          <a:prstGeom prst="rect">
            <a:avLst/>
          </a:prstGeom>
        </p:spPr>
        <p:txBody>
          <a:bodyPr/>
          <a:lstStyle/>
          <a:p>
            <a:pPr marL="507873" indent="-507873" defTabSz="2267655">
              <a:spcBef>
                <a:spcPts val="2200"/>
              </a:spcBef>
              <a:defRPr sz="4092"/>
            </a:pPr>
            <a:r>
              <a:t>First Catalog of LHAASO sources opens a new territory of gamma-ray astronomy with 43 UHE sources (&gt;100 TeV).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Good PSF maintained over 8-deg FoV would allow energy reconstruction of high-energy events (that would be truncated in conventional IACT FoV) and improve high-energy sensitivity.</a:t>
            </a:r>
          </a:p>
        </p:txBody>
      </p:sp>
      <p:sp>
        <p:nvSpPr>
          <p:cNvPr id="261" name="Astrophys.J.Suppl. 271 (2024) 1, 25"/>
          <p:cNvSpPr txBox="1"/>
          <p:nvPr/>
        </p:nvSpPr>
        <p:spPr>
          <a:xfrm>
            <a:off x="18645290" y="6395610"/>
            <a:ext cx="4682948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Astrophys.J.Suppl. 271 (2024) 1, 25</a:t>
            </a:r>
          </a:p>
        </p:txBody>
      </p:sp>
      <p:sp>
        <p:nvSpPr>
          <p:cNvPr id="262" name="Conventional IACT"/>
          <p:cNvSpPr txBox="1"/>
          <p:nvPr/>
        </p:nvSpPr>
        <p:spPr>
          <a:xfrm>
            <a:off x="13457601" y="9804569"/>
            <a:ext cx="2832508" cy="555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Conventional IACT</a:t>
            </a:r>
          </a:p>
        </p:txBody>
      </p:sp>
      <p:sp>
        <p:nvSpPr>
          <p:cNvPr id="263" name="SCT"/>
          <p:cNvSpPr txBox="1"/>
          <p:nvPr/>
        </p:nvSpPr>
        <p:spPr>
          <a:xfrm>
            <a:off x="20292965" y="9804569"/>
            <a:ext cx="744323" cy="555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amera upgrade"/>
          <p:cNvSpPr txBox="1"/>
          <p:nvPr>
            <p:ph type="title"/>
          </p:nvPr>
        </p:nvSpPr>
        <p:spPr>
          <a:xfrm>
            <a:off x="1219200" y="774700"/>
            <a:ext cx="10456696" cy="1727200"/>
          </a:xfrm>
          <a:prstGeom prst="rect">
            <a:avLst/>
          </a:prstGeom>
        </p:spPr>
        <p:txBody>
          <a:bodyPr/>
          <a:lstStyle/>
          <a:p>
            <a:pPr/>
            <a:r>
              <a:t>Camera upgrade</a:t>
            </a:r>
          </a:p>
        </p:txBody>
      </p:sp>
      <p:sp>
        <p:nvSpPr>
          <p:cNvPr id="266" name="Populate all 9 camera sectors: 177 modules, 11328 pixels…"/>
          <p:cNvSpPr txBox="1"/>
          <p:nvPr>
            <p:ph type="body" sz="half" idx="1"/>
          </p:nvPr>
        </p:nvSpPr>
        <p:spPr>
          <a:xfrm>
            <a:off x="1219200" y="4013200"/>
            <a:ext cx="10456696" cy="8483600"/>
          </a:xfrm>
          <a:prstGeom prst="rect">
            <a:avLst/>
          </a:prstGeom>
        </p:spPr>
        <p:txBody>
          <a:bodyPr/>
          <a:lstStyle/>
          <a:p>
            <a:pPr/>
            <a:r>
              <a:t>Populate all 9 camera sectors: 177 modules, 11328 pixels</a:t>
            </a:r>
          </a:p>
          <a:p>
            <a:pPr lvl="1"/>
            <a:r>
              <a:t>Increase field of view x7</a:t>
            </a:r>
          </a:p>
          <a:p>
            <a:pPr/>
            <a:r>
              <a:t>Upgraded electronics</a:t>
            </a:r>
          </a:p>
          <a:p>
            <a:pPr lvl="1"/>
            <a:r>
              <a:t>Improvement in single photon resolution, </a:t>
            </a:r>
          </a:p>
          <a:p>
            <a:pPr lvl="1"/>
            <a:r>
              <a:t>lower minimum threshold and lower noise</a:t>
            </a:r>
          </a:p>
        </p:txBody>
      </p:sp>
      <p:pic>
        <p:nvPicPr>
          <p:cNvPr id="26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7963" y="8706780"/>
            <a:ext cx="3288766" cy="2474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2833" y="8742843"/>
            <a:ext cx="7073308" cy="23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MART ASIC:…"/>
          <p:cNvSpPr txBox="1"/>
          <p:nvPr/>
        </p:nvSpPr>
        <p:spPr>
          <a:xfrm>
            <a:off x="11784975" y="11251034"/>
            <a:ext cx="4374741" cy="137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SMART ASIC: </a:t>
            </a:r>
          </a:p>
          <a:p>
            <a:pPr/>
            <a:r>
              <a:t>Integrated preamplifier attached to SiPM boards</a:t>
            </a:r>
          </a:p>
        </p:txBody>
      </p:sp>
      <p:sp>
        <p:nvSpPr>
          <p:cNvPr id="270" name="CTC+ CT5TEA FEE module:…"/>
          <p:cNvSpPr txBox="1"/>
          <p:nvPr/>
        </p:nvSpPr>
        <p:spPr>
          <a:xfrm>
            <a:off x="17127549" y="11212259"/>
            <a:ext cx="5103877" cy="179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CTC+ CT5TEA FEE module: </a:t>
            </a:r>
          </a:p>
          <a:p>
            <a:pPr/>
            <a:r>
              <a:t>16 us storage depth</a:t>
            </a:r>
          </a:p>
          <a:p>
            <a:pPr/>
            <a:r>
              <a:t>4 trigger pixels per ASIC</a:t>
            </a:r>
          </a:p>
          <a:p>
            <a:pPr/>
            <a:r>
              <a:t>Adjustable threshold for each group</a:t>
            </a:r>
          </a:p>
        </p:txBody>
      </p:sp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8647" y="92889"/>
            <a:ext cx="12196854" cy="732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Hierarchical, modular design based on silicon photomultipliers and waveform sampling TARGET chips"/>
          <p:cNvSpPr txBox="1"/>
          <p:nvPr/>
        </p:nvSpPr>
        <p:spPr>
          <a:xfrm>
            <a:off x="13334486" y="7249200"/>
            <a:ext cx="9405177" cy="967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Hierarchical, modular design based on silicon photomultipliers and waveform sampling TARGET chips</a:t>
            </a:r>
          </a:p>
        </p:txBody>
      </p:sp>
      <p:sp>
        <p:nvSpPr>
          <p:cNvPr id="273" name="Slide Number"/>
          <p:cNvSpPr txBox="1"/>
          <p:nvPr>
            <p:ph type="sldNum" sz="quarter" idx="4294967295"/>
          </p:nvPr>
        </p:nvSpPr>
        <p:spPr>
          <a:xfrm>
            <a:off x="12008358" y="12700000"/>
            <a:ext cx="36728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ctapipe_movie_template_20240411.m4v" descr="ctapipe_movie_template_20240411.m4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815025" y="6781800"/>
            <a:ext cx="1128889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onstruction algorithm"/>
          <p:cNvSpPr txBox="1"/>
          <p:nvPr>
            <p:ph type="title"/>
          </p:nvPr>
        </p:nvSpPr>
        <p:spPr>
          <a:xfrm>
            <a:off x="1219200" y="774700"/>
            <a:ext cx="11512083" cy="1727200"/>
          </a:xfrm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Reconstruction algorithm</a:t>
            </a:r>
          </a:p>
        </p:txBody>
      </p:sp>
      <p:sp>
        <p:nvSpPr>
          <p:cNvPr id="277" name="We are developing a new reconstruction algorithm that could maximize the advantage of SCT’s high-angular resolution and timing information.…"/>
          <p:cNvSpPr txBox="1"/>
          <p:nvPr>
            <p:ph type="body" sz="half" idx="1"/>
          </p:nvPr>
        </p:nvSpPr>
        <p:spPr>
          <a:xfrm>
            <a:off x="1219200" y="2956793"/>
            <a:ext cx="10734891" cy="9540007"/>
          </a:xfrm>
          <a:prstGeom prst="rect">
            <a:avLst/>
          </a:prstGeom>
        </p:spPr>
        <p:txBody>
          <a:bodyPr/>
          <a:lstStyle/>
          <a:p>
            <a:pPr marL="507873" indent="-507873" defTabSz="2267655">
              <a:spcBef>
                <a:spcPts val="2200"/>
              </a:spcBef>
              <a:defRPr sz="4092"/>
            </a:pPr>
            <a:r>
              <a:t>We are developing a new reconstruction algorithm that could maximize the advantage of SCT’s high-angular resolution and timing information.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Idea is to use Single Value Decomposition to analyze γ-ray shower images in simulation and build time-dependent image template using principle components.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The initial result looks promising. 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Simulation study with Prod6 in the future to fully characterize SCT performance.</a:t>
            </a:r>
          </a:p>
        </p:txBody>
      </p:sp>
      <p:sp>
        <p:nvSpPr>
          <p:cNvPr id="278" name="Slide Number"/>
          <p:cNvSpPr txBox="1"/>
          <p:nvPr>
            <p:ph type="sldNum" sz="quarter" idx="4294967295"/>
          </p:nvPr>
        </p:nvSpPr>
        <p:spPr>
          <a:xfrm>
            <a:off x="12009627" y="12700000"/>
            <a:ext cx="36474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monotel_camr_error.png" descr="monotel_camr_error.png"/>
          <p:cNvPicPr>
            <a:picLocks noChangeAspect="1"/>
          </p:cNvPicPr>
          <p:nvPr/>
        </p:nvPicPr>
        <p:blipFill>
          <a:blip r:embed="rId5">
            <a:extLst/>
          </a:blip>
          <a:srcRect l="0" t="592" r="0" b="592"/>
          <a:stretch>
            <a:fillRect/>
          </a:stretch>
        </p:blipFill>
        <p:spPr>
          <a:xfrm>
            <a:off x="13674303" y="344132"/>
            <a:ext cx="8679857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"/>
          <p:cNvSpPr txBox="1"/>
          <p:nvPr/>
        </p:nvSpPr>
        <p:spPr>
          <a:xfrm>
            <a:off x="16975822" y="2691202"/>
            <a:ext cx="2967296" cy="642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0.058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</m:sup>
                  </m:sSup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±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0.003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</m:sup>
                  </m:sSup>
                </m:oMath>
              </m:oMathPara>
            </a14:m>
          </a:p>
        </p:txBody>
      </p:sp>
      <p:sp>
        <p:nvSpPr>
          <p:cNvPr id="281" name="Profile fitted with"/>
          <p:cNvSpPr txBox="1"/>
          <p:nvPr/>
        </p:nvSpPr>
        <p:spPr>
          <a:xfrm>
            <a:off x="16208812" y="1282720"/>
            <a:ext cx="4881035" cy="12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Profile fitted with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m:rPr>
                    <m:sty m:val="p"/>
                  </m:rP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exp</m:t>
                </m:r>
                <m:d>
                  <m:dPr>
                    <m:ctrlP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sSup>
                          <m:e>
                            <m:r>
                              <a:rPr xmlns:a="http://schemas.openxmlformats.org/drawingml/2006/main" sz="2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xmlns:a="http://schemas.openxmlformats.org/drawingml/2006/main" sz="2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e>
                            <m:r>
                              <a:rPr xmlns:a="http://schemas.openxmlformats.org/drawingml/2006/main" sz="2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xmlns:a="http://schemas.openxmlformats.org/drawingml/2006/main" sz="2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e>
                </m:d>
              </m:oMath>
            </a14:m>
          </a:p>
        </p:txBody>
      </p:sp>
      <p:sp>
        <p:nvSpPr>
          <p:cNvPr id="282" name="Angular distance from source [deg]"/>
          <p:cNvSpPr txBox="1"/>
          <p:nvPr/>
        </p:nvSpPr>
        <p:spPr>
          <a:xfrm>
            <a:off x="16372987" y="6307485"/>
            <a:ext cx="4172967" cy="4800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Angular distance from source [deg]</a:t>
            </a:r>
          </a:p>
        </p:txBody>
      </p:sp>
      <p:sp>
        <p:nvSpPr>
          <p:cNvPr id="283" name="Single-telescope performance"/>
          <p:cNvSpPr txBox="1"/>
          <p:nvPr/>
        </p:nvSpPr>
        <p:spPr>
          <a:xfrm>
            <a:off x="16180632" y="578079"/>
            <a:ext cx="4557676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Single-telescope performance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9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7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286" name="SCT design achieves 3.2 arcmin optical PSF across 8-deg FoV:…"/>
          <p:cNvSpPr txBox="1"/>
          <p:nvPr>
            <p:ph type="body" idx="1"/>
          </p:nvPr>
        </p:nvSpPr>
        <p:spPr>
          <a:xfrm>
            <a:off x="1219200" y="2705100"/>
            <a:ext cx="21948577" cy="6886188"/>
          </a:xfrm>
          <a:prstGeom prst="rect">
            <a:avLst/>
          </a:prstGeom>
        </p:spPr>
        <p:txBody>
          <a:bodyPr/>
          <a:lstStyle/>
          <a:p>
            <a:pPr marL="404113" indent="-404113" defTabSz="1804370">
              <a:spcBef>
                <a:spcPts val="1700"/>
              </a:spcBef>
              <a:defRPr sz="3256"/>
            </a:pPr>
            <a:r>
              <a:t>SCT design achieves 3.2 arcmin optical PSF across 8-deg FoV:</a:t>
            </a:r>
          </a:p>
          <a:p>
            <a:pPr lvl="1" marL="808227" indent="-404113" defTabSz="1804370">
              <a:spcBef>
                <a:spcPts val="1700"/>
              </a:spcBef>
              <a:defRPr sz="3256"/>
            </a:pPr>
            <a:r>
              <a:t>Dual-mirror optics</a:t>
            </a:r>
          </a:p>
          <a:p>
            <a:pPr lvl="1" marL="808227" indent="-404113" defTabSz="1804370">
              <a:spcBef>
                <a:spcPts val="1700"/>
              </a:spcBef>
              <a:defRPr sz="3256"/>
            </a:pPr>
            <a:r>
              <a:t>High-resolution SiPM</a:t>
            </a:r>
          </a:p>
          <a:p>
            <a:pPr marL="404113" indent="-404113" defTabSz="1804370">
              <a:spcBef>
                <a:spcPts val="1700"/>
              </a:spcBef>
              <a:defRPr sz="3256"/>
            </a:pPr>
            <a:r>
              <a:t>Expected improvement to CTA includes detecting transient events, resolving source confusion, detecting PeVatron, and large-extent sources</a:t>
            </a:r>
          </a:p>
          <a:p>
            <a:pPr marL="404113" indent="-404113" defTabSz="1804370">
              <a:spcBef>
                <a:spcPts val="1700"/>
              </a:spcBef>
              <a:defRPr sz="3256"/>
            </a:pPr>
            <a:r>
              <a:t>The SCT group has constructed a prototype with functioning optical and camera</a:t>
            </a:r>
          </a:p>
          <a:p>
            <a:pPr lvl="1" marL="808227" indent="-404113" defTabSz="1804370">
              <a:spcBef>
                <a:spcPts val="1700"/>
              </a:spcBef>
              <a:defRPr sz="3256"/>
            </a:pPr>
            <a:r>
              <a:t>Detected Crab Nebula</a:t>
            </a:r>
          </a:p>
          <a:p>
            <a:pPr lvl="1" marL="808227" indent="-404113" defTabSz="1804370">
              <a:spcBef>
                <a:spcPts val="1700"/>
              </a:spcBef>
              <a:defRPr sz="3256"/>
            </a:pPr>
            <a:r>
              <a:t>Upgrading to full camera in this year</a:t>
            </a:r>
          </a:p>
          <a:p>
            <a:pPr marL="404113" indent="-404113" defTabSz="1804370">
              <a:spcBef>
                <a:spcPts val="1700"/>
              </a:spcBef>
              <a:defRPr sz="3256"/>
            </a:pPr>
            <a:r>
              <a:t>Thank you to NSF and international partners for their support!</a:t>
            </a:r>
          </a:p>
        </p:txBody>
      </p:sp>
      <p:sp>
        <p:nvSpPr>
          <p:cNvPr id="287" name="Slide Number"/>
          <p:cNvSpPr txBox="1"/>
          <p:nvPr>
            <p:ph type="sldNum" sz="quarter" idx="4294967295"/>
          </p:nvPr>
        </p:nvSpPr>
        <p:spPr>
          <a:xfrm>
            <a:off x="12005563" y="12700000"/>
            <a:ext cx="37287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32201" y="9527788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85870" y="9794488"/>
            <a:ext cx="35052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01698" y="9527788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Back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315" name="Group"/>
          <p:cNvGrpSpPr/>
          <p:nvPr/>
        </p:nvGrpSpPr>
        <p:grpSpPr>
          <a:xfrm>
            <a:off x="2428512" y="2600974"/>
            <a:ext cx="18596534" cy="10626377"/>
            <a:chOff x="0" y="0"/>
            <a:chExt cx="18596533" cy="10626376"/>
          </a:xfrm>
        </p:grpSpPr>
        <p:pic>
          <p:nvPicPr>
            <p:cNvPr id="295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98054" y="0"/>
              <a:ext cx="11000426" cy="10626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" name="Oval 3"/>
            <p:cNvSpPr/>
            <p:nvPr/>
          </p:nvSpPr>
          <p:spPr>
            <a:xfrm>
              <a:off x="4219623" y="234545"/>
              <a:ext cx="10157286" cy="10157286"/>
            </a:xfrm>
            <a:prstGeom prst="ellipse">
              <a:avLst/>
            </a:prstGeom>
            <a:no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Oval 4"/>
            <p:cNvSpPr/>
            <p:nvPr/>
          </p:nvSpPr>
          <p:spPr>
            <a:xfrm>
              <a:off x="7110405" y="3090343"/>
              <a:ext cx="4392236" cy="4392236"/>
            </a:xfrm>
            <a:prstGeom prst="ellipse">
              <a:avLst/>
            </a:prstGeom>
            <a:solidFill>
              <a:srgbClr val="00B050">
                <a:alpha val="6437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98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135114" y="234544"/>
              <a:ext cx="3461420" cy="283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" name="TextBox 6"/>
            <p:cNvSpPr txBox="1"/>
            <p:nvPr/>
          </p:nvSpPr>
          <p:spPr>
            <a:xfrm>
              <a:off x="15949164" y="3090578"/>
              <a:ext cx="2275929" cy="954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PSF=3.5'</a:t>
              </a:r>
            </a:p>
          </p:txBody>
        </p:sp>
        <p:sp>
          <p:nvSpPr>
            <p:cNvPr id="300" name="Straight Connector 8"/>
            <p:cNvSpPr/>
            <p:nvPr/>
          </p:nvSpPr>
          <p:spPr>
            <a:xfrm flipV="1">
              <a:off x="9502496" y="708425"/>
              <a:ext cx="5717554" cy="1665757"/>
            </a:xfrm>
            <a:prstGeom prst="line">
              <a:avLst/>
            </a:prstGeom>
            <a:noFill/>
            <a:ln w="6350" cap="flat">
              <a:solidFill>
                <a:srgbClr val="FFC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301" name="Picture 13" descr="Picture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135114" y="6646006"/>
              <a:ext cx="3461420" cy="2833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" name="TextBox 14"/>
            <p:cNvSpPr txBox="1"/>
            <p:nvPr/>
          </p:nvSpPr>
          <p:spPr>
            <a:xfrm>
              <a:off x="15913208" y="9491553"/>
              <a:ext cx="2347839" cy="946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PSF=4.0'</a:t>
              </a:r>
            </a:p>
          </p:txBody>
        </p:sp>
        <p:sp>
          <p:nvSpPr>
            <p:cNvPr id="303" name="TextBox 15"/>
            <p:cNvSpPr txBox="1"/>
            <p:nvPr/>
          </p:nvSpPr>
          <p:spPr>
            <a:xfrm>
              <a:off x="15198244" y="4364421"/>
              <a:ext cx="3335159" cy="1897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30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Orange:</a:t>
              </a:r>
            </a:p>
            <a:p>
              <a:pPr algn="l" defTabSz="914400">
                <a:lnSpc>
                  <a:spcPct val="100000"/>
                </a:lnSpc>
                <a:defRPr sz="30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3.5’ &lt; PSF &lt; 4.0'</a:t>
              </a:r>
            </a:p>
          </p:txBody>
        </p:sp>
        <p:sp>
          <p:nvSpPr>
            <p:cNvPr id="304" name="Straight Connector 16"/>
            <p:cNvSpPr/>
            <p:nvPr/>
          </p:nvSpPr>
          <p:spPr>
            <a:xfrm>
              <a:off x="12968035" y="6586971"/>
              <a:ext cx="2252015" cy="510044"/>
            </a:xfrm>
            <a:prstGeom prst="line">
              <a:avLst/>
            </a:prstGeom>
            <a:noFill/>
            <a:ln w="6350" cap="flat">
              <a:solidFill>
                <a:srgbClr val="FFC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305" name="Picture 18" descr="Picture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45709"/>
              <a:ext cx="3461419" cy="2833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TextBox 19"/>
            <p:cNvSpPr txBox="1"/>
            <p:nvPr/>
          </p:nvSpPr>
          <p:spPr>
            <a:xfrm>
              <a:off x="940028" y="3090578"/>
              <a:ext cx="2056664" cy="779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PSF=3.1'</a:t>
              </a:r>
            </a:p>
          </p:txBody>
        </p:sp>
        <p:sp>
          <p:nvSpPr>
            <p:cNvPr id="307" name="TextBox 22"/>
            <p:cNvSpPr txBox="1"/>
            <p:nvPr/>
          </p:nvSpPr>
          <p:spPr>
            <a:xfrm>
              <a:off x="896870" y="3786239"/>
              <a:ext cx="2328747" cy="142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Green:</a:t>
              </a:r>
            </a:p>
            <a:p>
              <a:pPr algn="l" defTabSz="914400">
                <a:lnSpc>
                  <a:spcPct val="100000"/>
                </a:lnSpc>
                <a:defRPr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PSF &lt; 4.0'</a:t>
              </a:r>
            </a:p>
          </p:txBody>
        </p:sp>
        <p:pic>
          <p:nvPicPr>
            <p:cNvPr id="308" name="Picture 23" descr="Picture 2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6646006"/>
              <a:ext cx="3461419" cy="2833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TextBox 24"/>
            <p:cNvSpPr txBox="1"/>
            <p:nvPr/>
          </p:nvSpPr>
          <p:spPr>
            <a:xfrm>
              <a:off x="915501" y="5216121"/>
              <a:ext cx="2143180" cy="137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Red:</a:t>
              </a:r>
            </a:p>
            <a:p>
              <a:pPr algn="l" defTabSz="914400">
                <a:lnSpc>
                  <a:spcPct val="100000"/>
                </a:lnSpc>
                <a:defRPr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PSF &gt; 4.5'</a:t>
              </a:r>
            </a:p>
          </p:txBody>
        </p:sp>
        <p:sp>
          <p:nvSpPr>
            <p:cNvPr id="310" name="TextBox 25"/>
            <p:cNvSpPr txBox="1"/>
            <p:nvPr/>
          </p:nvSpPr>
          <p:spPr>
            <a:xfrm>
              <a:off x="876827" y="9479706"/>
              <a:ext cx="2094725" cy="969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PSF=5.1'</a:t>
              </a:r>
            </a:p>
          </p:txBody>
        </p:sp>
        <p:sp>
          <p:nvSpPr>
            <p:cNvPr id="311" name="Straight Connector 26"/>
            <p:cNvSpPr/>
            <p:nvPr/>
          </p:nvSpPr>
          <p:spPr>
            <a:xfrm flipH="1">
              <a:off x="3587269" y="5716861"/>
              <a:ext cx="1358037" cy="1016103"/>
            </a:xfrm>
            <a:prstGeom prst="line">
              <a:avLst/>
            </a:prstGeom>
            <a:noFill/>
            <a:ln w="6350" cap="flat">
              <a:solidFill>
                <a:srgbClr val="FF0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Straight Connector 30"/>
            <p:cNvSpPr/>
            <p:nvPr/>
          </p:nvSpPr>
          <p:spPr>
            <a:xfrm flipH="1" flipV="1">
              <a:off x="3120293" y="3090578"/>
              <a:ext cx="6177974" cy="2054009"/>
            </a:xfrm>
            <a:prstGeom prst="line">
              <a:avLst/>
            </a:prstGeom>
            <a:noFill/>
            <a:ln w="6350" cap="flat">
              <a:solidFill>
                <a:srgbClr val="00B05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3" name="TextBox 1"/>
            <p:cNvSpPr txBox="1"/>
            <p:nvPr/>
          </p:nvSpPr>
          <p:spPr>
            <a:xfrm>
              <a:off x="8302956" y="6483656"/>
              <a:ext cx="2409907" cy="707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63B84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VERITAS FoV</a:t>
              </a:r>
            </a:p>
          </p:txBody>
        </p:sp>
        <p:sp>
          <p:nvSpPr>
            <p:cNvPr id="314" name="TextBox 20"/>
            <p:cNvSpPr txBox="1"/>
            <p:nvPr/>
          </p:nvSpPr>
          <p:spPr>
            <a:xfrm>
              <a:off x="12468626" y="9288947"/>
              <a:ext cx="1782482" cy="643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SCT FoV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70" name="Need for new IACT technolog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for new IACT technology</a:t>
            </a:r>
          </a:p>
          <a:p>
            <a:pPr/>
            <a:r>
              <a:t>Design of Schwarzschild-Couder Telescope (SCT)</a:t>
            </a:r>
          </a:p>
          <a:p>
            <a:pPr/>
            <a:r>
              <a:t>Performance of SCT</a:t>
            </a:r>
          </a:p>
          <a:p>
            <a:pPr/>
            <a:r>
              <a:t>Expected improvement to CTA science</a:t>
            </a:r>
          </a:p>
          <a:p>
            <a:pPr/>
            <a:r>
              <a:t>Current status and future plans</a:t>
            </a:r>
          </a:p>
        </p:txBody>
      </p:sp>
      <p:sp>
        <p:nvSpPr>
          <p:cNvPr id="171" name="Slide Number"/>
          <p:cNvSpPr txBox="1"/>
          <p:nvPr>
            <p:ph type="sldNum" sz="quarter" idx="4294967295"/>
          </p:nvPr>
        </p:nvSpPr>
        <p:spPr>
          <a:xfrm>
            <a:off x="12064491" y="12700000"/>
            <a:ext cx="2550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8" name="Group"/>
          <p:cNvGrpSpPr/>
          <p:nvPr/>
        </p:nvGrpSpPr>
        <p:grpSpPr>
          <a:xfrm>
            <a:off x="12922056" y="8054460"/>
            <a:ext cx="11021395" cy="4631326"/>
            <a:chOff x="0" y="0"/>
            <a:chExt cx="11021393" cy="4631324"/>
          </a:xfrm>
        </p:grpSpPr>
        <p:grpSp>
          <p:nvGrpSpPr>
            <p:cNvPr id="176" name="Group"/>
            <p:cNvGrpSpPr/>
            <p:nvPr/>
          </p:nvGrpSpPr>
          <p:grpSpPr>
            <a:xfrm>
              <a:off x="0" y="-1"/>
              <a:ext cx="11021394" cy="4631326"/>
              <a:chOff x="-2316400" y="0"/>
              <a:chExt cx="11021393" cy="4631324"/>
            </a:xfrm>
          </p:grpSpPr>
          <p:sp>
            <p:nvSpPr>
              <p:cNvPr id="172" name="TextBox 2"/>
              <p:cNvSpPr txBox="1"/>
              <p:nvPr/>
            </p:nvSpPr>
            <p:spPr>
              <a:xfrm>
                <a:off x="-2316401" y="-1"/>
                <a:ext cx="11021393" cy="44609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l" defTabSz="45720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Instrument Funded by 3 NSF MRI Awards </a:t>
                </a:r>
              </a:p>
              <a:p>
                <a:pPr marL="285750" indent="-285750" algn="l" defTabSz="457200">
                  <a:lnSpc>
                    <a:spcPct val="100000"/>
                  </a:lnSpc>
                  <a:buSzPct val="100000"/>
                  <a:buFont typeface="Arial"/>
                  <a:buChar char="•"/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SCT Telescope MRI (2012-2018)</a:t>
                </a:r>
              </a:p>
              <a:p>
                <a:pPr marL="285750" indent="-285750" algn="l" defTabSz="457200">
                  <a:lnSpc>
                    <a:spcPct val="100000"/>
                  </a:lnSpc>
                  <a:buSzPct val="100000"/>
                  <a:buFont typeface="Arial"/>
                  <a:buChar char="•"/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SCT Camera upgrade MRI (2018-2025)</a:t>
                </a:r>
              </a:p>
              <a:p>
                <a:pPr marL="285750" indent="-285750" algn="l" defTabSz="457200">
                  <a:lnSpc>
                    <a:spcPct val="100000"/>
                  </a:lnSpc>
                  <a:buSzPct val="100000"/>
                  <a:buFont typeface="Arial"/>
                  <a:buChar char="•"/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SCT/MST Optical Alignment MRI (2023-2026)</a:t>
                </a:r>
              </a:p>
              <a:p>
                <a:pPr algn="l" defTabSz="45720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  <a:p>
                <a:pPr algn="l" defTabSz="45720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+ Multiple International Partners</a:t>
                </a:r>
              </a:p>
              <a:p>
                <a:pPr algn="l" defTabSz="45720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173" name="Picture 11" descr="Picture 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37693"/>
                <a:ext cx="5187867" cy="11936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4" name="Picture 12" descr="Picture 12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187866" y="3403329"/>
                <a:ext cx="1751369" cy="12253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5" name="Picture 8" descr="Picture 8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076957" y="3478553"/>
                <a:ext cx="1628036" cy="10665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7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523" y="3478982"/>
              <a:ext cx="2038802" cy="1071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eed for fine angular re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for fine angular resolution</a:t>
            </a:r>
          </a:p>
        </p:txBody>
      </p:sp>
      <p:sp>
        <p:nvSpPr>
          <p:cNvPr id="181" name="At lower energies (&lt; 1 TeV), the telescope operates in a background dominated regime…"/>
          <p:cNvSpPr txBox="1"/>
          <p:nvPr>
            <p:ph type="body" sz="half" idx="1"/>
          </p:nvPr>
        </p:nvSpPr>
        <p:spPr>
          <a:xfrm>
            <a:off x="1219200" y="3199392"/>
            <a:ext cx="10613827" cy="9297408"/>
          </a:xfrm>
          <a:prstGeom prst="rect">
            <a:avLst/>
          </a:prstGeom>
        </p:spPr>
        <p:txBody>
          <a:bodyPr/>
          <a:lstStyle/>
          <a:p>
            <a:pPr marL="502412" indent="-502412" defTabSz="2243271">
              <a:spcBef>
                <a:spcPts val="2200"/>
              </a:spcBef>
              <a:defRPr sz="4048"/>
            </a:pPr>
            <a:r>
              <a:t>At lower energies (&lt; 1 TeV), the telescope operates in a background dominated regime</a:t>
            </a:r>
          </a:p>
          <a:p>
            <a:pPr lvl="1" marL="1004824" indent="-502412" defTabSz="2243271">
              <a:spcBef>
                <a:spcPts val="2200"/>
              </a:spcBef>
              <a:defRPr sz="4048"/>
            </a:pPr>
            <a:r>
              <a:t>Gamma-ray showers: clean and narrow</a:t>
            </a:r>
          </a:p>
          <a:p>
            <a:pPr lvl="1" marL="1004824" indent="-502412" defTabSz="2243271">
              <a:spcBef>
                <a:spcPts val="2200"/>
              </a:spcBef>
              <a:defRPr sz="4048"/>
            </a:pPr>
            <a:r>
              <a:t>Hadronic showers: fat and messy. </a:t>
            </a:r>
          </a:p>
          <a:p>
            <a:pPr marL="502412" indent="-502412" defTabSz="2243271">
              <a:spcBef>
                <a:spcPts val="2200"/>
              </a:spcBef>
              <a:defRPr sz="4048"/>
            </a:pPr>
            <a:r>
              <a:t>The angular resolution has a major impact on gamma-ray sensitivity.</a:t>
            </a:r>
          </a:p>
          <a:p>
            <a:pPr marL="502412" indent="-502412" defTabSz="2243271">
              <a:spcBef>
                <a:spcPts val="2200"/>
              </a:spcBef>
              <a:defRPr sz="4048"/>
            </a:pPr>
            <a:r>
              <a:t>Transverse angular size of the gamma-ray shower core is ∼ 1 minute of arc.</a:t>
            </a:r>
          </a:p>
          <a:p>
            <a:pPr marL="502412" indent="-502412" defTabSz="2243271">
              <a:spcBef>
                <a:spcPts val="2200"/>
              </a:spcBef>
              <a:defRPr sz="4048"/>
            </a:pPr>
            <a:r>
              <a:t>Current generation IACT instruments have pixel size of 9 arcmin (far from optimal!)</a:t>
            </a:r>
          </a:p>
        </p:txBody>
      </p:sp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058141" y="12700000"/>
            <a:ext cx="2677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35676" y="2937064"/>
            <a:ext cx="11297557" cy="982206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Image from: https://ar5iv.labs.arxiv.org/html/1510.05675"/>
          <p:cNvSpPr txBox="1"/>
          <p:nvPr/>
        </p:nvSpPr>
        <p:spPr>
          <a:xfrm>
            <a:off x="16381476" y="12636754"/>
            <a:ext cx="7623049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 from: https://ar5iv.labs.arxiv.org/html/1510.05675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eed for large field of 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for large field of view</a:t>
            </a:r>
          </a:p>
        </p:txBody>
      </p:sp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12056491" y="12700000"/>
            <a:ext cx="27101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8" name="Screenshot 2024-03-04 at 12.38.14 PM.png" descr="Screenshot 2024-03-04 at 12.38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2551" y="2638647"/>
            <a:ext cx="9969310" cy="994917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At high energies, images at large core distance are truncated by the camera FoV…"/>
          <p:cNvSpPr txBox="1"/>
          <p:nvPr/>
        </p:nvSpPr>
        <p:spPr>
          <a:xfrm>
            <a:off x="1219200" y="3595683"/>
            <a:ext cx="9804067" cy="931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t>At high energies, images at large core distance are truncated by the camera FoV</a:t>
            </a:r>
          </a:p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t>Conventional IACTs have a FoV ~ 4 deg</a:t>
            </a:r>
          </a:p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t>Need a large FoV without degradation of sensitivity at large offset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eed for large field of 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for large field of view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12060301" y="12700000"/>
            <a:ext cx="26339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Conventional IACTs maintain good PSF up to an offset angle of ~ 2 deg.…"/>
          <p:cNvSpPr txBox="1"/>
          <p:nvPr>
            <p:ph type="body" sz="half" idx="1"/>
          </p:nvPr>
        </p:nvSpPr>
        <p:spPr>
          <a:xfrm>
            <a:off x="1219200" y="2843217"/>
            <a:ext cx="11800179" cy="9515467"/>
          </a:xfrm>
          <a:prstGeom prst="rect">
            <a:avLst/>
          </a:prstGeom>
        </p:spPr>
        <p:txBody>
          <a:bodyPr/>
          <a:lstStyle/>
          <a:p>
            <a:pPr/>
            <a:r>
              <a:t>Conventional IACTs maintain good PSF up to an offset angle of ~ 2 deg.</a:t>
            </a:r>
          </a:p>
          <a:p>
            <a:pPr/>
            <a:r>
              <a:t>For sources with large extension (e.g. Geminga halo radius &gt; 5 deg), analyses are difficult without γ-free background region in FoV.</a:t>
            </a:r>
          </a:p>
          <a:p>
            <a:pPr/>
            <a:r>
              <a:t>To improve angular resolution by ~3x and field of view by ~3x:</a:t>
            </a:r>
          </a:p>
          <a:p>
            <a:pPr lvl="1"/>
            <a:r>
              <a:t>A camera with ~</a:t>
            </a:r>
            <a14:m>
              <m:oMath>
                <m:sSup>
                  <m:e>
                    <m:r>
                      <a:rPr xmlns:a="http://schemas.openxmlformats.org/drawingml/2006/main"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sup>
                </m:sSup>
              </m:oMath>
            </a14:m>
            <a:r>
              <a:t> pixels</a:t>
            </a:r>
          </a:p>
          <a:p>
            <a:pPr lvl="1"/>
            <a:r>
              <a:t>Current IACTs have ~</a:t>
            </a:r>
            <a14:m>
              <m:oMath>
                <m:sSup>
                  <m:e>
                    <m:r>
                      <a:rPr xmlns:a="http://schemas.openxmlformats.org/drawingml/2006/main"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 pixels</a:t>
            </a:r>
          </a:p>
        </p:txBody>
      </p:sp>
      <p:grpSp>
        <p:nvGrpSpPr>
          <p:cNvPr id="196" name="Group"/>
          <p:cNvGrpSpPr/>
          <p:nvPr/>
        </p:nvGrpSpPr>
        <p:grpSpPr>
          <a:xfrm>
            <a:off x="13383600" y="2244089"/>
            <a:ext cx="9700904" cy="10713722"/>
            <a:chOff x="0" y="0"/>
            <a:chExt cx="9700903" cy="10713720"/>
          </a:xfrm>
        </p:grpSpPr>
        <p:pic>
          <p:nvPicPr>
            <p:cNvPr id="194" name="Screenshot 2023-07-03 at 7.47.40 AM.png" descr="Screenshot 2023-07-03 at 7.47.40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700904" cy="10713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Circle"/>
            <p:cNvSpPr/>
            <p:nvPr/>
          </p:nvSpPr>
          <p:spPr>
            <a:xfrm>
              <a:off x="6096236" y="2385560"/>
              <a:ext cx="1857031" cy="1857030"/>
            </a:xfrm>
            <a:prstGeom prst="ellipse">
              <a:avLst/>
            </a:prstGeom>
            <a:noFill/>
            <a:ln w="762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lnSpc>
                  <a:spcPct val="100000"/>
                </a:lnSpc>
                <a:defRPr sz="1800">
                  <a:solidFill>
                    <a:srgbClr val="00204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97" name="Conventional IACT FoV"/>
          <p:cNvSpPr txBox="1"/>
          <p:nvPr/>
        </p:nvSpPr>
        <p:spPr>
          <a:xfrm>
            <a:off x="18699596" y="3402605"/>
            <a:ext cx="3471064" cy="555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</a:defRPr>
            </a:lvl1pPr>
          </a:lstStyle>
          <a:p>
            <a:pPr/>
            <a:r>
              <a:t>Conventional IACT FoV</a:t>
            </a:r>
          </a:p>
        </p:txBody>
      </p:sp>
      <p:sp>
        <p:nvSpPr>
          <p:cNvPr id="198" name="Science 358 (2017) 6365, 911-914"/>
          <p:cNvSpPr txBox="1"/>
          <p:nvPr/>
        </p:nvSpPr>
        <p:spPr>
          <a:xfrm>
            <a:off x="15335013" y="9580526"/>
            <a:ext cx="4349802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Science 358 (2017) 6365, 911-914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chwarzschild-Couder telescope (SCT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Schwarzschild-Couder telescope (SCT)</a:t>
            </a:r>
          </a:p>
        </p:txBody>
      </p:sp>
      <p:sp>
        <p:nvSpPr>
          <p:cNvPr id="201" name="Dual-mirror design:…"/>
          <p:cNvSpPr txBox="1"/>
          <p:nvPr>
            <p:ph type="body" sz="half" idx="1"/>
          </p:nvPr>
        </p:nvSpPr>
        <p:spPr>
          <a:xfrm>
            <a:off x="1233321" y="2792976"/>
            <a:ext cx="10049163" cy="9358570"/>
          </a:xfrm>
          <a:prstGeom prst="rect">
            <a:avLst/>
          </a:prstGeom>
        </p:spPr>
        <p:txBody>
          <a:bodyPr/>
          <a:lstStyle/>
          <a:p>
            <a:pPr marL="398653" indent="-398653" defTabSz="1779987">
              <a:spcBef>
                <a:spcPts val="1700"/>
              </a:spcBef>
              <a:defRPr sz="3212"/>
            </a:pPr>
            <a:r>
              <a:t>Dual-mirror design: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Correct for spherical and comatic aberrations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Small plate scale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Large field of view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Large telescope aperture</a:t>
            </a:r>
          </a:p>
          <a:p>
            <a:pPr marL="398653" indent="-398653" defTabSz="1779987">
              <a:spcBef>
                <a:spcPts val="1700"/>
              </a:spcBef>
              <a:defRPr sz="3212"/>
            </a:pPr>
            <a:r>
              <a:t>Compact high-resolution camera: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Silicon photomultipliers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11328 pixels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Each pixel 0.067°(6 mm) square (PSF 0.05-0.07 °)</a:t>
            </a:r>
          </a:p>
          <a:p>
            <a:pPr lvl="1" marL="797306" indent="-398653" defTabSz="1779987">
              <a:spcBef>
                <a:spcPts val="1700"/>
              </a:spcBef>
              <a:defRPr sz="3212"/>
            </a:pPr>
            <a:r>
              <a:t>8° field of view</a:t>
            </a:r>
          </a:p>
          <a:p>
            <a:pPr marL="398653" indent="-398653" defTabSz="1779987">
              <a:spcBef>
                <a:spcPts val="1700"/>
              </a:spcBef>
              <a:defRPr sz="3212"/>
            </a:pPr>
            <a:r>
              <a:t>R&amp;D funded by NSF + international partners happening in the US</a:t>
            </a:r>
          </a:p>
        </p:txBody>
      </p:sp>
      <p:pic>
        <p:nvPicPr>
          <p:cNvPr id="202" name="psct_sito.jpg" descr="psct_sito.jpg"/>
          <p:cNvPicPr>
            <a:picLocks noChangeAspect="1"/>
          </p:cNvPicPr>
          <p:nvPr/>
        </p:nvPicPr>
        <p:blipFill>
          <a:blip r:embed="rId2">
            <a:extLst/>
          </a:blip>
          <a:srcRect l="42165" t="0" r="13917" b="12550"/>
          <a:stretch>
            <a:fillRect/>
          </a:stretch>
        </p:blipFill>
        <p:spPr>
          <a:xfrm>
            <a:off x="13234502" y="2565298"/>
            <a:ext cx="8422348" cy="981399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 txBox="1"/>
          <p:nvPr>
            <p:ph type="sldNum" sz="quarter" idx="4294967295"/>
          </p:nvPr>
        </p:nvSpPr>
        <p:spPr>
          <a:xfrm>
            <a:off x="12056237" y="12700000"/>
            <a:ext cx="27152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etection of Crab Nebu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Detection of Crab Nebula</a:t>
            </a:r>
          </a:p>
        </p:txBody>
      </p:sp>
      <p:sp>
        <p:nvSpPr>
          <p:cNvPr id="206" name="Crab Nebula is detected at 8.6σ in 2019 with a partial camera.…"/>
          <p:cNvSpPr txBox="1"/>
          <p:nvPr>
            <p:ph type="body" sz="half" idx="1"/>
          </p:nvPr>
        </p:nvSpPr>
        <p:spPr>
          <a:xfrm>
            <a:off x="1219200" y="2984856"/>
            <a:ext cx="7562058" cy="9511944"/>
          </a:xfrm>
          <a:prstGeom prst="rect">
            <a:avLst/>
          </a:prstGeom>
        </p:spPr>
        <p:txBody>
          <a:bodyPr/>
          <a:lstStyle/>
          <a:p>
            <a:pPr marL="486029" indent="-486029" defTabSz="2170121">
              <a:spcBef>
                <a:spcPts val="2100"/>
              </a:spcBef>
              <a:defRPr sz="3916"/>
            </a:pPr>
            <a:r>
              <a:t>Crab Nebula is detected at 8.6σ in 2019 with a partial camera.</a:t>
            </a:r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t>A major milestone for the demonstration of the viability of SCT technology for CTA. </a:t>
            </a:r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t>The co-location of SCT project with VERITAS observatory at FLWO and simultaneous operation of both instruments has been critical ingredient of this success!</a:t>
            </a:r>
          </a:p>
        </p:txBody>
      </p:sp>
      <p:pic>
        <p:nvPicPr>
          <p:cNvPr id="207" name="Screen Shot 2022-06-08 at 8.51.33 PM.png" descr="Screen Shot 2022-06-08 at 8.51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3208" y="2984857"/>
            <a:ext cx="6350001" cy="4133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22-06-08 at 8.53.03 PM.png" descr="Screen Shot 2022-06-08 at 8.53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2978" y="7600950"/>
            <a:ext cx="10160001" cy="527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22-06-08 at 9.59.01 PM.png" descr="Screen Shot 2022-06-08 at 9.59.0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49873" y="2690200"/>
            <a:ext cx="5715001" cy="472245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ower image seen…"/>
          <p:cNvSpPr txBox="1"/>
          <p:nvPr/>
        </p:nvSpPr>
        <p:spPr>
          <a:xfrm>
            <a:off x="11970517" y="8044004"/>
            <a:ext cx="2860041" cy="9929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Shower image seen </a:t>
            </a:r>
          </a:p>
          <a:p>
            <a:pPr/>
            <a:r>
              <a:t>by VERITAS</a:t>
            </a:r>
          </a:p>
        </p:txBody>
      </p:sp>
      <p:sp>
        <p:nvSpPr>
          <p:cNvPr id="211" name="Shower image seen…"/>
          <p:cNvSpPr txBox="1"/>
          <p:nvPr/>
        </p:nvSpPr>
        <p:spPr>
          <a:xfrm>
            <a:off x="17547779" y="8044004"/>
            <a:ext cx="2860041" cy="9929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Shower image seen </a:t>
            </a:r>
          </a:p>
          <a:p>
            <a:pPr/>
            <a:r>
              <a:t>by pSCT</a:t>
            </a:r>
          </a:p>
        </p:txBody>
      </p:sp>
      <p:sp>
        <p:nvSpPr>
          <p:cNvPr id="212" name="Slide Number"/>
          <p:cNvSpPr txBox="1"/>
          <p:nvPr>
            <p:ph type="sldNum" sz="quarter" idx="4294967295"/>
          </p:nvPr>
        </p:nvSpPr>
        <p:spPr>
          <a:xfrm>
            <a:off x="12068174" y="12700000"/>
            <a:ext cx="24765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ptical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Optical performance</a:t>
            </a:r>
          </a:p>
        </p:txBody>
      </p:sp>
      <p:sp>
        <p:nvSpPr>
          <p:cNvPr id="215" name="The full alignment of the optical system across the 8-deg FoV was initially completed in 2022…"/>
          <p:cNvSpPr txBox="1"/>
          <p:nvPr>
            <p:ph type="body" sz="half" idx="1"/>
          </p:nvPr>
        </p:nvSpPr>
        <p:spPr>
          <a:xfrm>
            <a:off x="1219200" y="4013200"/>
            <a:ext cx="10937803" cy="8483600"/>
          </a:xfrm>
          <a:prstGeom prst="rect">
            <a:avLst/>
          </a:prstGeom>
        </p:spPr>
        <p:txBody>
          <a:bodyPr/>
          <a:lstStyle/>
          <a:p>
            <a:pPr/>
            <a:r>
              <a:t>The full alignment of the optical system across the 8-deg FoV was initially completed in 2022</a:t>
            </a:r>
          </a:p>
          <a:p>
            <a:pPr/>
            <a:r>
              <a:t>The optical PSF is ~ 3.2 arcmin on-axis and ~ 4.2 arcmin at 3.5-deg off-axis.</a:t>
            </a:r>
          </a:p>
          <a:p>
            <a:pPr/>
            <a:r>
              <a:t>Good PSF is maintained across the 8-deg FoV!</a:t>
            </a:r>
          </a:p>
        </p:txBody>
      </p:sp>
      <p:sp>
        <p:nvSpPr>
          <p:cNvPr id="216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12750">
              <a:defRPr spc="-22" sz="2200"/>
            </a:pPr>
          </a:p>
        </p:txBody>
      </p:sp>
      <p:sp>
        <p:nvSpPr>
          <p:cNvPr id="217" name="Slide Number"/>
          <p:cNvSpPr txBox="1"/>
          <p:nvPr>
            <p:ph type="sldNum" sz="quarter" idx="4294967295"/>
          </p:nvPr>
        </p:nvSpPr>
        <p:spPr>
          <a:xfrm>
            <a:off x="12057761" y="12700000"/>
            <a:ext cx="26847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SCT_Performace_vs_Field (1).jpeg" descr="SCT_Performace_vs_Field (1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7700" y="4013200"/>
            <a:ext cx="10569152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.SCTAlpha-v2.M2-14MSTs11SCTs-MSTF.png" descr="S.SCTAlpha-v2.M2-14MSTs11SCTs-MST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4949" y="1901543"/>
            <a:ext cx="11723675" cy="1153522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TA South 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CTA South configuration</a:t>
            </a:r>
          </a:p>
        </p:txBody>
      </p:sp>
      <p:sp>
        <p:nvSpPr>
          <p:cNvPr id="222" name="Nominal CTA South alpha configuration includes 14 DC-MSTs (black dots)…"/>
          <p:cNvSpPr txBox="1"/>
          <p:nvPr>
            <p:ph type="body" sz="half" idx="1"/>
          </p:nvPr>
        </p:nvSpPr>
        <p:spPr>
          <a:xfrm>
            <a:off x="1219200" y="2841507"/>
            <a:ext cx="11078384" cy="9655293"/>
          </a:xfrm>
          <a:prstGeom prst="rect">
            <a:avLst/>
          </a:prstGeom>
        </p:spPr>
        <p:txBody>
          <a:bodyPr/>
          <a:lstStyle/>
          <a:p>
            <a:pPr/>
            <a:r>
              <a:t>Nominal CTA South alpha configuration includes 14 DC-MSTs (black dots)</a:t>
            </a:r>
          </a:p>
          <a:p>
            <a:pPr/>
            <a:r>
              <a:t>We consider + 11 SCTs (green dots) configuration as a hypothetical enhancement exercise</a:t>
            </a:r>
          </a:p>
        </p:txBody>
      </p:sp>
      <p:pic>
        <p:nvPicPr>
          <p:cNvPr id="223" name="SCT_and_MST.jpg" descr="SCT_and_MS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6969" y="7155916"/>
            <a:ext cx="5221037" cy="526923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 txBox="1"/>
          <p:nvPr>
            <p:ph type="sldNum" sz="quarter" idx="4294967295"/>
          </p:nvPr>
        </p:nvSpPr>
        <p:spPr>
          <a:xfrm>
            <a:off x="12056109" y="12700000"/>
            <a:ext cx="27178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5" name="SCT"/>
          <p:cNvSpPr txBox="1"/>
          <p:nvPr/>
        </p:nvSpPr>
        <p:spPr>
          <a:xfrm>
            <a:off x="8227861" y="7892577"/>
            <a:ext cx="74432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SCT</a:t>
            </a:r>
          </a:p>
        </p:txBody>
      </p:sp>
      <p:sp>
        <p:nvSpPr>
          <p:cNvPr id="226" name="DC-MST"/>
          <p:cNvSpPr txBox="1"/>
          <p:nvPr/>
        </p:nvSpPr>
        <p:spPr>
          <a:xfrm>
            <a:off x="10560450" y="7305786"/>
            <a:ext cx="135270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DC-MST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