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1" r:id="rId34"/>
    <p:sldId id="292" r:id="rId35"/>
    <p:sldId id="293" r:id="rId36"/>
    <p:sldId id="294" r:id="rId37"/>
    <p:sldId id="297" r:id="rId38"/>
    <p:sldId id="296"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ogen Barnsley" initials="I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CCC"/>
          </a:solidFill>
        </a:fill>
      </a:tcStyle>
    </a:wholeTbl>
    <a:band2H>
      <a:tcTxStyle/>
      <a:tcStyle>
        <a:tcBdr/>
        <a:fill>
          <a:solidFill>
            <a:srgbClr val="EFF6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1D4"/>
          </a:solidFill>
        </a:fill>
      </a:tcStyle>
    </a:wholeTbl>
    <a:band2H>
      <a:tcTxStyle/>
      <a:tcStyle>
        <a:tcBdr/>
        <a:fill>
          <a:solidFill>
            <a:srgbClr val="E7F0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9FD"/>
          </a:solidFill>
        </a:fill>
      </a:tcStyle>
    </a:wholeTbl>
    <a:band2H>
      <a:tcTxStyle/>
      <a:tcStyle>
        <a:tcBdr/>
        <a:fill>
          <a:solidFill>
            <a:srgbClr val="E8F4F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3"/>
    <p:restoredTop sz="72933"/>
  </p:normalViewPr>
  <p:slideViewPr>
    <p:cSldViewPr snapToGrid="0">
      <p:cViewPr varScale="1">
        <p:scale>
          <a:sx n="97" d="100"/>
          <a:sy n="97" d="100"/>
        </p:scale>
        <p:origin x="15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Calibri"/>
      </a:defRPr>
    </a:lvl1pPr>
    <a:lvl2pPr indent="228600" latinLnBrk="0">
      <a:defRPr>
        <a:latin typeface="+mn-lt"/>
        <a:ea typeface="+mn-ea"/>
        <a:cs typeface="+mn-cs"/>
        <a:sym typeface="Calibri"/>
      </a:defRPr>
    </a:lvl2pPr>
    <a:lvl3pPr indent="457200" latinLnBrk="0">
      <a:defRPr>
        <a:latin typeface="+mn-lt"/>
        <a:ea typeface="+mn-ea"/>
        <a:cs typeface="+mn-cs"/>
        <a:sym typeface="Calibri"/>
      </a:defRPr>
    </a:lvl3pPr>
    <a:lvl4pPr indent="685800" latinLnBrk="0">
      <a:defRPr>
        <a:latin typeface="+mn-lt"/>
        <a:ea typeface="+mn-ea"/>
        <a:cs typeface="+mn-cs"/>
        <a:sym typeface="Calibri"/>
      </a:defRPr>
    </a:lvl4pPr>
    <a:lvl5pPr indent="914400" latinLnBrk="0">
      <a:defRPr>
        <a:latin typeface="+mn-lt"/>
        <a:ea typeface="+mn-ea"/>
        <a:cs typeface="+mn-cs"/>
        <a:sym typeface="Calibri"/>
      </a:defRPr>
    </a:lvl5pPr>
    <a:lvl6pPr indent="1143000" latinLnBrk="0">
      <a:defRPr>
        <a:latin typeface="+mn-lt"/>
        <a:ea typeface="+mn-ea"/>
        <a:cs typeface="+mn-cs"/>
        <a:sym typeface="Calibri"/>
      </a:defRPr>
    </a:lvl6pPr>
    <a:lvl7pPr indent="1371600" latinLnBrk="0">
      <a:defRPr>
        <a:latin typeface="+mn-lt"/>
        <a:ea typeface="+mn-ea"/>
        <a:cs typeface="+mn-cs"/>
        <a:sym typeface="Calibri"/>
      </a:defRPr>
    </a:lvl7pPr>
    <a:lvl8pPr indent="1600200" latinLnBrk="0">
      <a:defRPr>
        <a:latin typeface="+mn-lt"/>
        <a:ea typeface="+mn-ea"/>
        <a:cs typeface="+mn-cs"/>
        <a:sym typeface="Calibri"/>
      </a:defRPr>
    </a:lvl8pPr>
    <a:lvl9pPr indent="1828800" latinLnBrk="0">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542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marL="180473" indent="-180473">
              <a:buSzPct val="100000"/>
              <a:buChar char="-"/>
            </a:pPr>
            <a:r>
              <a:t>Considering the general function of the dendrogram algorithm </a:t>
            </a:r>
          </a:p>
          <a:p>
            <a:pPr marL="180473" indent="-180473">
              <a:buSzPct val="100000"/>
              <a:buChar char="-"/>
            </a:pPr>
            <a:r>
              <a:t>starts by adding maximum value to the dendrogram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marL="180473" indent="-180473">
              <a:buSzPct val="100000"/>
              <a:buChar char="-"/>
            </a:pPr>
            <a:r>
              <a:t>Adds each near brightest values to the current structure until it reaches a local maximum</a:t>
            </a:r>
          </a:p>
          <a:p>
            <a:pPr marL="180473" indent="-180473">
              <a:buSzPct val="100000"/>
              <a:buChar char="-"/>
            </a:pPr>
            <a:r>
              <a:t>The two next nearest points are less than the current point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lvl1pPr marL="180473" indent="-180473">
              <a:buSzPct val="100000"/>
              <a:buChar char="-"/>
            </a:lvl1pPr>
          </a:lstStyle>
          <a:p>
            <a:r>
              <a:t>The second peak is then added to a separate structure form the current leave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lvl1pPr marL="180473" indent="-180473">
              <a:buSzPct val="100000"/>
              <a:buChar char="-"/>
            </a:lvl1pPr>
          </a:lstStyle>
          <a:p>
            <a:r>
              <a:t>This continues through the data set adding each success brightest point determining whether it should be added to the current structure or a new structure created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pPr marL="180473" indent="-180473">
              <a:buSzPct val="100000"/>
              <a:buChar char="-"/>
            </a:pPr>
            <a:r>
              <a:t>This continues until there are no more data points</a:t>
            </a:r>
          </a:p>
          <a:p>
            <a:pPr marL="180473" indent="-180473">
              <a:buSzPct val="100000"/>
              <a:buChar char="-"/>
            </a:pPr>
            <a:r>
              <a:t>This is the default clustering of the astrodendro package</a:t>
            </a:r>
          </a:p>
          <a:p>
            <a:pPr marL="180473" indent="-180473">
              <a:buSzPct val="100000"/>
              <a:buChar char="-"/>
            </a:pPr>
            <a:r>
              <a:t>There are parameters that can be used to make this process quicker and more accurate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marL="180473" indent="-180473">
              <a:buSzPct val="100000"/>
              <a:buChar char="-"/>
            </a:pPr>
            <a:r>
              <a:t>Dendrogram in astrodendro also has settings that can be used to account for noise within the clustering process</a:t>
            </a:r>
          </a:p>
          <a:p>
            <a:pPr marL="180473" indent="-180473">
              <a:buSzPct val="100000"/>
              <a:buChar char="-"/>
            </a:pPr>
            <a:r>
              <a:t>min_value sets the minimum value of the dendrogram and can be used to remove noise from the dendrogram </a:t>
            </a:r>
          </a:p>
          <a:p>
            <a:pPr marL="180473" indent="-180473">
              <a:buSzPct val="100000"/>
              <a:buChar char="-"/>
            </a:pPr>
            <a:r>
              <a:t>Often it is set to the nose threshold </a:t>
            </a:r>
          </a:p>
          <a:p>
            <a:pPr marL="180473" indent="-180473">
              <a:buSzPct val="100000"/>
              <a:buChar char="-"/>
            </a:pPr>
            <a:r>
              <a:t>No data points below this value are included in the dendrogram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marL="180473" indent="-180473">
              <a:buSzPct val="100000"/>
              <a:buChar char="-"/>
            </a:lvl1pPr>
          </a:lstStyle>
          <a:p>
            <a:r>
              <a:t>Another parameter is min_delta which sets the minimum height of a leaf</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marL="180473" indent="-180473">
              <a:buSzPct val="100000"/>
              <a:buChar char="-"/>
            </a:pPr>
            <a:r>
              <a:t>A new structure, a leaf, is not included in the dendrogram until it is above this min_delta height </a:t>
            </a:r>
          </a:p>
          <a:p>
            <a:pPr marL="180473" indent="-180473">
              <a:buSzPct val="100000"/>
              <a:buChar char="-"/>
            </a:pPr>
            <a:r>
              <a:t>At this point in the search the leaf is red so does not meet the height requirement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marL="180473" indent="-180473">
              <a:buSzPct val="100000"/>
              <a:buChar char="-"/>
            </a:lvl1pPr>
          </a:lstStyle>
          <a:p>
            <a:r>
              <a:t>If the height of the leaf reaches green, its height is greater than the min_delta and is added to the dendrogram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marL="180473" indent="-180473">
              <a:buSzPct val="100000"/>
              <a:buChar char="-"/>
            </a:pPr>
            <a:r>
              <a:t>The normal process then continues until all the points have been added as before</a:t>
            </a:r>
          </a:p>
          <a:p>
            <a:pPr marL="180473" indent="-180473">
              <a:buSzPct val="100000"/>
              <a:buChar char="-"/>
            </a:pPr>
            <a:r>
              <a:t>The dendrogram here is the same as previously as the all the peaks met the height requirement </a:t>
            </a:r>
          </a:p>
          <a:p>
            <a:pPr marL="180473" indent="-180473">
              <a:buSzPct val="100000"/>
              <a:buChar char="-"/>
            </a:pPr>
            <a:r>
              <a:t>However, this would not be the case for a higher minimum height of a leaf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Only galactic plane gamma-ray sources</a:t>
            </a:r>
          </a:p>
          <a:p>
            <a:endParaRPr/>
          </a:p>
          <a:p>
            <a:r>
              <a:t>We want to identify the sources of gamma rays. From surveys such as HGPS, we can see gamma-ray sources. </a:t>
            </a:r>
          </a:p>
          <a:p>
            <a:r>
              <a:t>By referring to radio sources and catalogues, can determine if there are SNRs or pulsars or other sources nearby</a:t>
            </a:r>
          </a:p>
          <a:p>
            <a:endParaRPr/>
          </a:p>
          <a:p>
            <a:r>
              <a:t>So far 78 gamma-ray sources have been determined. </a:t>
            </a:r>
          </a:p>
          <a:p>
            <a:r>
              <a:t>As shown here there are more than half of the sources that are yet to be identified. </a:t>
            </a:r>
          </a:p>
          <a:p>
            <a:r>
              <a:t>Mostly interested in SNR and pulsar wind nebulae as they make up the majority of the percentage and binary …</a:t>
            </a:r>
          </a:p>
          <a:p>
            <a:r>
              <a:t>We are interested in looking for more sources connected to SNRs of which only 16 so far have been determined </a:t>
            </a:r>
          </a:p>
          <a:p>
            <a:endParaRPr/>
          </a:p>
          <a:p>
            <a:r>
              <a:t>Easy to determine if SNR and gamma-ray match up with one other (overlap). However, they may not overlap (lead into to next slide)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marL="180473" indent="-180473">
              <a:buSzPct val="100000"/>
              <a:buChar char="-"/>
            </a:pPr>
            <a:r>
              <a:t>If the min_delta is increase as shown here, this peak as shown in red never reaches the minimum height needed</a:t>
            </a:r>
          </a:p>
          <a:p>
            <a:pPr marL="180473" indent="-180473">
              <a:buSzPct val="100000"/>
              <a:buChar char="-"/>
            </a:pPr>
            <a:r>
              <a:t>Thus it is added to the green leaf and not considered a separate structure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marL="180473" indent="-180473">
              <a:buSzPct val="100000"/>
              <a:buChar char="-"/>
            </a:lvl1pPr>
          </a:lstStyle>
          <a:p>
            <a:r>
              <a:t>The final dendrogram is then different as this peak as shown is not a separate structure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marL="180473" indent="-180473">
              <a:buSzPct val="100000"/>
              <a:buChar char="-"/>
            </a:pPr>
            <a:r>
              <a:t>min_npix is another way to account for noise</a:t>
            </a:r>
          </a:p>
          <a:p>
            <a:pPr marL="180473" indent="-180473">
              <a:buSzPct val="100000"/>
              <a:buChar char="-"/>
            </a:pPr>
            <a:r>
              <a:t>Considers the number of pixels in a leaf additional constraint alongside min_delta to account for noise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pPr marL="180473" indent="-180473">
              <a:buSzPct val="100000"/>
              <a:buChar char="-"/>
            </a:pPr>
            <a:r>
              <a:t>With current settings a cloud as shown here would return all structures from the dendrogram including main structures and sub structures</a:t>
            </a:r>
          </a:p>
          <a:p>
            <a:pPr marL="180473" indent="-180473">
              <a:buSzPct val="100000"/>
              <a:buChar char="-"/>
            </a:pPr>
            <a:r>
              <a:t>Set to only get clouds with overlapping structures </a:t>
            </a:r>
          </a:p>
          <a:p>
            <a:pPr marL="180473" indent="-180473">
              <a:buSzPct val="100000"/>
              <a:buChar char="-"/>
            </a:pPr>
            <a:r>
              <a:t>Do this by providing cuts to the dendrogram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pPr marL="180473" indent="-180473">
              <a:buSzPct val="100000"/>
              <a:buChar char="-"/>
            </a:pPr>
            <a:r>
              <a:t>With current settings a cloud as shown here would return all structures from the dendrogram including main structures and sub structures</a:t>
            </a:r>
          </a:p>
          <a:p>
            <a:pPr marL="180473" indent="-180473">
              <a:buSzPct val="100000"/>
              <a:buChar char="-"/>
            </a:pPr>
            <a:r>
              <a:t>Set to only get clouds with overlapping structures </a:t>
            </a:r>
          </a:p>
          <a:p>
            <a:pPr marL="180473" indent="-180473">
              <a:buSzPct val="100000"/>
              <a:buChar char="-"/>
            </a:pPr>
            <a:r>
              <a:t>Do this by providing cuts to the dendrogram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pPr marL="180473" indent="-180473">
              <a:buSzPct val="100000"/>
              <a:buChar char="-"/>
            </a:pPr>
            <a:r>
              <a:t>Cuts used to obtain clusters/clouds </a:t>
            </a:r>
          </a:p>
          <a:p>
            <a:pPr marL="180473" indent="-180473">
              <a:buSzPct val="100000"/>
              <a:buChar char="-"/>
            </a:pPr>
            <a:r>
              <a:t>Set a maximum structure and remove overlapping but applying cuts to the dendrogram structures</a:t>
            </a:r>
          </a:p>
          <a:p>
            <a:pPr marL="180473" indent="-180473">
              <a:buSzPct val="100000"/>
              <a:buChar char="-"/>
            </a:pPr>
            <a:r>
              <a:t>Number of des and total number of vox obtain values from astrodendro package</a:t>
            </a:r>
          </a:p>
          <a:p>
            <a:pPr marL="180473" indent="-180473">
              <a:buSzPct val="100000"/>
              <a:buChar char="-"/>
            </a:pPr>
            <a:r>
              <a:t>Calculate size of structure in each direction using standard deviation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lvl1pPr marL="180473" indent="-180473">
              <a:buSzPct val="100000"/>
              <a:buChar char="-"/>
            </a:lvl1pPr>
          </a:lstStyle>
          <a:p>
            <a:r>
              <a:t>Picture of molecular clouds from quadrant 1, red ellipses are the clouds determined from the Rice catalogue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marL="180473" indent="-180473">
              <a:buSzPct val="100000"/>
              <a:buChar char="-"/>
            </a:pPr>
            <a:r>
              <a:t>Settings from the catalogue are as shown </a:t>
            </a:r>
          </a:p>
          <a:p>
            <a:pPr marL="180473" indent="-180473">
              <a:buSzPct val="100000"/>
              <a:buChar char="-"/>
            </a:pPr>
            <a:r>
              <a:t>The sigma_noise value was not given</a:t>
            </a:r>
          </a:p>
          <a:p>
            <a:pPr marL="180473" indent="-180473">
              <a:buSzPct val="100000"/>
              <a:buChar char="-"/>
            </a:pPr>
            <a:r>
              <a:t>So needed to be calculated using the distribution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pPr marL="180473" indent="-180473">
              <a:buSzPct val="100000"/>
              <a:buChar char="-"/>
            </a:pPr>
            <a:r>
              <a:t>Poor agreement suggests that the cuts and dendrogram settings provided by Rice et al. catalogue </a:t>
            </a:r>
          </a:p>
          <a:p>
            <a:pPr marL="180473" indent="-180473">
              <a:buSzPct val="100000"/>
              <a:buChar char="-"/>
            </a:pPr>
            <a:r>
              <a:t>Why are there more red structures below 0 and more blue around 0?</a:t>
            </a:r>
          </a:p>
          <a:p>
            <a:pPr marL="180473" indent="-180473">
              <a:buSzPct val="100000"/>
              <a:buChar char="-"/>
            </a:pPr>
            <a:r>
              <a:t>Smaller structures are selected more often than expected because of the low noise level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pPr marL="180473" indent="-180473">
              <a:buSzPct val="100000"/>
              <a:buChar char="-"/>
            </a:pPr>
            <a:r>
              <a:t>picking up more smaller structures than Rice did</a:t>
            </a:r>
          </a:p>
          <a:p>
            <a:pPr marL="180473" indent="-180473">
              <a:buSzPct val="100000"/>
              <a:buChar char="-"/>
            </a:pPr>
            <a:r>
              <a:t>Seems like there is some other cut they used</a:t>
            </a:r>
          </a:p>
          <a:p>
            <a:pPr marL="180473" indent="-180473">
              <a:buSzPct val="100000"/>
              <a:buChar char="-"/>
            </a:pPr>
            <a:r>
              <a:t>By looking through the slices we can see how the structures appear in 3D and that the clustering is picking up on relevant emission structures</a:t>
            </a:r>
          </a:p>
          <a:p>
            <a:pPr marL="180473" indent="-180473">
              <a:buSzPct val="100000"/>
              <a:buChar char="-"/>
            </a:pPr>
            <a:r>
              <a:t>Clouds are shown as ellipses for ease of comparison with rice but are available exactly</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In this hadronic scenario, the SNR releases hadronic particles, protons and neutron . </a:t>
            </a:r>
          </a:p>
          <a:p>
            <a:r>
              <a:t>Considering a proton which released it diffuses through the interstellar medium and interacts with the ISM gas producing pions</a:t>
            </a:r>
          </a:p>
          <a:p>
            <a:r>
              <a:t>Pion decay results in the production of gamma rays</a:t>
            </a:r>
          </a:p>
          <a:p>
            <a:r>
              <a:t>Therefore, the gamma rays are produced a distance away from the SNR</a:t>
            </a:r>
          </a:p>
          <a:p>
            <a:r>
              <a:t>SNR and gamma-ray source are further apart</a:t>
            </a:r>
          </a:p>
          <a:p>
            <a:r>
              <a:t>Modelling needs to take into account this diffusion and interaction with the ISM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xfrm>
            <a:off x="381000" y="685800"/>
            <a:ext cx="6096000" cy="3429000"/>
          </a:xfrm>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pPr marL="180473" indent="-180473">
              <a:buSzPct val="100000"/>
              <a:buChar char="-"/>
            </a:pPr>
            <a:r>
              <a:t>Dendrogram settings define the smallest structure included so noise level needed to be increased</a:t>
            </a:r>
          </a:p>
          <a:p>
            <a:pPr marL="180473" indent="-180473">
              <a:buSzPct val="100000"/>
              <a:buChar char="-"/>
            </a:pPr>
            <a:r>
              <a:t>Also investigated the relationship between numerous cuts that could be applied to the dendrogram</a:t>
            </a:r>
          </a:p>
          <a:p>
            <a:pPr marL="180473" indent="-180473">
              <a:buSzPct val="100000"/>
              <a:buChar char="-"/>
            </a:pPr>
            <a:r>
              <a:t>Investigate relationship between above parameters</a:t>
            </a:r>
          </a:p>
          <a:p>
            <a:pPr marL="180473" indent="-180473">
              <a:buSzPct val="100000"/>
              <a:buChar char="-"/>
            </a:pPr>
            <a:r>
              <a:t>Crossmatch clouds from Rice et al. catalogue and from this process</a:t>
            </a:r>
          </a:p>
          <a:p>
            <a:pPr marL="180473" indent="-180473">
              <a:buSzPct val="100000"/>
              <a:buChar char="-"/>
            </a:pPr>
            <a:r>
              <a:t>Discrepancies could be used to additional steps in algorithmic selection</a:t>
            </a:r>
          </a:p>
          <a:p>
            <a:pPr marL="180473" indent="-180473">
              <a:buSzPct val="100000"/>
              <a:buChar char="-"/>
            </a:pPr>
            <a:r>
              <a:t>In order to remove smaller structures, noise level needs to be increased</a:t>
            </a:r>
          </a:p>
          <a:p>
            <a:pPr marL="180473" indent="-180473">
              <a:buSzPct val="100000"/>
              <a:buChar char="-"/>
            </a:pPr>
            <a:r>
              <a:t>Exploration of these values determined that 3 sigma was sufficient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endParaRPr/>
          </a:p>
          <a:p>
            <a:pPr marL="180473" indent="-180473">
              <a:buSzPct val="100000"/>
              <a:buChar char="-"/>
            </a:pPr>
            <a:r>
              <a:t>The cuts were determined based on looking at the distributions &amp; their relationship with each other </a:t>
            </a:r>
          </a:p>
          <a:p>
            <a:pPr marL="180473" indent="-180473">
              <a:buSzPct val="100000"/>
              <a:buChar char="-"/>
            </a:pPr>
            <a:r>
              <a:t>Lower bounds from resolution of the telescope (CfA in this case) </a:t>
            </a:r>
          </a:p>
          <a:p>
            <a:pPr marL="180473" indent="-180473">
              <a:buSzPct val="100000"/>
              <a:buChar char="-"/>
            </a:pPr>
            <a:r>
              <a:t>Lots of clouds selected that are below the resolution </a:t>
            </a:r>
          </a:p>
          <a:p>
            <a:pPr marL="180473" indent="-180473">
              <a:buSzPct val="100000"/>
              <a:buChar char="-"/>
            </a:pPr>
            <a:r>
              <a:t>Upper bounds for cloud structures determined from the maximum size of the Rice et al. clouds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marL="180473" indent="-180473">
              <a:buSzPct val="100000"/>
              <a:buChar char="-"/>
            </a:pPr>
            <a:r>
              <a:t>Mostly larger clouds now and good agreement</a:t>
            </a:r>
          </a:p>
          <a:p>
            <a:pPr marL="180473" indent="-180473">
              <a:buSzPct val="100000"/>
              <a:buChar char="-"/>
            </a:pPr>
            <a:r>
              <a:t>Gif?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381000" y="685800"/>
            <a:ext cx="60960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pPr marL="154691" indent="-154691">
              <a:buSzPct val="100000"/>
              <a:buChar char="-"/>
            </a:pPr>
            <a:r>
              <a:t>W28 region has gamma-ray emission overlaps with molecular gas</a:t>
            </a:r>
          </a:p>
          <a:p>
            <a:pPr marL="180473" indent="-180473">
              <a:buSzPct val="100000"/>
              <a:buChar char="-"/>
            </a:pPr>
            <a:r>
              <a:t>(mention volume determine on size of gas cube, able to determine structures with a larger volume than the cube)</a:t>
            </a:r>
          </a:p>
          <a:p>
            <a:pPr marL="180473" indent="-180473">
              <a:buSzPct val="100000"/>
              <a:buChar char="-"/>
            </a:pPr>
            <a:r>
              <a:t>Maybe add values?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381000" y="685800"/>
            <a:ext cx="6096000" cy="3429000"/>
          </a:xfrm>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lvl1pPr marL="154691" indent="-154691">
              <a:buSzPct val="100000"/>
              <a:buChar char="-"/>
            </a:lvl1pPr>
          </a:lstStyle>
          <a:p>
            <a:r>
              <a:t>Gif of determined clouds next to clouds?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lvl1pPr marL="154691" indent="-154691">
              <a:buSzPct val="100000"/>
              <a:buChar char="-"/>
            </a:lvl1pPr>
          </a:lstStyle>
          <a:p>
            <a:r>
              <a:t>Generated using partISM Sabrina’s software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381000" y="685800"/>
            <a:ext cx="6096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pPr marL="154691" indent="-154691">
              <a:buSzPct val="100000"/>
              <a:buChar char="-"/>
            </a:pPr>
            <a:r>
              <a:t>Plot for my approach with cut ndes &lt; 30</a:t>
            </a:r>
          </a:p>
          <a:p>
            <a:pPr marL="154691" indent="-154691">
              <a:buSzPct val="100000"/>
              <a:buChar char="-"/>
            </a:pPr>
            <a:r>
              <a:t>Need to combine with other cuts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The Gamma ray model must then take this into account </a:t>
            </a:r>
          </a:p>
          <a:p>
            <a:r>
              <a:t>To obtain gamma ray as a result of SNRs need to model the protons from the SNR which escape. The interstellar medium then needs to be measured as the protons diffuse through it. Combining these two components, a gamma ray model can be obtained taking into account that the gamma rays are produced away from the SNRs. </a:t>
            </a:r>
          </a:p>
          <a:p>
            <a:endParaRPr/>
          </a:p>
          <a:p>
            <a:r>
              <a:t>Note: observe data in 3D, integrated over z for illustration purposes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What happens with clouds at different distances</a:t>
            </a:r>
          </a:p>
          <a:p>
            <a:pPr marL="154691" indent="-154691">
              <a:buSzPct val="100000"/>
              <a:buChar char="-"/>
            </a:pPr>
            <a:r>
              <a:t>4 ISM clouds each at different distances as shown which interact with the proton distribution </a:t>
            </a:r>
          </a:p>
          <a:p>
            <a:r>
              <a:t>- Integrated over z for integration purposes</a:t>
            </a:r>
          </a:p>
          <a:p>
            <a:endParaRPr/>
          </a:p>
          <a:p>
            <a:r>
              <a:t>Why do we need to know the distance?</a:t>
            </a:r>
          </a:p>
          <a:p>
            <a:pPr marL="154691" indent="-154691">
              <a:buSzPct val="100000"/>
              <a:buChar char="-"/>
            </a:pPr>
            <a:r>
              <a:t>Gamma ray distribution depends on position of the gas within the z direction </a:t>
            </a:r>
          </a:p>
          <a:p>
            <a:pPr marL="154691" indent="-154691">
              <a:buSzPct val="100000"/>
              <a:buChar char="-"/>
            </a:pPr>
            <a:r>
              <a:t>Brighter for the cloud closest to the proton distribution and lighter the further away at is</a:t>
            </a:r>
          </a:p>
          <a:p>
            <a:pPr marL="154691" indent="-154691">
              <a:buSzPct val="100000"/>
              <a:buChar char="-"/>
            </a:pPr>
            <a:r>
              <a:t>Important for the distance to the cloud to be considered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a:defRPr sz="1400"/>
            </a:pPr>
            <a:endParaRPr/>
          </a:p>
          <a:p>
            <a:pPr>
              <a:defRPr sz="1400"/>
            </a:pPr>
            <a:r>
              <a:t>We want to move around clouds individually </a:t>
            </a:r>
          </a:p>
          <a:p>
            <a:pPr>
              <a:defRPr sz="1400"/>
            </a:pPr>
            <a:r>
              <a:t>- need all voxels that belong to specific cloud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marL="120315" indent="-120315">
              <a:buSzPct val="100000"/>
              <a:buChar char="-"/>
              <a:defRPr sz="1400"/>
            </a:pPr>
            <a:r>
              <a:t>Shows velocity due to doppler shifting so there are two distances associated with one velocity </a:t>
            </a:r>
          </a:p>
          <a:p>
            <a:pPr>
              <a:defRPr sz="1400"/>
            </a:pPr>
            <a:endParaRPr/>
          </a:p>
          <a:p>
            <a:pPr>
              <a:defRPr sz="1400"/>
            </a:pPr>
            <a:r>
              <a:t>We want to move around clouds individually to determine which position creates observed gamma-ray source</a:t>
            </a:r>
          </a:p>
          <a:p>
            <a:pPr marL="120315" indent="-120315">
              <a:buSzPct val="100000"/>
              <a:buChar char="-"/>
              <a:defRPr sz="1400"/>
            </a:pPr>
            <a:r>
              <a:t>need all voxels that belong to specific cloud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Improvements </a:t>
            </a:r>
          </a:p>
          <a:p>
            <a:endParaRPr/>
          </a:p>
          <a:p>
            <a:r>
              <a:t>Inclusions </a:t>
            </a:r>
          </a:p>
          <a:p>
            <a:pPr marL="154691" indent="-154691">
              <a:buSzPct val="100000"/>
              <a:buChar char="-"/>
            </a:pPr>
            <a:r>
              <a:t>need to know which voxels belong to a cloud to adapt their distances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pPr marL="180473" indent="-180473">
              <a:buSzPct val="100000"/>
              <a:buChar char="-"/>
            </a:pPr>
            <a:r>
              <a:t>This figure shows an example of a 1D dendrogram</a:t>
            </a:r>
          </a:p>
          <a:p>
            <a:pPr marL="180473" indent="-180473">
              <a:buSzPct val="100000"/>
              <a:buChar char="-"/>
            </a:pPr>
            <a:r>
              <a:t>Has associated python package astrodendro </a:t>
            </a:r>
          </a:p>
          <a:p>
            <a:pPr marL="180473" indent="-180473">
              <a:buSzPct val="100000"/>
              <a:buChar char="-"/>
            </a:pPr>
            <a:r>
              <a:t>Package made to cluster molecular clouds using dendrograms</a:t>
            </a:r>
          </a:p>
          <a:p>
            <a:pPr marL="180473" indent="-180473">
              <a:buSzPct val="100000"/>
              <a:buChar char="-"/>
            </a:pPr>
            <a:r>
              <a:t>Extremely useful as computes dendrogram as shown on the right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524000" y="1122362"/>
            <a:ext cx="9144000" cy="2387601"/>
          </a:xfrm>
          <a:prstGeom prst="rect">
            <a:avLst/>
          </a:prstGeom>
        </p:spPr>
        <p:txBody>
          <a:bodyPr anchor="b">
            <a:normAutofit/>
          </a:bodyPr>
          <a:lstStyle>
            <a:lvl1pPr algn="ctr">
              <a:defRPr sz="6000" b="1">
                <a:latin typeface="Fira Sans"/>
                <a:ea typeface="Fira Sans"/>
                <a:cs typeface="Fira Sans"/>
                <a:sym typeface="Fira Sans"/>
              </a:defRPr>
            </a:lvl1pPr>
          </a:lstStyle>
          <a:p>
            <a:r>
              <a:t>Title Text</a:t>
            </a:r>
          </a:p>
        </p:txBody>
      </p:sp>
      <p:sp>
        <p:nvSpPr>
          <p:cNvPr id="13" name="Body Level One…"/>
          <p:cNvSpPr txBox="1">
            <a:spLocks noGrp="1"/>
          </p:cNvSpPr>
          <p:nvPr>
            <p:ph type="body" sz="quarter" idx="1"/>
          </p:nvPr>
        </p:nvSpPr>
        <p:spPr>
          <a:xfrm>
            <a:off x="1524000" y="3957144"/>
            <a:ext cx="9144000" cy="1300656"/>
          </a:xfrm>
          <a:prstGeom prst="rect">
            <a:avLst/>
          </a:prstGeom>
        </p:spPr>
        <p:txBody>
          <a:bodyPr/>
          <a:lstStyle>
            <a:lvl1pPr marL="0" indent="0" algn="ctr">
              <a:buClrTx/>
              <a:buSzTx/>
              <a:buNone/>
              <a:defRPr sz="2400"/>
            </a:lvl1pPr>
            <a:lvl2pPr marL="0" indent="457200" algn="ctr">
              <a:buClrTx/>
              <a:buSzTx/>
              <a:buNone/>
              <a:defRPr sz="2400"/>
            </a:lvl2pPr>
            <a:lvl3pPr marL="0" indent="914400" algn="ctr">
              <a:buClrTx/>
              <a:buSzTx/>
              <a:buNone/>
              <a:defRPr sz="2400"/>
            </a:lvl3pPr>
            <a:lvl4pPr marL="0" indent="1371600" algn="ctr">
              <a:buClrTx/>
              <a:buSzTx/>
              <a:buNone/>
              <a:defRPr sz="2400"/>
            </a:lvl4pPr>
            <a:lvl5pPr marL="0" indent="1828800" algn="ctr">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Rectangle 11"/>
          <p:cNvSpPr/>
          <p:nvPr/>
        </p:nvSpPr>
        <p:spPr>
          <a:xfrm>
            <a:off x="0" y="6079108"/>
            <a:ext cx="2377440" cy="77724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Title Text</a:t>
            </a:r>
          </a:p>
        </p:txBody>
      </p:sp>
      <p:sp>
        <p:nvSpPr>
          <p:cNvPr id="10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4" name="Body Level One…"/>
          <p:cNvSpPr txBox="1">
            <a:spLocks noGrp="1"/>
          </p:cNvSpPr>
          <p:nvPr>
            <p:ph type="body" sz="quarter" idx="1"/>
          </p:nvPr>
        </p:nvSpPr>
        <p:spPr>
          <a:xfrm>
            <a:off x="839787" y="2057400"/>
            <a:ext cx="3932239" cy="3811588"/>
          </a:xfrm>
          <a:prstGeom prst="rect">
            <a:avLst/>
          </a:prstGeom>
        </p:spPr>
        <p:txBody>
          <a:bodyPr/>
          <a:lstStyle>
            <a:lvl1pPr marL="0" indent="0">
              <a:buClrTx/>
              <a:buSzTx/>
              <a:buNone/>
              <a:defRPr sz="1600"/>
            </a:lvl1pPr>
            <a:lvl2pPr marL="0" indent="457200">
              <a:buClrTx/>
              <a:buSzTx/>
              <a:buNone/>
              <a:defRPr sz="1600"/>
            </a:lvl2pPr>
            <a:lvl3pPr marL="0" indent="914400">
              <a:buClrTx/>
              <a:buSzTx/>
              <a:buNone/>
              <a:defRPr sz="1600"/>
            </a:lvl3pPr>
            <a:lvl4pPr marL="0" indent="1371600">
              <a:buClrTx/>
              <a:buSzTx/>
              <a:buNone/>
              <a:defRPr sz="1600"/>
            </a:lvl4pPr>
            <a:lvl5pPr marL="0" indent="1828800">
              <a:buClrTx/>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173421" y="173152"/>
            <a:ext cx="11855670" cy="533510"/>
          </a:xfrm>
          <a:prstGeom prst="rect">
            <a:avLst/>
          </a:prstGeom>
        </p:spPr>
        <p:txBody>
          <a:bodyPr>
            <a:normAutofit/>
          </a:bodyPr>
          <a:lstStyle>
            <a:lvl1pPr>
              <a:defRPr sz="3600" b="1">
                <a:solidFill>
                  <a:srgbClr val="151B33"/>
                </a:solidFill>
                <a:latin typeface="Fira Sans"/>
                <a:ea typeface="Fira Sans"/>
                <a:cs typeface="Fira Sans"/>
                <a:sym typeface="Fira Sans"/>
              </a:defRPr>
            </a:lvl1pPr>
          </a:lstStyle>
          <a:p>
            <a:r>
              <a:t>Title Text</a:t>
            </a:r>
          </a:p>
        </p:txBody>
      </p:sp>
      <p:sp>
        <p:nvSpPr>
          <p:cNvPr id="113" name="Body Level One…"/>
          <p:cNvSpPr txBox="1">
            <a:spLocks noGrp="1"/>
          </p:cNvSpPr>
          <p:nvPr>
            <p:ph type="body" idx="1"/>
          </p:nvPr>
        </p:nvSpPr>
        <p:spPr>
          <a:xfrm>
            <a:off x="173419" y="1016972"/>
            <a:ext cx="11855671" cy="5473956"/>
          </a:xfrm>
          <a:prstGeom prst="rect">
            <a:avLst/>
          </a:prstGeom>
        </p:spPr>
        <p:txBody>
          <a:bodyPr/>
          <a:lstStyle>
            <a:lvl1pPr>
              <a:defRPr sz="1800">
                <a:latin typeface="Fira Sans"/>
                <a:ea typeface="Fira Sans"/>
                <a:cs typeface="Fira Sans"/>
                <a:sym typeface="Fira Sans"/>
              </a:defRPr>
            </a:lvl1pPr>
            <a:lvl2pPr>
              <a:defRPr sz="1800">
                <a:latin typeface="Fira Sans"/>
                <a:ea typeface="Fira Sans"/>
                <a:cs typeface="Fira Sans"/>
                <a:sym typeface="Fira Sans"/>
              </a:defRPr>
            </a:lvl2pPr>
            <a:lvl3pPr>
              <a:defRPr sz="1800">
                <a:latin typeface="Fira Sans"/>
                <a:ea typeface="Fira Sans"/>
                <a:cs typeface="Fira Sans"/>
                <a:sym typeface="Fira Sans"/>
              </a:defRPr>
            </a:lvl3pPr>
            <a:lvl4pPr>
              <a:defRPr sz="1800">
                <a:latin typeface="Fira Sans"/>
                <a:ea typeface="Fira Sans"/>
                <a:cs typeface="Fira Sans"/>
                <a:sym typeface="Fira Sans"/>
              </a:defRPr>
            </a:lvl4pPr>
            <a:lvl5pPr>
              <a:defRPr sz="1800">
                <a:latin typeface="Fira Sans"/>
                <a:ea typeface="Fira Sans"/>
                <a:cs typeface="Fira Sans"/>
                <a:sym typeface="Fira Sans"/>
              </a:defRPr>
            </a:lvl5pPr>
          </a:lstStyle>
          <a:p>
            <a:r>
              <a:t>Body Level One</a:t>
            </a:r>
          </a:p>
          <a:p>
            <a:pPr lvl="1"/>
            <a:r>
              <a:t>Body Level Two</a:t>
            </a:r>
          </a:p>
          <a:p>
            <a:pPr lvl="2"/>
            <a:r>
              <a:t>Body Level Three</a:t>
            </a:r>
          </a:p>
          <a:p>
            <a:pPr lvl="3"/>
            <a:r>
              <a:t>Body Level Four</a:t>
            </a:r>
          </a:p>
          <a:p>
            <a:pPr lvl="4"/>
            <a:r>
              <a:t>Body Level Five</a:t>
            </a:r>
          </a:p>
        </p:txBody>
      </p:sp>
      <p:sp>
        <p:nvSpPr>
          <p:cNvPr id="114" name="Rectangle 7"/>
          <p:cNvSpPr/>
          <p:nvPr/>
        </p:nvSpPr>
        <p:spPr>
          <a:xfrm>
            <a:off x="173419" y="769725"/>
            <a:ext cx="5234153" cy="36001"/>
          </a:xfrm>
          <a:prstGeom prst="rect">
            <a:avLst/>
          </a:prstGeom>
          <a:solidFill>
            <a:srgbClr val="8088AA"/>
          </a:solidFill>
          <a:ln w="12700">
            <a:miter lim="400000"/>
          </a:ln>
        </p:spPr>
        <p:txBody>
          <a:bodyPr lIns="45719" rIns="45719" anchor="ctr"/>
          <a:lstStyle/>
          <a:p>
            <a:pPr algn="ctr">
              <a:defRPr>
                <a:solidFill>
                  <a:srgbClr val="FFFFFF"/>
                </a:solidFill>
              </a:defRPr>
            </a:pPr>
            <a:endParaRPr/>
          </a:p>
        </p:txBody>
      </p:sp>
      <p:sp>
        <p:nvSpPr>
          <p:cNvPr id="115" name="Rectangle 8"/>
          <p:cNvSpPr/>
          <p:nvPr/>
        </p:nvSpPr>
        <p:spPr>
          <a:xfrm>
            <a:off x="173419" y="843817"/>
            <a:ext cx="2948153" cy="36001"/>
          </a:xfrm>
          <a:prstGeom prst="rect">
            <a:avLst/>
          </a:prstGeom>
          <a:solidFill>
            <a:srgbClr val="151B33"/>
          </a:solidFill>
          <a:ln w="12700">
            <a:miter lim="400000"/>
          </a:ln>
        </p:spPr>
        <p:txBody>
          <a:bodyPr lIns="45719" rIns="45719" anchor="ctr"/>
          <a:lstStyle/>
          <a:p>
            <a:pPr algn="ctr">
              <a:defRPr>
                <a:solidFill>
                  <a:srgbClr val="151B33"/>
                </a:solidFill>
              </a:defRPr>
            </a:pPr>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173421" y="173152"/>
            <a:ext cx="11855670" cy="533510"/>
          </a:xfrm>
          <a:prstGeom prst="rect">
            <a:avLst/>
          </a:prstGeom>
        </p:spPr>
        <p:txBody>
          <a:bodyPr>
            <a:normAutofit/>
          </a:bodyPr>
          <a:lstStyle>
            <a:lvl1pPr>
              <a:defRPr sz="3600" b="1">
                <a:solidFill>
                  <a:srgbClr val="151B33"/>
                </a:solidFill>
                <a:latin typeface="Fira Sans"/>
                <a:ea typeface="Fira Sans"/>
                <a:cs typeface="Fira Sans"/>
                <a:sym typeface="Fira Sans"/>
              </a:defRPr>
            </a:lvl1pPr>
          </a:lstStyle>
          <a:p>
            <a:r>
              <a:t>Title Text</a:t>
            </a:r>
          </a:p>
        </p:txBody>
      </p:sp>
      <p:sp>
        <p:nvSpPr>
          <p:cNvPr id="124" name="Body Level One…"/>
          <p:cNvSpPr txBox="1">
            <a:spLocks noGrp="1"/>
          </p:cNvSpPr>
          <p:nvPr>
            <p:ph type="body" idx="1"/>
          </p:nvPr>
        </p:nvSpPr>
        <p:spPr>
          <a:xfrm>
            <a:off x="173419" y="1016972"/>
            <a:ext cx="11855671" cy="5473956"/>
          </a:xfrm>
          <a:prstGeom prst="rect">
            <a:avLst/>
          </a:prstGeom>
        </p:spPr>
        <p:txBody>
          <a:bodyPr/>
          <a:lstStyle>
            <a:lvl1pPr>
              <a:defRPr sz="1800">
                <a:latin typeface="Fira Sans"/>
                <a:ea typeface="Fira Sans"/>
                <a:cs typeface="Fira Sans"/>
                <a:sym typeface="Fira Sans"/>
              </a:defRPr>
            </a:lvl1pPr>
            <a:lvl2pPr>
              <a:defRPr sz="1800">
                <a:latin typeface="Fira Sans"/>
                <a:ea typeface="Fira Sans"/>
                <a:cs typeface="Fira Sans"/>
                <a:sym typeface="Fira Sans"/>
              </a:defRPr>
            </a:lvl2pPr>
            <a:lvl3pPr>
              <a:defRPr sz="1800">
                <a:latin typeface="Fira Sans"/>
                <a:ea typeface="Fira Sans"/>
                <a:cs typeface="Fira Sans"/>
                <a:sym typeface="Fira Sans"/>
              </a:defRPr>
            </a:lvl3pPr>
            <a:lvl4pPr>
              <a:defRPr sz="1800">
                <a:latin typeface="Fira Sans"/>
                <a:ea typeface="Fira Sans"/>
                <a:cs typeface="Fira Sans"/>
                <a:sym typeface="Fira Sans"/>
              </a:defRPr>
            </a:lvl4pPr>
            <a:lvl5pPr>
              <a:defRPr sz="1800">
                <a:latin typeface="Fira Sans"/>
                <a:ea typeface="Fira Sans"/>
                <a:cs typeface="Fira Sans"/>
                <a:sym typeface="Fira Sans"/>
              </a:defRPr>
            </a:lvl5pPr>
          </a:lstStyle>
          <a:p>
            <a:r>
              <a:t>Body Level One</a:t>
            </a:r>
          </a:p>
          <a:p>
            <a:pPr lvl="1"/>
            <a:r>
              <a:t>Body Level Two</a:t>
            </a:r>
          </a:p>
          <a:p>
            <a:pPr lvl="2"/>
            <a:r>
              <a:t>Body Level Three</a:t>
            </a:r>
          </a:p>
          <a:p>
            <a:pPr lvl="3"/>
            <a:r>
              <a:t>Body Level Four</a:t>
            </a:r>
          </a:p>
          <a:p>
            <a:pPr lvl="4"/>
            <a:r>
              <a:t>Body Level Five</a:t>
            </a:r>
          </a:p>
        </p:txBody>
      </p:sp>
      <p:sp>
        <p:nvSpPr>
          <p:cNvPr id="125" name="Rectangle 7"/>
          <p:cNvSpPr/>
          <p:nvPr/>
        </p:nvSpPr>
        <p:spPr>
          <a:xfrm>
            <a:off x="173419" y="769725"/>
            <a:ext cx="5234153" cy="36001"/>
          </a:xfrm>
          <a:prstGeom prst="rect">
            <a:avLst/>
          </a:prstGeom>
          <a:solidFill>
            <a:srgbClr val="8088AA"/>
          </a:solidFill>
          <a:ln w="12700">
            <a:miter lim="400000"/>
          </a:ln>
        </p:spPr>
        <p:txBody>
          <a:bodyPr lIns="45719" rIns="45719" anchor="ctr"/>
          <a:lstStyle/>
          <a:p>
            <a:pPr algn="ctr">
              <a:defRPr>
                <a:solidFill>
                  <a:srgbClr val="FFFFFF"/>
                </a:solidFill>
              </a:defRPr>
            </a:pPr>
            <a:endParaRPr/>
          </a:p>
        </p:txBody>
      </p:sp>
      <p:sp>
        <p:nvSpPr>
          <p:cNvPr id="126" name="Rectangle 8"/>
          <p:cNvSpPr/>
          <p:nvPr/>
        </p:nvSpPr>
        <p:spPr>
          <a:xfrm>
            <a:off x="173419" y="843817"/>
            <a:ext cx="2948153" cy="36001"/>
          </a:xfrm>
          <a:prstGeom prst="rect">
            <a:avLst/>
          </a:prstGeom>
          <a:solidFill>
            <a:srgbClr val="151B33"/>
          </a:solidFill>
          <a:ln w="12700">
            <a:miter lim="400000"/>
          </a:ln>
        </p:spPr>
        <p:txBody>
          <a:bodyPr lIns="45719" rIns="45719" anchor="ctr"/>
          <a:lstStyle/>
          <a:p>
            <a:pPr algn="ctr">
              <a:defRPr>
                <a:solidFill>
                  <a:srgbClr val="151B33"/>
                </a:solidFill>
              </a:defRPr>
            </a:pPr>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28" name="Image" descr="Image"/>
          <p:cNvPicPr>
            <a:picLocks noChangeAspect="1"/>
          </p:cNvPicPr>
          <p:nvPr/>
        </p:nvPicPr>
        <p:blipFill>
          <a:blip r:embed="rId2"/>
          <a:srcRect l="5370" t="7240" r="5370" b="7240"/>
          <a:stretch>
            <a:fillRect/>
          </a:stretch>
        </p:blipFill>
        <p:spPr>
          <a:xfrm>
            <a:off x="11175999" y="173206"/>
            <a:ext cx="847067" cy="533387"/>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extBox 9"/>
          <p:cNvSpPr txBox="1"/>
          <p:nvPr/>
        </p:nvSpPr>
        <p:spPr>
          <a:xfrm>
            <a:off x="287718" y="6490927"/>
            <a:ext cx="3662275"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A6A6A6"/>
                </a:solidFill>
                <a:latin typeface="Fira Sans Condensed"/>
                <a:ea typeface="Fira Sans Condensed"/>
                <a:cs typeface="Fira Sans Condensed"/>
                <a:sym typeface="Fira Sans Condensed"/>
              </a:defRPr>
            </a:lvl1pPr>
          </a:lstStyle>
          <a:p>
            <a:r>
              <a:t>Clustering the Interstellar Medium Gas | I. Barnsley</a:t>
            </a:r>
          </a:p>
        </p:txBody>
      </p:sp>
      <p:sp>
        <p:nvSpPr>
          <p:cNvPr id="23" name="Title Text"/>
          <p:cNvSpPr txBox="1">
            <a:spLocks noGrp="1"/>
          </p:cNvSpPr>
          <p:nvPr>
            <p:ph type="title"/>
          </p:nvPr>
        </p:nvSpPr>
        <p:spPr>
          <a:xfrm>
            <a:off x="287721" y="173152"/>
            <a:ext cx="11855670" cy="533510"/>
          </a:xfrm>
          <a:prstGeom prst="rect">
            <a:avLst/>
          </a:prstGeom>
        </p:spPr>
        <p:txBody>
          <a:bodyPr>
            <a:normAutofit/>
          </a:bodyPr>
          <a:lstStyle>
            <a:lvl1pPr>
              <a:defRPr sz="3600" b="1">
                <a:solidFill>
                  <a:srgbClr val="1A303F"/>
                </a:solidFill>
                <a:latin typeface="Fira Sans"/>
                <a:ea typeface="Fira Sans"/>
                <a:cs typeface="Fira Sans"/>
                <a:sym typeface="Fira Sans"/>
              </a:defRPr>
            </a:lvl1pPr>
          </a:lstStyle>
          <a:p>
            <a:r>
              <a:t>Title Text</a:t>
            </a:r>
          </a:p>
        </p:txBody>
      </p:sp>
      <p:sp>
        <p:nvSpPr>
          <p:cNvPr id="24" name="Body Level One…"/>
          <p:cNvSpPr txBox="1">
            <a:spLocks noGrp="1"/>
          </p:cNvSpPr>
          <p:nvPr>
            <p:ph type="body" idx="1"/>
          </p:nvPr>
        </p:nvSpPr>
        <p:spPr>
          <a:xfrm>
            <a:off x="287719" y="1016972"/>
            <a:ext cx="11855671" cy="5473956"/>
          </a:xfrm>
          <a:prstGeom prst="rect">
            <a:avLst/>
          </a:prstGeom>
        </p:spPr>
        <p:txBody>
          <a:bodyPr/>
          <a:lstStyle>
            <a:lvl1pPr>
              <a:defRPr sz="1800">
                <a:latin typeface="Fira Sans"/>
                <a:ea typeface="Fira Sans"/>
                <a:cs typeface="Fira Sans"/>
                <a:sym typeface="Fira Sans"/>
              </a:defRPr>
            </a:lvl1pPr>
            <a:lvl2pPr>
              <a:defRPr sz="1800">
                <a:latin typeface="Fira Sans"/>
                <a:ea typeface="Fira Sans"/>
                <a:cs typeface="Fira Sans"/>
                <a:sym typeface="Fira Sans"/>
              </a:defRPr>
            </a:lvl2pPr>
            <a:lvl3pPr>
              <a:defRPr sz="1800">
                <a:latin typeface="Fira Sans"/>
                <a:ea typeface="Fira Sans"/>
                <a:cs typeface="Fira Sans"/>
                <a:sym typeface="Fira Sans"/>
              </a:defRPr>
            </a:lvl3pPr>
            <a:lvl4pPr>
              <a:defRPr sz="1800">
                <a:latin typeface="Fira Sans"/>
                <a:ea typeface="Fira Sans"/>
                <a:cs typeface="Fira Sans"/>
                <a:sym typeface="Fira Sans"/>
              </a:defRPr>
            </a:lvl4pPr>
            <a:lvl5pPr>
              <a:defRPr sz="1800">
                <a:latin typeface="Fira Sans"/>
                <a:ea typeface="Fira Sans"/>
                <a:cs typeface="Fira Sans"/>
                <a:sym typeface="Fira Sans"/>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 name="unknown.jpg" descr="unknown.jpg"/>
          <p:cNvPicPr>
            <a:picLocks noChangeAspect="1"/>
          </p:cNvPicPr>
          <p:nvPr/>
        </p:nvPicPr>
        <p:blipFill>
          <a:blip r:embed="rId2">
            <a:alphaModFix amt="40142"/>
          </a:blip>
          <a:stretch>
            <a:fillRect/>
          </a:stretch>
        </p:blipFill>
        <p:spPr>
          <a:xfrm>
            <a:off x="6861023" y="2788063"/>
            <a:ext cx="6079782" cy="4863826"/>
          </a:xfrm>
          <a:prstGeom prst="rect">
            <a:avLst/>
          </a:prstGeom>
          <a:ln w="12700">
            <a:miter lim="400000"/>
          </a:ln>
        </p:spPr>
      </p:pic>
      <p:sp>
        <p:nvSpPr>
          <p:cNvPr id="27" name="Text"/>
          <p:cNvSpPr txBox="1"/>
          <p:nvPr/>
        </p:nvSpPr>
        <p:spPr>
          <a:xfrm>
            <a:off x="1016000" y="-635000"/>
            <a:ext cx="127000"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j-lt"/>
                <a:ea typeface="+mj-ea"/>
                <a:cs typeface="+mj-cs"/>
                <a:sym typeface="Helvetica"/>
              </a:defRPr>
            </a:pPr>
            <a:endParaRPr/>
          </a:p>
        </p:txBody>
      </p:sp>
      <p:sp>
        <p:nvSpPr>
          <p:cNvPr id="28" name="Rectangle"/>
          <p:cNvSpPr/>
          <p:nvPr/>
        </p:nvSpPr>
        <p:spPr>
          <a:xfrm>
            <a:off x="2677" y="-702"/>
            <a:ext cx="124283" cy="6884804"/>
          </a:xfrm>
          <a:prstGeom prst="rect">
            <a:avLst/>
          </a:prstGeom>
          <a:solidFill>
            <a:srgbClr val="D32127"/>
          </a:solidFill>
          <a:ln w="12700">
            <a:miter lim="400000"/>
          </a:ln>
        </p:spPr>
        <p:txBody>
          <a:bodyPr lIns="45719" rIns="45719" anchor="ctr"/>
          <a:lstStyle/>
          <a:p>
            <a:endParaRPr/>
          </a:p>
        </p:txBody>
      </p:sp>
      <p:pic>
        <p:nvPicPr>
          <p:cNvPr id="29" name="Image" descr="Image"/>
          <p:cNvPicPr>
            <a:picLocks noChangeAspect="1"/>
          </p:cNvPicPr>
          <p:nvPr/>
        </p:nvPicPr>
        <p:blipFill>
          <a:blip r:embed="rId3"/>
          <a:stretch>
            <a:fillRect/>
          </a:stretch>
        </p:blipFill>
        <p:spPr>
          <a:xfrm>
            <a:off x="11293581" y="129777"/>
            <a:ext cx="720074" cy="533510"/>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Without SNR">
    <p:spTree>
      <p:nvGrpSpPr>
        <p:cNvPr id="1" name=""/>
        <p:cNvGrpSpPr/>
        <p:nvPr/>
      </p:nvGrpSpPr>
      <p:grpSpPr>
        <a:xfrm>
          <a:off x="0" y="0"/>
          <a:ext cx="0" cy="0"/>
          <a:chOff x="0" y="0"/>
          <a:chExt cx="0" cy="0"/>
        </a:xfrm>
      </p:grpSpPr>
      <p:sp>
        <p:nvSpPr>
          <p:cNvPr id="36" name="TextBox 9"/>
          <p:cNvSpPr txBox="1"/>
          <p:nvPr/>
        </p:nvSpPr>
        <p:spPr>
          <a:xfrm>
            <a:off x="287718" y="6490927"/>
            <a:ext cx="3662275"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A6A6A6"/>
                </a:solidFill>
                <a:latin typeface="Fira Sans Condensed"/>
                <a:ea typeface="Fira Sans Condensed"/>
                <a:cs typeface="Fira Sans Condensed"/>
                <a:sym typeface="Fira Sans Condensed"/>
              </a:defRPr>
            </a:lvl1pPr>
          </a:lstStyle>
          <a:p>
            <a:r>
              <a:t>Clustering the Interstellar Medium Gas | I. Barnsley</a:t>
            </a:r>
          </a:p>
        </p:txBody>
      </p:sp>
      <p:sp>
        <p:nvSpPr>
          <p:cNvPr id="37" name="Title Text"/>
          <p:cNvSpPr txBox="1">
            <a:spLocks noGrp="1"/>
          </p:cNvSpPr>
          <p:nvPr>
            <p:ph type="title"/>
          </p:nvPr>
        </p:nvSpPr>
        <p:spPr>
          <a:xfrm>
            <a:off x="287721" y="173152"/>
            <a:ext cx="11855670" cy="533510"/>
          </a:xfrm>
          <a:prstGeom prst="rect">
            <a:avLst/>
          </a:prstGeom>
        </p:spPr>
        <p:txBody>
          <a:bodyPr>
            <a:normAutofit/>
          </a:bodyPr>
          <a:lstStyle>
            <a:lvl1pPr>
              <a:defRPr sz="3600" b="1">
                <a:solidFill>
                  <a:srgbClr val="1A303F"/>
                </a:solidFill>
                <a:latin typeface="Fira Sans"/>
                <a:ea typeface="Fira Sans"/>
                <a:cs typeface="Fira Sans"/>
                <a:sym typeface="Fira Sans"/>
              </a:defRPr>
            </a:lvl1pPr>
          </a:lstStyle>
          <a:p>
            <a:r>
              <a:t>Title Text</a:t>
            </a:r>
          </a:p>
        </p:txBody>
      </p:sp>
      <p:sp>
        <p:nvSpPr>
          <p:cNvPr id="38" name="Body Level One…"/>
          <p:cNvSpPr txBox="1">
            <a:spLocks noGrp="1"/>
          </p:cNvSpPr>
          <p:nvPr>
            <p:ph type="body" idx="1"/>
          </p:nvPr>
        </p:nvSpPr>
        <p:spPr>
          <a:xfrm>
            <a:off x="287719" y="1016972"/>
            <a:ext cx="11855671" cy="5473956"/>
          </a:xfrm>
          <a:prstGeom prst="rect">
            <a:avLst/>
          </a:prstGeom>
        </p:spPr>
        <p:txBody>
          <a:bodyPr/>
          <a:lstStyle>
            <a:lvl1pPr>
              <a:defRPr sz="1800">
                <a:latin typeface="Fira Sans"/>
                <a:ea typeface="Fira Sans"/>
                <a:cs typeface="Fira Sans"/>
                <a:sym typeface="Fira Sans"/>
              </a:defRPr>
            </a:lvl1pPr>
            <a:lvl2pPr>
              <a:defRPr sz="1800">
                <a:latin typeface="Fira Sans"/>
                <a:ea typeface="Fira Sans"/>
                <a:cs typeface="Fira Sans"/>
                <a:sym typeface="Fira Sans"/>
              </a:defRPr>
            </a:lvl2pPr>
            <a:lvl3pPr>
              <a:defRPr sz="1800">
                <a:latin typeface="Fira Sans"/>
                <a:ea typeface="Fira Sans"/>
                <a:cs typeface="Fira Sans"/>
                <a:sym typeface="Fira Sans"/>
              </a:defRPr>
            </a:lvl3pPr>
            <a:lvl4pPr>
              <a:defRPr sz="1800">
                <a:latin typeface="Fira Sans"/>
                <a:ea typeface="Fira Sans"/>
                <a:cs typeface="Fira Sans"/>
                <a:sym typeface="Fira Sans"/>
              </a:defRPr>
            </a:lvl4pPr>
            <a:lvl5pPr>
              <a:defRPr sz="1800">
                <a:latin typeface="Fira Sans"/>
                <a:ea typeface="Fira Sans"/>
                <a:cs typeface="Fira Sans"/>
                <a:sym typeface="Fira Sans"/>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 name="Text"/>
          <p:cNvSpPr txBox="1"/>
          <p:nvPr/>
        </p:nvSpPr>
        <p:spPr>
          <a:xfrm>
            <a:off x="1016000" y="-635000"/>
            <a:ext cx="127000"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j-lt"/>
                <a:ea typeface="+mj-ea"/>
                <a:cs typeface="+mj-cs"/>
                <a:sym typeface="Helvetica"/>
              </a:defRPr>
            </a:pPr>
            <a:endParaRPr/>
          </a:p>
        </p:txBody>
      </p:sp>
      <p:sp>
        <p:nvSpPr>
          <p:cNvPr id="41" name="Rectangle"/>
          <p:cNvSpPr/>
          <p:nvPr/>
        </p:nvSpPr>
        <p:spPr>
          <a:xfrm>
            <a:off x="2677" y="-702"/>
            <a:ext cx="124283" cy="6884804"/>
          </a:xfrm>
          <a:prstGeom prst="rect">
            <a:avLst/>
          </a:prstGeom>
          <a:solidFill>
            <a:srgbClr val="D32127"/>
          </a:solidFill>
          <a:ln w="12700">
            <a:miter lim="400000"/>
          </a:ln>
        </p:spPr>
        <p:txBody>
          <a:bodyPr lIns="45719" rIns="45719" anchor="ctr"/>
          <a:lstStyle/>
          <a:p>
            <a:endParaRPr/>
          </a:p>
        </p:txBody>
      </p:sp>
      <p:pic>
        <p:nvPicPr>
          <p:cNvPr id="42" name="Image" descr="Image"/>
          <p:cNvPicPr>
            <a:picLocks noChangeAspect="1"/>
          </p:cNvPicPr>
          <p:nvPr/>
        </p:nvPicPr>
        <p:blipFill>
          <a:blip r:embed="rId2"/>
          <a:stretch>
            <a:fillRect/>
          </a:stretch>
        </p:blipFill>
        <p:spPr>
          <a:xfrm>
            <a:off x="11293581" y="129777"/>
            <a:ext cx="720074" cy="53351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Title Text"/>
          <p:cNvSpPr txBox="1">
            <a:spLocks noGrp="1"/>
          </p:cNvSpPr>
          <p:nvPr>
            <p:ph type="title"/>
          </p:nvPr>
        </p:nvSpPr>
        <p:spPr>
          <a:xfrm>
            <a:off x="831850" y="1709738"/>
            <a:ext cx="10515600" cy="2852737"/>
          </a:xfrm>
          <a:prstGeom prst="rect">
            <a:avLst/>
          </a:prstGeom>
        </p:spPr>
        <p:txBody>
          <a:bodyPr anchor="b">
            <a:normAutofit/>
          </a:bodyPr>
          <a:lstStyle>
            <a:lvl1pPr>
              <a:defRPr sz="6000"/>
            </a:lvl1pPr>
          </a:lstStyle>
          <a:p>
            <a:r>
              <a:t>Title Text</a:t>
            </a:r>
          </a:p>
        </p:txBody>
      </p:sp>
      <p:sp>
        <p:nvSpPr>
          <p:cNvPr id="50" name="Body Level One…"/>
          <p:cNvSpPr txBox="1">
            <a:spLocks noGrp="1"/>
          </p:cNvSpPr>
          <p:nvPr>
            <p:ph type="body" sz="quarter" idx="1"/>
          </p:nvPr>
        </p:nvSpPr>
        <p:spPr>
          <a:xfrm>
            <a:off x="831850" y="4589462"/>
            <a:ext cx="10515600" cy="1500188"/>
          </a:xfrm>
          <a:prstGeom prst="rect">
            <a:avLst/>
          </a:prstGeom>
        </p:spPr>
        <p:txBody>
          <a:bodyPr/>
          <a:lstStyle>
            <a:lvl1pPr marL="0" indent="0">
              <a:buClrTx/>
              <a:buSzTx/>
              <a:buNone/>
              <a:defRPr sz="2400">
                <a:solidFill>
                  <a:srgbClr val="888888"/>
                </a:solidFill>
              </a:defRPr>
            </a:lvl1pPr>
            <a:lvl2pPr marL="0" indent="457200">
              <a:buClrTx/>
              <a:buSzTx/>
              <a:buNone/>
              <a:defRPr sz="2400">
                <a:solidFill>
                  <a:srgbClr val="888888"/>
                </a:solidFill>
              </a:defRPr>
            </a:lvl2pPr>
            <a:lvl3pPr marL="0" indent="914400">
              <a:buClrTx/>
              <a:buSzTx/>
              <a:buNone/>
              <a:defRPr sz="2400">
                <a:solidFill>
                  <a:srgbClr val="888888"/>
                </a:solidFill>
              </a:defRPr>
            </a:lvl3pPr>
            <a:lvl4pPr marL="0" indent="1371600">
              <a:buClrTx/>
              <a:buSzTx/>
              <a:buNone/>
              <a:defRPr sz="2400">
                <a:solidFill>
                  <a:srgbClr val="888888"/>
                </a:solidFill>
              </a:defRPr>
            </a:lvl4pPr>
            <a:lvl5pPr marL="0" indent="1828800">
              <a:buClrTx/>
              <a:buSz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8" name="Title Text"/>
          <p:cNvSpPr txBox="1">
            <a:spLocks noGrp="1"/>
          </p:cNvSpPr>
          <p:nvPr>
            <p:ph type="title"/>
          </p:nvPr>
        </p:nvSpPr>
        <p:spPr>
          <a:xfrm>
            <a:off x="173421" y="65575"/>
            <a:ext cx="11855670" cy="533511"/>
          </a:xfrm>
          <a:prstGeom prst="rect">
            <a:avLst/>
          </a:prstGeom>
        </p:spPr>
        <p:txBody>
          <a:bodyPr>
            <a:normAutofit/>
          </a:bodyPr>
          <a:lstStyle/>
          <a:p>
            <a:r>
              <a:t>Title Text</a:t>
            </a:r>
          </a:p>
        </p:txBody>
      </p:sp>
      <p:sp>
        <p:nvSpPr>
          <p:cNvPr id="5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 name="Title Text"/>
          <p:cNvSpPr txBox="1">
            <a:spLocks noGrp="1"/>
          </p:cNvSpPr>
          <p:nvPr>
            <p:ph type="title"/>
          </p:nvPr>
        </p:nvSpPr>
        <p:spPr>
          <a:xfrm>
            <a:off x="839787" y="365125"/>
            <a:ext cx="10515601" cy="1325563"/>
          </a:xfrm>
          <a:prstGeom prst="rect">
            <a:avLst/>
          </a:prstGeom>
        </p:spPr>
        <p:txBody>
          <a:bodyPr>
            <a:normAutofit/>
          </a:bodyPr>
          <a:lstStyle/>
          <a:p>
            <a:r>
              <a:t>Title Text</a:t>
            </a:r>
          </a:p>
        </p:txBody>
      </p:sp>
      <p:sp>
        <p:nvSpPr>
          <p:cNvPr id="68" name="Body Level One…"/>
          <p:cNvSpPr txBox="1">
            <a:spLocks noGrp="1"/>
          </p:cNvSpPr>
          <p:nvPr>
            <p:ph type="body" sz="quarter" idx="1"/>
          </p:nvPr>
        </p:nvSpPr>
        <p:spPr>
          <a:xfrm>
            <a:off x="839787" y="1681163"/>
            <a:ext cx="5157789" cy="823913"/>
          </a:xfrm>
          <a:prstGeom prst="rect">
            <a:avLst/>
          </a:prstGeom>
        </p:spPr>
        <p:txBody>
          <a:bodyPr anchor="b"/>
          <a:lstStyle>
            <a:lvl1pPr marL="0" indent="0">
              <a:buClrTx/>
              <a:buSzTx/>
              <a:buNone/>
              <a:defRPr sz="2400" b="1"/>
            </a:lvl1pPr>
            <a:lvl2pPr marL="0" indent="457200">
              <a:buClrTx/>
              <a:buSzTx/>
              <a:buNone/>
              <a:defRPr sz="2400" b="1"/>
            </a:lvl2pPr>
            <a:lvl3pPr marL="0" indent="914400">
              <a:buClrTx/>
              <a:buSzTx/>
              <a:buNone/>
              <a:defRPr sz="2400" b="1"/>
            </a:lvl3pPr>
            <a:lvl4pPr marL="0" indent="1371600">
              <a:buClrTx/>
              <a:buSzTx/>
              <a:buNone/>
              <a:defRPr sz="2400" b="1"/>
            </a:lvl4pPr>
            <a:lvl5pPr marL="0" indent="1828800">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 name="Text Placeholder 4"/>
          <p:cNvSpPr>
            <a:spLocks noGrp="1"/>
          </p:cNvSpPr>
          <p:nvPr>
            <p:ph type="body" sz="quarter" idx="21"/>
          </p:nvPr>
        </p:nvSpPr>
        <p:spPr>
          <a:xfrm>
            <a:off x="6172200" y="1681163"/>
            <a:ext cx="5183188" cy="823913"/>
          </a:xfrm>
          <a:prstGeom prst="rect">
            <a:avLst/>
          </a:prstGeom>
        </p:spPr>
        <p:txBody>
          <a:bodyPr anchor="b"/>
          <a:lstStyle/>
          <a:p>
            <a:pPr marL="0" indent="0">
              <a:buClrTx/>
              <a:buSzTx/>
              <a:buNone/>
              <a:defRPr sz="2400" b="1"/>
            </a:pPr>
            <a:endParaRP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7" name="Title Text"/>
          <p:cNvSpPr txBox="1">
            <a:spLocks noGrp="1"/>
          </p:cNvSpPr>
          <p:nvPr>
            <p:ph type="title"/>
          </p:nvPr>
        </p:nvSpPr>
        <p:spPr>
          <a:xfrm>
            <a:off x="173421" y="65575"/>
            <a:ext cx="11855670" cy="533511"/>
          </a:xfrm>
          <a:prstGeom prst="rect">
            <a:avLst/>
          </a:prstGeom>
        </p:spPr>
        <p:txBody>
          <a:bodyPr>
            <a:normAutofit/>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Title Text</a:t>
            </a:r>
          </a:p>
        </p:txBody>
      </p:sp>
      <p:sp>
        <p:nvSpPr>
          <p:cNvPr id="9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4" name="Text Placeholder 3"/>
          <p:cNvSpPr>
            <a:spLocks noGrp="1"/>
          </p:cNvSpPr>
          <p:nvPr>
            <p:ph type="body" sz="quarter" idx="21"/>
          </p:nvPr>
        </p:nvSpPr>
        <p:spPr>
          <a:xfrm>
            <a:off x="839787" y="2057400"/>
            <a:ext cx="3932238" cy="3811588"/>
          </a:xfrm>
          <a:prstGeom prst="rect">
            <a:avLst/>
          </a:prstGeom>
        </p:spPr>
        <p:txBody>
          <a:bodyPr/>
          <a:lstStyle/>
          <a:p>
            <a:pPr marL="0" indent="0">
              <a:buClrTx/>
              <a:buSzTx/>
              <a:buNone/>
              <a:defRPr sz="1600"/>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9"/>
          <p:cNvSpPr txBox="1"/>
          <p:nvPr/>
        </p:nvSpPr>
        <p:spPr>
          <a:xfrm>
            <a:off x="173418" y="6490927"/>
            <a:ext cx="178061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A6A6A6"/>
                </a:solidFill>
                <a:latin typeface="Fira Sans Condensed"/>
                <a:ea typeface="Fira Sans Condensed"/>
                <a:cs typeface="Fira Sans Condensed"/>
                <a:sym typeface="Fira Sans Condensed"/>
              </a:defRPr>
            </a:lvl1pPr>
          </a:lstStyle>
          <a:p>
            <a:r>
              <a:t>CHEC Status | S. Einecke</a:t>
            </a:r>
          </a:p>
        </p:txBody>
      </p:sp>
      <p:sp>
        <p:nvSpPr>
          <p:cNvPr id="3" name="Slide Number"/>
          <p:cNvSpPr txBox="1">
            <a:spLocks noGrp="1"/>
          </p:cNvSpPr>
          <p:nvPr>
            <p:ph type="sldNum" sz="quarter" idx="2"/>
          </p:nvPr>
        </p:nvSpPr>
        <p:spPr>
          <a:xfrm>
            <a:off x="11765106" y="6471581"/>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4"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Tw Cen MT Condensed"/>
          <a:ea typeface="Tw Cen MT Condensed"/>
          <a:cs typeface="Tw Cen MT Condensed"/>
          <a:sym typeface="Tw Cen MT Condensed"/>
        </a:defRPr>
      </a:lvl9pPr>
    </p:titleStyle>
    <p:bodyStyle>
      <a:lvl1pPr marL="228600" marR="0" indent="-2286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1pPr>
      <a:lvl2pPr marL="685800" marR="0" indent="-2286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2pPr>
      <a:lvl3pPr marL="1143000" marR="0" indent="-2286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3pPr>
      <a:lvl4pPr marL="1600200" marR="0" indent="-2286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4pPr>
      <a:lvl5pPr marL="2057400" marR="0" indent="-2286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5pPr>
      <a:lvl6pPr marL="2540000" marR="0" indent="-2540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6pPr>
      <a:lvl7pPr marL="2997200" marR="0" indent="-2540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7pPr>
      <a:lvl8pPr marL="3454400" marR="0" indent="-2540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8pPr>
      <a:lvl9pPr marL="3911600" marR="0" indent="-254000" algn="l" defTabSz="914400" rtl="0" latinLnBrk="0">
        <a:lnSpc>
          <a:spcPct val="90000"/>
        </a:lnSpc>
        <a:spcBef>
          <a:spcPts val="1000"/>
        </a:spcBef>
        <a:spcAft>
          <a:spcPts val="0"/>
        </a:spcAft>
        <a:buClr>
          <a:srgbClr val="A6A6A6"/>
        </a:buClr>
        <a:buSzPct val="100000"/>
        <a:buFontTx/>
        <a:buChar char="•"/>
        <a:tabLst/>
        <a:defRPr sz="2000" b="0" i="0" u="none" strike="noStrike" cap="none" spc="0" baseline="0">
          <a:solidFill>
            <a:srgbClr val="000000"/>
          </a:solidFill>
          <a:uFillTx/>
          <a:latin typeface="Tw Cen MT"/>
          <a:ea typeface="Tw Cen MT"/>
          <a:cs typeface="Tw Cen MT"/>
          <a:sym typeface="Tw Cen M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ctrTitle"/>
          </p:nvPr>
        </p:nvSpPr>
        <p:spPr>
          <a:xfrm>
            <a:off x="4473330" y="1145381"/>
            <a:ext cx="7451288" cy="1562986"/>
          </a:xfrm>
          <a:prstGeom prst="rect">
            <a:avLst/>
          </a:prstGeom>
        </p:spPr>
        <p:txBody>
          <a:bodyPr/>
          <a:lstStyle>
            <a:lvl1pPr algn="l">
              <a:defRPr sz="4300">
                <a:solidFill>
                  <a:srgbClr val="1A303F"/>
                </a:solidFill>
              </a:defRPr>
            </a:lvl1pPr>
          </a:lstStyle>
          <a:p>
            <a:r>
              <a:t>Clustering the Interstellar Medium</a:t>
            </a:r>
          </a:p>
        </p:txBody>
      </p:sp>
      <p:sp>
        <p:nvSpPr>
          <p:cNvPr id="138" name="Subtitle 2"/>
          <p:cNvSpPr txBox="1">
            <a:spLocks noGrp="1"/>
          </p:cNvSpPr>
          <p:nvPr>
            <p:ph type="subTitle" sz="quarter" idx="1"/>
          </p:nvPr>
        </p:nvSpPr>
        <p:spPr>
          <a:xfrm>
            <a:off x="4479351" y="3792381"/>
            <a:ext cx="5322865" cy="1012141"/>
          </a:xfrm>
          <a:prstGeom prst="rect">
            <a:avLst/>
          </a:prstGeom>
        </p:spPr>
        <p:txBody>
          <a:bodyPr anchor="ctr"/>
          <a:lstStyle/>
          <a:p>
            <a:pPr algn="l">
              <a:defRPr sz="1800" b="1">
                <a:latin typeface="Fira Sans SemiBold"/>
                <a:ea typeface="Fira Sans SemiBold"/>
                <a:cs typeface="Fira Sans SemiBold"/>
                <a:sym typeface="Fira Sans SemiBold"/>
              </a:defRPr>
            </a:pPr>
            <a:r>
              <a:t>Imogen Barnsley </a:t>
            </a:r>
          </a:p>
          <a:p>
            <a:pPr algn="l">
              <a:defRPr sz="1800" b="1">
                <a:latin typeface="Fira Sans SemiBold"/>
                <a:ea typeface="Fira Sans SemiBold"/>
                <a:cs typeface="Fira Sans SemiBold"/>
                <a:sym typeface="Fira Sans SemiBold"/>
              </a:defRPr>
            </a:pPr>
            <a:r>
              <a:t>Supervisor: Dr Sabrina Einecke</a:t>
            </a:r>
          </a:p>
        </p:txBody>
      </p:sp>
      <p:pic>
        <p:nvPicPr>
          <p:cNvPr id="139" name="Image" descr="Image"/>
          <p:cNvPicPr>
            <a:picLocks noChangeAspect="1"/>
          </p:cNvPicPr>
          <p:nvPr/>
        </p:nvPicPr>
        <p:blipFill>
          <a:blip r:embed="rId3"/>
          <a:srcRect l="5535" t="28064" r="5535" b="23041"/>
          <a:stretch>
            <a:fillRect/>
          </a:stretch>
        </p:blipFill>
        <p:spPr>
          <a:xfrm>
            <a:off x="4466072" y="4943666"/>
            <a:ext cx="1569934" cy="529320"/>
          </a:xfrm>
          <a:prstGeom prst="rect">
            <a:avLst/>
          </a:prstGeom>
          <a:ln w="12700">
            <a:miter lim="400000"/>
          </a:ln>
        </p:spPr>
      </p:pic>
      <p:sp>
        <p:nvSpPr>
          <p:cNvPr id="140" name="Subtitle 2"/>
          <p:cNvSpPr txBox="1"/>
          <p:nvPr/>
        </p:nvSpPr>
        <p:spPr>
          <a:xfrm>
            <a:off x="4457126" y="6140541"/>
            <a:ext cx="3433006" cy="529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nSpc>
                <a:spcPct val="90000"/>
              </a:lnSpc>
              <a:defRPr sz="1200" b="1">
                <a:solidFill>
                  <a:srgbClr val="000000">
                    <a:alpha val="50000"/>
                  </a:srgbClr>
                </a:solidFill>
                <a:latin typeface="Fira Sans SemiBold"/>
                <a:ea typeface="Fira Sans SemiBold"/>
                <a:cs typeface="Fira Sans SemiBold"/>
                <a:sym typeface="Fira Sans SemiBold"/>
              </a:defRPr>
            </a:pPr>
            <a:r>
              <a:t>30th August</a:t>
            </a:r>
            <a:r>
              <a:rPr>
                <a:latin typeface="Fira Sans"/>
                <a:ea typeface="Fira Sans"/>
                <a:cs typeface="Fira Sans"/>
                <a:sym typeface="Fira Sans"/>
              </a:rPr>
              <a:t>, 2022</a:t>
            </a:r>
          </a:p>
        </p:txBody>
      </p:sp>
      <p:sp>
        <p:nvSpPr>
          <p:cNvPr id="141" name="Title 1"/>
          <p:cNvSpPr txBox="1"/>
          <p:nvPr/>
        </p:nvSpPr>
        <p:spPr>
          <a:xfrm>
            <a:off x="4523873" y="2785307"/>
            <a:ext cx="7350203" cy="867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nSpc>
                <a:spcPct val="90000"/>
              </a:lnSpc>
              <a:defRPr sz="2800" b="1">
                <a:solidFill>
                  <a:srgbClr val="D32127"/>
                </a:solidFill>
                <a:latin typeface="Fira Sans"/>
                <a:ea typeface="Fira Sans"/>
                <a:cs typeface="Fira Sans"/>
                <a:sym typeface="Fira Sans"/>
              </a:defRPr>
            </a:lvl1pPr>
          </a:lstStyle>
          <a:p>
            <a:r>
              <a:rPr dirty="0"/>
              <a:t>To Improve Gamma-Ray Modelling of Galactic Objects</a:t>
            </a:r>
          </a:p>
        </p:txBody>
      </p:sp>
      <p:pic>
        <p:nvPicPr>
          <p:cNvPr id="142" name="Unknown.png" descr="Unknown.png"/>
          <p:cNvPicPr>
            <a:picLocks noChangeAspect="1"/>
          </p:cNvPicPr>
          <p:nvPr/>
        </p:nvPicPr>
        <p:blipFill>
          <a:blip r:embed="rId4"/>
          <a:srcRect l="8179" t="7767" r="10024" b="15234"/>
          <a:stretch>
            <a:fillRect/>
          </a:stretch>
        </p:blipFill>
        <p:spPr>
          <a:xfrm rot="16200000">
            <a:off x="-3883604" y="3088319"/>
            <a:ext cx="11599030" cy="387622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Dendrograms"/>
          <p:cNvSpPr txBox="1">
            <a:spLocks noGrp="1"/>
          </p:cNvSpPr>
          <p:nvPr>
            <p:ph type="title"/>
          </p:nvPr>
        </p:nvSpPr>
        <p:spPr>
          <a:prstGeom prst="rect">
            <a:avLst/>
          </a:prstGeom>
        </p:spPr>
        <p:txBody>
          <a:bodyPr/>
          <a:lstStyle>
            <a:lvl1pPr defTabSz="621791">
              <a:defRPr sz="2448"/>
            </a:lvl1pPr>
          </a:lstStyle>
          <a:p>
            <a:r>
              <a:t>Dendrograms</a:t>
            </a:r>
          </a:p>
        </p:txBody>
      </p:sp>
      <p:sp>
        <p:nvSpPr>
          <p:cNvPr id="3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09" name="dendro_1.png" descr="dendro_1.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10"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315" name="dendro_2.png" descr="dendro_2.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16"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17"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22" name="dendro_3.png" descr="dendro_3.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23"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24"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29" name="dendro_4.png" descr="dendro_4.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30"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31"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336" name="dendro.png" descr="dendro.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37"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38"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43"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a:t>
            </a:r>
          </a:p>
        </p:txBody>
      </p:sp>
      <p:grpSp>
        <p:nvGrpSpPr>
          <p:cNvPr id="346" name="Group"/>
          <p:cNvGrpSpPr/>
          <p:nvPr/>
        </p:nvGrpSpPr>
        <p:grpSpPr>
          <a:xfrm>
            <a:off x="2921000" y="889000"/>
            <a:ext cx="6384932" cy="5080000"/>
            <a:chOff x="0" y="0"/>
            <a:chExt cx="6384931" cy="5080000"/>
          </a:xfrm>
        </p:grpSpPr>
        <p:pic>
          <p:nvPicPr>
            <p:cNvPr id="344" name="Group" descr="Group"/>
            <p:cNvPicPr>
              <a:picLocks noChangeAspect="1"/>
            </p:cNvPicPr>
            <p:nvPr/>
          </p:nvPicPr>
          <p:blipFill>
            <a:blip r:embed="rId3"/>
            <a:stretch>
              <a:fillRect/>
            </a:stretch>
          </p:blipFill>
          <p:spPr>
            <a:xfrm>
              <a:off x="0" y="0"/>
              <a:ext cx="6350000" cy="5080000"/>
            </a:xfrm>
            <a:prstGeom prst="rect">
              <a:avLst/>
            </a:prstGeom>
            <a:ln w="12700" cap="flat">
              <a:noFill/>
              <a:miter lim="400000"/>
            </a:ln>
            <a:effectLst/>
          </p:spPr>
        </p:pic>
        <p:sp>
          <p:nvSpPr>
            <p:cNvPr id="345" name="Robitaille et al. (2013)"/>
            <p:cNvSpPr txBox="1"/>
            <p:nvPr/>
          </p:nvSpPr>
          <p:spPr>
            <a:xfrm>
              <a:off x="3879163" y="704692"/>
              <a:ext cx="2505769"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grpSp>
      <p:sp>
        <p:nvSpPr>
          <p:cNvPr id="347"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52"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r>
              <a:rPr i="1"/>
              <a:t>min_value</a:t>
            </a:r>
            <a:r>
              <a:t> </a:t>
            </a:r>
          </a:p>
          <a:p>
            <a:pPr>
              <a:defRPr i="1"/>
            </a:pPr>
            <a:r>
              <a:t>min_delta</a:t>
            </a:r>
          </a:p>
        </p:txBody>
      </p:sp>
      <p:grpSp>
        <p:nvGrpSpPr>
          <p:cNvPr id="355" name="Group"/>
          <p:cNvGrpSpPr/>
          <p:nvPr/>
        </p:nvGrpSpPr>
        <p:grpSpPr>
          <a:xfrm>
            <a:off x="2921000" y="889000"/>
            <a:ext cx="6384932" cy="5080000"/>
            <a:chOff x="0" y="0"/>
            <a:chExt cx="6384931" cy="5080000"/>
          </a:xfrm>
        </p:grpSpPr>
        <p:pic>
          <p:nvPicPr>
            <p:cNvPr id="353" name="Group" descr="Group"/>
            <p:cNvPicPr>
              <a:picLocks noChangeAspect="1"/>
            </p:cNvPicPr>
            <p:nvPr/>
          </p:nvPicPr>
          <p:blipFill>
            <a:blip r:embed="rId3"/>
            <a:srcRect/>
            <a:stretch>
              <a:fillRect/>
            </a:stretch>
          </p:blipFill>
          <p:spPr>
            <a:xfrm>
              <a:off x="0" y="0"/>
              <a:ext cx="6350000" cy="5080000"/>
            </a:xfrm>
            <a:prstGeom prst="rect">
              <a:avLst/>
            </a:prstGeom>
            <a:ln w="12700" cap="flat">
              <a:noFill/>
              <a:miter lim="400000"/>
            </a:ln>
            <a:effectLst/>
          </p:spPr>
        </p:pic>
        <p:sp>
          <p:nvSpPr>
            <p:cNvPr id="354" name="Robitaille et al. (2013)"/>
            <p:cNvSpPr txBox="1"/>
            <p:nvPr/>
          </p:nvSpPr>
          <p:spPr>
            <a:xfrm>
              <a:off x="3879163" y="704692"/>
              <a:ext cx="2505769"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grpSp>
      <p:sp>
        <p:nvSpPr>
          <p:cNvPr id="356"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61"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a:t>
            </a:r>
          </a:p>
          <a:p>
            <a:pPr>
              <a:defRPr i="1"/>
            </a:pPr>
            <a:r>
              <a:t>min_delta</a:t>
            </a:r>
          </a:p>
        </p:txBody>
      </p:sp>
      <p:pic>
        <p:nvPicPr>
          <p:cNvPr id="362" name="dendro_2.png" descr="dendro_2.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63"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64"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69"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 </a:t>
            </a:r>
          </a:p>
          <a:p>
            <a:pPr>
              <a:defRPr i="1"/>
            </a:pPr>
            <a:r>
              <a:t>min_delta</a:t>
            </a:r>
          </a:p>
        </p:txBody>
      </p:sp>
      <p:pic>
        <p:nvPicPr>
          <p:cNvPr id="370" name="dendro_3.png" descr="dendro_3.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71"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72"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77"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 </a:t>
            </a:r>
          </a:p>
          <a:p>
            <a:pPr>
              <a:defRPr i="1"/>
            </a:pPr>
            <a:r>
              <a:t>min_delta</a:t>
            </a:r>
          </a:p>
        </p:txBody>
      </p:sp>
      <p:pic>
        <p:nvPicPr>
          <p:cNvPr id="378" name="dendro_4.png" descr="dendro_4.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79"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80" name="Dendrograms"/>
          <p:cNvSpPr txBox="1">
            <a:spLocks noGrp="1"/>
          </p:cNvSpPr>
          <p:nvPr>
            <p:ph type="title"/>
          </p:nvPr>
        </p:nvSpPr>
        <p:spPr>
          <a:prstGeom prst="rect">
            <a:avLst/>
          </a:prstGeom>
        </p:spPr>
        <p:txBody>
          <a:bodyPr/>
          <a:lstStyle>
            <a:lvl1pPr defTabSz="621791">
              <a:defRPr sz="2448"/>
            </a:lvl1pPr>
          </a:lstStyle>
          <a:p>
            <a:r>
              <a:t>Dendrograms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p:cNvGrpSpPr/>
          <p:nvPr/>
        </p:nvGrpSpPr>
        <p:grpSpPr>
          <a:xfrm>
            <a:off x="4519223" y="3023840"/>
            <a:ext cx="3392665" cy="3392665"/>
            <a:chOff x="0" y="0"/>
            <a:chExt cx="3392663" cy="3392663"/>
          </a:xfrm>
        </p:grpSpPr>
        <p:pic>
          <p:nvPicPr>
            <p:cNvPr id="144" name="Image" descr="Image"/>
            <p:cNvPicPr>
              <a:picLocks noChangeAspect="1"/>
            </p:cNvPicPr>
            <p:nvPr/>
          </p:nvPicPr>
          <p:blipFill>
            <a:blip r:embed="rId3"/>
            <a:stretch>
              <a:fillRect/>
            </a:stretch>
          </p:blipFill>
          <p:spPr>
            <a:xfrm>
              <a:off x="0" y="0"/>
              <a:ext cx="3392664" cy="3392664"/>
            </a:xfrm>
            <a:prstGeom prst="rect">
              <a:avLst/>
            </a:prstGeom>
            <a:ln w="12700" cap="flat">
              <a:noFill/>
              <a:miter lim="400000"/>
            </a:ln>
            <a:effectLst/>
          </p:spPr>
        </p:pic>
        <p:sp>
          <p:nvSpPr>
            <p:cNvPr id="145" name="SNR"/>
            <p:cNvSpPr txBox="1"/>
            <p:nvPr/>
          </p:nvSpPr>
          <p:spPr>
            <a:xfrm>
              <a:off x="1024673" y="582564"/>
              <a:ext cx="720075" cy="280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b="1">
                  <a:solidFill>
                    <a:srgbClr val="FFFFFF"/>
                  </a:solidFill>
                </a:defRPr>
              </a:lvl1pPr>
            </a:lstStyle>
            <a:p>
              <a:r>
                <a:t>SNR</a:t>
              </a:r>
            </a:p>
          </p:txBody>
        </p:sp>
      </p:grpSp>
      <p:sp>
        <p:nvSpPr>
          <p:cNvPr id="147" name="HESS Galactic Plane Survey"/>
          <p:cNvSpPr txBox="1">
            <a:spLocks noGrp="1"/>
          </p:cNvSpPr>
          <p:nvPr>
            <p:ph type="title"/>
          </p:nvPr>
        </p:nvSpPr>
        <p:spPr>
          <a:prstGeom prst="rect">
            <a:avLst/>
          </a:prstGeom>
        </p:spPr>
        <p:txBody>
          <a:bodyPr/>
          <a:lstStyle>
            <a:lvl1pPr defTabSz="621791">
              <a:defRPr sz="2448"/>
            </a:lvl1pPr>
          </a:lstStyle>
          <a:p>
            <a:r>
              <a:t>HESS Galactic Plane Survey</a:t>
            </a:r>
          </a:p>
        </p:txBody>
      </p:sp>
      <p:sp>
        <p:nvSpPr>
          <p:cNvPr id="148"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49" name="Oval"/>
          <p:cNvSpPr/>
          <p:nvPr/>
        </p:nvSpPr>
        <p:spPr>
          <a:xfrm>
            <a:off x="4714082" y="3020274"/>
            <a:ext cx="1509831" cy="1581856"/>
          </a:xfrm>
          <a:prstGeom prst="ellipse">
            <a:avLst/>
          </a:prstGeom>
          <a:ln w="50800">
            <a:solidFill>
              <a:srgbClr val="FF2600"/>
            </a:solidFill>
            <a:miter/>
          </a:ln>
        </p:spPr>
        <p:txBody>
          <a:bodyPr lIns="45719" rIns="45719" anchor="ctr"/>
          <a:lstStyle/>
          <a:p>
            <a:endParaRPr/>
          </a:p>
        </p:txBody>
      </p:sp>
      <p:grpSp>
        <p:nvGrpSpPr>
          <p:cNvPr id="156" name="Group"/>
          <p:cNvGrpSpPr/>
          <p:nvPr/>
        </p:nvGrpSpPr>
        <p:grpSpPr>
          <a:xfrm>
            <a:off x="136634" y="1205898"/>
            <a:ext cx="11603422" cy="2721422"/>
            <a:chOff x="-1501031" y="91488"/>
            <a:chExt cx="12908945" cy="2814510"/>
          </a:xfrm>
        </p:grpSpPr>
        <p:grpSp>
          <p:nvGrpSpPr>
            <p:cNvPr id="153" name="Group"/>
            <p:cNvGrpSpPr/>
            <p:nvPr/>
          </p:nvGrpSpPr>
          <p:grpSpPr>
            <a:xfrm>
              <a:off x="315880" y="91488"/>
              <a:ext cx="11092034" cy="1632656"/>
              <a:chOff x="0" y="0"/>
              <a:chExt cx="11092032" cy="1632654"/>
            </a:xfrm>
          </p:grpSpPr>
          <p:pic>
            <p:nvPicPr>
              <p:cNvPr id="150" name="Image" descr="Image"/>
              <p:cNvPicPr>
                <a:picLocks noChangeAspect="1"/>
              </p:cNvPicPr>
              <p:nvPr/>
            </p:nvPicPr>
            <p:blipFill>
              <a:blip r:embed="rId4"/>
              <a:srcRect t="61132" b="21501"/>
              <a:stretch>
                <a:fillRect/>
              </a:stretch>
            </p:blipFill>
            <p:spPr>
              <a:xfrm>
                <a:off x="0" y="66247"/>
                <a:ext cx="11092032" cy="1566407"/>
              </a:xfrm>
              <a:prstGeom prst="rect">
                <a:avLst/>
              </a:prstGeom>
              <a:ln w="12700" cap="flat">
                <a:noFill/>
                <a:miter lim="400000"/>
              </a:ln>
              <a:effectLst/>
            </p:spPr>
          </p:pic>
          <p:sp>
            <p:nvSpPr>
              <p:cNvPr id="151" name="Rectangle"/>
              <p:cNvSpPr/>
              <p:nvPr/>
            </p:nvSpPr>
            <p:spPr>
              <a:xfrm>
                <a:off x="325650" y="0"/>
                <a:ext cx="578646" cy="641202"/>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152" name="Rectangle"/>
              <p:cNvSpPr/>
              <p:nvPr/>
            </p:nvSpPr>
            <p:spPr>
              <a:xfrm>
                <a:off x="10502642" y="82554"/>
                <a:ext cx="578646" cy="564753"/>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154" name="Galactic Longitude (deg)"/>
            <p:cNvSpPr/>
            <p:nvPr/>
          </p:nvSpPr>
          <p:spPr>
            <a:xfrm>
              <a:off x="4685411" y="163599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Galactic Longitude (deg)</a:t>
              </a:r>
            </a:p>
          </p:txBody>
        </p:sp>
        <p:sp>
          <p:nvSpPr>
            <p:cNvPr id="155" name="Galactic Latitude (deg)"/>
            <p:cNvSpPr/>
            <p:nvPr/>
          </p:nvSpPr>
          <p:spPr>
            <a:xfrm>
              <a:off x="-1501031" y="798937"/>
              <a:ext cx="3680079" cy="1200016"/>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r>
                <a:rPr dirty="0"/>
                <a:t>Galactic Latitude </a:t>
              </a:r>
              <a:endParaRPr lang="en-AU" dirty="0"/>
            </a:p>
            <a:p>
              <a:r>
                <a:rPr dirty="0"/>
                <a:t>(de</a:t>
              </a:r>
              <a:r>
                <a:rPr lang="en-AU" dirty="0"/>
                <a:t>g)</a:t>
              </a:r>
              <a:endParaRPr lang="en-AU" dirty="0">
                <a:solidFill>
                  <a:srgbClr val="959595"/>
                </a:solidFill>
                <a:effectLst/>
                <a:latin typeface="Wingdings" pitchFamily="2" charset="2"/>
              </a:endParaRPr>
            </a:p>
            <a:p>
              <a:endParaRPr dirty="0"/>
            </a:p>
          </p:txBody>
        </p:sp>
      </p:grpSp>
      <p:sp>
        <p:nvSpPr>
          <p:cNvPr id="157" name="HESS Collaboration et. Al. (2018),  AAP"/>
          <p:cNvSpPr/>
          <p:nvPr/>
        </p:nvSpPr>
        <p:spPr>
          <a:xfrm>
            <a:off x="865552" y="1127171"/>
            <a:ext cx="2509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457200">
              <a:defRPr sz="1400">
                <a:solidFill>
                  <a:srgbClr val="535353"/>
                </a:solidFill>
                <a:latin typeface="Fira Sans"/>
                <a:ea typeface="Fira Sans"/>
                <a:cs typeface="Fira Sans"/>
                <a:sym typeface="Fira Sans"/>
              </a:defRPr>
            </a:lvl1pPr>
          </a:lstStyle>
          <a:p>
            <a:r>
              <a:t>HESS Collaboration et. Al. (2018),  AAP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P spid="149"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85"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 </a:t>
            </a:r>
          </a:p>
          <a:p>
            <a:pPr>
              <a:defRPr i="1"/>
            </a:pPr>
            <a:r>
              <a:t>min_delta</a:t>
            </a:r>
          </a:p>
        </p:txBody>
      </p:sp>
      <p:pic>
        <p:nvPicPr>
          <p:cNvPr id="386" name="dendro_10.png" descr="dendro_10.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87" name="Line"/>
          <p:cNvSpPr/>
          <p:nvPr/>
        </p:nvSpPr>
        <p:spPr>
          <a:xfrm flipV="1">
            <a:off x="6499224" y="3241565"/>
            <a:ext cx="1" cy="447041"/>
          </a:xfrm>
          <a:prstGeom prst="line">
            <a:avLst/>
          </a:prstGeom>
          <a:ln w="25400">
            <a:solidFill>
              <a:srgbClr val="FF2600"/>
            </a:solidFill>
            <a:miter/>
          </a:ln>
        </p:spPr>
        <p:txBody>
          <a:bodyPr lIns="45719" rIns="45719"/>
          <a:lstStyle/>
          <a:p>
            <a:endParaRPr/>
          </a:p>
        </p:txBody>
      </p:sp>
      <p:sp>
        <p:nvSpPr>
          <p:cNvPr id="388"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89" name="Dendrograms"/>
          <p:cNvSpPr txBox="1">
            <a:spLocks noGrp="1"/>
          </p:cNvSpPr>
          <p:nvPr>
            <p:ph type="title"/>
          </p:nvPr>
        </p:nvSpPr>
        <p:spPr>
          <a:prstGeom prst="rect">
            <a:avLst/>
          </a:prstGeom>
        </p:spPr>
        <p:txBody>
          <a:bodyPr/>
          <a:lstStyle>
            <a:lvl1pPr defTabSz="621791">
              <a:defRPr sz="2448"/>
            </a:lvl1pPr>
          </a:lstStyle>
          <a:p>
            <a:r>
              <a:t>Dendrograms</a:t>
            </a:r>
          </a:p>
        </p:txBody>
      </p:sp>
      <p:sp>
        <p:nvSpPr>
          <p:cNvPr id="390" name="Line"/>
          <p:cNvSpPr/>
          <p:nvPr/>
        </p:nvSpPr>
        <p:spPr>
          <a:xfrm>
            <a:off x="6367234" y="3687621"/>
            <a:ext cx="263982" cy="1"/>
          </a:xfrm>
          <a:prstGeom prst="line">
            <a:avLst/>
          </a:prstGeom>
          <a:ln w="25400">
            <a:solidFill>
              <a:srgbClr val="FF2600"/>
            </a:solidFill>
            <a:prstDash val="sysDot"/>
            <a:miter lim="400000"/>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95"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 </a:t>
            </a:r>
          </a:p>
          <a:p>
            <a:pPr>
              <a:defRPr i="1"/>
            </a:pPr>
            <a:r>
              <a:t>min_delta</a:t>
            </a:r>
          </a:p>
        </p:txBody>
      </p:sp>
      <p:pic>
        <p:nvPicPr>
          <p:cNvPr id="396" name="dendro_11.png" descr="dendro_11.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397"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398" name="Dendrograms"/>
          <p:cNvSpPr txBox="1">
            <a:spLocks noGrp="1"/>
          </p:cNvSpPr>
          <p:nvPr>
            <p:ph type="title"/>
          </p:nvPr>
        </p:nvSpPr>
        <p:spPr>
          <a:prstGeom prst="rect">
            <a:avLst/>
          </a:prstGeom>
        </p:spPr>
        <p:txBody>
          <a:bodyPr/>
          <a:lstStyle>
            <a:lvl1pPr defTabSz="621791">
              <a:defRPr sz="2448"/>
            </a:lvl1pPr>
          </a:lstStyle>
          <a:p>
            <a:r>
              <a:t>Dendrograms</a:t>
            </a:r>
          </a:p>
        </p:txBody>
      </p:sp>
      <p:sp>
        <p:nvSpPr>
          <p:cNvPr id="399" name="Oval"/>
          <p:cNvSpPr/>
          <p:nvPr/>
        </p:nvSpPr>
        <p:spPr>
          <a:xfrm>
            <a:off x="6212682" y="3087657"/>
            <a:ext cx="562639" cy="708086"/>
          </a:xfrm>
          <a:prstGeom prst="ellipse">
            <a:avLst/>
          </a:prstGeom>
          <a:ln w="50800">
            <a:solidFill>
              <a:srgbClr val="FF2600"/>
            </a:solidFill>
            <a:miter/>
          </a:ln>
        </p:spPr>
        <p:txBody>
          <a:bodyPr lIns="45719" rIns="45719" anchor="ctr"/>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04" name="Settings…"/>
          <p:cNvSpPr txBox="1">
            <a:spLocks noGrp="1"/>
          </p:cNvSpPr>
          <p:nvPr>
            <p:ph type="body" idx="1"/>
          </p:nvPr>
        </p:nvSpPr>
        <p:spPr>
          <a:xfrm>
            <a:off x="287719" y="1016972"/>
            <a:ext cx="11294734" cy="5473956"/>
          </a:xfrm>
          <a:prstGeom prst="rect">
            <a:avLst/>
          </a:prstGeom>
        </p:spPr>
        <p:txBody>
          <a:bodyPr/>
          <a:lstStyle/>
          <a:p>
            <a:pPr marL="0" indent="0">
              <a:buSzTx/>
              <a:buFont typeface="Wingdings"/>
              <a:buNone/>
              <a:defRPr sz="2000" b="1">
                <a:solidFill>
                  <a:srgbClr val="A9A9A9"/>
                </a:solidFill>
              </a:defRPr>
            </a:pPr>
            <a:r>
              <a:t>Settings</a:t>
            </a:r>
          </a:p>
          <a:p>
            <a:pPr>
              <a:defRPr i="1"/>
            </a:pPr>
            <a:r>
              <a:t>min_value </a:t>
            </a:r>
          </a:p>
          <a:p>
            <a:pPr>
              <a:defRPr i="1"/>
            </a:pPr>
            <a:r>
              <a:t>min_delta</a:t>
            </a:r>
          </a:p>
          <a:p>
            <a:pPr>
              <a:defRPr i="1"/>
            </a:pPr>
            <a:r>
              <a:t>min_npix</a:t>
            </a:r>
          </a:p>
        </p:txBody>
      </p:sp>
      <p:pic>
        <p:nvPicPr>
          <p:cNvPr id="405" name="dendro_11.png" descr="dendro_11.png"/>
          <p:cNvPicPr>
            <a:picLocks noChangeAspect="1"/>
          </p:cNvPicPr>
          <p:nvPr/>
        </p:nvPicPr>
        <p:blipFill>
          <a:blip r:embed="rId3"/>
          <a:stretch>
            <a:fillRect/>
          </a:stretch>
        </p:blipFill>
        <p:spPr>
          <a:xfrm>
            <a:off x="2921000" y="889000"/>
            <a:ext cx="6350000" cy="5080000"/>
          </a:xfrm>
          <a:prstGeom prst="rect">
            <a:avLst/>
          </a:prstGeom>
          <a:ln w="12700">
            <a:miter lim="400000"/>
          </a:ln>
        </p:spPr>
      </p:pic>
      <p:sp>
        <p:nvSpPr>
          <p:cNvPr id="406" name="Robitaille et al. (2013)"/>
          <p:cNvSpPr txBox="1"/>
          <p:nvPr/>
        </p:nvSpPr>
        <p:spPr>
          <a:xfrm>
            <a:off x="680016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sp>
        <p:nvSpPr>
          <p:cNvPr id="407" name="Dendrograms"/>
          <p:cNvSpPr txBox="1">
            <a:spLocks noGrp="1"/>
          </p:cNvSpPr>
          <p:nvPr>
            <p:ph type="title"/>
          </p:nvPr>
        </p:nvSpPr>
        <p:spPr>
          <a:prstGeom prst="rect">
            <a:avLst/>
          </a:prstGeom>
        </p:spPr>
        <p:txBody>
          <a:bodyPr/>
          <a:lstStyle>
            <a:lvl1pPr defTabSz="621791">
              <a:defRPr sz="2448"/>
            </a:lvl1pPr>
          </a:lstStyle>
          <a:p>
            <a:r>
              <a:t>Dendrograms</a:t>
            </a:r>
          </a:p>
        </p:txBody>
      </p:sp>
      <p:sp>
        <p:nvSpPr>
          <p:cNvPr id="408" name="Oval"/>
          <p:cNvSpPr/>
          <p:nvPr/>
        </p:nvSpPr>
        <p:spPr>
          <a:xfrm>
            <a:off x="6212682" y="3087657"/>
            <a:ext cx="562639" cy="708086"/>
          </a:xfrm>
          <a:prstGeom prst="ellipse">
            <a:avLst/>
          </a:prstGeom>
          <a:ln w="50800">
            <a:solidFill>
              <a:srgbClr val="FF2600"/>
            </a:solidFill>
            <a:miter/>
          </a:ln>
        </p:spPr>
        <p:txBody>
          <a:bodyPr lIns="45719" rIns="45719" anchor="ct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endrogram settings defines minimum structures…"/>
          <p:cNvSpPr txBox="1">
            <a:spLocks noGrp="1"/>
          </p:cNvSpPr>
          <p:nvPr>
            <p:ph type="body" idx="1"/>
          </p:nvPr>
        </p:nvSpPr>
        <p:spPr>
          <a:xfrm>
            <a:off x="298666" y="1067773"/>
            <a:ext cx="11294734" cy="5473955"/>
          </a:xfrm>
          <a:prstGeom prst="rect">
            <a:avLst/>
          </a:prstGeom>
        </p:spPr>
        <p:txBody>
          <a:bodyPr/>
          <a:lstStyle/>
          <a:p>
            <a:r>
              <a:t>Dendrogram settings defines minimum structures </a:t>
            </a:r>
          </a:p>
          <a:p>
            <a:r>
              <a:t>Provides a set of all structures within the data</a:t>
            </a:r>
          </a:p>
          <a:p>
            <a:r>
              <a:t>Need constraints on maximum structures in order to obtain clouds</a:t>
            </a:r>
          </a:p>
        </p:txBody>
      </p:sp>
      <p:sp>
        <p:nvSpPr>
          <p:cNvPr id="413" name="Cloud Clustering with Dendrograms"/>
          <p:cNvSpPr txBox="1">
            <a:spLocks noGrp="1"/>
          </p:cNvSpPr>
          <p:nvPr>
            <p:ph type="title"/>
          </p:nvPr>
        </p:nvSpPr>
        <p:spPr>
          <a:prstGeom prst="rect">
            <a:avLst/>
          </a:prstGeom>
        </p:spPr>
        <p:txBody>
          <a:bodyPr/>
          <a:lstStyle>
            <a:lvl1pPr defTabSz="621791">
              <a:defRPr sz="2448"/>
            </a:lvl1pPr>
          </a:lstStyle>
          <a:p>
            <a:r>
              <a:t>Cloud Clustering with Dendrograms</a:t>
            </a:r>
          </a:p>
        </p:txBody>
      </p:sp>
      <p:sp>
        <p:nvSpPr>
          <p:cNvPr id="4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grpSp>
        <p:nvGrpSpPr>
          <p:cNvPr id="424" name="Group"/>
          <p:cNvGrpSpPr/>
          <p:nvPr/>
        </p:nvGrpSpPr>
        <p:grpSpPr>
          <a:xfrm>
            <a:off x="374230" y="3176457"/>
            <a:ext cx="4138604" cy="3453110"/>
            <a:chOff x="0" y="0"/>
            <a:chExt cx="4138602" cy="3453108"/>
          </a:xfrm>
        </p:grpSpPr>
        <p:grpSp>
          <p:nvGrpSpPr>
            <p:cNvPr id="422" name="Group"/>
            <p:cNvGrpSpPr/>
            <p:nvPr/>
          </p:nvGrpSpPr>
          <p:grpSpPr>
            <a:xfrm>
              <a:off x="-1" y="-1"/>
              <a:ext cx="4138604" cy="3453110"/>
              <a:chOff x="0" y="0"/>
              <a:chExt cx="4138602" cy="3453108"/>
            </a:xfrm>
          </p:grpSpPr>
          <p:sp>
            <p:nvSpPr>
              <p:cNvPr id="415" name="Oval"/>
              <p:cNvSpPr/>
              <p:nvPr/>
            </p:nvSpPr>
            <p:spPr>
              <a:xfrm rot="1704745">
                <a:off x="244514" y="750716"/>
                <a:ext cx="3649575" cy="1951677"/>
              </a:xfrm>
              <a:prstGeom prst="ellipse">
                <a:avLst/>
              </a:prstGeom>
              <a:solidFill>
                <a:srgbClr val="FF9300"/>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16" name="Oval"/>
              <p:cNvSpPr/>
              <p:nvPr/>
            </p:nvSpPr>
            <p:spPr>
              <a:xfrm>
                <a:off x="1950694" y="1408365"/>
                <a:ext cx="1501246" cy="1177088"/>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17" name="Oval"/>
              <p:cNvSpPr/>
              <p:nvPr/>
            </p:nvSpPr>
            <p:spPr>
              <a:xfrm>
                <a:off x="2276053" y="1761918"/>
                <a:ext cx="850527" cy="469983"/>
              </a:xfrm>
              <a:prstGeom prst="ellipse">
                <a:avLst/>
              </a:prstGeom>
              <a:solidFill>
                <a:srgbClr val="C23531"/>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18" name="Oval"/>
              <p:cNvSpPr/>
              <p:nvPr/>
            </p:nvSpPr>
            <p:spPr>
              <a:xfrm>
                <a:off x="693040" y="1020465"/>
                <a:ext cx="758329" cy="631799"/>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19" name="4"/>
              <p:cNvSpPr txBox="1"/>
              <p:nvPr/>
            </p:nvSpPr>
            <p:spPr>
              <a:xfrm>
                <a:off x="1807083" y="957792"/>
                <a:ext cx="263982"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4</a:t>
                </a:r>
              </a:p>
            </p:txBody>
          </p:sp>
          <p:sp>
            <p:nvSpPr>
              <p:cNvPr id="420" name="3"/>
              <p:cNvSpPr txBox="1"/>
              <p:nvPr/>
            </p:nvSpPr>
            <p:spPr>
              <a:xfrm>
                <a:off x="940213" y="1112844"/>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3</a:t>
                </a:r>
              </a:p>
            </p:txBody>
          </p:sp>
          <p:sp>
            <p:nvSpPr>
              <p:cNvPr id="421" name="2"/>
              <p:cNvSpPr txBox="1"/>
              <p:nvPr/>
            </p:nvSpPr>
            <p:spPr>
              <a:xfrm>
                <a:off x="2569325" y="1364527"/>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2</a:t>
                </a:r>
              </a:p>
            </p:txBody>
          </p:sp>
        </p:grpSp>
        <p:sp>
          <p:nvSpPr>
            <p:cNvPr id="423" name="1"/>
            <p:cNvSpPr txBox="1"/>
            <p:nvPr/>
          </p:nvSpPr>
          <p:spPr>
            <a:xfrm>
              <a:off x="2556717" y="1752545"/>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1</a:t>
              </a:r>
            </a:p>
          </p:txBody>
        </p:sp>
      </p:grpSp>
      <p:sp>
        <p:nvSpPr>
          <p:cNvPr id="425" name="Line"/>
          <p:cNvSpPr/>
          <p:nvPr/>
        </p:nvSpPr>
        <p:spPr>
          <a:xfrm>
            <a:off x="4742800" y="4720966"/>
            <a:ext cx="1509112" cy="1"/>
          </a:xfrm>
          <a:prstGeom prst="line">
            <a:avLst/>
          </a:prstGeom>
          <a:ln w="190500">
            <a:solidFill>
              <a:srgbClr val="C23531"/>
            </a:solidFill>
            <a:miter/>
            <a:tailEnd type="triangle"/>
          </a:ln>
        </p:spPr>
        <p:txBody>
          <a:bodyPr lIns="45719" rIns="45719"/>
          <a:lstStyle/>
          <a:p>
            <a:endParaRPr/>
          </a:p>
        </p:txBody>
      </p:sp>
      <p:grpSp>
        <p:nvGrpSpPr>
          <p:cNvPr id="443" name="Group"/>
          <p:cNvGrpSpPr/>
          <p:nvPr/>
        </p:nvGrpSpPr>
        <p:grpSpPr>
          <a:xfrm>
            <a:off x="6368710" y="2994411"/>
            <a:ext cx="6034643" cy="3453110"/>
            <a:chOff x="0" y="0"/>
            <a:chExt cx="6034641" cy="3453108"/>
          </a:xfrm>
        </p:grpSpPr>
        <p:grpSp>
          <p:nvGrpSpPr>
            <p:cNvPr id="428" name="Group"/>
            <p:cNvGrpSpPr/>
            <p:nvPr/>
          </p:nvGrpSpPr>
          <p:grpSpPr>
            <a:xfrm>
              <a:off x="0" y="1006992"/>
              <a:ext cx="850527" cy="469983"/>
              <a:chOff x="0" y="0"/>
              <a:chExt cx="850526" cy="469981"/>
            </a:xfrm>
          </p:grpSpPr>
          <p:sp>
            <p:nvSpPr>
              <p:cNvPr id="426" name="Oval"/>
              <p:cNvSpPr/>
              <p:nvPr/>
            </p:nvSpPr>
            <p:spPr>
              <a:xfrm>
                <a:off x="0" y="0"/>
                <a:ext cx="850527" cy="469982"/>
              </a:xfrm>
              <a:prstGeom prst="ellipse">
                <a:avLst/>
              </a:prstGeom>
              <a:solidFill>
                <a:srgbClr val="C23531"/>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27" name="1"/>
              <p:cNvSpPr txBox="1"/>
              <p:nvPr/>
            </p:nvSpPr>
            <p:spPr>
              <a:xfrm>
                <a:off x="293272" y="11471"/>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1</a:t>
                </a:r>
              </a:p>
            </p:txBody>
          </p:sp>
        </p:grpSp>
        <p:grpSp>
          <p:nvGrpSpPr>
            <p:cNvPr id="431" name="Group"/>
            <p:cNvGrpSpPr/>
            <p:nvPr/>
          </p:nvGrpSpPr>
          <p:grpSpPr>
            <a:xfrm>
              <a:off x="1272957" y="853894"/>
              <a:ext cx="758329" cy="631799"/>
              <a:chOff x="0" y="0"/>
              <a:chExt cx="758327" cy="631797"/>
            </a:xfrm>
          </p:grpSpPr>
          <p:sp>
            <p:nvSpPr>
              <p:cNvPr id="429" name="Oval"/>
              <p:cNvSpPr/>
              <p:nvPr/>
            </p:nvSpPr>
            <p:spPr>
              <a:xfrm>
                <a:off x="0" y="0"/>
                <a:ext cx="758328" cy="631798"/>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30" name="3"/>
              <p:cNvSpPr txBox="1"/>
              <p:nvPr/>
            </p:nvSpPr>
            <p:spPr>
              <a:xfrm>
                <a:off x="247172" y="92378"/>
                <a:ext cx="263982"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3</a:t>
                </a:r>
              </a:p>
            </p:txBody>
          </p:sp>
        </p:grpSp>
        <p:grpSp>
          <p:nvGrpSpPr>
            <p:cNvPr id="436" name="Group"/>
            <p:cNvGrpSpPr/>
            <p:nvPr/>
          </p:nvGrpSpPr>
          <p:grpSpPr>
            <a:xfrm>
              <a:off x="639812" y="1805767"/>
              <a:ext cx="1501246" cy="1228064"/>
              <a:chOff x="0" y="0"/>
              <a:chExt cx="1501244" cy="1228063"/>
            </a:xfrm>
          </p:grpSpPr>
          <p:grpSp>
            <p:nvGrpSpPr>
              <p:cNvPr id="434" name="Group"/>
              <p:cNvGrpSpPr/>
              <p:nvPr/>
            </p:nvGrpSpPr>
            <p:grpSpPr>
              <a:xfrm>
                <a:off x="0" y="50976"/>
                <a:ext cx="1501245" cy="1177088"/>
                <a:chOff x="0" y="0"/>
                <a:chExt cx="1501244" cy="1177086"/>
              </a:xfrm>
            </p:grpSpPr>
            <p:sp>
              <p:nvSpPr>
                <p:cNvPr id="432" name="Oval"/>
                <p:cNvSpPr/>
                <p:nvPr/>
              </p:nvSpPr>
              <p:spPr>
                <a:xfrm>
                  <a:off x="0" y="0"/>
                  <a:ext cx="1501245" cy="1177087"/>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33" name="Oval"/>
                <p:cNvSpPr/>
                <p:nvPr/>
              </p:nvSpPr>
              <p:spPr>
                <a:xfrm>
                  <a:off x="325359" y="353552"/>
                  <a:ext cx="850527" cy="469983"/>
                </a:xfrm>
                <a:prstGeom prst="ellipse">
                  <a:avLst/>
                </a:prstGeom>
                <a:solidFill>
                  <a:srgbClr val="C23531"/>
                </a:solidFill>
                <a:ln w="38100" cap="flat">
                  <a:solidFill>
                    <a:srgbClr val="C23531"/>
                  </a:solidFill>
                  <a:prstDash val="solid"/>
                  <a:miter lim="800000"/>
                </a:ln>
                <a:effectLst/>
              </p:spPr>
              <p:txBody>
                <a:bodyPr wrap="square" lIns="45719" tIns="45719" rIns="45719" bIns="45719" numCol="1" anchor="ctr">
                  <a:noAutofit/>
                </a:bodyPr>
                <a:lstStyle/>
                <a:p>
                  <a:endParaRPr/>
                </a:p>
              </p:txBody>
            </p:sp>
          </p:grpSp>
          <p:sp>
            <p:nvSpPr>
              <p:cNvPr id="435" name="2"/>
              <p:cNvSpPr txBox="1"/>
              <p:nvPr/>
            </p:nvSpPr>
            <p:spPr>
              <a:xfrm>
                <a:off x="618632" y="0"/>
                <a:ext cx="263982" cy="447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2</a:t>
                </a:r>
              </a:p>
            </p:txBody>
          </p:sp>
        </p:grpSp>
        <p:grpSp>
          <p:nvGrpSpPr>
            <p:cNvPr id="442" name="Group"/>
            <p:cNvGrpSpPr/>
            <p:nvPr/>
          </p:nvGrpSpPr>
          <p:grpSpPr>
            <a:xfrm>
              <a:off x="1896039" y="-1"/>
              <a:ext cx="4138603" cy="3453110"/>
              <a:chOff x="0" y="0"/>
              <a:chExt cx="4138602" cy="3453108"/>
            </a:xfrm>
          </p:grpSpPr>
          <p:sp>
            <p:nvSpPr>
              <p:cNvPr id="437" name="Oval"/>
              <p:cNvSpPr/>
              <p:nvPr/>
            </p:nvSpPr>
            <p:spPr>
              <a:xfrm rot="1704745">
                <a:off x="244514" y="750716"/>
                <a:ext cx="3649575" cy="1951677"/>
              </a:xfrm>
              <a:prstGeom prst="ellipse">
                <a:avLst/>
              </a:prstGeom>
              <a:solidFill>
                <a:srgbClr val="FF9300"/>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38" name="Oval"/>
              <p:cNvSpPr/>
              <p:nvPr/>
            </p:nvSpPr>
            <p:spPr>
              <a:xfrm>
                <a:off x="1950694" y="1408365"/>
                <a:ext cx="1501246" cy="1177088"/>
              </a:xfrm>
              <a:prstGeom prst="ellipse">
                <a:avLst/>
              </a:prstGeom>
              <a:solidFill>
                <a:srgbClr val="DC593A"/>
              </a:solidFill>
              <a:ln w="38100" cap="flat">
                <a:solidFill>
                  <a:srgbClr val="DC593A"/>
                </a:solidFill>
                <a:prstDash val="solid"/>
                <a:miter lim="800000"/>
              </a:ln>
              <a:effectLst/>
            </p:spPr>
            <p:txBody>
              <a:bodyPr wrap="square" lIns="45719" tIns="45719" rIns="45719" bIns="45719" numCol="1" anchor="ctr">
                <a:noAutofit/>
              </a:bodyPr>
              <a:lstStyle/>
              <a:p>
                <a:endParaRPr/>
              </a:p>
            </p:txBody>
          </p:sp>
          <p:sp>
            <p:nvSpPr>
              <p:cNvPr id="439" name="Oval"/>
              <p:cNvSpPr/>
              <p:nvPr/>
            </p:nvSpPr>
            <p:spPr>
              <a:xfrm>
                <a:off x="2276053" y="1761918"/>
                <a:ext cx="850527" cy="469983"/>
              </a:xfrm>
              <a:prstGeom prst="ellipse">
                <a:avLst/>
              </a:prstGeom>
              <a:solidFill>
                <a:srgbClr val="C23531"/>
              </a:solidFill>
              <a:ln w="38100" cap="flat">
                <a:solidFill>
                  <a:srgbClr val="C23531"/>
                </a:solidFill>
                <a:prstDash val="solid"/>
                <a:miter lim="800000"/>
              </a:ln>
              <a:effectLst/>
            </p:spPr>
            <p:txBody>
              <a:bodyPr wrap="square" lIns="45719" tIns="45719" rIns="45719" bIns="45719" numCol="1" anchor="ctr">
                <a:noAutofit/>
              </a:bodyPr>
              <a:lstStyle/>
              <a:p>
                <a:endParaRPr/>
              </a:p>
            </p:txBody>
          </p:sp>
          <p:sp>
            <p:nvSpPr>
              <p:cNvPr id="440" name="Oval"/>
              <p:cNvSpPr/>
              <p:nvPr/>
            </p:nvSpPr>
            <p:spPr>
              <a:xfrm>
                <a:off x="693040" y="1020465"/>
                <a:ext cx="758329" cy="631799"/>
              </a:xfrm>
              <a:prstGeom prst="ellipse">
                <a:avLst/>
              </a:prstGeom>
              <a:solidFill>
                <a:srgbClr val="DC593A"/>
              </a:solidFill>
              <a:ln w="38100" cap="flat">
                <a:solidFill>
                  <a:srgbClr val="DC593A"/>
                </a:solidFill>
                <a:prstDash val="solid"/>
                <a:miter lim="800000"/>
              </a:ln>
              <a:effectLst/>
            </p:spPr>
            <p:txBody>
              <a:bodyPr wrap="square" lIns="45719" tIns="45719" rIns="45719" bIns="45719" numCol="1" anchor="ctr">
                <a:noAutofit/>
              </a:bodyPr>
              <a:lstStyle/>
              <a:p>
                <a:endParaRPr/>
              </a:p>
            </p:txBody>
          </p:sp>
          <p:sp>
            <p:nvSpPr>
              <p:cNvPr id="441" name="4"/>
              <p:cNvSpPr txBox="1"/>
              <p:nvPr/>
            </p:nvSpPr>
            <p:spPr>
              <a:xfrm>
                <a:off x="1807083" y="957792"/>
                <a:ext cx="263982"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4</a:t>
                </a: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1" animBg="1" advAuto="0"/>
      <p:bldP spid="425" grpId="2" animBg="1" advAuto="0"/>
      <p:bldP spid="443"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Dendrogram settings defines minimum structures…"/>
          <p:cNvSpPr txBox="1">
            <a:spLocks noGrp="1"/>
          </p:cNvSpPr>
          <p:nvPr>
            <p:ph type="body" idx="1"/>
          </p:nvPr>
        </p:nvSpPr>
        <p:spPr>
          <a:xfrm>
            <a:off x="298666" y="1067773"/>
            <a:ext cx="11294734" cy="5473955"/>
          </a:xfrm>
          <a:prstGeom prst="rect">
            <a:avLst/>
          </a:prstGeom>
        </p:spPr>
        <p:txBody>
          <a:bodyPr/>
          <a:lstStyle/>
          <a:p>
            <a:r>
              <a:t>Dendrogram settings defines minimum structures </a:t>
            </a:r>
          </a:p>
          <a:p>
            <a:r>
              <a:t>Provides a set of all structures within the data</a:t>
            </a:r>
          </a:p>
          <a:p>
            <a:r>
              <a:t>Need constraints on maximum structures in order to obtain clouds</a:t>
            </a:r>
          </a:p>
        </p:txBody>
      </p:sp>
      <p:sp>
        <p:nvSpPr>
          <p:cNvPr id="448" name="Cloud Clustering with Dendrograms"/>
          <p:cNvSpPr txBox="1">
            <a:spLocks noGrp="1"/>
          </p:cNvSpPr>
          <p:nvPr>
            <p:ph type="title"/>
          </p:nvPr>
        </p:nvSpPr>
        <p:spPr>
          <a:prstGeom prst="rect">
            <a:avLst/>
          </a:prstGeom>
        </p:spPr>
        <p:txBody>
          <a:bodyPr/>
          <a:lstStyle>
            <a:lvl1pPr defTabSz="621791">
              <a:defRPr sz="2448"/>
            </a:lvl1pPr>
          </a:lstStyle>
          <a:p>
            <a:r>
              <a:t>Cloud Clustering with Dendrograms</a:t>
            </a:r>
          </a:p>
        </p:txBody>
      </p:sp>
      <p:sp>
        <p:nvSpPr>
          <p:cNvPr id="44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grpSp>
        <p:nvGrpSpPr>
          <p:cNvPr id="459" name="Group"/>
          <p:cNvGrpSpPr/>
          <p:nvPr/>
        </p:nvGrpSpPr>
        <p:grpSpPr>
          <a:xfrm>
            <a:off x="374230" y="3176457"/>
            <a:ext cx="4138604" cy="3453110"/>
            <a:chOff x="0" y="0"/>
            <a:chExt cx="4138602" cy="3453108"/>
          </a:xfrm>
        </p:grpSpPr>
        <p:grpSp>
          <p:nvGrpSpPr>
            <p:cNvPr id="457" name="Group"/>
            <p:cNvGrpSpPr/>
            <p:nvPr/>
          </p:nvGrpSpPr>
          <p:grpSpPr>
            <a:xfrm>
              <a:off x="-1" y="-1"/>
              <a:ext cx="4138604" cy="3453110"/>
              <a:chOff x="0" y="0"/>
              <a:chExt cx="4138602" cy="3453108"/>
            </a:xfrm>
          </p:grpSpPr>
          <p:sp>
            <p:nvSpPr>
              <p:cNvPr id="450" name="Oval"/>
              <p:cNvSpPr/>
              <p:nvPr/>
            </p:nvSpPr>
            <p:spPr>
              <a:xfrm rot="1704745">
                <a:off x="244514" y="750716"/>
                <a:ext cx="3649575" cy="1951677"/>
              </a:xfrm>
              <a:prstGeom prst="ellipse">
                <a:avLst/>
              </a:prstGeom>
              <a:solidFill>
                <a:srgbClr val="FF9300"/>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51" name="Oval"/>
              <p:cNvSpPr/>
              <p:nvPr/>
            </p:nvSpPr>
            <p:spPr>
              <a:xfrm>
                <a:off x="1950694" y="1408365"/>
                <a:ext cx="1501246" cy="1177088"/>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52" name="Oval"/>
              <p:cNvSpPr/>
              <p:nvPr/>
            </p:nvSpPr>
            <p:spPr>
              <a:xfrm>
                <a:off x="2276053" y="1761918"/>
                <a:ext cx="850527" cy="469983"/>
              </a:xfrm>
              <a:prstGeom prst="ellipse">
                <a:avLst/>
              </a:prstGeom>
              <a:solidFill>
                <a:srgbClr val="C23531"/>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53" name="Oval"/>
              <p:cNvSpPr/>
              <p:nvPr/>
            </p:nvSpPr>
            <p:spPr>
              <a:xfrm>
                <a:off x="693040" y="1020465"/>
                <a:ext cx="758329" cy="631799"/>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54" name="4"/>
              <p:cNvSpPr txBox="1"/>
              <p:nvPr/>
            </p:nvSpPr>
            <p:spPr>
              <a:xfrm>
                <a:off x="1807083" y="957792"/>
                <a:ext cx="263982"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4</a:t>
                </a:r>
              </a:p>
            </p:txBody>
          </p:sp>
          <p:sp>
            <p:nvSpPr>
              <p:cNvPr id="455" name="3"/>
              <p:cNvSpPr txBox="1"/>
              <p:nvPr/>
            </p:nvSpPr>
            <p:spPr>
              <a:xfrm>
                <a:off x="940213" y="1112844"/>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3</a:t>
                </a:r>
              </a:p>
            </p:txBody>
          </p:sp>
          <p:sp>
            <p:nvSpPr>
              <p:cNvPr id="456" name="2"/>
              <p:cNvSpPr txBox="1"/>
              <p:nvPr/>
            </p:nvSpPr>
            <p:spPr>
              <a:xfrm>
                <a:off x="2569325" y="1364527"/>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2</a:t>
                </a:r>
              </a:p>
            </p:txBody>
          </p:sp>
        </p:grpSp>
        <p:sp>
          <p:nvSpPr>
            <p:cNvPr id="458" name="1"/>
            <p:cNvSpPr txBox="1"/>
            <p:nvPr/>
          </p:nvSpPr>
          <p:spPr>
            <a:xfrm>
              <a:off x="2556717" y="1752545"/>
              <a:ext cx="263983"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1</a:t>
              </a:r>
            </a:p>
          </p:txBody>
        </p:sp>
      </p:grpSp>
      <p:sp>
        <p:nvSpPr>
          <p:cNvPr id="460" name="Line"/>
          <p:cNvSpPr/>
          <p:nvPr/>
        </p:nvSpPr>
        <p:spPr>
          <a:xfrm>
            <a:off x="4742800" y="4720966"/>
            <a:ext cx="1509112" cy="1"/>
          </a:xfrm>
          <a:prstGeom prst="line">
            <a:avLst/>
          </a:prstGeom>
          <a:ln w="190500">
            <a:solidFill>
              <a:srgbClr val="C23531"/>
            </a:solidFill>
            <a:miter/>
            <a:tailEnd type="triangle"/>
          </a:ln>
        </p:spPr>
        <p:txBody>
          <a:bodyPr lIns="45719" rIns="45719"/>
          <a:lstStyle/>
          <a:p>
            <a:endParaRPr/>
          </a:p>
        </p:txBody>
      </p:sp>
      <p:grpSp>
        <p:nvGrpSpPr>
          <p:cNvPr id="463" name="Group"/>
          <p:cNvGrpSpPr/>
          <p:nvPr/>
        </p:nvGrpSpPr>
        <p:grpSpPr>
          <a:xfrm>
            <a:off x="7641668" y="3848306"/>
            <a:ext cx="758328" cy="631799"/>
            <a:chOff x="0" y="0"/>
            <a:chExt cx="758327" cy="631797"/>
          </a:xfrm>
        </p:grpSpPr>
        <p:sp>
          <p:nvSpPr>
            <p:cNvPr id="461" name="Oval"/>
            <p:cNvSpPr/>
            <p:nvPr/>
          </p:nvSpPr>
          <p:spPr>
            <a:xfrm>
              <a:off x="0" y="0"/>
              <a:ext cx="758328" cy="631798"/>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62" name="3"/>
            <p:cNvSpPr txBox="1"/>
            <p:nvPr/>
          </p:nvSpPr>
          <p:spPr>
            <a:xfrm>
              <a:off x="247172" y="92378"/>
              <a:ext cx="263982" cy="447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3</a:t>
              </a:r>
            </a:p>
          </p:txBody>
        </p:sp>
      </p:grpSp>
      <p:grpSp>
        <p:nvGrpSpPr>
          <p:cNvPr id="468" name="Group"/>
          <p:cNvGrpSpPr/>
          <p:nvPr/>
        </p:nvGrpSpPr>
        <p:grpSpPr>
          <a:xfrm>
            <a:off x="7008522" y="4800178"/>
            <a:ext cx="1501246" cy="1228065"/>
            <a:chOff x="0" y="0"/>
            <a:chExt cx="1501244" cy="1228063"/>
          </a:xfrm>
        </p:grpSpPr>
        <p:grpSp>
          <p:nvGrpSpPr>
            <p:cNvPr id="466" name="Group"/>
            <p:cNvGrpSpPr/>
            <p:nvPr/>
          </p:nvGrpSpPr>
          <p:grpSpPr>
            <a:xfrm>
              <a:off x="0" y="50976"/>
              <a:ext cx="1501245" cy="1177088"/>
              <a:chOff x="0" y="0"/>
              <a:chExt cx="1501244" cy="1177086"/>
            </a:xfrm>
          </p:grpSpPr>
          <p:sp>
            <p:nvSpPr>
              <p:cNvPr id="464" name="Oval"/>
              <p:cNvSpPr/>
              <p:nvPr/>
            </p:nvSpPr>
            <p:spPr>
              <a:xfrm>
                <a:off x="0" y="0"/>
                <a:ext cx="1501245" cy="1177087"/>
              </a:xfrm>
              <a:prstGeom prst="ellipse">
                <a:avLst/>
              </a:prstGeom>
              <a:solidFill>
                <a:srgbClr val="DC593A"/>
              </a:solidFill>
              <a:ln w="38100" cap="flat">
                <a:solidFill>
                  <a:srgbClr val="000000"/>
                </a:solidFill>
                <a:prstDash val="solid"/>
                <a:miter lim="800000"/>
              </a:ln>
              <a:effectLst/>
            </p:spPr>
            <p:txBody>
              <a:bodyPr wrap="square" lIns="45719" tIns="45719" rIns="45719" bIns="45719" numCol="1" anchor="ctr">
                <a:noAutofit/>
              </a:bodyPr>
              <a:lstStyle/>
              <a:p>
                <a:endParaRPr/>
              </a:p>
            </p:txBody>
          </p:sp>
          <p:sp>
            <p:nvSpPr>
              <p:cNvPr id="465" name="Oval"/>
              <p:cNvSpPr/>
              <p:nvPr/>
            </p:nvSpPr>
            <p:spPr>
              <a:xfrm>
                <a:off x="325359" y="353552"/>
                <a:ext cx="850527" cy="469983"/>
              </a:xfrm>
              <a:prstGeom prst="ellipse">
                <a:avLst/>
              </a:prstGeom>
              <a:solidFill>
                <a:srgbClr val="C23531"/>
              </a:solidFill>
              <a:ln w="38100" cap="flat">
                <a:solidFill>
                  <a:srgbClr val="C23531"/>
                </a:solidFill>
                <a:prstDash val="solid"/>
                <a:miter lim="800000"/>
              </a:ln>
              <a:effectLst/>
            </p:spPr>
            <p:txBody>
              <a:bodyPr wrap="square" lIns="45719" tIns="45719" rIns="45719" bIns="45719" numCol="1" anchor="ctr">
                <a:noAutofit/>
              </a:bodyPr>
              <a:lstStyle/>
              <a:p>
                <a:endParaRPr/>
              </a:p>
            </p:txBody>
          </p:sp>
        </p:grpSp>
        <p:sp>
          <p:nvSpPr>
            <p:cNvPr id="467" name="2"/>
            <p:cNvSpPr txBox="1"/>
            <p:nvPr/>
          </p:nvSpPr>
          <p:spPr>
            <a:xfrm>
              <a:off x="618632" y="0"/>
              <a:ext cx="263982" cy="447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lvl1pPr>
            </a:lstStyle>
            <a:p>
              <a:r>
                <a:t>2</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2" name="Approach…"/>
              <p:cNvSpPr txBox="1">
                <a:spLocks noGrp="1"/>
              </p:cNvSpPr>
              <p:nvPr>
                <p:ph type="body" idx="1"/>
              </p:nvPr>
            </p:nvSpPr>
            <p:spPr>
              <a:xfrm>
                <a:off x="298666" y="1067773"/>
                <a:ext cx="11294734" cy="5473955"/>
              </a:xfrm>
              <a:prstGeom prst="rect">
                <a:avLst/>
              </a:prstGeom>
            </p:spPr>
            <p:txBody>
              <a:bodyPr/>
              <a:lstStyle/>
              <a:p>
                <a:pPr marL="0" indent="0">
                  <a:buSzTx/>
                  <a:buFont typeface="Wingdings"/>
                  <a:buNone/>
                  <a:defRPr sz="2000" b="1">
                    <a:solidFill>
                      <a:srgbClr val="A9A9A9"/>
                    </a:solidFill>
                  </a:defRPr>
                </a:pPr>
                <a:r>
                  <a:t>Approach</a:t>
                </a:r>
              </a:p>
              <a:p>
                <a:r>
                  <a:t>Provide cuts to the dendrogram </a:t>
                </a:r>
              </a:p>
              <a:p>
                <a:r>
                  <a:t>Remove overlapping structures in determined clouds </a:t>
                </a:r>
              </a:p>
              <a:p>
                <a:r>
                  <a:t>Cuts on structures with parameters </a:t>
                </a:r>
              </a:p>
              <a:p>
                <a:pPr lvl="1"/>
                <a:r>
                  <a:t>Number of descendants</a:t>
                </a:r>
              </a:p>
              <a:p>
                <a:pPr lvl="1"/>
                <a:r>
                  <a:t>Volume of the structure</a:t>
                </a:r>
              </a:p>
              <a:p>
                <a:pPr lvl="1"/>
                <a14:m>
                  <m:oMath xmlns:m="http://schemas.openxmlformats.org/officeDocument/2006/math">
                    <m:sSub>
                      <m:sSubPr>
                        <m:ctrlPr>
                          <a:rPr sz="2300" i="1">
                            <a:solidFill>
                              <a:srgbClr val="000000"/>
                            </a:solidFill>
                            <a:latin typeface="Cambria Math" panose="02040503050406030204" pitchFamily="18" charset="0"/>
                          </a:rPr>
                        </m:ctrlPr>
                      </m:sSubPr>
                      <m:e>
                        <m:r>
                          <a:rPr sz="2300" i="1">
                            <a:solidFill>
                              <a:srgbClr val="000000"/>
                            </a:solidFill>
                            <a:latin typeface="Cambria Math" panose="02040503050406030204" pitchFamily="18" charset="0"/>
                          </a:rPr>
                          <m:t>𝜎</m:t>
                        </m:r>
                      </m:e>
                      <m:sub>
                        <m:r>
                          <a:rPr sz="2300" i="1">
                            <a:solidFill>
                              <a:srgbClr val="000000"/>
                            </a:solidFill>
                            <a:latin typeface="Cambria Math" panose="02040503050406030204" pitchFamily="18" charset="0"/>
                          </a:rPr>
                          <m:t>𝑣</m:t>
                        </m:r>
                      </m:sub>
                    </m:sSub>
                  </m:oMath>
                </a14:m>
                <a:r>
                  <a:t> standard deviation in velocity</a:t>
                </a:r>
              </a:p>
              <a:p>
                <a:pPr lvl="1"/>
                <a14:m>
                  <m:oMath xmlns:m="http://schemas.openxmlformats.org/officeDocument/2006/math">
                    <m:sSub>
                      <m:sSubPr>
                        <m:ctrlPr>
                          <a:rPr sz="2300" i="1">
                            <a:solidFill>
                              <a:srgbClr val="000000"/>
                            </a:solidFill>
                            <a:latin typeface="Cambria Math" panose="02040503050406030204" pitchFamily="18" charset="0"/>
                          </a:rPr>
                        </m:ctrlPr>
                      </m:sSubPr>
                      <m:e>
                        <m:r>
                          <a:rPr sz="2300" i="1">
                            <a:solidFill>
                              <a:srgbClr val="000000"/>
                            </a:solidFill>
                            <a:latin typeface="Cambria Math" panose="02040503050406030204" pitchFamily="18" charset="0"/>
                          </a:rPr>
                          <m:t>𝜎</m:t>
                        </m:r>
                      </m:e>
                      <m:sub>
                        <m:r>
                          <a:rPr sz="2300" i="1">
                            <a:solidFill>
                              <a:srgbClr val="000000"/>
                            </a:solidFill>
                            <a:latin typeface="Cambria Math" panose="02040503050406030204" pitchFamily="18" charset="0"/>
                          </a:rPr>
                          <m:t>𝑙</m:t>
                        </m:r>
                      </m:sub>
                    </m:sSub>
                  </m:oMath>
                </a14:m>
                <a:r>
                  <a:t> standard deviation longitude</a:t>
                </a:r>
              </a:p>
              <a:p>
                <a:pPr lvl="1"/>
                <a14:m>
                  <m:oMath xmlns:m="http://schemas.openxmlformats.org/officeDocument/2006/math">
                    <m:sSub>
                      <m:sSubPr>
                        <m:ctrlPr>
                          <a:rPr sz="2300" i="1">
                            <a:solidFill>
                              <a:srgbClr val="000000"/>
                            </a:solidFill>
                            <a:latin typeface="Cambria Math" panose="02040503050406030204" pitchFamily="18" charset="0"/>
                          </a:rPr>
                        </m:ctrlPr>
                      </m:sSubPr>
                      <m:e>
                        <m:r>
                          <a:rPr sz="2300" i="1">
                            <a:solidFill>
                              <a:srgbClr val="000000"/>
                            </a:solidFill>
                            <a:latin typeface="Cambria Math" panose="02040503050406030204" pitchFamily="18" charset="0"/>
                          </a:rPr>
                          <m:t>𝜎</m:t>
                        </m:r>
                      </m:e>
                      <m:sub>
                        <m:r>
                          <a:rPr sz="2300" i="1">
                            <a:solidFill>
                              <a:srgbClr val="000000"/>
                            </a:solidFill>
                            <a:latin typeface="Cambria Math" panose="02040503050406030204" pitchFamily="18" charset="0"/>
                          </a:rPr>
                          <m:t>𝑏</m:t>
                        </m:r>
                      </m:sub>
                    </m:sSub>
                  </m:oMath>
                </a14:m>
                <a:r>
                  <a:t> standard deviation latitude</a:t>
                </a:r>
              </a:p>
              <a:p>
                <a:pPr lvl="1"/>
                <a14:m>
                  <m:oMath xmlns:m="http://schemas.openxmlformats.org/officeDocument/2006/math">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𝜎</m:t>
                        </m:r>
                      </m:e>
                      <m:sub>
                        <m:r>
                          <a:rPr sz="2200" i="1">
                            <a:solidFill>
                              <a:srgbClr val="000000"/>
                            </a:solidFill>
                            <a:latin typeface="Cambria Math" panose="02040503050406030204" pitchFamily="18" charset="0"/>
                          </a:rPr>
                          <m:t>𝑟</m:t>
                        </m:r>
                      </m:sub>
                    </m:sSub>
                  </m:oMath>
                </a14:m>
                <a:r>
                  <a:t> radial standard deviation</a:t>
                </a:r>
              </a:p>
            </p:txBody>
          </p:sp>
        </mc:Choice>
        <mc:Fallback xmlns="">
          <p:sp>
            <p:nvSpPr>
              <p:cNvPr id="472" name="Approach…"/>
              <p:cNvSpPr txBox="1">
                <a:spLocks noGrp="1" noRot="1" noChangeAspect="1" noMove="1" noResize="1" noEditPoints="1" noAdjustHandles="1" noChangeArrowheads="1" noChangeShapeType="1" noTextEdit="1"/>
              </p:cNvSpPr>
              <p:nvPr>
                <p:ph type="body" idx="1"/>
              </p:nvPr>
            </p:nvSpPr>
            <p:spPr>
              <a:xfrm>
                <a:off x="298666" y="1067773"/>
                <a:ext cx="11294734" cy="5473955"/>
              </a:xfrm>
              <a:prstGeom prst="rect">
                <a:avLst/>
              </a:prstGeom>
              <a:blipFill>
                <a:blip r:embed="rId3"/>
                <a:stretch>
                  <a:fillRect l="-1011" t="-1389"/>
                </a:stretch>
              </a:blipFill>
            </p:spPr>
            <p:txBody>
              <a:bodyPr/>
              <a:lstStyle/>
              <a:p>
                <a:r>
                  <a:rPr lang="en-US">
                    <a:noFill/>
                  </a:rPr>
                  <a:t> </a:t>
                </a:r>
              </a:p>
            </p:txBody>
          </p:sp>
        </mc:Fallback>
      </mc:AlternateContent>
      <p:sp>
        <p:nvSpPr>
          <p:cNvPr id="473" name="Cloud Clustering with Dendrograms"/>
          <p:cNvSpPr txBox="1">
            <a:spLocks noGrp="1"/>
          </p:cNvSpPr>
          <p:nvPr>
            <p:ph type="title"/>
          </p:nvPr>
        </p:nvSpPr>
        <p:spPr>
          <a:prstGeom prst="rect">
            <a:avLst/>
          </a:prstGeom>
        </p:spPr>
        <p:txBody>
          <a:bodyPr/>
          <a:lstStyle>
            <a:lvl1pPr defTabSz="621791">
              <a:defRPr sz="2448"/>
            </a:lvl1pPr>
          </a:lstStyle>
          <a:p>
            <a:r>
              <a:t>Cloud Clustering with Dendrograms</a:t>
            </a:r>
          </a:p>
        </p:txBody>
      </p:sp>
      <p:sp>
        <p:nvSpPr>
          <p:cNvPr id="4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mc:AlternateContent xmlns:mc="http://schemas.openxmlformats.org/markup-compatibility/2006" xmlns:a14="http://schemas.microsoft.com/office/drawing/2010/main">
        <mc:Choice Requires="a14">
          <p:sp>
            <p:nvSpPr>
              <p:cNvPr id="475" name="Equation"/>
              <p:cNvSpPr txBox="1"/>
              <p:nvPr/>
            </p:nvSpPr>
            <p:spPr>
              <a:xfrm>
                <a:off x="6342734" y="3045584"/>
                <a:ext cx="3075215" cy="1080990"/>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sSub>
                        <m:sSubPr>
                          <m:ctrlPr>
                            <a:rPr sz="2900" i="1">
                              <a:solidFill>
                                <a:srgbClr val="000000"/>
                              </a:solidFill>
                              <a:latin typeface="Cambria Math" panose="02040503050406030204" pitchFamily="18" charset="0"/>
                            </a:rPr>
                          </m:ctrlPr>
                        </m:sSubPr>
                        <m:e>
                          <m:r>
                            <a:rPr sz="2900" i="1">
                              <a:solidFill>
                                <a:srgbClr val="000000"/>
                              </a:solidFill>
                              <a:latin typeface="Cambria Math" panose="02040503050406030204" pitchFamily="18" charset="0"/>
                            </a:rPr>
                            <m:t>𝜎</m:t>
                          </m:r>
                        </m:e>
                        <m:sub>
                          <m:r>
                            <a:rPr sz="2900" i="1">
                              <a:solidFill>
                                <a:srgbClr val="000000"/>
                              </a:solidFill>
                              <a:latin typeface="Cambria Math" panose="02040503050406030204" pitchFamily="18" charset="0"/>
                            </a:rPr>
                            <m:t>𝑣</m:t>
                          </m:r>
                        </m:sub>
                      </m:sSub>
                      <m:r>
                        <a:rPr sz="2900" i="1">
                          <a:solidFill>
                            <a:srgbClr val="000000"/>
                          </a:solidFill>
                          <a:latin typeface="Cambria Math" panose="02040503050406030204" pitchFamily="18" charset="0"/>
                        </a:rPr>
                        <m:t>=</m:t>
                      </m:r>
                      <m:f>
                        <m:fPr>
                          <m:ctrlPr>
                            <a:rPr sz="2900" i="1">
                              <a:solidFill>
                                <a:srgbClr val="000000"/>
                              </a:solidFill>
                              <a:latin typeface="Cambria Math" panose="02040503050406030204" pitchFamily="18" charset="0"/>
                            </a:rPr>
                          </m:ctrlPr>
                        </m:fPr>
                        <m:num>
                          <m:sSub>
                            <m:sSubPr>
                              <m:ctrlPr>
                                <a:rPr sz="2900" i="1">
                                  <a:solidFill>
                                    <a:srgbClr val="000000"/>
                                  </a:solidFill>
                                  <a:latin typeface="Cambria Math" panose="02040503050406030204" pitchFamily="18" charset="0"/>
                                </a:rPr>
                              </m:ctrlPr>
                            </m:sSubPr>
                            <m:e>
                              <m:r>
                                <a:rPr sz="2900" i="1">
                                  <a:solidFill>
                                    <a:srgbClr val="000000"/>
                                  </a:solidFill>
                                  <a:latin typeface="Cambria Math" panose="02040503050406030204" pitchFamily="18" charset="0"/>
                                </a:rPr>
                                <m:t>∑</m:t>
                              </m:r>
                            </m:e>
                            <m:sub>
                              <m:r>
                                <a:rPr sz="2900" i="1">
                                  <a:solidFill>
                                    <a:srgbClr val="000000"/>
                                  </a:solidFill>
                                  <a:latin typeface="Cambria Math" panose="02040503050406030204" pitchFamily="18" charset="0"/>
                                </a:rPr>
                                <m:t>𝑖</m:t>
                              </m:r>
                            </m:sub>
                          </m:sSub>
                          <m:sSub>
                            <m:sSubPr>
                              <m:ctrlPr>
                                <a:rPr sz="2900" i="1">
                                  <a:solidFill>
                                    <a:srgbClr val="000000"/>
                                  </a:solidFill>
                                  <a:latin typeface="Cambria Math" panose="02040503050406030204" pitchFamily="18" charset="0"/>
                                </a:rPr>
                              </m:ctrlPr>
                            </m:sSubPr>
                            <m:e>
                              <m:r>
                                <a:rPr sz="2900" i="1">
                                  <a:solidFill>
                                    <a:srgbClr val="000000"/>
                                  </a:solidFill>
                                  <a:latin typeface="Cambria Math" panose="02040503050406030204" pitchFamily="18" charset="0"/>
                                </a:rPr>
                                <m:t>𝑇</m:t>
                              </m:r>
                            </m:e>
                            <m:sub>
                              <m:r>
                                <a:rPr sz="2900" i="1">
                                  <a:solidFill>
                                    <a:srgbClr val="000000"/>
                                  </a:solidFill>
                                  <a:latin typeface="Cambria Math" panose="02040503050406030204" pitchFamily="18" charset="0"/>
                                </a:rPr>
                                <m:t>𝑖</m:t>
                              </m:r>
                            </m:sub>
                          </m:sSub>
                          <m:r>
                            <a:rPr sz="2900" i="1">
                              <a:solidFill>
                                <a:srgbClr val="000000"/>
                              </a:solidFill>
                              <a:latin typeface="Cambria Math" panose="02040503050406030204" pitchFamily="18" charset="0"/>
                            </a:rPr>
                            <m:t>(</m:t>
                          </m:r>
                          <m:sSub>
                            <m:sSubPr>
                              <m:ctrlPr>
                                <a:rPr sz="2900" i="1">
                                  <a:solidFill>
                                    <a:srgbClr val="000000"/>
                                  </a:solidFill>
                                  <a:latin typeface="Cambria Math" panose="02040503050406030204" pitchFamily="18" charset="0"/>
                                </a:rPr>
                              </m:ctrlPr>
                            </m:sSubPr>
                            <m:e>
                              <m:r>
                                <a:rPr sz="2900" i="1">
                                  <a:solidFill>
                                    <a:srgbClr val="000000"/>
                                  </a:solidFill>
                                  <a:latin typeface="Cambria Math" panose="02040503050406030204" pitchFamily="18" charset="0"/>
                                </a:rPr>
                                <m:t>𝑣</m:t>
                              </m:r>
                            </m:e>
                            <m:sub>
                              <m:r>
                                <a:rPr sz="2900" i="1">
                                  <a:solidFill>
                                    <a:srgbClr val="000000"/>
                                  </a:solidFill>
                                  <a:latin typeface="Cambria Math" panose="02040503050406030204" pitchFamily="18" charset="0"/>
                                </a:rPr>
                                <m:t>𝑖</m:t>
                              </m:r>
                            </m:sub>
                          </m:sSub>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𝑣</m:t>
                          </m:r>
                          <m:r>
                            <a:rPr sz="2900" i="1">
                              <a:solidFill>
                                <a:srgbClr val="000000"/>
                              </a:solidFill>
                              <a:latin typeface="Cambria Math" panose="02040503050406030204" pitchFamily="18" charset="0"/>
                            </a:rPr>
                            <m:t>⟩</m:t>
                          </m:r>
                          <m:sSup>
                            <m:sSupPr>
                              <m:ctrlPr>
                                <a:rPr sz="2900" i="1">
                                  <a:solidFill>
                                    <a:srgbClr val="000000"/>
                                  </a:solidFill>
                                  <a:latin typeface="Cambria Math" panose="02040503050406030204" pitchFamily="18" charset="0"/>
                                </a:rPr>
                              </m:ctrlPr>
                            </m:sSupPr>
                            <m:e>
                              <m:r>
                                <a:rPr sz="2900" i="1">
                                  <a:solidFill>
                                    <a:srgbClr val="000000"/>
                                  </a:solidFill>
                                  <a:latin typeface="Cambria Math" panose="02040503050406030204" pitchFamily="18" charset="0"/>
                                </a:rPr>
                                <m:t>)</m:t>
                              </m:r>
                            </m:e>
                            <m:sup>
                              <m:r>
                                <a:rPr sz="2900" i="1">
                                  <a:solidFill>
                                    <a:srgbClr val="000000"/>
                                  </a:solidFill>
                                  <a:latin typeface="Cambria Math" panose="02040503050406030204" pitchFamily="18" charset="0"/>
                                </a:rPr>
                                <m:t>2</m:t>
                              </m:r>
                            </m:sup>
                          </m:sSup>
                        </m:num>
                        <m:den>
                          <m:nary>
                            <m:naryPr>
                              <m:chr m:val="∑"/>
                              <m:limLoc m:val="subSup"/>
                              <m:supHide m:val="on"/>
                              <m:ctrlPr>
                                <a:rPr sz="2900" i="1">
                                  <a:solidFill>
                                    <a:srgbClr val="000000"/>
                                  </a:solidFill>
                                  <a:latin typeface="Cambria Math" panose="02040503050406030204" pitchFamily="18" charset="0"/>
                                </a:rPr>
                              </m:ctrlPr>
                            </m:naryPr>
                            <m:sub>
                              <m:r>
                                <a:rPr sz="2900" i="1">
                                  <a:solidFill>
                                    <a:srgbClr val="000000"/>
                                  </a:solidFill>
                                  <a:latin typeface="Cambria Math" panose="02040503050406030204" pitchFamily="18" charset="0"/>
                                </a:rPr>
                                <m:t>𝑖</m:t>
                              </m:r>
                            </m:sub>
                            <m:sup/>
                            <m:e>
                              <m:sSub>
                                <m:sSubPr>
                                  <m:ctrlPr>
                                    <a:rPr sz="2900" i="1">
                                      <a:solidFill>
                                        <a:srgbClr val="000000"/>
                                      </a:solidFill>
                                      <a:latin typeface="Cambria Math" panose="02040503050406030204" pitchFamily="18" charset="0"/>
                                    </a:rPr>
                                  </m:ctrlPr>
                                </m:sSubPr>
                                <m:e>
                                  <m:r>
                                    <a:rPr sz="2900" i="1">
                                      <a:solidFill>
                                        <a:srgbClr val="000000"/>
                                      </a:solidFill>
                                      <a:latin typeface="Cambria Math" panose="02040503050406030204" pitchFamily="18" charset="0"/>
                                    </a:rPr>
                                    <m:t>𝑇</m:t>
                                  </m:r>
                                </m:e>
                                <m:sub>
                                  <m:r>
                                    <a:rPr sz="2900" i="1">
                                      <a:solidFill>
                                        <a:srgbClr val="000000"/>
                                      </a:solidFill>
                                      <a:latin typeface="Cambria Math" panose="02040503050406030204" pitchFamily="18" charset="0"/>
                                    </a:rPr>
                                    <m:t>𝑖</m:t>
                                  </m:r>
                                </m:sub>
                              </m:sSub>
                            </m:e>
                          </m:nary>
                        </m:den>
                      </m:f>
                    </m:oMath>
                  </m:oMathPara>
                </a14:m>
                <a:endParaRPr sz="2900"/>
              </a:p>
            </p:txBody>
          </p:sp>
        </mc:Choice>
        <mc:Fallback xmlns="">
          <p:sp>
            <p:nvSpPr>
              <p:cNvPr id="475" name="Equation"/>
              <p:cNvSpPr txBox="1">
                <a:spLocks noRot="1" noChangeAspect="1" noMove="1" noResize="1" noEditPoints="1" noAdjustHandles="1" noChangeArrowheads="1" noChangeShapeType="1" noTextEdit="1"/>
              </p:cNvSpPr>
              <p:nvPr/>
            </p:nvSpPr>
            <p:spPr>
              <a:xfrm>
                <a:off x="6342734" y="3045584"/>
                <a:ext cx="3075215" cy="1080990"/>
              </a:xfrm>
              <a:prstGeom prst="rect">
                <a:avLst/>
              </a:prstGeom>
              <a:blipFill>
                <a:blip r:embed="rId4"/>
                <a:stretch>
                  <a:fillRect l="-2881" t="-21176" r="-7407" b="-95294"/>
                </a:stretch>
              </a:blipFill>
              <a:ln w="12700">
                <a:miter lim="400000"/>
              </a:ln>
            </p:spPr>
            <p:txBody>
              <a:bodyPr/>
              <a:lstStyle/>
              <a:p>
                <a:r>
                  <a:rPr lang="en-US">
                    <a:noFill/>
                  </a:rPr>
                  <a:t> </a:t>
                </a:r>
              </a:p>
            </p:txBody>
          </p:sp>
        </mc:Fallback>
      </mc:AlternateContent>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Rice et al. catalogue…"/>
          <p:cNvSpPr txBox="1"/>
          <p:nvPr/>
        </p:nvSpPr>
        <p:spPr>
          <a:xfrm>
            <a:off x="298666" y="1067773"/>
            <a:ext cx="5298518" cy="5473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Rice et al. catalogue </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Cloud catalogue of molecular clouds in the Milky Way</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Includes</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Position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Size</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Masses</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Distances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Number of descendants </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Uses dendrograms </a:t>
            </a:r>
          </a:p>
        </p:txBody>
      </p:sp>
      <p:sp>
        <p:nvSpPr>
          <p:cNvPr id="480" name="Reproduce other Work"/>
          <p:cNvSpPr txBox="1">
            <a:spLocks noGrp="1"/>
          </p:cNvSpPr>
          <p:nvPr>
            <p:ph type="title"/>
          </p:nvPr>
        </p:nvSpPr>
        <p:spPr>
          <a:prstGeom prst="rect">
            <a:avLst/>
          </a:prstGeom>
        </p:spPr>
        <p:txBody>
          <a:bodyPr/>
          <a:lstStyle>
            <a:lvl1pPr defTabSz="621791">
              <a:defRPr sz="2448"/>
            </a:lvl1pPr>
          </a:lstStyle>
          <a:p>
            <a:r>
              <a:t>Reproduce other Work </a:t>
            </a:r>
          </a:p>
        </p:txBody>
      </p:sp>
      <p:sp>
        <p:nvSpPr>
          <p:cNvPr id="4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482" name="Screen Shot 2022-08-24 at 8.31.59 pm.png" descr="Screen Shot 2022-08-24 at 8.31.59 pm.png"/>
          <p:cNvPicPr>
            <a:picLocks noChangeAspect="1"/>
          </p:cNvPicPr>
          <p:nvPr/>
        </p:nvPicPr>
        <p:blipFill>
          <a:blip r:embed="rId3"/>
          <a:stretch>
            <a:fillRect/>
          </a:stretch>
        </p:blipFill>
        <p:spPr>
          <a:xfrm>
            <a:off x="5768891" y="1202157"/>
            <a:ext cx="6199400" cy="4730553"/>
          </a:xfrm>
          <a:prstGeom prst="rect">
            <a:avLst/>
          </a:prstGeom>
          <a:ln w="12700">
            <a:miter lim="400000"/>
          </a:ln>
        </p:spPr>
      </p:pic>
      <p:sp>
        <p:nvSpPr>
          <p:cNvPr id="483" name="Rice et al. (2016), ApJ"/>
          <p:cNvSpPr txBox="1"/>
          <p:nvPr/>
        </p:nvSpPr>
        <p:spPr>
          <a:xfrm>
            <a:off x="6448225" y="1441820"/>
            <a:ext cx="176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400">
                <a:solidFill>
                  <a:srgbClr val="A7A7A7"/>
                </a:solidFill>
                <a:latin typeface="Fira Sans"/>
                <a:ea typeface="Fira Sans"/>
                <a:cs typeface="Fira Sans"/>
                <a:sym typeface="Fira Sans"/>
              </a:defRPr>
            </a:lvl1pPr>
          </a:lstStyle>
          <a:p>
            <a:r>
              <a:t>Rice et al. (2016), ApJ</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7" name="Rice et al. catalogue…"/>
              <p:cNvSpPr txBox="1"/>
              <p:nvPr/>
            </p:nvSpPr>
            <p:spPr>
              <a:xfrm>
                <a:off x="298666" y="1067773"/>
                <a:ext cx="11294734" cy="54739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Rice et al. catalogue </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Dendrogram settings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min_value ~ </a:t>
                </a:r>
                <a14:m>
                  <m:oMath xmlns:m="http://schemas.openxmlformats.org/officeDocument/2006/math">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𝜎</m:t>
                        </m:r>
                      </m:e>
                      <m:sub>
                        <m:r>
                          <a:rPr sz="2200" i="1">
                            <a:solidFill>
                              <a:srgbClr val="000000"/>
                            </a:solidFill>
                            <a:latin typeface="Cambria Math" panose="02040503050406030204" pitchFamily="18" charset="0"/>
                          </a:rPr>
                          <m:t>𝑛𝑜𝑖𝑠𝑒</m:t>
                        </m:r>
                      </m:sub>
                    </m:sSub>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𝜇</m:t>
                    </m:r>
                  </m:oMath>
                </a14:m>
                <a:endParaRP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min_delta ~ </a:t>
                </a:r>
                <a14:m>
                  <m:oMath xmlns:m="http://schemas.openxmlformats.org/officeDocument/2006/math">
                    <m:sSub>
                      <m:sSubPr>
                        <m:ctrlPr>
                          <a:rPr sz="2250" i="1">
                            <a:solidFill>
                              <a:srgbClr val="000000"/>
                            </a:solidFill>
                            <a:latin typeface="Cambria Math" panose="02040503050406030204" pitchFamily="18" charset="0"/>
                          </a:rPr>
                        </m:ctrlPr>
                      </m:sSubPr>
                      <m:e>
                        <m:r>
                          <a:rPr sz="2250" i="1">
                            <a:solidFill>
                              <a:srgbClr val="000000"/>
                            </a:solidFill>
                            <a:latin typeface="Cambria Math" panose="02040503050406030204" pitchFamily="18" charset="0"/>
                          </a:rPr>
                          <m:t>𝜎</m:t>
                        </m:r>
                      </m:e>
                      <m:sub>
                        <m:r>
                          <a:rPr sz="2250" i="1">
                            <a:solidFill>
                              <a:srgbClr val="000000"/>
                            </a:solidFill>
                            <a:latin typeface="Cambria Math" panose="02040503050406030204" pitchFamily="18" charset="0"/>
                          </a:rPr>
                          <m:t>𝑛𝑜𝑖𝑠𝑒</m:t>
                        </m:r>
                      </m:sub>
                    </m:sSub>
                  </m:oMath>
                </a14:m>
                <a:r>
                  <a:t>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min_pix ~ 20 </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Dendrogram cuts</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n_descendants ≤ 10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14:m>
                  <m:oMath xmlns:m="http://schemas.openxmlformats.org/officeDocument/2006/math">
                    <m:sSub>
                      <m:sSubPr>
                        <m:ctrlPr>
                          <a:rPr sz="2300" i="1">
                            <a:solidFill>
                              <a:srgbClr val="000000"/>
                            </a:solidFill>
                            <a:latin typeface="Cambria Math" panose="02040503050406030204" pitchFamily="18" charset="0"/>
                          </a:rPr>
                        </m:ctrlPr>
                      </m:sSubPr>
                      <m:e>
                        <m:r>
                          <a:rPr sz="2300" i="1">
                            <a:solidFill>
                              <a:srgbClr val="000000"/>
                            </a:solidFill>
                            <a:latin typeface="Cambria Math" panose="02040503050406030204" pitchFamily="18" charset="0"/>
                          </a:rPr>
                          <m:t>𝜎</m:t>
                        </m:r>
                      </m:e>
                      <m:sub>
                        <m:r>
                          <a:rPr sz="2300" i="1">
                            <a:solidFill>
                              <a:srgbClr val="000000"/>
                            </a:solidFill>
                            <a:latin typeface="Cambria Math" panose="02040503050406030204" pitchFamily="18" charset="0"/>
                          </a:rPr>
                          <m:t>𝑣</m:t>
                        </m:r>
                      </m:sub>
                    </m:sSub>
                  </m:oMath>
                </a14:m>
                <a:r>
                  <a:t> ≤ 10 km/s</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endParaRPr/>
              </a:p>
            </p:txBody>
          </p:sp>
        </mc:Choice>
        <mc:Fallback xmlns="">
          <p:sp>
            <p:nvSpPr>
              <p:cNvPr id="487" name="Rice et al. catalogue…"/>
              <p:cNvSpPr txBox="1">
                <a:spLocks noRot="1" noChangeAspect="1" noMove="1" noResize="1" noEditPoints="1" noAdjustHandles="1" noChangeArrowheads="1" noChangeShapeType="1" noTextEdit="1"/>
              </p:cNvSpPr>
              <p:nvPr/>
            </p:nvSpPr>
            <p:spPr>
              <a:xfrm>
                <a:off x="298666" y="1067773"/>
                <a:ext cx="11294734" cy="5473955"/>
              </a:xfrm>
              <a:prstGeom prst="rect">
                <a:avLst/>
              </a:prstGeom>
              <a:blipFill>
                <a:blip r:embed="rId3"/>
                <a:stretch>
                  <a:fillRect l="-1011" t="-13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488" name="Reproduce other Work"/>
          <p:cNvSpPr txBox="1">
            <a:spLocks noGrp="1"/>
          </p:cNvSpPr>
          <p:nvPr>
            <p:ph type="title"/>
          </p:nvPr>
        </p:nvSpPr>
        <p:spPr>
          <a:prstGeom prst="rect">
            <a:avLst/>
          </a:prstGeom>
        </p:spPr>
        <p:txBody>
          <a:bodyPr/>
          <a:lstStyle>
            <a:lvl1pPr defTabSz="621791">
              <a:defRPr sz="2448"/>
            </a:lvl1pPr>
          </a:lstStyle>
          <a:p>
            <a:r>
              <a:t>Reproduce other Work </a:t>
            </a:r>
          </a:p>
        </p:txBody>
      </p:sp>
      <p:sp>
        <p:nvSpPr>
          <p:cNvPr id="4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490" name="Screen Shot 2022-08-24 at 8.31.59 pm.png" descr="Screen Shot 2022-08-24 at 8.31.59 pm.png"/>
          <p:cNvPicPr>
            <a:picLocks noChangeAspect="1"/>
          </p:cNvPicPr>
          <p:nvPr/>
        </p:nvPicPr>
        <p:blipFill>
          <a:blip r:embed="rId4"/>
          <a:stretch>
            <a:fillRect/>
          </a:stretch>
        </p:blipFill>
        <p:spPr>
          <a:xfrm>
            <a:off x="5768891" y="1202157"/>
            <a:ext cx="6199400" cy="4730553"/>
          </a:xfrm>
          <a:prstGeom prst="rect">
            <a:avLst/>
          </a:prstGeom>
          <a:ln w="12700">
            <a:miter lim="400000"/>
          </a:ln>
        </p:spPr>
      </p:pic>
      <p:sp>
        <p:nvSpPr>
          <p:cNvPr id="491" name="Rice et al. (2016), ApJ"/>
          <p:cNvSpPr txBox="1"/>
          <p:nvPr/>
        </p:nvSpPr>
        <p:spPr>
          <a:xfrm>
            <a:off x="6448225" y="1441820"/>
            <a:ext cx="176159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400">
                <a:solidFill>
                  <a:srgbClr val="A7A7A7"/>
                </a:solidFill>
                <a:latin typeface="Fira Sans"/>
                <a:ea typeface="Fira Sans"/>
                <a:cs typeface="Fira Sans"/>
                <a:sym typeface="Fira Sans"/>
              </a:defRPr>
            </a:lvl1pPr>
          </a:lstStyle>
          <a:p>
            <a:r>
              <a:t>Rice et al. (2016), ApJ</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Comparison between Reproduction and Rice et al. catalogue…"/>
          <p:cNvSpPr txBox="1"/>
          <p:nvPr/>
        </p:nvSpPr>
        <p:spPr>
          <a:xfrm>
            <a:off x="298666" y="1067773"/>
            <a:ext cx="11294734" cy="5473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Comparison between Reproduction and Rice et al. catalogue </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Reproduction using these settings </a:t>
            </a: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p:txBody>
      </p:sp>
      <p:sp>
        <p:nvSpPr>
          <p:cNvPr id="496" name="Reproduce other Work"/>
          <p:cNvSpPr txBox="1">
            <a:spLocks noGrp="1"/>
          </p:cNvSpPr>
          <p:nvPr>
            <p:ph type="title"/>
          </p:nvPr>
        </p:nvSpPr>
        <p:spPr>
          <a:prstGeom prst="rect">
            <a:avLst/>
          </a:prstGeom>
        </p:spPr>
        <p:txBody>
          <a:bodyPr/>
          <a:lstStyle>
            <a:lvl1pPr defTabSz="621791">
              <a:defRPr sz="2448"/>
            </a:lvl1pPr>
          </a:lstStyle>
          <a:p>
            <a:r>
              <a:t>Reproduce other Work </a:t>
            </a:r>
          </a:p>
        </p:txBody>
      </p:sp>
      <p:sp>
        <p:nvSpPr>
          <p:cNvPr id="4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98" name="Rice et al. catalogue"/>
          <p:cNvSpPr txBox="1"/>
          <p:nvPr/>
        </p:nvSpPr>
        <p:spPr>
          <a:xfrm>
            <a:off x="580511" y="3040380"/>
            <a:ext cx="2210952"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1">
                <a:solidFill>
                  <a:srgbClr val="E42122"/>
                </a:solidFill>
              </a:defRPr>
            </a:lvl1pPr>
          </a:lstStyle>
          <a:p>
            <a:r>
              <a:t>Rice et al. catalogue </a:t>
            </a:r>
          </a:p>
        </p:txBody>
      </p:sp>
      <p:sp>
        <p:nvSpPr>
          <p:cNvPr id="499" name="389 clouds"/>
          <p:cNvSpPr txBox="1"/>
          <p:nvPr/>
        </p:nvSpPr>
        <p:spPr>
          <a:xfrm>
            <a:off x="916193" y="3816180"/>
            <a:ext cx="1539588"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E42122"/>
                </a:solidFill>
              </a:defRPr>
            </a:lvl1pPr>
          </a:lstStyle>
          <a:p>
            <a:r>
              <a:t>389 clouds</a:t>
            </a:r>
          </a:p>
        </p:txBody>
      </p:sp>
      <p:sp>
        <p:nvSpPr>
          <p:cNvPr id="500" name="My Reproduction"/>
          <p:cNvSpPr txBox="1"/>
          <p:nvPr/>
        </p:nvSpPr>
        <p:spPr>
          <a:xfrm>
            <a:off x="9639648" y="3166113"/>
            <a:ext cx="2210952"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1">
                <a:solidFill>
                  <a:srgbClr val="0E458A"/>
                </a:solidFill>
              </a:defRPr>
            </a:lvl1pPr>
          </a:lstStyle>
          <a:p>
            <a:r>
              <a:t>My Reproduction</a:t>
            </a:r>
          </a:p>
        </p:txBody>
      </p:sp>
      <p:sp>
        <p:nvSpPr>
          <p:cNvPr id="501" name="1245 clouds"/>
          <p:cNvSpPr txBox="1"/>
          <p:nvPr/>
        </p:nvSpPr>
        <p:spPr>
          <a:xfrm>
            <a:off x="9977770" y="3816180"/>
            <a:ext cx="169943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0E458A"/>
                </a:solidFill>
              </a:defRPr>
            </a:lvl1pPr>
          </a:lstStyle>
          <a:p>
            <a:r>
              <a:t>1245 clouds</a:t>
            </a:r>
          </a:p>
        </p:txBody>
      </p:sp>
      <p:pic>
        <p:nvPicPr>
          <p:cNvPr id="502" name="quad_1.pdf" descr="quad_1.pdf"/>
          <p:cNvPicPr>
            <a:picLocks noChangeAspect="1"/>
          </p:cNvPicPr>
          <p:nvPr/>
        </p:nvPicPr>
        <p:blipFill>
          <a:blip r:embed="rId3"/>
          <a:stretch>
            <a:fillRect/>
          </a:stretch>
        </p:blipFill>
        <p:spPr>
          <a:xfrm>
            <a:off x="2866857" y="1944025"/>
            <a:ext cx="6697397" cy="419135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Reproduce other Work"/>
          <p:cNvSpPr txBox="1">
            <a:spLocks noGrp="1"/>
          </p:cNvSpPr>
          <p:nvPr>
            <p:ph type="title"/>
          </p:nvPr>
        </p:nvSpPr>
        <p:spPr>
          <a:prstGeom prst="rect">
            <a:avLst/>
          </a:prstGeom>
        </p:spPr>
        <p:txBody>
          <a:bodyPr/>
          <a:lstStyle>
            <a:lvl1pPr defTabSz="621791">
              <a:defRPr sz="2448"/>
            </a:lvl1pPr>
          </a:lstStyle>
          <a:p>
            <a:r>
              <a:t>Reproduce other Work </a:t>
            </a:r>
          </a:p>
        </p:txBody>
      </p:sp>
      <p:sp>
        <p:nvSpPr>
          <p:cNvPr id="5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pic>
        <p:nvPicPr>
          <p:cNvPr id="508" name="small_region.pdf" descr="small_region.pdf"/>
          <p:cNvPicPr>
            <a:picLocks noChangeAspect="1"/>
          </p:cNvPicPr>
          <p:nvPr/>
        </p:nvPicPr>
        <p:blipFill>
          <a:blip r:embed="rId3"/>
          <a:stretch>
            <a:fillRect/>
          </a:stretch>
        </p:blipFill>
        <p:spPr>
          <a:xfrm>
            <a:off x="7295934" y="997087"/>
            <a:ext cx="4628139" cy="4863826"/>
          </a:xfrm>
          <a:prstGeom prst="rect">
            <a:avLst/>
          </a:prstGeom>
          <a:ln w="12700">
            <a:miter lim="400000"/>
          </a:ln>
        </p:spPr>
      </p:pic>
      <p:sp>
        <p:nvSpPr>
          <p:cNvPr id="509" name="Rice et al. catalogue…"/>
          <p:cNvSpPr txBox="1"/>
          <p:nvPr/>
        </p:nvSpPr>
        <p:spPr>
          <a:xfrm>
            <a:off x="4924756" y="1808480"/>
            <a:ext cx="2342488"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400">
                <a:solidFill>
                  <a:srgbClr val="E42122"/>
                </a:solidFill>
                <a:latin typeface="Fira Sans"/>
                <a:ea typeface="Fira Sans"/>
                <a:cs typeface="Fira Sans"/>
                <a:sym typeface="Fira Sans"/>
              </a:defRPr>
            </a:pPr>
            <a:r>
              <a:rPr b="1"/>
              <a:t>Rice et al. catalogue</a:t>
            </a:r>
            <a:r>
              <a:t> </a:t>
            </a:r>
          </a:p>
          <a:p>
            <a:pPr algn="ctr" defTabSz="457200">
              <a:defRPr sz="2400">
                <a:solidFill>
                  <a:srgbClr val="E42122"/>
                </a:solidFill>
                <a:latin typeface="Fira Sans"/>
                <a:ea typeface="Fira Sans"/>
                <a:cs typeface="Fira Sans"/>
                <a:sym typeface="Fira Sans"/>
              </a:defRPr>
            </a:pPr>
            <a:r>
              <a:t>17 clouds</a:t>
            </a:r>
          </a:p>
        </p:txBody>
      </p:sp>
      <p:sp>
        <p:nvSpPr>
          <p:cNvPr id="510" name="My Reproduction 61 clouds"/>
          <p:cNvSpPr txBox="1"/>
          <p:nvPr/>
        </p:nvSpPr>
        <p:spPr>
          <a:xfrm>
            <a:off x="5085794" y="3707130"/>
            <a:ext cx="2020412"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400">
                <a:solidFill>
                  <a:srgbClr val="0E458A"/>
                </a:solidFill>
                <a:latin typeface="Fira Sans"/>
                <a:ea typeface="Fira Sans"/>
                <a:cs typeface="Fira Sans"/>
                <a:sym typeface="Fira Sans"/>
              </a:defRPr>
            </a:pPr>
            <a:r>
              <a:rPr b="1"/>
              <a:t>My</a:t>
            </a:r>
            <a:r>
              <a:t> </a:t>
            </a:r>
            <a:r>
              <a:rPr b="1"/>
              <a:t>Reproduction</a:t>
            </a:r>
            <a:r>
              <a:t> 61 clouds</a:t>
            </a:r>
          </a:p>
        </p:txBody>
      </p:sp>
      <p:pic>
        <p:nvPicPr>
          <p:cNvPr id="2" name="slices.gif" descr="slices.gif">
            <a:extLst>
              <a:ext uri="{FF2B5EF4-FFF2-40B4-BE49-F238E27FC236}">
                <a16:creationId xmlns:a16="http://schemas.microsoft.com/office/drawing/2014/main" id="{0C6911AA-98B9-E60C-F1E6-B95BA377FDA7}"/>
              </a:ext>
            </a:extLst>
          </p:cNvPr>
          <p:cNvPicPr>
            <a:picLocks/>
          </p:cNvPicPr>
          <p:nvPr/>
        </p:nvPicPr>
        <p:blipFill>
          <a:blip r:embed="rId4"/>
          <a:stretch>
            <a:fillRect/>
          </a:stretch>
        </p:blipFill>
        <p:spPr>
          <a:xfrm>
            <a:off x="220608" y="1244512"/>
            <a:ext cx="4771538" cy="436897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7142408" y="2945534"/>
            <a:ext cx="3826762" cy="3388027"/>
            <a:chOff x="0" y="0"/>
            <a:chExt cx="3826760" cy="3388025"/>
          </a:xfrm>
        </p:grpSpPr>
        <p:pic>
          <p:nvPicPr>
            <p:cNvPr id="162" name="Image" descr="Image"/>
            <p:cNvPicPr>
              <a:picLocks/>
            </p:cNvPicPr>
            <p:nvPr/>
          </p:nvPicPr>
          <p:blipFill>
            <a:blip r:embed="rId3">
              <a:alphaModFix amt="70444"/>
            </a:blip>
            <a:stretch>
              <a:fillRect/>
            </a:stretch>
          </p:blipFill>
          <p:spPr>
            <a:xfrm>
              <a:off x="0" y="0"/>
              <a:ext cx="3826761" cy="2586626"/>
            </a:xfrm>
            <a:prstGeom prst="rect">
              <a:avLst/>
            </a:prstGeom>
            <a:ln w="12700" cap="flat">
              <a:noFill/>
              <a:miter lim="400000"/>
            </a:ln>
            <a:effectLst/>
          </p:spPr>
        </p:pic>
        <p:sp>
          <p:nvSpPr>
            <p:cNvPr id="163" name="Interstellar Gas"/>
            <p:cNvSpPr txBox="1"/>
            <p:nvPr/>
          </p:nvSpPr>
          <p:spPr>
            <a:xfrm>
              <a:off x="709279" y="2472241"/>
              <a:ext cx="2408203" cy="9157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2800" b="1">
                  <a:solidFill>
                    <a:srgbClr val="B5B7C4"/>
                  </a:solidFill>
                  <a:latin typeface="Arial"/>
                  <a:ea typeface="Arial"/>
                  <a:cs typeface="Arial"/>
                  <a:sym typeface="Arial"/>
                </a:defRPr>
              </a:lvl1pPr>
            </a:lstStyle>
            <a:p>
              <a:r>
                <a:t>Interstellar Gas</a:t>
              </a:r>
            </a:p>
          </p:txBody>
        </p:sp>
      </p:grpSp>
      <p:grpSp>
        <p:nvGrpSpPr>
          <p:cNvPr id="167" name="Group"/>
          <p:cNvGrpSpPr/>
          <p:nvPr/>
        </p:nvGrpSpPr>
        <p:grpSpPr>
          <a:xfrm>
            <a:off x="270446" y="1560513"/>
            <a:ext cx="3946791" cy="5392142"/>
            <a:chOff x="-132" y="0"/>
            <a:chExt cx="3946789" cy="5392141"/>
          </a:xfrm>
        </p:grpSpPr>
        <p:pic>
          <p:nvPicPr>
            <p:cNvPr id="165" name="unknown.jpg" descr="unknown.jpg"/>
            <p:cNvPicPr>
              <a:picLocks noChangeAspect="1"/>
            </p:cNvPicPr>
            <p:nvPr/>
          </p:nvPicPr>
          <p:blipFill>
            <a:blip r:embed="rId4"/>
            <a:srcRect l="8006" t="1310" r="3202"/>
            <a:stretch>
              <a:fillRect/>
            </a:stretch>
          </p:blipFill>
          <p:spPr>
            <a:xfrm>
              <a:off x="-133" y="0"/>
              <a:ext cx="3946791" cy="3509415"/>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193"/>
                    <a:pt x="2881" y="3578"/>
                  </a:cubicBezTo>
                  <a:cubicBezTo>
                    <a:pt x="-961" y="8350"/>
                    <a:pt x="-961" y="16086"/>
                    <a:pt x="2881" y="20857"/>
                  </a:cubicBezTo>
                  <a:cubicBezTo>
                    <a:pt x="3094" y="21122"/>
                    <a:pt x="3318" y="21365"/>
                    <a:pt x="3544" y="21600"/>
                  </a:cubicBezTo>
                  <a:lnTo>
                    <a:pt x="16134" y="21600"/>
                  </a:lnTo>
                  <a:cubicBezTo>
                    <a:pt x="16360" y="21365"/>
                    <a:pt x="16584" y="21122"/>
                    <a:pt x="16797" y="20857"/>
                  </a:cubicBezTo>
                  <a:cubicBezTo>
                    <a:pt x="20639" y="16086"/>
                    <a:pt x="20639" y="8350"/>
                    <a:pt x="16797" y="3578"/>
                  </a:cubicBezTo>
                  <a:cubicBezTo>
                    <a:pt x="14875" y="1193"/>
                    <a:pt x="12357" y="0"/>
                    <a:pt x="9839" y="0"/>
                  </a:cubicBezTo>
                  <a:close/>
                </a:path>
              </a:pathLst>
            </a:custGeom>
            <a:ln w="12700" cap="flat">
              <a:noFill/>
              <a:miter lim="400000"/>
            </a:ln>
            <a:effectLst/>
          </p:spPr>
        </p:pic>
        <p:sp>
          <p:nvSpPr>
            <p:cNvPr id="166" name="SNR"/>
            <p:cNvSpPr/>
            <p:nvPr/>
          </p:nvSpPr>
          <p:spPr>
            <a:xfrm>
              <a:off x="1848276" y="412214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2800" b="1">
                  <a:latin typeface="Arial"/>
                  <a:ea typeface="Arial"/>
                  <a:cs typeface="Arial"/>
                  <a:sym typeface="Arial"/>
                </a:defRPr>
              </a:lvl1pPr>
            </a:lstStyle>
            <a:p>
              <a:r>
                <a:t>SNR</a:t>
              </a:r>
            </a:p>
          </p:txBody>
        </p:sp>
      </p:grpSp>
      <p:sp>
        <p:nvSpPr>
          <p:cNvPr id="168" name="Gamma-Ray Production"/>
          <p:cNvSpPr txBox="1">
            <a:spLocks noGrp="1"/>
          </p:cNvSpPr>
          <p:nvPr>
            <p:ph type="title"/>
          </p:nvPr>
        </p:nvSpPr>
        <p:spPr>
          <a:prstGeom prst="rect">
            <a:avLst/>
          </a:prstGeom>
        </p:spPr>
        <p:txBody>
          <a:bodyPr/>
          <a:lstStyle>
            <a:lvl1pPr defTabSz="621791">
              <a:defRPr sz="2448"/>
            </a:lvl1pPr>
          </a:lstStyle>
          <a:p>
            <a:r>
              <a:t>Gamma-Ray Production</a:t>
            </a:r>
          </a:p>
        </p:txBody>
      </p:sp>
      <p:sp>
        <p:nvSpPr>
          <p:cNvPr id="169"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grpSp>
        <p:nvGrpSpPr>
          <p:cNvPr id="173" name="Group"/>
          <p:cNvGrpSpPr/>
          <p:nvPr/>
        </p:nvGrpSpPr>
        <p:grpSpPr>
          <a:xfrm>
            <a:off x="7808560" y="3408103"/>
            <a:ext cx="3201149" cy="769730"/>
            <a:chOff x="0" y="0"/>
            <a:chExt cx="3201147" cy="769729"/>
          </a:xfrm>
        </p:grpSpPr>
        <p:pic>
          <p:nvPicPr>
            <p:cNvPr id="170" name="Image" descr="Image"/>
            <p:cNvPicPr>
              <a:picLocks noChangeAspect="1"/>
            </p:cNvPicPr>
            <p:nvPr/>
          </p:nvPicPr>
          <p:blipFill>
            <a:blip r:embed="rId5"/>
            <a:stretch>
              <a:fillRect/>
            </a:stretch>
          </p:blipFill>
          <p:spPr>
            <a:xfrm>
              <a:off x="0" y="0"/>
              <a:ext cx="840874" cy="572769"/>
            </a:xfrm>
            <a:prstGeom prst="rect">
              <a:avLst/>
            </a:prstGeom>
            <a:ln w="12700" cap="flat">
              <a:noFill/>
              <a:miter lim="400000"/>
            </a:ln>
            <a:effectLst/>
          </p:spPr>
        </p:pic>
        <p:sp>
          <p:nvSpPr>
            <p:cNvPr id="171" name="Line"/>
            <p:cNvSpPr/>
            <p:nvPr/>
          </p:nvSpPr>
          <p:spPr>
            <a:xfrm flipV="1">
              <a:off x="502474" y="4402"/>
              <a:ext cx="1842147" cy="282061"/>
            </a:xfrm>
            <a:prstGeom prst="line">
              <a:avLst/>
            </a:prstGeom>
            <a:noFill/>
            <a:ln w="38100" cap="flat">
              <a:solidFill>
                <a:srgbClr val="F2F2F2"/>
              </a:solidFill>
              <a:prstDash val="solid"/>
              <a:miter lim="400000"/>
              <a:tailEnd type="triangle" w="med" len="med"/>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72" name="Neutral Pion"/>
            <p:cNvSpPr txBox="1"/>
            <p:nvPr/>
          </p:nvSpPr>
          <p:spPr>
            <a:xfrm>
              <a:off x="620476" y="196960"/>
              <a:ext cx="2580672" cy="572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2800" b="1">
                  <a:solidFill>
                    <a:srgbClr val="F2F2F2"/>
                  </a:solidFill>
                  <a:latin typeface="Arial"/>
                  <a:ea typeface="Arial"/>
                  <a:cs typeface="Arial"/>
                  <a:sym typeface="Arial"/>
                </a:defRPr>
              </a:lvl1pPr>
            </a:lstStyle>
            <a:p>
              <a:r>
                <a:t>Neutral Pion</a:t>
              </a:r>
            </a:p>
          </p:txBody>
        </p:sp>
      </p:grpSp>
      <p:grpSp>
        <p:nvGrpSpPr>
          <p:cNvPr id="177" name="Group"/>
          <p:cNvGrpSpPr/>
          <p:nvPr/>
        </p:nvGrpSpPr>
        <p:grpSpPr>
          <a:xfrm>
            <a:off x="9828576" y="1624677"/>
            <a:ext cx="1943462" cy="1886854"/>
            <a:chOff x="0" y="0"/>
            <a:chExt cx="1943460" cy="1886853"/>
          </a:xfrm>
        </p:grpSpPr>
        <p:sp>
          <p:nvSpPr>
            <p:cNvPr id="174" name="Line"/>
            <p:cNvSpPr/>
            <p:nvPr/>
          </p:nvSpPr>
          <p:spPr>
            <a:xfrm>
              <a:off x="405207" y="1865068"/>
              <a:ext cx="1133412" cy="21786"/>
            </a:xfrm>
            <a:prstGeom prst="line">
              <a:avLst/>
            </a:prstGeom>
            <a:noFill/>
            <a:ln w="38100" cap="flat">
              <a:solidFill>
                <a:srgbClr val="D04646"/>
              </a:solidFill>
              <a:custDash>
                <a:ds d="200000" sp="200000"/>
              </a:custDash>
              <a:miter lim="400000"/>
              <a:tailEnd type="triangle" w="med" len="med"/>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75" name="Line"/>
            <p:cNvSpPr/>
            <p:nvPr/>
          </p:nvSpPr>
          <p:spPr>
            <a:xfrm flipV="1">
              <a:off x="305480" y="1266912"/>
              <a:ext cx="831407" cy="558687"/>
            </a:xfrm>
            <a:prstGeom prst="line">
              <a:avLst/>
            </a:prstGeom>
            <a:noFill/>
            <a:ln w="38100" cap="flat">
              <a:solidFill>
                <a:srgbClr val="D04646"/>
              </a:solidFill>
              <a:custDash>
                <a:ds d="200000" sp="200000"/>
              </a:custDash>
              <a:miter lim="400000"/>
              <a:tailEnd type="triangle" w="med" len="med"/>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76" name="Gamma…"/>
            <p:cNvSpPr txBox="1"/>
            <p:nvPr/>
          </p:nvSpPr>
          <p:spPr>
            <a:xfrm>
              <a:off x="0" y="0"/>
              <a:ext cx="1943461" cy="14484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defRPr sz="2800" b="1">
                  <a:solidFill>
                    <a:srgbClr val="D04646"/>
                  </a:solidFill>
                  <a:latin typeface="Arial"/>
                  <a:ea typeface="Arial"/>
                  <a:cs typeface="Arial"/>
                  <a:sym typeface="Arial"/>
                </a:defRPr>
              </a:pPr>
              <a:r>
                <a:t>Gamma </a:t>
              </a:r>
            </a:p>
            <a:p>
              <a:pPr algn="ctr" defTabSz="584200">
                <a:defRPr sz="2800" b="1">
                  <a:solidFill>
                    <a:srgbClr val="D04646"/>
                  </a:solidFill>
                  <a:latin typeface="Arial"/>
                  <a:ea typeface="Arial"/>
                  <a:cs typeface="Arial"/>
                  <a:sym typeface="Arial"/>
                </a:defRPr>
              </a:pPr>
              <a:r>
                <a:t>Rays</a:t>
              </a:r>
            </a:p>
          </p:txBody>
        </p:sp>
      </p:grpSp>
      <p:sp>
        <p:nvSpPr>
          <p:cNvPr id="178" name="Hadronic Scenario"/>
          <p:cNvSpPr txBox="1">
            <a:spLocks noGrp="1"/>
          </p:cNvSpPr>
          <p:nvPr>
            <p:ph type="body" sz="quarter" idx="1"/>
          </p:nvPr>
        </p:nvSpPr>
        <p:spPr>
          <a:xfrm>
            <a:off x="287719" y="1016972"/>
            <a:ext cx="6412544" cy="533510"/>
          </a:xfrm>
          <a:prstGeom prst="rect">
            <a:avLst/>
          </a:prstGeom>
        </p:spPr>
        <p:txBody>
          <a:bodyPr/>
          <a:lstStyle>
            <a:lvl1pPr marL="0" indent="0">
              <a:buSzTx/>
              <a:buFont typeface="Wingdings"/>
              <a:buNone/>
              <a:defRPr sz="2000" b="1">
                <a:solidFill>
                  <a:srgbClr val="A9A9A9"/>
                </a:solidFill>
              </a:defRPr>
            </a:lvl1pPr>
          </a:lstStyle>
          <a:p>
            <a:r>
              <a:t>Hadronic Scenario</a:t>
            </a:r>
          </a:p>
        </p:txBody>
      </p:sp>
      <p:grpSp>
        <p:nvGrpSpPr>
          <p:cNvPr id="182" name="Group"/>
          <p:cNvGrpSpPr/>
          <p:nvPr/>
        </p:nvGrpSpPr>
        <p:grpSpPr>
          <a:xfrm>
            <a:off x="5489322" y="2396885"/>
            <a:ext cx="2733582" cy="1297603"/>
            <a:chOff x="0" y="0"/>
            <a:chExt cx="2733580" cy="1297602"/>
          </a:xfrm>
        </p:grpSpPr>
        <p:sp>
          <p:nvSpPr>
            <p:cNvPr id="179" name="Circle"/>
            <p:cNvSpPr/>
            <p:nvPr/>
          </p:nvSpPr>
          <p:spPr>
            <a:xfrm>
              <a:off x="0" y="841614"/>
              <a:ext cx="381000" cy="381001"/>
            </a:xfrm>
            <a:prstGeom prst="ellipse">
              <a:avLst/>
            </a:prstGeom>
            <a:solidFill>
              <a:srgbClr val="415985"/>
            </a:solid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sp>
          <p:nvSpPr>
            <p:cNvPr id="180" name="Proton (Hadronic)"/>
            <p:cNvSpPr txBox="1"/>
            <p:nvPr/>
          </p:nvSpPr>
          <p:spPr>
            <a:xfrm>
              <a:off x="507957" y="-1"/>
              <a:ext cx="1943462" cy="9027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584200">
                <a:defRPr sz="2800" b="1">
                  <a:solidFill>
                    <a:srgbClr val="415985"/>
                  </a:solidFill>
                  <a:latin typeface="Arial"/>
                  <a:ea typeface="Arial"/>
                  <a:cs typeface="Arial"/>
                  <a:sym typeface="Arial"/>
                </a:defRPr>
              </a:pPr>
              <a:r>
                <a:t>Proton</a:t>
              </a:r>
              <a:br/>
              <a:r>
                <a:t>(Hadronic)</a:t>
              </a:r>
            </a:p>
          </p:txBody>
        </p:sp>
        <p:sp>
          <p:nvSpPr>
            <p:cNvPr id="190" name="Connection Line"/>
            <p:cNvSpPr/>
            <p:nvPr/>
          </p:nvSpPr>
          <p:spPr>
            <a:xfrm>
              <a:off x="306808" y="1036283"/>
              <a:ext cx="2426773" cy="2613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noFill/>
            <a:ln w="38100" cap="flat">
              <a:solidFill>
                <a:srgbClr val="415985"/>
              </a:solidFill>
              <a:prstDash val="solid"/>
              <a:miter lim="400000"/>
              <a:tailEnd type="triangle" w="med" len="med"/>
            </a:ln>
            <a:effectLst/>
          </p:spPr>
          <p:txBody>
            <a:bodyPr/>
            <a:lstStyle/>
            <a:p>
              <a:endParaRPr/>
            </a:p>
          </p:txBody>
        </p:sp>
      </p:grpSp>
      <p:grpSp>
        <p:nvGrpSpPr>
          <p:cNvPr id="188" name="Group"/>
          <p:cNvGrpSpPr/>
          <p:nvPr/>
        </p:nvGrpSpPr>
        <p:grpSpPr>
          <a:xfrm>
            <a:off x="2919631" y="440489"/>
            <a:ext cx="4571847" cy="5072898"/>
            <a:chOff x="0" y="0"/>
            <a:chExt cx="4571845" cy="5072896"/>
          </a:xfrm>
        </p:grpSpPr>
        <p:sp>
          <p:nvSpPr>
            <p:cNvPr id="191" name="Connection Line"/>
            <p:cNvSpPr/>
            <p:nvPr/>
          </p:nvSpPr>
          <p:spPr>
            <a:xfrm>
              <a:off x="0" y="3979834"/>
              <a:ext cx="2472651" cy="1093063"/>
            </a:xfrm>
            <a:custGeom>
              <a:avLst/>
              <a:gdLst/>
              <a:ahLst/>
              <a:cxnLst>
                <a:cxn ang="0">
                  <a:pos x="wd2" y="hd2"/>
                </a:cxn>
                <a:cxn ang="5400000">
                  <a:pos x="wd2" y="hd2"/>
                </a:cxn>
                <a:cxn ang="10800000">
                  <a:pos x="wd2" y="hd2"/>
                </a:cxn>
                <a:cxn ang="16200000">
                  <a:pos x="wd2" y="hd2"/>
                </a:cxn>
              </a:cxnLst>
              <a:rect l="0" t="0" r="r" b="b"/>
              <a:pathLst>
                <a:path w="21600" h="18953" extrusionOk="0">
                  <a:moveTo>
                    <a:pt x="0" y="0"/>
                  </a:moveTo>
                  <a:cubicBezTo>
                    <a:pt x="2532" y="15639"/>
                    <a:pt x="9732" y="21600"/>
                    <a:pt x="21600" y="17882"/>
                  </a:cubicBezTo>
                </a:path>
              </a:pathLst>
            </a:custGeom>
            <a:noFill/>
            <a:ln w="38100" cap="flat">
              <a:solidFill>
                <a:srgbClr val="415985"/>
              </a:solidFill>
              <a:prstDash val="solid"/>
              <a:miter lim="400000"/>
              <a:tailEnd type="triangle" w="med" len="med"/>
            </a:ln>
            <a:effectLst/>
          </p:spPr>
          <p:txBody>
            <a:bodyPr/>
            <a:lstStyle/>
            <a:p>
              <a:endParaRPr/>
            </a:p>
          </p:txBody>
        </p:sp>
        <p:sp>
          <p:nvSpPr>
            <p:cNvPr id="192" name="Connection Line"/>
            <p:cNvSpPr/>
            <p:nvPr/>
          </p:nvSpPr>
          <p:spPr>
            <a:xfrm>
              <a:off x="1233384" y="1881560"/>
              <a:ext cx="1427740" cy="816632"/>
            </a:xfrm>
            <a:custGeom>
              <a:avLst/>
              <a:gdLst/>
              <a:ahLst/>
              <a:cxnLst>
                <a:cxn ang="0">
                  <a:pos x="wd2" y="hd2"/>
                </a:cxn>
                <a:cxn ang="5400000">
                  <a:pos x="wd2" y="hd2"/>
                </a:cxn>
                <a:cxn ang="10800000">
                  <a:pos x="wd2" y="hd2"/>
                </a:cxn>
                <a:cxn ang="16200000">
                  <a:pos x="wd2" y="hd2"/>
                </a:cxn>
              </a:cxnLst>
              <a:rect l="0" t="0" r="r" b="b"/>
              <a:pathLst>
                <a:path w="21600" h="17791" extrusionOk="0">
                  <a:moveTo>
                    <a:pt x="0" y="2873"/>
                  </a:moveTo>
                  <a:cubicBezTo>
                    <a:pt x="11720" y="-3809"/>
                    <a:pt x="18920" y="1164"/>
                    <a:pt x="21600" y="17791"/>
                  </a:cubicBezTo>
                </a:path>
              </a:pathLst>
            </a:custGeom>
            <a:noFill/>
            <a:ln w="38100" cap="flat">
              <a:solidFill>
                <a:srgbClr val="415985"/>
              </a:solidFill>
              <a:prstDash val="solid"/>
              <a:miter lim="400000"/>
              <a:tailEnd type="triangle" w="med" len="med"/>
            </a:ln>
            <a:effectLst/>
          </p:spPr>
          <p:txBody>
            <a:bodyPr/>
            <a:lstStyle/>
            <a:p>
              <a:endParaRPr/>
            </a:p>
          </p:txBody>
        </p:sp>
        <p:sp>
          <p:nvSpPr>
            <p:cNvPr id="193" name="Connection Line"/>
            <p:cNvSpPr/>
            <p:nvPr/>
          </p:nvSpPr>
          <p:spPr>
            <a:xfrm>
              <a:off x="673537" y="3593074"/>
              <a:ext cx="2129450" cy="558714"/>
            </a:xfrm>
            <a:custGeom>
              <a:avLst/>
              <a:gdLst/>
              <a:ahLst/>
              <a:cxnLst>
                <a:cxn ang="0">
                  <a:pos x="wd2" y="hd2"/>
                </a:cxn>
                <a:cxn ang="5400000">
                  <a:pos x="wd2" y="hd2"/>
                </a:cxn>
                <a:cxn ang="10800000">
                  <a:pos x="wd2" y="hd2"/>
                </a:cxn>
                <a:cxn ang="16200000">
                  <a:pos x="wd2" y="hd2"/>
                </a:cxn>
              </a:cxnLst>
              <a:rect l="0" t="0" r="r" b="b"/>
              <a:pathLst>
                <a:path w="21600" h="17000" extrusionOk="0">
                  <a:moveTo>
                    <a:pt x="0" y="0"/>
                  </a:moveTo>
                  <a:cubicBezTo>
                    <a:pt x="4644" y="17750"/>
                    <a:pt x="11844" y="21600"/>
                    <a:pt x="21600" y="11551"/>
                  </a:cubicBezTo>
                </a:path>
              </a:pathLst>
            </a:custGeom>
            <a:noFill/>
            <a:ln w="38100" cap="flat">
              <a:solidFill>
                <a:srgbClr val="415985"/>
              </a:solidFill>
              <a:prstDash val="solid"/>
              <a:miter lim="400000"/>
              <a:tailEnd type="triangle" w="med" len="med"/>
            </a:ln>
            <a:effectLst/>
          </p:spPr>
          <p:txBody>
            <a:bodyPr/>
            <a:lstStyle/>
            <a:p>
              <a:endParaRPr/>
            </a:p>
          </p:txBody>
        </p:sp>
        <p:sp>
          <p:nvSpPr>
            <p:cNvPr id="186" name="Escaping…"/>
            <p:cNvSpPr txBox="1"/>
            <p:nvPr/>
          </p:nvSpPr>
          <p:spPr>
            <a:xfrm>
              <a:off x="1780891" y="0"/>
              <a:ext cx="2790955" cy="1701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defRPr sz="2800" b="1">
                  <a:solidFill>
                    <a:srgbClr val="415985"/>
                  </a:solidFill>
                  <a:latin typeface="Arial"/>
                  <a:ea typeface="Arial"/>
                  <a:cs typeface="Arial"/>
                  <a:sym typeface="Arial"/>
                </a:defRPr>
              </a:pPr>
              <a:r>
                <a:t>Escaping </a:t>
              </a:r>
            </a:p>
            <a:p>
              <a:pPr algn="ctr" defTabSz="584200">
                <a:defRPr sz="2800" b="1">
                  <a:solidFill>
                    <a:srgbClr val="415985"/>
                  </a:solidFill>
                  <a:latin typeface="Arial"/>
                  <a:ea typeface="Arial"/>
                  <a:cs typeface="Arial"/>
                  <a:sym typeface="Arial"/>
                </a:defRPr>
              </a:pPr>
              <a:r>
                <a:t>Cosmic Rays</a:t>
              </a:r>
            </a:p>
          </p:txBody>
        </p:sp>
        <p:sp>
          <p:nvSpPr>
            <p:cNvPr id="194" name="Connection Line"/>
            <p:cNvSpPr/>
            <p:nvPr/>
          </p:nvSpPr>
          <p:spPr>
            <a:xfrm>
              <a:off x="393700" y="724158"/>
              <a:ext cx="1387191" cy="9288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252" y="8912"/>
                    <a:pt x="11452" y="1712"/>
                    <a:pt x="21600" y="0"/>
                  </a:cubicBezTo>
                </a:path>
              </a:pathLst>
            </a:custGeom>
            <a:noFill/>
            <a:ln w="38100" cap="flat">
              <a:solidFill>
                <a:srgbClr val="415985"/>
              </a:solidFill>
              <a:prstDash val="solid"/>
              <a:miter lim="400000"/>
              <a:tailEnd type="triangle" w="med" len="med"/>
            </a:ln>
            <a:effectLst/>
          </p:spPr>
          <p:txBody>
            <a:bodyPr/>
            <a:lstStyle/>
            <a:p>
              <a:endParaRPr/>
            </a:p>
          </p:txBody>
        </p:sp>
      </p:grpSp>
      <p:sp>
        <p:nvSpPr>
          <p:cNvPr id="189" name="Einecke"/>
          <p:cNvSpPr txBox="1"/>
          <p:nvPr/>
        </p:nvSpPr>
        <p:spPr>
          <a:xfrm>
            <a:off x="10352978" y="5972466"/>
            <a:ext cx="89465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3" animBg="1" advAuto="0"/>
      <p:bldP spid="167" grpId="1" animBg="1" advAuto="0"/>
      <p:bldP spid="173" grpId="5" animBg="1" advAuto="0"/>
      <p:bldP spid="177" grpId="6" animBg="1" advAuto="0"/>
      <p:bldP spid="182" grpId="4" animBg="1" advAuto="0"/>
      <p:bldP spid="188"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5" name="Insufficient reproduction…"/>
              <p:cNvSpPr txBox="1"/>
              <p:nvPr/>
            </p:nvSpPr>
            <p:spPr>
              <a:xfrm>
                <a:off x="222607" y="1067773"/>
                <a:ext cx="8483782" cy="54739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rmAutofit/>
              </a:bodyPr>
              <a:lstStyle/>
              <a:p>
                <a:pPr marL="228600" indent="-228600">
                  <a:lnSpc>
                    <a:spcPct val="90000"/>
                  </a:lnSpc>
                  <a:spcBef>
                    <a:spcPts val="1000"/>
                  </a:spcBef>
                  <a:buClr>
                    <a:srgbClr val="A6A6A6"/>
                  </a:buClr>
                  <a:buSzPct val="100000"/>
                  <a:buChar char="▪"/>
                  <a:defRPr>
                    <a:latin typeface="Fira Sans"/>
                    <a:ea typeface="Fira Sans"/>
                    <a:cs typeface="Fira Sans"/>
                    <a:sym typeface="Fira Sans"/>
                  </a:defRPr>
                </a:pPr>
                <a:r>
                  <a:t>Insufficient reproduction</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Adjusted method required </a:t>
                </a:r>
              </a:p>
              <a:p>
                <a:pPr>
                  <a:lnSpc>
                    <a:spcPct val="90000"/>
                  </a:lnSpc>
                  <a:spcBef>
                    <a:spcPts val="1000"/>
                  </a:spcBef>
                  <a:defRPr>
                    <a:latin typeface="Fira Sans"/>
                    <a:ea typeface="Fira Sans"/>
                    <a:cs typeface="Fira Sans"/>
                    <a:sym typeface="Fira Sans"/>
                  </a:defRPr>
                </a:pPr>
                <a:endParaRPr/>
              </a:p>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Investigation of Dendrogram Cuts</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Adjusting dendrogram settings to remove noise</a:t>
                </a:r>
              </a:p>
              <a:p>
                <a:pPr marL="228600" indent="-228600">
                  <a:lnSpc>
                    <a:spcPct val="90000"/>
                  </a:lnSpc>
                  <a:spcBef>
                    <a:spcPts val="1000"/>
                  </a:spcBef>
                  <a:buClr>
                    <a:srgbClr val="A6A6A6"/>
                  </a:buClr>
                  <a:buSzPct val="100000"/>
                  <a:buChar char="▪"/>
                  <a:defRPr>
                    <a:latin typeface="Fira Sans"/>
                    <a:ea typeface="Fira Sans"/>
                    <a:cs typeface="Fira Sans"/>
                    <a:sym typeface="Fira Sans"/>
                  </a:defRPr>
                </a:pPr>
                <a:r>
                  <a:t>Relationship between </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Number of descendants</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14:m>
                  <m:oMath xmlns:m="http://schemas.openxmlformats.org/officeDocument/2006/math">
                    <m:sSub>
                      <m:sSubPr>
                        <m:ctrlPr>
                          <a:rPr sz="2300" i="1">
                            <a:solidFill>
                              <a:srgbClr val="000000"/>
                            </a:solidFill>
                            <a:latin typeface="Cambria Math" panose="02040503050406030204" pitchFamily="18" charset="0"/>
                          </a:rPr>
                        </m:ctrlPr>
                      </m:sSubPr>
                      <m:e>
                        <m:r>
                          <a:rPr sz="2300" i="1">
                            <a:solidFill>
                              <a:srgbClr val="000000"/>
                            </a:solidFill>
                            <a:latin typeface="Cambria Math" panose="02040503050406030204" pitchFamily="18" charset="0"/>
                          </a:rPr>
                          <m:t>𝜎</m:t>
                        </m:r>
                      </m:e>
                      <m:sub>
                        <m:r>
                          <a:rPr sz="2300" i="1">
                            <a:solidFill>
                              <a:srgbClr val="000000"/>
                            </a:solidFill>
                            <a:latin typeface="Cambria Math" panose="02040503050406030204" pitchFamily="18" charset="0"/>
                          </a:rPr>
                          <m:t>𝑣</m:t>
                        </m:r>
                      </m:sub>
                    </m:sSub>
                  </m:oMath>
                </a14:m>
                <a:r>
                  <a:t> standard deviation in velocity</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14:m>
                  <m:oMath xmlns:m="http://schemas.openxmlformats.org/officeDocument/2006/math">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𝜎</m:t>
                        </m:r>
                      </m:e>
                      <m:sub>
                        <m:r>
                          <a:rPr sz="2200" i="1">
                            <a:solidFill>
                              <a:srgbClr val="000000"/>
                            </a:solidFill>
                            <a:latin typeface="Cambria Math" panose="02040503050406030204" pitchFamily="18" charset="0"/>
                          </a:rPr>
                          <m:t>𝑟</m:t>
                        </m:r>
                      </m:sub>
                    </m:sSub>
                  </m:oMath>
                </a14:m>
                <a:r>
                  <a:t> radial standard deviation</a:t>
                </a:r>
              </a:p>
              <a:p>
                <a:pPr marL="685800" lvl="1" indent="-228600">
                  <a:lnSpc>
                    <a:spcPct val="90000"/>
                  </a:lnSpc>
                  <a:spcBef>
                    <a:spcPts val="1000"/>
                  </a:spcBef>
                  <a:buClr>
                    <a:srgbClr val="A6A6A6"/>
                  </a:buClr>
                  <a:buSzPct val="100000"/>
                  <a:buChar char="▪"/>
                  <a:defRPr>
                    <a:latin typeface="Fira Sans"/>
                    <a:ea typeface="Fira Sans"/>
                    <a:cs typeface="Fira Sans"/>
                    <a:sym typeface="Fira Sans"/>
                  </a:defRPr>
                </a:pPr>
                <a:r>
                  <a:t>Volume of structure</a:t>
                </a:r>
              </a:p>
            </p:txBody>
          </p:sp>
        </mc:Choice>
        <mc:Fallback xmlns="">
          <p:sp>
            <p:nvSpPr>
              <p:cNvPr id="515" name="Insufficient reproduction…"/>
              <p:cNvSpPr txBox="1">
                <a:spLocks noRot="1" noChangeAspect="1" noMove="1" noResize="1" noEditPoints="1" noAdjustHandles="1" noChangeArrowheads="1" noChangeShapeType="1" noTextEdit="1"/>
              </p:cNvSpPr>
              <p:nvPr/>
            </p:nvSpPr>
            <p:spPr>
              <a:xfrm>
                <a:off x="222607" y="1067773"/>
                <a:ext cx="8483782" cy="5473955"/>
              </a:xfrm>
              <a:prstGeom prst="rect">
                <a:avLst/>
              </a:prstGeom>
              <a:blipFill>
                <a:blip r:embed="rId3"/>
                <a:stretch>
                  <a:fillRect l="-1196" t="-13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516" name="My Approach"/>
          <p:cNvSpPr txBox="1">
            <a:spLocks noGrp="1"/>
          </p:cNvSpPr>
          <p:nvPr>
            <p:ph type="title"/>
          </p:nvPr>
        </p:nvSpPr>
        <p:spPr>
          <a:prstGeom prst="rect">
            <a:avLst/>
          </a:prstGeom>
        </p:spPr>
        <p:txBody>
          <a:bodyPr/>
          <a:lstStyle>
            <a:lvl1pPr defTabSz="621791">
              <a:defRPr sz="2448"/>
            </a:lvl1pPr>
          </a:lstStyle>
          <a:p>
            <a:r>
              <a:t>My Approach</a:t>
            </a:r>
          </a:p>
        </p:txBody>
      </p:sp>
      <p:sp>
        <p:nvSpPr>
          <p:cNvPr id="5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518" name="Line"/>
          <p:cNvSpPr/>
          <p:nvPr/>
        </p:nvSpPr>
        <p:spPr>
          <a:xfrm>
            <a:off x="958164" y="3514710"/>
            <a:ext cx="2450921" cy="1"/>
          </a:xfrm>
          <a:prstGeom prst="line">
            <a:avLst/>
          </a:prstGeom>
          <a:ln w="50800">
            <a:solidFill>
              <a:srgbClr val="C23531"/>
            </a:solidFill>
            <a:miter/>
          </a:ln>
        </p:spPr>
        <p:txBody>
          <a:bodyPr lIns="45719" rIns="45719"/>
          <a:lstStyle/>
          <a:p>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Development of Cloud Selection Algorithm"/>
          <p:cNvSpPr txBox="1">
            <a:spLocks noGrp="1"/>
          </p:cNvSpPr>
          <p:nvPr>
            <p:ph type="title"/>
          </p:nvPr>
        </p:nvSpPr>
        <p:spPr>
          <a:prstGeom prst="rect">
            <a:avLst/>
          </a:prstGeom>
        </p:spPr>
        <p:txBody>
          <a:bodyPr/>
          <a:lstStyle>
            <a:lvl1pPr defTabSz="621791">
              <a:defRPr sz="2448"/>
            </a:lvl1pPr>
          </a:lstStyle>
          <a:p>
            <a:r>
              <a:t>Development of Cloud Selection Algorithm</a:t>
            </a:r>
          </a:p>
        </p:txBody>
      </p:sp>
      <p:sp>
        <p:nvSpPr>
          <p:cNvPr id="5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mc:AlternateContent xmlns:mc="http://schemas.openxmlformats.org/markup-compatibility/2006" xmlns:a14="http://schemas.microsoft.com/office/drawing/2010/main">
        <mc:Choice Requires="a14">
          <p:sp>
            <p:nvSpPr>
              <p:cNvPr id="524" name="Dendrogram Settings…"/>
              <p:cNvSpPr txBox="1">
                <a:spLocks noGrp="1"/>
              </p:cNvSpPr>
              <p:nvPr>
                <p:ph type="body" sz="half" idx="1"/>
              </p:nvPr>
            </p:nvSpPr>
            <p:spPr>
              <a:xfrm>
                <a:off x="287719" y="1016972"/>
                <a:ext cx="4521925" cy="5473956"/>
              </a:xfrm>
              <a:prstGeom prst="rect">
                <a:avLst/>
              </a:prstGeom>
            </p:spPr>
            <p:txBody>
              <a:bodyPr/>
              <a:lstStyle/>
              <a:p>
                <a:pPr marL="0" indent="0">
                  <a:buSzTx/>
                  <a:buFont typeface="Wingdings"/>
                  <a:buNone/>
                  <a:defRPr sz="2000" b="1">
                    <a:solidFill>
                      <a:srgbClr val="A9A9A9"/>
                    </a:solidFill>
                  </a:defRPr>
                </a:pPr>
                <a:r>
                  <a:t>Dendrogram Settings</a:t>
                </a:r>
              </a:p>
              <a:p>
                <a:r>
                  <a:t>min_value = </a:t>
                </a:r>
                <a14:m>
                  <m:oMath xmlns:m="http://schemas.openxmlformats.org/officeDocument/2006/math">
                    <m:r>
                      <a:rPr sz="2250" i="1">
                        <a:solidFill>
                          <a:srgbClr val="000000"/>
                        </a:solidFill>
                        <a:latin typeface="Cambria Math" panose="02040503050406030204" pitchFamily="18" charset="0"/>
                      </a:rPr>
                      <m:t>3</m:t>
                    </m:r>
                    <m:sSub>
                      <m:sSubPr>
                        <m:ctrlPr>
                          <a:rPr sz="2250" i="1">
                            <a:solidFill>
                              <a:srgbClr val="000000"/>
                            </a:solidFill>
                            <a:latin typeface="Cambria Math" panose="02040503050406030204" pitchFamily="18" charset="0"/>
                          </a:rPr>
                        </m:ctrlPr>
                      </m:sSubPr>
                      <m:e>
                        <m:r>
                          <a:rPr sz="2250" i="1">
                            <a:solidFill>
                              <a:srgbClr val="000000"/>
                            </a:solidFill>
                            <a:latin typeface="Cambria Math" panose="02040503050406030204" pitchFamily="18" charset="0"/>
                          </a:rPr>
                          <m:t>𝜎</m:t>
                        </m:r>
                      </m:e>
                      <m:sub>
                        <m:r>
                          <a:rPr sz="2250" i="1">
                            <a:solidFill>
                              <a:srgbClr val="000000"/>
                            </a:solidFill>
                            <a:latin typeface="Cambria Math" panose="02040503050406030204" pitchFamily="18" charset="0"/>
                          </a:rPr>
                          <m:t>𝑛𝑜𝑖𝑠𝑒</m:t>
                        </m:r>
                      </m:sub>
                    </m:sSub>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𝜇</m:t>
                    </m:r>
                  </m:oMath>
                </a14:m>
                <a:endParaRPr/>
              </a:p>
              <a:p>
                <a:r>
                  <a:t>min_delta = </a:t>
                </a:r>
                <a14:m>
                  <m:oMath xmlns:m="http://schemas.openxmlformats.org/officeDocument/2006/math">
                    <m:r>
                      <a:rPr sz="2250" i="1">
                        <a:solidFill>
                          <a:srgbClr val="000000"/>
                        </a:solidFill>
                        <a:latin typeface="Cambria Math" panose="02040503050406030204" pitchFamily="18" charset="0"/>
                      </a:rPr>
                      <m:t>3</m:t>
                    </m:r>
                    <m:sSub>
                      <m:sSubPr>
                        <m:ctrlPr>
                          <a:rPr sz="2250" i="1">
                            <a:solidFill>
                              <a:srgbClr val="000000"/>
                            </a:solidFill>
                            <a:latin typeface="Cambria Math" panose="02040503050406030204" pitchFamily="18" charset="0"/>
                          </a:rPr>
                        </m:ctrlPr>
                      </m:sSubPr>
                      <m:e>
                        <m:r>
                          <a:rPr sz="2250" i="1">
                            <a:solidFill>
                              <a:srgbClr val="000000"/>
                            </a:solidFill>
                            <a:latin typeface="Cambria Math" panose="02040503050406030204" pitchFamily="18" charset="0"/>
                          </a:rPr>
                          <m:t>𝜎</m:t>
                        </m:r>
                      </m:e>
                      <m:sub>
                        <m:r>
                          <a:rPr sz="2250" i="1">
                            <a:solidFill>
                              <a:srgbClr val="000000"/>
                            </a:solidFill>
                            <a:latin typeface="Cambria Math" panose="02040503050406030204" pitchFamily="18" charset="0"/>
                          </a:rPr>
                          <m:t>𝑛𝑜𝑖𝑠𝑒</m:t>
                        </m:r>
                      </m:sub>
                    </m:sSub>
                  </m:oMath>
                </a14:m>
                <a:endParaRPr/>
              </a:p>
              <a:p>
                <a:r>
                  <a:t>min_npix = 20</a:t>
                </a:r>
              </a:p>
              <a:p>
                <a:pPr lvl="1"/>
                <a:endParaRPr/>
              </a:p>
              <a:p>
                <a:pPr marL="0" indent="0">
                  <a:buSzTx/>
                  <a:buFont typeface="Wingdings"/>
                  <a:buNone/>
                  <a:defRPr sz="2000" b="1">
                    <a:solidFill>
                      <a:srgbClr val="A9A9A9"/>
                    </a:solidFill>
                  </a:defRPr>
                </a:pPr>
                <a:r>
                  <a:t>Dendrogram Cuts</a:t>
                </a:r>
              </a:p>
              <a:p>
                <a:r>
                  <a:t>Velocity bin width/2 </a:t>
                </a:r>
                <a14:m>
                  <m:oMath xmlns:m="http://schemas.openxmlformats.org/officeDocument/2006/math">
                    <m:r>
                      <a:rPr sz="2450" i="1">
                        <a:solidFill>
                          <a:srgbClr val="000000"/>
                        </a:solidFill>
                        <a:latin typeface="Cambria Math" panose="02040503050406030204" pitchFamily="18" charset="0"/>
                      </a:rPr>
                      <m:t>≤</m:t>
                    </m:r>
                    <m:sSub>
                      <m:sSubPr>
                        <m:ctrlPr>
                          <a:rPr sz="2450" i="1">
                            <a:solidFill>
                              <a:srgbClr val="000000"/>
                            </a:solidFill>
                            <a:latin typeface="Cambria Math" panose="02040503050406030204" pitchFamily="18" charset="0"/>
                          </a:rPr>
                        </m:ctrlPr>
                      </m:sSubPr>
                      <m:e>
                        <m:r>
                          <a:rPr sz="2450" i="1">
                            <a:solidFill>
                              <a:srgbClr val="000000"/>
                            </a:solidFill>
                            <a:latin typeface="Cambria Math" panose="02040503050406030204" pitchFamily="18" charset="0"/>
                          </a:rPr>
                          <m:t>𝜎</m:t>
                        </m:r>
                      </m:e>
                      <m:sub>
                        <m:r>
                          <a:rPr sz="2450" i="1">
                            <a:solidFill>
                              <a:srgbClr val="000000"/>
                            </a:solidFill>
                            <a:latin typeface="Cambria Math" panose="02040503050406030204" pitchFamily="18" charset="0"/>
                          </a:rPr>
                          <m:t>𝑣</m:t>
                        </m:r>
                      </m:sub>
                    </m:sSub>
                    <m:r>
                      <a:rPr sz="2450" i="1">
                        <a:solidFill>
                          <a:srgbClr val="000000"/>
                        </a:solidFill>
                        <a:latin typeface="Cambria Math" panose="02040503050406030204" pitchFamily="18" charset="0"/>
                      </a:rPr>
                      <m:t>≤</m:t>
                    </m:r>
                  </m:oMath>
                </a14:m>
                <a:r>
                  <a:t>8 km/s</a:t>
                </a:r>
              </a:p>
              <a:p>
                <a:r>
                  <a:t>Spatial bin width/2 </a:t>
                </a:r>
                <a14:m>
                  <m:oMath xmlns:m="http://schemas.openxmlformats.org/officeDocument/2006/math">
                    <m:r>
                      <a:rPr sz="2450" i="1">
                        <a:solidFill>
                          <a:srgbClr val="000000"/>
                        </a:solidFill>
                        <a:latin typeface="Cambria Math" panose="02040503050406030204" pitchFamily="18" charset="0"/>
                      </a:rPr>
                      <m:t>≤</m:t>
                    </m:r>
                    <m:sSub>
                      <m:sSubPr>
                        <m:ctrlPr>
                          <a:rPr sz="2450" i="1">
                            <a:solidFill>
                              <a:srgbClr val="000000"/>
                            </a:solidFill>
                            <a:latin typeface="Cambria Math" panose="02040503050406030204" pitchFamily="18" charset="0"/>
                          </a:rPr>
                        </m:ctrlPr>
                      </m:sSubPr>
                      <m:e>
                        <m:r>
                          <a:rPr sz="2450" i="1">
                            <a:solidFill>
                              <a:srgbClr val="000000"/>
                            </a:solidFill>
                            <a:latin typeface="Cambria Math" panose="02040503050406030204" pitchFamily="18" charset="0"/>
                          </a:rPr>
                          <m:t>𝜎</m:t>
                        </m:r>
                      </m:e>
                      <m:sub>
                        <m:r>
                          <a:rPr sz="2450" i="1">
                            <a:solidFill>
                              <a:srgbClr val="000000"/>
                            </a:solidFill>
                            <a:latin typeface="Cambria Math" panose="02040503050406030204" pitchFamily="18" charset="0"/>
                          </a:rPr>
                          <m:t>𝑟</m:t>
                        </m:r>
                      </m:sub>
                    </m:sSub>
                    <m:r>
                      <a:rPr sz="2450" i="1">
                        <a:solidFill>
                          <a:srgbClr val="000000"/>
                        </a:solidFill>
                        <a:latin typeface="Cambria Math" panose="02040503050406030204" pitchFamily="18" charset="0"/>
                      </a:rPr>
                      <m:t>≤</m:t>
                    </m:r>
                  </m:oMath>
                </a14:m>
                <a:r>
                  <a:t> 0.5˚</a:t>
                </a:r>
              </a:p>
              <a:p>
                <a:r>
                  <a:t>Minimum pixel width in (l x b x v) </a:t>
                </a:r>
                <a14:m>
                  <m:oMath xmlns:m="http://schemas.openxmlformats.org/officeDocument/2006/math">
                    <m:r>
                      <a:rPr sz="2650" i="1">
                        <a:solidFill>
                          <a:srgbClr val="000000"/>
                        </a:solidFill>
                        <a:latin typeface="Cambria Math" panose="02040503050406030204" pitchFamily="18" charset="0"/>
                      </a:rPr>
                      <m:t>≤</m:t>
                    </m:r>
                  </m:oMath>
                </a14:m>
                <a:r>
                  <a:t> Volume </a:t>
                </a:r>
                <a14:m>
                  <m:oMath xmlns:m="http://schemas.openxmlformats.org/officeDocument/2006/math">
                    <m:r>
                      <a:rPr sz="2650" i="1">
                        <a:solidFill>
                          <a:srgbClr val="000000"/>
                        </a:solidFill>
                        <a:latin typeface="Cambria Math" panose="02040503050406030204" pitchFamily="18" charset="0"/>
                      </a:rPr>
                      <m:t>≤</m:t>
                    </m:r>
                  </m:oMath>
                </a14:m>
                <a:r>
                  <a:t> 1200 voxels</a:t>
                </a:r>
              </a:p>
            </p:txBody>
          </p:sp>
        </mc:Choice>
        <mc:Fallback xmlns="">
          <p:sp>
            <p:nvSpPr>
              <p:cNvPr id="524" name="Dendrogram Settings…"/>
              <p:cNvSpPr txBox="1">
                <a:spLocks noGrp="1" noRot="1" noChangeAspect="1" noMove="1" noResize="1" noEditPoints="1" noAdjustHandles="1" noChangeArrowheads="1" noChangeShapeType="1" noTextEdit="1"/>
              </p:cNvSpPr>
              <p:nvPr>
                <p:ph type="body" sz="half" idx="1"/>
              </p:nvPr>
            </p:nvSpPr>
            <p:spPr>
              <a:xfrm>
                <a:off x="287719" y="1016972"/>
                <a:ext cx="4521925" cy="5473956"/>
              </a:xfrm>
              <a:prstGeom prst="rect">
                <a:avLst/>
              </a:prstGeom>
              <a:blipFill>
                <a:blip r:embed="rId3"/>
                <a:stretch>
                  <a:fillRect l="-2521" t="-1389"/>
                </a:stretch>
              </a:blipFill>
            </p:spPr>
            <p:txBody>
              <a:bodyPr/>
              <a:lstStyle/>
              <a:p>
                <a:r>
                  <a:rPr lang="en-US">
                    <a:noFill/>
                  </a:rPr>
                  <a:t> </a:t>
                </a:r>
              </a:p>
            </p:txBody>
          </p:sp>
        </mc:Fallback>
      </mc:AlternateContent>
      <p:pic>
        <p:nvPicPr>
          <p:cNvPr id="525" name="quad1_plot.pdf" descr="quad1_plot.pdf"/>
          <p:cNvPicPr>
            <a:picLocks noChangeAspect="1"/>
          </p:cNvPicPr>
          <p:nvPr/>
        </p:nvPicPr>
        <p:blipFill>
          <a:blip r:embed="rId4"/>
          <a:stretch>
            <a:fillRect/>
          </a:stretch>
        </p:blipFill>
        <p:spPr>
          <a:xfrm>
            <a:off x="4444189" y="880156"/>
            <a:ext cx="7543346" cy="4720759"/>
          </a:xfrm>
          <a:prstGeom prst="rect">
            <a:avLst/>
          </a:prstGeom>
          <a:ln w="12700">
            <a:miter lim="400000"/>
          </a:ln>
        </p:spPr>
      </p:pic>
      <p:sp>
        <p:nvSpPr>
          <p:cNvPr id="526" name="Rice et al. catalogue…"/>
          <p:cNvSpPr txBox="1"/>
          <p:nvPr/>
        </p:nvSpPr>
        <p:spPr>
          <a:xfrm>
            <a:off x="5725283" y="5461880"/>
            <a:ext cx="2210952"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solidFill>
                  <a:srgbClr val="E42122"/>
                </a:solidFill>
              </a:defRPr>
            </a:pPr>
            <a:r>
              <a:t>Rice et al. catalogue </a:t>
            </a:r>
          </a:p>
          <a:p>
            <a:pPr algn="ctr">
              <a:defRPr sz="2400">
                <a:solidFill>
                  <a:srgbClr val="E42122"/>
                </a:solidFill>
              </a:defRPr>
            </a:pPr>
            <a:r>
              <a:t>389 clouds</a:t>
            </a:r>
          </a:p>
        </p:txBody>
      </p:sp>
      <p:sp>
        <p:nvSpPr>
          <p:cNvPr id="527" name="My Algorithm…"/>
          <p:cNvSpPr txBox="1"/>
          <p:nvPr/>
        </p:nvSpPr>
        <p:spPr>
          <a:xfrm>
            <a:off x="8851874" y="5639680"/>
            <a:ext cx="1961962"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400" b="1">
                <a:solidFill>
                  <a:srgbClr val="0E458A"/>
                </a:solidFill>
              </a:defRPr>
            </a:pPr>
            <a:r>
              <a:t>My Algorithm</a:t>
            </a:r>
          </a:p>
          <a:p>
            <a:pPr algn="ctr">
              <a:defRPr sz="2400">
                <a:solidFill>
                  <a:srgbClr val="0E458A"/>
                </a:solidFill>
              </a:defRPr>
            </a:pPr>
            <a:r>
              <a:t>365 clouds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1" animBg="1" advAuto="0"/>
      <p:bldP spid="527"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Development of Cloud Selection Algorithm"/>
          <p:cNvSpPr txBox="1">
            <a:spLocks noGrp="1"/>
          </p:cNvSpPr>
          <p:nvPr>
            <p:ph type="title"/>
          </p:nvPr>
        </p:nvSpPr>
        <p:spPr>
          <a:prstGeom prst="rect">
            <a:avLst/>
          </a:prstGeom>
        </p:spPr>
        <p:txBody>
          <a:bodyPr/>
          <a:lstStyle>
            <a:lvl1pPr defTabSz="621791">
              <a:defRPr sz="2448"/>
            </a:lvl1pPr>
          </a:lstStyle>
          <a:p>
            <a:r>
              <a:t>Development of Cloud Selection Algorithm</a:t>
            </a:r>
          </a:p>
        </p:txBody>
      </p:sp>
      <p:sp>
        <p:nvSpPr>
          <p:cNvPr id="5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533" name="Rice et al. catalogue…"/>
          <p:cNvSpPr txBox="1"/>
          <p:nvPr/>
        </p:nvSpPr>
        <p:spPr>
          <a:xfrm>
            <a:off x="4823599" y="2316988"/>
            <a:ext cx="2544802" cy="131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400">
                <a:solidFill>
                  <a:srgbClr val="E42122"/>
                </a:solidFill>
                <a:latin typeface="Fira Sans"/>
                <a:ea typeface="Fira Sans"/>
                <a:cs typeface="Fira Sans"/>
                <a:sym typeface="Fira Sans"/>
              </a:defRPr>
            </a:pPr>
            <a:r>
              <a:rPr b="1"/>
              <a:t>Rice et al. catalogue</a:t>
            </a:r>
            <a:r>
              <a:t> </a:t>
            </a:r>
          </a:p>
          <a:p>
            <a:pPr algn="ctr" defTabSz="457200">
              <a:defRPr sz="2400">
                <a:solidFill>
                  <a:srgbClr val="E42122"/>
                </a:solidFill>
                <a:latin typeface="Fira Sans"/>
                <a:ea typeface="Fira Sans"/>
                <a:cs typeface="Fira Sans"/>
                <a:sym typeface="Fira Sans"/>
              </a:defRPr>
            </a:pPr>
            <a:r>
              <a:t>17 clouds</a:t>
            </a:r>
          </a:p>
        </p:txBody>
      </p:sp>
      <p:sp>
        <p:nvSpPr>
          <p:cNvPr id="534" name="My Algorithm…"/>
          <p:cNvSpPr txBox="1"/>
          <p:nvPr/>
        </p:nvSpPr>
        <p:spPr>
          <a:xfrm>
            <a:off x="5085794" y="3755867"/>
            <a:ext cx="2020412" cy="87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400" b="1">
                <a:solidFill>
                  <a:srgbClr val="0E458A"/>
                </a:solidFill>
                <a:latin typeface="Fira Sans"/>
                <a:ea typeface="Fira Sans"/>
                <a:cs typeface="Fira Sans"/>
                <a:sym typeface="Fira Sans"/>
              </a:defRPr>
            </a:pPr>
            <a:r>
              <a:t>My Algorithm</a:t>
            </a:r>
          </a:p>
          <a:p>
            <a:pPr algn="ctr" defTabSz="457200">
              <a:defRPr sz="2400">
                <a:solidFill>
                  <a:srgbClr val="0E458A"/>
                </a:solidFill>
                <a:latin typeface="Fira Sans"/>
                <a:ea typeface="Fira Sans"/>
                <a:cs typeface="Fira Sans"/>
                <a:sym typeface="Fira Sans"/>
              </a:defRPr>
            </a:pPr>
            <a:r>
              <a:t>15 clouds</a:t>
            </a:r>
          </a:p>
        </p:txBody>
      </p:sp>
      <p:sp>
        <p:nvSpPr>
          <p:cNvPr id="535" name="6 cloud matches"/>
          <p:cNvSpPr txBox="1"/>
          <p:nvPr/>
        </p:nvSpPr>
        <p:spPr>
          <a:xfrm>
            <a:off x="1523394" y="5817021"/>
            <a:ext cx="2421967"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t>6 cloud matches</a:t>
            </a:r>
          </a:p>
        </p:txBody>
      </p:sp>
      <p:sp>
        <p:nvSpPr>
          <p:cNvPr id="536" name="9 new clouds"/>
          <p:cNvSpPr txBox="1"/>
          <p:nvPr/>
        </p:nvSpPr>
        <p:spPr>
          <a:xfrm>
            <a:off x="5085794" y="5817021"/>
            <a:ext cx="2020412"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t>9 new clouds</a:t>
            </a:r>
          </a:p>
        </p:txBody>
      </p:sp>
      <p:sp>
        <p:nvSpPr>
          <p:cNvPr id="537" name="5 unidentified clouds"/>
          <p:cNvSpPr txBox="1"/>
          <p:nvPr/>
        </p:nvSpPr>
        <p:spPr>
          <a:xfrm>
            <a:off x="8356125" y="5817021"/>
            <a:ext cx="3089578"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t>5 unidentified clouds</a:t>
            </a:r>
          </a:p>
        </p:txBody>
      </p:sp>
      <p:pic>
        <p:nvPicPr>
          <p:cNvPr id="538" name="bmomPlot.pdf" descr="bmomPlot.pdf"/>
          <p:cNvPicPr>
            <a:picLocks noChangeAspect="1"/>
          </p:cNvPicPr>
          <p:nvPr/>
        </p:nvPicPr>
        <p:blipFill>
          <a:blip r:embed="rId3"/>
          <a:stretch>
            <a:fillRect/>
          </a:stretch>
        </p:blipFill>
        <p:spPr>
          <a:xfrm>
            <a:off x="7779922" y="1212697"/>
            <a:ext cx="4241983" cy="4458006"/>
          </a:xfrm>
          <a:prstGeom prst="rect">
            <a:avLst/>
          </a:prstGeom>
          <a:ln w="12700">
            <a:miter lim="400000"/>
          </a:ln>
        </p:spPr>
      </p:pic>
      <p:pic>
        <p:nvPicPr>
          <p:cNvPr id="539" name="slices.gif" descr="slices.gif"/>
          <p:cNvPicPr>
            <a:picLocks/>
          </p:cNvPicPr>
          <p:nvPr/>
        </p:nvPicPr>
        <p:blipFill>
          <a:blip r:embed="rId4"/>
          <a:stretch>
            <a:fillRect/>
          </a:stretch>
        </p:blipFill>
        <p:spPr>
          <a:xfrm>
            <a:off x="299992" y="1369791"/>
            <a:ext cx="4868770" cy="445800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1" animBg="1" advAuto="0"/>
      <p:bldP spid="536" grpId="2" animBg="1" advAuto="0"/>
      <p:bldP spid="537"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Famous mature SNR…"/>
          <p:cNvSpPr txBox="1"/>
          <p:nvPr/>
        </p:nvSpPr>
        <p:spPr>
          <a:xfrm>
            <a:off x="287719" y="1016972"/>
            <a:ext cx="5436832" cy="5473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Famous mature SNR</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Very well studied</a:t>
            </a:r>
          </a:p>
          <a:p>
            <a:pPr>
              <a:lnSpc>
                <a:spcPct val="90000"/>
              </a:lnSpc>
              <a:spcBef>
                <a:spcPts val="1000"/>
              </a:spcBef>
              <a:defRPr>
                <a:latin typeface="Fira Sans"/>
                <a:ea typeface="Fira Sans"/>
                <a:cs typeface="Fira Sans"/>
                <a:sym typeface="Fira Sans"/>
              </a:defRPr>
            </a:pPr>
            <a:endParaRPr/>
          </a:p>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Application of Cloud Selection Algorithm</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Using combined 12CO and HI data from Mopra and Parkes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Used partISM</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Applied determined dendrogram settings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t>Cuts used were based on </a:t>
            </a:r>
          </a:p>
          <a:p>
            <a:pPr marL="1143000" lvl="2" indent="-228600">
              <a:lnSpc>
                <a:spcPct val="90000"/>
              </a:lnSpc>
              <a:spcBef>
                <a:spcPts val="1000"/>
              </a:spcBef>
              <a:buClr>
                <a:srgbClr val="A6A6A6"/>
              </a:buClr>
              <a:buSzPct val="100000"/>
              <a:buChar char="▪"/>
              <a:defRPr>
                <a:latin typeface="Fira Sans"/>
                <a:ea typeface="Fira Sans"/>
                <a:cs typeface="Fira Sans"/>
                <a:sym typeface="Fira Sans"/>
              </a:defRPr>
            </a:pPr>
            <a:r>
              <a:t>Resolution of data </a:t>
            </a:r>
          </a:p>
          <a:p>
            <a:pPr marL="1143000" lvl="2" indent="-228600">
              <a:lnSpc>
                <a:spcPct val="90000"/>
              </a:lnSpc>
              <a:spcBef>
                <a:spcPts val="1000"/>
              </a:spcBef>
              <a:buClr>
                <a:srgbClr val="A6A6A6"/>
              </a:buClr>
              <a:buSzPct val="100000"/>
              <a:buChar char="▪"/>
              <a:defRPr>
                <a:latin typeface="Fira Sans"/>
                <a:ea typeface="Fira Sans"/>
                <a:cs typeface="Fira Sans"/>
                <a:sym typeface="Fira Sans"/>
              </a:defRPr>
            </a:pPr>
            <a:r>
              <a:t>Maximum structures </a:t>
            </a:r>
          </a:p>
        </p:txBody>
      </p:sp>
      <p:sp>
        <p:nvSpPr>
          <p:cNvPr id="568" name="Gamma-ray Modelling of the W28 region"/>
          <p:cNvSpPr txBox="1">
            <a:spLocks noGrp="1"/>
          </p:cNvSpPr>
          <p:nvPr>
            <p:ph type="title"/>
          </p:nvPr>
        </p:nvSpPr>
        <p:spPr>
          <a:prstGeom prst="rect">
            <a:avLst/>
          </a:prstGeom>
        </p:spPr>
        <p:txBody>
          <a:bodyPr/>
          <a:lstStyle>
            <a:lvl1pPr defTabSz="621791">
              <a:defRPr sz="2448"/>
            </a:lvl1pPr>
          </a:lstStyle>
          <a:p>
            <a:r>
              <a:t>Gamma-ray Modelling of the W28 region </a:t>
            </a:r>
          </a:p>
        </p:txBody>
      </p:sp>
      <p:sp>
        <p:nvSpPr>
          <p:cNvPr id="5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570" name="clouds_12.pdf" descr="clouds_12.pdf"/>
          <p:cNvPicPr>
            <a:picLocks noChangeAspect="1"/>
          </p:cNvPicPr>
          <p:nvPr/>
        </p:nvPicPr>
        <p:blipFill>
          <a:blip r:embed="rId3"/>
          <a:stretch>
            <a:fillRect/>
          </a:stretch>
        </p:blipFill>
        <p:spPr>
          <a:xfrm>
            <a:off x="6440103" y="1067773"/>
            <a:ext cx="5174917" cy="457761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Rectangle"/>
          <p:cNvSpPr txBox="1"/>
          <p:nvPr/>
        </p:nvSpPr>
        <p:spPr>
          <a:xfrm>
            <a:off x="287719" y="1016972"/>
            <a:ext cx="11316628" cy="5473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p:txBody>
      </p:sp>
      <p:sp>
        <p:nvSpPr>
          <p:cNvPr id="575" name="Gamma-ray Modelling of the W28 region"/>
          <p:cNvSpPr txBox="1">
            <a:spLocks noGrp="1"/>
          </p:cNvSpPr>
          <p:nvPr>
            <p:ph type="title"/>
          </p:nvPr>
        </p:nvSpPr>
        <p:spPr>
          <a:prstGeom prst="rect">
            <a:avLst/>
          </a:prstGeom>
        </p:spPr>
        <p:txBody>
          <a:bodyPr/>
          <a:lstStyle>
            <a:lvl1pPr defTabSz="621791">
              <a:defRPr sz="2448"/>
            </a:lvl1pPr>
          </a:lstStyle>
          <a:p>
            <a:r>
              <a:t>Gamma-ray Modelling of the W28 region </a:t>
            </a:r>
          </a:p>
        </p:txBody>
      </p:sp>
      <p:sp>
        <p:nvSpPr>
          <p:cNvPr id="5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577" name="Application of Cloud Selection Algorithm"/>
          <p:cNvSpPr txBox="1"/>
          <p:nvPr/>
        </p:nvSpPr>
        <p:spPr>
          <a:xfrm>
            <a:off x="287718" y="861816"/>
            <a:ext cx="7857876" cy="5473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t>Application of Cloud Selection Algorithm</a:t>
            </a:r>
          </a:p>
          <a:p>
            <a:pPr>
              <a:lnSpc>
                <a:spcPct val="90000"/>
              </a:lnSpc>
              <a:spcBef>
                <a:spcPts val="1000"/>
              </a:spcBef>
              <a:defRPr>
                <a:latin typeface="Fira Sans"/>
                <a:ea typeface="Fira Sans"/>
                <a:cs typeface="Fira Sans"/>
                <a:sym typeface="Fira Sans"/>
              </a:defRPr>
            </a:pPr>
            <a:endParaRP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a:lnSpc>
                <a:spcPct val="90000"/>
              </a:lnSpc>
              <a:spcBef>
                <a:spcPts val="1000"/>
              </a:spcBef>
              <a:defRPr>
                <a:latin typeface="Fira Sans"/>
                <a:ea typeface="Fira Sans"/>
                <a:cs typeface="Fira Sans"/>
                <a:sym typeface="Fira Sans"/>
              </a:defRPr>
            </a:pPr>
            <a:endParaRP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endParaRPr/>
          </a:p>
        </p:txBody>
      </p:sp>
      <p:pic>
        <p:nvPicPr>
          <p:cNvPr id="578" name="clouds_contour_12.pdf" descr="clouds_contour_12.pdf"/>
          <p:cNvPicPr>
            <a:picLocks noChangeAspect="1"/>
          </p:cNvPicPr>
          <p:nvPr/>
        </p:nvPicPr>
        <p:blipFill>
          <a:blip r:embed="rId3"/>
          <a:stretch>
            <a:fillRect/>
          </a:stretch>
        </p:blipFill>
        <p:spPr>
          <a:xfrm>
            <a:off x="6013729" y="1351632"/>
            <a:ext cx="5969419" cy="4804636"/>
          </a:xfrm>
          <a:prstGeom prst="rect">
            <a:avLst/>
          </a:prstGeom>
          <a:ln w="12700">
            <a:miter lim="400000"/>
          </a:ln>
        </p:spPr>
      </p:pic>
      <p:pic>
        <p:nvPicPr>
          <p:cNvPr id="579" name="slices.gif" descr="slices.gif"/>
          <p:cNvPicPr>
            <a:picLocks/>
          </p:cNvPicPr>
          <p:nvPr/>
        </p:nvPicPr>
        <p:blipFill>
          <a:blip r:embed="rId4"/>
          <a:stretch>
            <a:fillRect/>
          </a:stretch>
        </p:blipFill>
        <p:spPr>
          <a:xfrm>
            <a:off x="236908" y="1351632"/>
            <a:ext cx="5666873" cy="480463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final.pdf" descr="final.pdf"/>
          <p:cNvPicPr>
            <a:picLocks noChangeAspect="1"/>
          </p:cNvPicPr>
          <p:nvPr/>
        </p:nvPicPr>
        <p:blipFill>
          <a:blip r:embed="rId3"/>
          <a:stretch>
            <a:fillRect/>
          </a:stretch>
        </p:blipFill>
        <p:spPr>
          <a:xfrm>
            <a:off x="923688" y="1292101"/>
            <a:ext cx="10344624" cy="4863826"/>
          </a:xfrm>
          <a:prstGeom prst="rect">
            <a:avLst/>
          </a:prstGeom>
          <a:ln w="12700">
            <a:miter lim="400000"/>
          </a:ln>
        </p:spPr>
      </p:pic>
      <p:sp>
        <p:nvSpPr>
          <p:cNvPr id="584" name="Gamma-ray Modelling of the W28 region"/>
          <p:cNvSpPr txBox="1">
            <a:spLocks noGrp="1"/>
          </p:cNvSpPr>
          <p:nvPr>
            <p:ph type="title"/>
          </p:nvPr>
        </p:nvSpPr>
        <p:spPr>
          <a:prstGeom prst="rect">
            <a:avLst/>
          </a:prstGeom>
        </p:spPr>
        <p:txBody>
          <a:bodyPr/>
          <a:lstStyle>
            <a:lvl1pPr defTabSz="621791">
              <a:defRPr sz="2448"/>
            </a:lvl1pPr>
          </a:lstStyle>
          <a:p>
            <a:r>
              <a:t>Gamma-ray Modelling of the W28 region </a:t>
            </a:r>
          </a:p>
        </p:txBody>
      </p:sp>
      <p:sp>
        <p:nvSpPr>
          <p:cNvPr id="5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586" name="Exploring Gamma-ray Morphology"/>
          <p:cNvSpPr txBox="1"/>
          <p:nvPr/>
        </p:nvSpPr>
        <p:spPr>
          <a:xfrm>
            <a:off x="287719" y="1016972"/>
            <a:ext cx="11316628" cy="533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lvl1pPr>
          </a:lstStyle>
          <a:p>
            <a:r>
              <a:t>Exploring Gamma-ray Morphology</a:t>
            </a:r>
          </a:p>
        </p:txBody>
      </p:sp>
      <p:sp>
        <p:nvSpPr>
          <p:cNvPr id="587" name="Initial Position"/>
          <p:cNvSpPr txBox="1"/>
          <p:nvPr/>
        </p:nvSpPr>
        <p:spPr>
          <a:xfrm>
            <a:off x="1864001" y="6046367"/>
            <a:ext cx="2421967"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t>Initial Position</a:t>
            </a:r>
          </a:p>
        </p:txBody>
      </p:sp>
      <p:sp>
        <p:nvSpPr>
          <p:cNvPr id="588" name="Lowest emission"/>
          <p:cNvSpPr txBox="1"/>
          <p:nvPr/>
        </p:nvSpPr>
        <p:spPr>
          <a:xfrm>
            <a:off x="4669576" y="6046367"/>
            <a:ext cx="285284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rPr dirty="0"/>
              <a:t>Lowest </a:t>
            </a:r>
            <a:r>
              <a:rPr lang="en-AU" dirty="0"/>
              <a:t>E</a:t>
            </a:r>
            <a:r>
              <a:rPr dirty="0"/>
              <a:t>mission</a:t>
            </a:r>
          </a:p>
        </p:txBody>
      </p:sp>
      <p:sp>
        <p:nvSpPr>
          <p:cNvPr id="589" name="Most agreement"/>
          <p:cNvSpPr txBox="1"/>
          <p:nvPr/>
        </p:nvSpPr>
        <p:spPr>
          <a:xfrm>
            <a:off x="7817959" y="6046367"/>
            <a:ext cx="285284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400" b="1">
                <a:latin typeface="Fira Sans"/>
                <a:ea typeface="Fira Sans"/>
                <a:cs typeface="Fira Sans"/>
                <a:sym typeface="Fira Sans"/>
              </a:defRPr>
            </a:lvl1pPr>
          </a:lstStyle>
          <a:p>
            <a:r>
              <a:rPr lang="en-AU" dirty="0"/>
              <a:t>Brightest Emission</a:t>
            </a:r>
            <a:endParaRPr dirty="0"/>
          </a:p>
        </p:txBody>
      </p:sp>
      <p:grpSp>
        <p:nvGrpSpPr>
          <p:cNvPr id="592" name="Group"/>
          <p:cNvGrpSpPr/>
          <p:nvPr/>
        </p:nvGrpSpPr>
        <p:grpSpPr>
          <a:xfrm>
            <a:off x="4155226" y="1485742"/>
            <a:ext cx="2852848" cy="2262247"/>
            <a:chOff x="0" y="0"/>
            <a:chExt cx="2852847" cy="2262245"/>
          </a:xfrm>
        </p:grpSpPr>
        <p:sp>
          <p:nvSpPr>
            <p:cNvPr id="590" name="Moved 144 pc"/>
            <p:cNvSpPr txBox="1"/>
            <p:nvPr/>
          </p:nvSpPr>
          <p:spPr>
            <a:xfrm>
              <a:off x="0" y="0"/>
              <a:ext cx="2852848" cy="523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2400" b="1">
                  <a:solidFill>
                    <a:srgbClr val="A57806"/>
                  </a:solidFill>
                  <a:latin typeface="Fira Sans"/>
                  <a:ea typeface="Fira Sans"/>
                  <a:cs typeface="Fira Sans"/>
                  <a:sym typeface="Fira Sans"/>
                </a:defRPr>
              </a:lvl1pPr>
            </a:lstStyle>
            <a:p>
              <a:r>
                <a:t>Moved 144 pc</a:t>
              </a:r>
            </a:p>
          </p:txBody>
        </p:sp>
        <p:sp>
          <p:nvSpPr>
            <p:cNvPr id="591" name="Line"/>
            <p:cNvSpPr/>
            <p:nvPr/>
          </p:nvSpPr>
          <p:spPr>
            <a:xfrm>
              <a:off x="1199219" y="508699"/>
              <a:ext cx="938931" cy="1753547"/>
            </a:xfrm>
            <a:prstGeom prst="line">
              <a:avLst/>
            </a:prstGeom>
            <a:noFill/>
            <a:ln w="63500" cap="flat">
              <a:solidFill>
                <a:srgbClr val="A57806"/>
              </a:solidFill>
              <a:prstDash val="solid"/>
              <a:miter lim="800000"/>
              <a:tailEnd type="triangle" w="med" len="med"/>
            </a:ln>
            <a:effectLst/>
          </p:spPr>
          <p:txBody>
            <a:bodyPr wrap="square" lIns="45719" tIns="45719" rIns="45719" bIns="45719" numCol="1" anchor="t">
              <a:noAutofit/>
            </a:bodyPr>
            <a:lstStyle/>
            <a:p>
              <a:endParaRPr/>
            </a:p>
          </p:txBody>
        </p:sp>
      </p:grpSp>
      <p:grpSp>
        <p:nvGrpSpPr>
          <p:cNvPr id="595" name="Group"/>
          <p:cNvGrpSpPr/>
          <p:nvPr/>
        </p:nvGrpSpPr>
        <p:grpSpPr>
          <a:xfrm>
            <a:off x="7125982" y="1265506"/>
            <a:ext cx="1912703" cy="2339881"/>
            <a:chOff x="0" y="0"/>
            <a:chExt cx="1912702" cy="2339879"/>
          </a:xfrm>
        </p:grpSpPr>
        <p:sp>
          <p:nvSpPr>
            <p:cNvPr id="593" name="Moved 34 pc"/>
            <p:cNvSpPr txBox="1"/>
            <p:nvPr/>
          </p:nvSpPr>
          <p:spPr>
            <a:xfrm>
              <a:off x="0" y="0"/>
              <a:ext cx="1912703" cy="523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2400" b="1">
                  <a:solidFill>
                    <a:srgbClr val="A57806"/>
                  </a:solidFill>
                  <a:latin typeface="Fira Sans"/>
                  <a:ea typeface="Fira Sans"/>
                  <a:cs typeface="Fira Sans"/>
                  <a:sym typeface="Fira Sans"/>
                </a:defRPr>
              </a:lvl1pPr>
            </a:lstStyle>
            <a:p>
              <a:r>
                <a:t>Moved 34 pc </a:t>
              </a:r>
            </a:p>
          </p:txBody>
        </p:sp>
        <p:sp>
          <p:nvSpPr>
            <p:cNvPr id="594" name="Line"/>
            <p:cNvSpPr/>
            <p:nvPr/>
          </p:nvSpPr>
          <p:spPr>
            <a:xfrm flipH="1">
              <a:off x="1257714" y="525502"/>
              <a:ext cx="1" cy="1814378"/>
            </a:xfrm>
            <a:prstGeom prst="line">
              <a:avLst/>
            </a:prstGeom>
            <a:noFill/>
            <a:ln w="63500" cap="flat">
              <a:solidFill>
                <a:srgbClr val="A57806"/>
              </a:solidFill>
              <a:prstDash val="solid"/>
              <a:miter lim="800000"/>
              <a:tailEnd type="triangle" w="med" len="med"/>
            </a:ln>
            <a:effectLst/>
          </p:spPr>
          <p:txBody>
            <a:bodyPr wrap="square" lIns="45719" tIns="45719" rIns="45719" bIns="45719" numCol="1" anchor="t">
              <a:noAutofit/>
            </a:bodyPr>
            <a:lstStyle/>
            <a:p>
              <a:endParaRPr/>
            </a:p>
          </p:txBody>
        </p:sp>
      </p:grpSp>
      <p:grpSp>
        <p:nvGrpSpPr>
          <p:cNvPr id="598" name="Group"/>
          <p:cNvGrpSpPr/>
          <p:nvPr/>
        </p:nvGrpSpPr>
        <p:grpSpPr>
          <a:xfrm>
            <a:off x="9258294" y="903556"/>
            <a:ext cx="1912703" cy="2592144"/>
            <a:chOff x="0" y="0"/>
            <a:chExt cx="1912702" cy="2592142"/>
          </a:xfrm>
        </p:grpSpPr>
        <p:sp>
          <p:nvSpPr>
            <p:cNvPr id="596" name="Moved 46 pc"/>
            <p:cNvSpPr txBox="1"/>
            <p:nvPr/>
          </p:nvSpPr>
          <p:spPr>
            <a:xfrm>
              <a:off x="0" y="0"/>
              <a:ext cx="1912703" cy="523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2400" b="1">
                  <a:solidFill>
                    <a:srgbClr val="A57806"/>
                  </a:solidFill>
                  <a:latin typeface="Fira Sans"/>
                  <a:ea typeface="Fira Sans"/>
                  <a:cs typeface="Fira Sans"/>
                  <a:sym typeface="Fira Sans"/>
                </a:defRPr>
              </a:lvl1pPr>
            </a:lstStyle>
            <a:p>
              <a:r>
                <a:t>Moved 46 pc </a:t>
              </a:r>
            </a:p>
          </p:txBody>
        </p:sp>
        <p:sp>
          <p:nvSpPr>
            <p:cNvPr id="597" name="Line"/>
            <p:cNvSpPr/>
            <p:nvPr/>
          </p:nvSpPr>
          <p:spPr>
            <a:xfrm flipH="1">
              <a:off x="195682" y="484460"/>
              <a:ext cx="513745" cy="2107683"/>
            </a:xfrm>
            <a:prstGeom prst="line">
              <a:avLst/>
            </a:prstGeom>
            <a:noFill/>
            <a:ln w="63500" cap="flat">
              <a:solidFill>
                <a:srgbClr val="A57806"/>
              </a:solidFill>
              <a:prstDash val="solid"/>
              <a:miter lim="800000"/>
              <a:tailEnd type="triangle" w="med" len="me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1" animBg="1" advAuto="0"/>
      <p:bldP spid="595" grpId="2" animBg="1" advAuto="0"/>
      <p:bldP spid="598"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Clustering…"/>
          <p:cNvSpPr txBox="1"/>
          <p:nvPr/>
        </p:nvSpPr>
        <p:spPr>
          <a:xfrm>
            <a:off x="287720" y="1016972"/>
            <a:ext cx="6056807" cy="5163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rPr dirty="0"/>
              <a:t>Clustering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Investigate different clustering methods</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Incorporate multiple gas tracers</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Determine more robust algorithm</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Python package for clustering</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Develop cloud catalogue </a:t>
            </a:r>
          </a:p>
          <a:p>
            <a:pPr>
              <a:lnSpc>
                <a:spcPct val="90000"/>
              </a:lnSpc>
              <a:spcBef>
                <a:spcPts val="1000"/>
              </a:spcBef>
              <a:defRPr>
                <a:latin typeface="Fira Sans"/>
                <a:ea typeface="Fira Sans"/>
                <a:cs typeface="Fira Sans"/>
                <a:sym typeface="Fira Sans"/>
              </a:defRPr>
            </a:pPr>
            <a:endParaRPr dirty="0"/>
          </a:p>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rPr dirty="0"/>
              <a:t>Gamma-ray Modelling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Improving modelling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err="1"/>
              <a:t>Optimising</a:t>
            </a:r>
            <a:r>
              <a:rPr dirty="0"/>
              <a:t> model parameters &amp; gas location</a:t>
            </a:r>
            <a:endParaRPr lang="en-AU" dirty="0"/>
          </a:p>
          <a:p>
            <a:pPr>
              <a:lnSpc>
                <a:spcPct val="90000"/>
              </a:lnSpc>
              <a:spcBef>
                <a:spcPts val="1000"/>
              </a:spcBef>
              <a:defRPr>
                <a:latin typeface="Fira Sans"/>
                <a:ea typeface="Fira Sans"/>
                <a:cs typeface="Fira Sans"/>
                <a:sym typeface="Fira Sans"/>
              </a:defRPr>
            </a:pPr>
            <a:endParaRPr dirty="0"/>
          </a:p>
        </p:txBody>
      </p:sp>
      <p:sp>
        <p:nvSpPr>
          <p:cNvPr id="603" name="Next Steps"/>
          <p:cNvSpPr txBox="1">
            <a:spLocks noGrp="1"/>
          </p:cNvSpPr>
          <p:nvPr>
            <p:ph type="title"/>
          </p:nvPr>
        </p:nvSpPr>
        <p:spPr>
          <a:prstGeom prst="rect">
            <a:avLst/>
          </a:prstGeom>
        </p:spPr>
        <p:txBody>
          <a:bodyPr/>
          <a:lstStyle>
            <a:lvl1pPr defTabSz="621791">
              <a:defRPr sz="2448"/>
            </a:lvl1pPr>
          </a:lstStyle>
          <a:p>
            <a:r>
              <a:t>Next Steps </a:t>
            </a:r>
          </a:p>
        </p:txBody>
      </p:sp>
      <p:sp>
        <p:nvSpPr>
          <p:cNvPr id="6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605" name="Accurate gas cube of all clouds"/>
          <p:cNvSpPr txBox="1"/>
          <p:nvPr/>
        </p:nvSpPr>
        <p:spPr>
          <a:xfrm>
            <a:off x="7930558" y="1346042"/>
            <a:ext cx="2594966"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atin typeface="Fira Sans"/>
                <a:ea typeface="Fira Sans"/>
                <a:cs typeface="Fira Sans"/>
                <a:sym typeface="Fira Sans"/>
              </a:defRPr>
            </a:lvl1pPr>
          </a:lstStyle>
          <a:p>
            <a:r>
              <a:t>Accurate gas cube of all clouds</a:t>
            </a:r>
          </a:p>
        </p:txBody>
      </p:sp>
      <p:sp>
        <p:nvSpPr>
          <p:cNvPr id="606" name="Line"/>
          <p:cNvSpPr/>
          <p:nvPr/>
        </p:nvSpPr>
        <p:spPr>
          <a:xfrm>
            <a:off x="9313766" y="2317750"/>
            <a:ext cx="1" cy="1595431"/>
          </a:xfrm>
          <a:prstGeom prst="line">
            <a:avLst/>
          </a:prstGeom>
          <a:ln w="190500">
            <a:solidFill>
              <a:srgbClr val="C23531"/>
            </a:solidFill>
            <a:miter/>
            <a:tailEnd type="triangle"/>
          </a:ln>
        </p:spPr>
        <p:txBody>
          <a:bodyPr lIns="45719" rIns="45719"/>
          <a:lstStyle/>
          <a:p>
            <a:endParaRPr/>
          </a:p>
        </p:txBody>
      </p:sp>
      <p:sp>
        <p:nvSpPr>
          <p:cNvPr id="607" name="Accurate gamma-ray model"/>
          <p:cNvSpPr txBox="1"/>
          <p:nvPr/>
        </p:nvSpPr>
        <p:spPr>
          <a:xfrm>
            <a:off x="8173544" y="4367529"/>
            <a:ext cx="2280444"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atin typeface="Fira Sans"/>
                <a:ea typeface="Fira Sans"/>
                <a:cs typeface="Fira Sans"/>
                <a:sym typeface="Fira Sans"/>
              </a:defRPr>
            </a:lvl1pPr>
          </a:lstStyle>
          <a:p>
            <a:r>
              <a:t>Accurate gamma-ray model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1" animBg="1" advAuto="0"/>
      <p:bldP spid="606" grpId="2" animBg="1" advAuto="0"/>
      <p:bldP spid="607"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Clustering…"/>
          <p:cNvSpPr txBox="1"/>
          <p:nvPr/>
        </p:nvSpPr>
        <p:spPr>
          <a:xfrm>
            <a:off x="287720" y="1016972"/>
            <a:ext cx="5728553" cy="2412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1000"/>
              </a:spcBef>
              <a:buClr>
                <a:srgbClr val="A6A6A6"/>
              </a:buClr>
              <a:buFont typeface="Wingdings"/>
              <a:defRPr sz="2000" b="1">
                <a:solidFill>
                  <a:srgbClr val="A9A9A9"/>
                </a:solidFill>
                <a:latin typeface="Fira Sans"/>
                <a:ea typeface="Fira Sans"/>
                <a:cs typeface="Fira Sans"/>
                <a:sym typeface="Fira Sans"/>
              </a:defRPr>
            </a:pPr>
            <a:r>
              <a:rPr lang="en-AU" dirty="0"/>
              <a:t>CTA Measurements</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lang="en-AU" dirty="0"/>
              <a:t>Aim to improve current gamma-ray measurements </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lang="en-AU" dirty="0"/>
              <a:t>May resolve more detailed features in morphology</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lang="en-AU" dirty="0"/>
              <a:t>Angular resolution similar to gas measurements</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lang="en-AU" dirty="0"/>
              <a:t>CTA resolution able to resolve features in gas map resolution</a:t>
            </a:r>
          </a:p>
          <a:p>
            <a:pPr lvl="1" indent="0">
              <a:lnSpc>
                <a:spcPct val="90000"/>
              </a:lnSpc>
              <a:spcBef>
                <a:spcPts val="1000"/>
              </a:spcBef>
              <a:buClr>
                <a:srgbClr val="A6A6A6"/>
              </a:buClr>
              <a:buSzPct val="100000"/>
              <a:defRPr>
                <a:latin typeface="Fira Sans"/>
                <a:ea typeface="Fira Sans"/>
                <a:cs typeface="Fira Sans"/>
                <a:sym typeface="Fira Sans"/>
              </a:defRPr>
            </a:pPr>
            <a:endParaRPr lang="en-AU" dirty="0"/>
          </a:p>
        </p:txBody>
      </p:sp>
      <p:sp>
        <p:nvSpPr>
          <p:cNvPr id="603" name="Next Steps"/>
          <p:cNvSpPr txBox="1">
            <a:spLocks noGrp="1"/>
          </p:cNvSpPr>
          <p:nvPr>
            <p:ph type="title"/>
          </p:nvPr>
        </p:nvSpPr>
        <p:spPr>
          <a:prstGeom prst="rect">
            <a:avLst/>
          </a:prstGeom>
        </p:spPr>
        <p:txBody>
          <a:bodyPr/>
          <a:lstStyle>
            <a:lvl1pPr defTabSz="621791">
              <a:defRPr sz="2448"/>
            </a:lvl1pPr>
          </a:lstStyle>
          <a:p>
            <a:r>
              <a:t>Next Steps </a:t>
            </a:r>
          </a:p>
        </p:txBody>
      </p:sp>
      <p:sp>
        <p:nvSpPr>
          <p:cNvPr id="6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3" name="Picture 2" descr="Logo, company name&#10;&#10;Description automatically generated">
            <a:extLst>
              <a:ext uri="{FF2B5EF4-FFF2-40B4-BE49-F238E27FC236}">
                <a16:creationId xmlns:a16="http://schemas.microsoft.com/office/drawing/2014/main" id="{9EDB2BB5-6D8B-1E0B-38B5-E7612F049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582" y="312081"/>
            <a:ext cx="3746500" cy="6159500"/>
          </a:xfrm>
          <a:prstGeom prst="rect">
            <a:avLst/>
          </a:prstGeom>
        </p:spPr>
      </p:pic>
      <p:sp>
        <p:nvSpPr>
          <p:cNvPr id="4" name="Feigen et al (2020), PASA">
            <a:extLst>
              <a:ext uri="{FF2B5EF4-FFF2-40B4-BE49-F238E27FC236}">
                <a16:creationId xmlns:a16="http://schemas.microsoft.com/office/drawing/2014/main" id="{7C7DABAF-700A-47FD-E4AA-A71E0BCA43B9}"/>
              </a:ext>
            </a:extLst>
          </p:cNvPr>
          <p:cNvSpPr txBox="1"/>
          <p:nvPr/>
        </p:nvSpPr>
        <p:spPr>
          <a:xfrm>
            <a:off x="9311065" y="6452530"/>
            <a:ext cx="218905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spcBef>
                <a:spcPts val="1200"/>
              </a:spcBef>
              <a:defRPr sz="1400">
                <a:solidFill>
                  <a:srgbClr val="535353"/>
                </a:solidFill>
                <a:latin typeface="Fira Sans"/>
                <a:ea typeface="Fira Sans"/>
                <a:cs typeface="Fira Sans"/>
                <a:sym typeface="Fira Sans"/>
              </a:defRPr>
            </a:lvl1pPr>
          </a:lstStyle>
          <a:p>
            <a:r>
              <a:rPr dirty="0"/>
              <a:t>Fei</a:t>
            </a:r>
            <a:r>
              <a:rPr lang="en-AU" dirty="0"/>
              <a:t>j</a:t>
            </a:r>
            <a:r>
              <a:rPr dirty="0" err="1"/>
              <a:t>en</a:t>
            </a:r>
            <a:r>
              <a:rPr dirty="0"/>
              <a:t> et al </a:t>
            </a:r>
            <a:r>
              <a:rPr lang="en-AU" dirty="0"/>
              <a:t>(</a:t>
            </a:r>
            <a:r>
              <a:rPr dirty="0"/>
              <a:t>202</a:t>
            </a:r>
            <a:r>
              <a:rPr lang="en-AU" dirty="0"/>
              <a:t>2</a:t>
            </a:r>
            <a:r>
              <a:rPr dirty="0"/>
              <a:t>), </a:t>
            </a:r>
            <a:r>
              <a:rPr lang="en-AU" dirty="0"/>
              <a:t>MNRAS</a:t>
            </a:r>
            <a:endParaRPr dirty="0"/>
          </a:p>
        </p:txBody>
      </p:sp>
    </p:spTree>
    <p:extLst>
      <p:ext uri="{BB962C8B-B14F-4D97-AF65-F5344CB8AC3E}">
        <p14:creationId xmlns:p14="http://schemas.microsoft.com/office/powerpoint/2010/main" val="84444619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Need to know which voxels belong to clouds to determine gamma-ray models…"/>
          <p:cNvSpPr txBox="1"/>
          <p:nvPr/>
        </p:nvSpPr>
        <p:spPr>
          <a:xfrm>
            <a:off x="287719" y="1067773"/>
            <a:ext cx="6079783" cy="3175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Need to know which </a:t>
            </a:r>
            <a:r>
              <a:rPr lang="en-AU" dirty="0"/>
              <a:t>volume pixels</a:t>
            </a:r>
            <a:r>
              <a:rPr dirty="0"/>
              <a:t> belong to clouds to determine gamma-ray models</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Reproduced the clustering from Rice et al. catalogue</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Developed clustering algorithm for cloud selection</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Applied method to W28 region successfully</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Identified clouds within region</a:t>
            </a:r>
          </a:p>
          <a:p>
            <a:pPr marL="228600" lvl="1" indent="-228600">
              <a:lnSpc>
                <a:spcPct val="90000"/>
              </a:lnSpc>
              <a:spcBef>
                <a:spcPts val="1000"/>
              </a:spcBef>
              <a:buClr>
                <a:srgbClr val="A6A6A6"/>
              </a:buClr>
              <a:buSzPct val="100000"/>
              <a:buChar char="▪"/>
              <a:defRPr>
                <a:latin typeface="Fira Sans"/>
                <a:ea typeface="Fira Sans"/>
                <a:cs typeface="Fira Sans"/>
                <a:sym typeface="Fira Sans"/>
              </a:defRPr>
            </a:pPr>
            <a:r>
              <a:rPr dirty="0"/>
              <a:t>Demonstrated improvement in gamma-ray modelling by moving clouds</a:t>
            </a:r>
          </a:p>
        </p:txBody>
      </p:sp>
      <p:sp>
        <p:nvSpPr>
          <p:cNvPr id="620" name="Conclusion"/>
          <p:cNvSpPr txBox="1">
            <a:spLocks noGrp="1"/>
          </p:cNvSpPr>
          <p:nvPr>
            <p:ph type="title"/>
          </p:nvPr>
        </p:nvSpPr>
        <p:spPr>
          <a:prstGeom prst="rect">
            <a:avLst/>
          </a:prstGeom>
        </p:spPr>
        <p:txBody>
          <a:bodyPr/>
          <a:lstStyle>
            <a:lvl1pPr defTabSz="621791">
              <a:defRPr sz="2448"/>
            </a:lvl1pPr>
          </a:lstStyle>
          <a:p>
            <a:r>
              <a:t>Conclusion </a:t>
            </a:r>
          </a:p>
        </p:txBody>
      </p:sp>
      <p:sp>
        <p:nvSpPr>
          <p:cNvPr id="6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622" name="final_obs_model.pdf" descr="final_obs_model.pdf"/>
          <p:cNvPicPr>
            <a:picLocks noChangeAspect="1"/>
          </p:cNvPicPr>
          <p:nvPr/>
        </p:nvPicPr>
        <p:blipFill>
          <a:blip r:embed="rId3"/>
          <a:stretch>
            <a:fillRect/>
          </a:stretch>
        </p:blipFill>
        <p:spPr>
          <a:xfrm>
            <a:off x="7341225" y="220029"/>
            <a:ext cx="3450158" cy="644334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99" name="Plus Mark"/>
          <p:cNvSpPr/>
          <p:nvPr/>
        </p:nvSpPr>
        <p:spPr>
          <a:xfrm>
            <a:off x="3966109" y="3199934"/>
            <a:ext cx="740774" cy="740774"/>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rgbClr val="C23531"/>
          </a:solidFill>
          <a:ln w="12700">
            <a:solidFill>
              <a:srgbClr val="C23531"/>
            </a:solidFill>
            <a:miter/>
          </a:ln>
        </p:spPr>
        <p:txBody>
          <a:bodyPr lIns="45719" rIns="45719" anchor="ctr"/>
          <a:lstStyle/>
          <a:p>
            <a:endParaRPr/>
          </a:p>
        </p:txBody>
      </p:sp>
      <p:grpSp>
        <p:nvGrpSpPr>
          <p:cNvPr id="202" name="Group"/>
          <p:cNvGrpSpPr/>
          <p:nvPr/>
        </p:nvGrpSpPr>
        <p:grpSpPr>
          <a:xfrm>
            <a:off x="8068723" y="3384900"/>
            <a:ext cx="692666" cy="370841"/>
            <a:chOff x="0" y="0"/>
            <a:chExt cx="692665" cy="370839"/>
          </a:xfrm>
        </p:grpSpPr>
        <p:sp>
          <p:nvSpPr>
            <p:cNvPr id="200" name="Minus"/>
            <p:cNvSpPr/>
            <p:nvPr/>
          </p:nvSpPr>
          <p:spPr>
            <a:xfrm>
              <a:off x="0" y="0"/>
              <a:ext cx="692666" cy="130920"/>
            </a:xfrm>
            <a:custGeom>
              <a:avLst/>
              <a:gdLst/>
              <a:ahLst/>
              <a:cxnLst>
                <a:cxn ang="0">
                  <a:pos x="wd2" y="hd2"/>
                </a:cxn>
                <a:cxn ang="5400000">
                  <a:pos x="wd2" y="hd2"/>
                </a:cxn>
                <a:cxn ang="10800000">
                  <a:pos x="wd2" y="hd2"/>
                </a:cxn>
                <a:cxn ang="16200000">
                  <a:pos x="wd2" y="hd2"/>
                </a:cxn>
              </a:cxnLst>
              <a:rect l="0" t="0" r="r" b="b"/>
              <a:pathLst>
                <a:path w="21600" h="21600"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C23531"/>
            </a:solidFill>
            <a:ln w="12700" cap="flat">
              <a:solidFill>
                <a:srgbClr val="C23531"/>
              </a:solidFill>
              <a:prstDash val="solid"/>
              <a:miter lim="800000"/>
            </a:ln>
            <a:effectLst/>
          </p:spPr>
          <p:txBody>
            <a:bodyPr wrap="square" lIns="45719" tIns="45719" rIns="45719" bIns="45719" numCol="1" anchor="ctr">
              <a:noAutofit/>
            </a:bodyPr>
            <a:lstStyle/>
            <a:p>
              <a:endParaRPr/>
            </a:p>
          </p:txBody>
        </p:sp>
        <p:sp>
          <p:nvSpPr>
            <p:cNvPr id="201" name="Minus"/>
            <p:cNvSpPr/>
            <p:nvPr/>
          </p:nvSpPr>
          <p:spPr>
            <a:xfrm>
              <a:off x="0" y="239920"/>
              <a:ext cx="692666" cy="130921"/>
            </a:xfrm>
            <a:custGeom>
              <a:avLst/>
              <a:gdLst/>
              <a:ahLst/>
              <a:cxnLst>
                <a:cxn ang="0">
                  <a:pos x="wd2" y="hd2"/>
                </a:cxn>
                <a:cxn ang="5400000">
                  <a:pos x="wd2" y="hd2"/>
                </a:cxn>
                <a:cxn ang="10800000">
                  <a:pos x="wd2" y="hd2"/>
                </a:cxn>
                <a:cxn ang="16200000">
                  <a:pos x="wd2" y="hd2"/>
                </a:cxn>
              </a:cxnLst>
              <a:rect l="0" t="0" r="r" b="b"/>
              <a:pathLst>
                <a:path w="21600" h="21600"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C23531"/>
            </a:solidFill>
            <a:ln w="12700" cap="flat">
              <a:solidFill>
                <a:srgbClr val="C23531"/>
              </a:solidFill>
              <a:prstDash val="solid"/>
              <a:miter lim="800000"/>
            </a:ln>
            <a:effectLst/>
          </p:spPr>
          <p:txBody>
            <a:bodyPr wrap="square" lIns="45719" tIns="45719" rIns="45719" bIns="45719" numCol="1" anchor="ctr">
              <a:noAutofit/>
            </a:bodyPr>
            <a:lstStyle/>
            <a:p>
              <a:endParaRPr/>
            </a:p>
          </p:txBody>
        </p:sp>
      </p:grpSp>
      <p:pic>
        <p:nvPicPr>
          <p:cNvPr id="203" name="Gamma.pdf" descr="Gamma.pdf"/>
          <p:cNvPicPr>
            <a:picLocks noChangeAspect="1"/>
          </p:cNvPicPr>
          <p:nvPr/>
        </p:nvPicPr>
        <p:blipFill>
          <a:blip r:embed="rId3"/>
          <a:srcRect l="29378" t="16111" r="20507" b="13924"/>
          <a:stretch>
            <a:fillRect/>
          </a:stretch>
        </p:blipFill>
        <p:spPr>
          <a:xfrm>
            <a:off x="9020192" y="2091763"/>
            <a:ext cx="2965366" cy="2957126"/>
          </a:xfrm>
          <a:prstGeom prst="rect">
            <a:avLst/>
          </a:prstGeom>
          <a:ln w="12700">
            <a:miter lim="400000"/>
          </a:ln>
        </p:spPr>
      </p:pic>
      <p:pic>
        <p:nvPicPr>
          <p:cNvPr id="204" name="Proton.pdf" descr="Proton.pdf"/>
          <p:cNvPicPr>
            <a:picLocks noChangeAspect="1"/>
          </p:cNvPicPr>
          <p:nvPr/>
        </p:nvPicPr>
        <p:blipFill>
          <a:blip r:embed="rId4"/>
          <a:srcRect l="20397" t="16142" r="22598" b="13628"/>
          <a:stretch>
            <a:fillRect/>
          </a:stretch>
        </p:blipFill>
        <p:spPr>
          <a:xfrm>
            <a:off x="206357" y="2029255"/>
            <a:ext cx="3502381" cy="3082120"/>
          </a:xfrm>
          <a:prstGeom prst="rect">
            <a:avLst/>
          </a:prstGeom>
          <a:ln w="12700">
            <a:miter lim="400000"/>
          </a:ln>
        </p:spPr>
      </p:pic>
      <p:pic>
        <p:nvPicPr>
          <p:cNvPr id="205" name="Gas.pdf" descr="Gas.pdf"/>
          <p:cNvPicPr>
            <a:picLocks noChangeAspect="1"/>
          </p:cNvPicPr>
          <p:nvPr/>
        </p:nvPicPr>
        <p:blipFill>
          <a:blip r:embed="rId5"/>
          <a:srcRect l="29612" t="20440" r="24057" b="14170"/>
          <a:stretch>
            <a:fillRect/>
          </a:stretch>
        </p:blipFill>
        <p:spPr>
          <a:xfrm>
            <a:off x="4937720" y="2131847"/>
            <a:ext cx="2853627" cy="2876835"/>
          </a:xfrm>
          <a:prstGeom prst="rect">
            <a:avLst/>
          </a:prstGeom>
          <a:ln w="12700">
            <a:miter lim="400000"/>
          </a:ln>
        </p:spPr>
      </p:pic>
      <p:sp>
        <p:nvSpPr>
          <p:cNvPr id="206" name="3D Gamma-Ray Modelling"/>
          <p:cNvSpPr txBox="1">
            <a:spLocks noGrp="1"/>
          </p:cNvSpPr>
          <p:nvPr>
            <p:ph type="title"/>
          </p:nvPr>
        </p:nvSpPr>
        <p:spPr>
          <a:prstGeom prst="rect">
            <a:avLst/>
          </a:prstGeom>
        </p:spPr>
        <p:txBody>
          <a:bodyPr/>
          <a:lstStyle>
            <a:lvl1pPr defTabSz="621791">
              <a:defRPr sz="2448"/>
            </a:lvl1pPr>
          </a:lstStyle>
          <a:p>
            <a:r>
              <a:t>3D Gamma-Ray Modelling </a:t>
            </a:r>
          </a:p>
        </p:txBody>
      </p:sp>
      <p:sp>
        <p:nvSpPr>
          <p:cNvPr id="207" name="Einecke"/>
          <p:cNvSpPr txBox="1"/>
          <p:nvPr/>
        </p:nvSpPr>
        <p:spPr>
          <a:xfrm>
            <a:off x="10936182" y="4738532"/>
            <a:ext cx="89465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
        <p:nvSpPr>
          <p:cNvPr id="208" name="Model protons from SNRs"/>
          <p:cNvSpPr txBox="1"/>
          <p:nvPr/>
        </p:nvSpPr>
        <p:spPr>
          <a:xfrm>
            <a:off x="575389" y="1746613"/>
            <a:ext cx="2764359"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Model protons from SNRs</a:t>
            </a:r>
          </a:p>
        </p:txBody>
      </p:sp>
      <p:sp>
        <p:nvSpPr>
          <p:cNvPr id="209" name="Measure ISM Gas"/>
          <p:cNvSpPr txBox="1"/>
          <p:nvPr/>
        </p:nvSpPr>
        <p:spPr>
          <a:xfrm>
            <a:off x="5224587" y="1746613"/>
            <a:ext cx="1863904"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Measure ISM Gas</a:t>
            </a:r>
          </a:p>
        </p:txBody>
      </p:sp>
      <p:sp>
        <p:nvSpPr>
          <p:cNvPr id="210" name="Obtain Gamma-ray Model"/>
          <p:cNvSpPr txBox="1"/>
          <p:nvPr/>
        </p:nvSpPr>
        <p:spPr>
          <a:xfrm>
            <a:off x="8973329" y="1746613"/>
            <a:ext cx="2768017"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Obtain Gamma-ray Model</a:t>
            </a:r>
          </a:p>
        </p:txBody>
      </p:sp>
      <p:sp>
        <p:nvSpPr>
          <p:cNvPr id="211" name="Einecke"/>
          <p:cNvSpPr txBox="1"/>
          <p:nvPr/>
        </p:nvSpPr>
        <p:spPr>
          <a:xfrm>
            <a:off x="2643081" y="4738532"/>
            <a:ext cx="89465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
        <p:nvSpPr>
          <p:cNvPr id="212" name="Einecke"/>
          <p:cNvSpPr txBox="1"/>
          <p:nvPr/>
        </p:nvSpPr>
        <p:spPr>
          <a:xfrm>
            <a:off x="6938652" y="4738532"/>
            <a:ext cx="89465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3D Gamma-Ray Modelling"/>
          <p:cNvSpPr txBox="1">
            <a:spLocks noGrp="1"/>
          </p:cNvSpPr>
          <p:nvPr>
            <p:ph type="title"/>
          </p:nvPr>
        </p:nvSpPr>
        <p:spPr>
          <a:prstGeom prst="rect">
            <a:avLst/>
          </a:prstGeom>
        </p:spPr>
        <p:txBody>
          <a:bodyPr/>
          <a:lstStyle>
            <a:lvl1pPr defTabSz="621791">
              <a:defRPr sz="2448"/>
            </a:lvl1pPr>
          </a:lstStyle>
          <a:p>
            <a:r>
              <a:t>3D Gamma-Ray Modelling </a:t>
            </a:r>
          </a:p>
        </p:txBody>
      </p:sp>
      <p:sp>
        <p:nvSpPr>
          <p:cNvPr id="217" name="Plus Mark"/>
          <p:cNvSpPr/>
          <p:nvPr/>
        </p:nvSpPr>
        <p:spPr>
          <a:xfrm>
            <a:off x="3966109" y="3199934"/>
            <a:ext cx="740774" cy="740774"/>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rgbClr val="C23531"/>
          </a:solidFill>
          <a:ln w="12700">
            <a:solidFill>
              <a:srgbClr val="C23531"/>
            </a:solidFill>
            <a:miter/>
          </a:ln>
        </p:spPr>
        <p:txBody>
          <a:bodyPr lIns="45719" rIns="45719" anchor="ctr"/>
          <a:lstStyle/>
          <a:p>
            <a:endParaRPr/>
          </a:p>
        </p:txBody>
      </p:sp>
      <p:grpSp>
        <p:nvGrpSpPr>
          <p:cNvPr id="220" name="Group"/>
          <p:cNvGrpSpPr/>
          <p:nvPr/>
        </p:nvGrpSpPr>
        <p:grpSpPr>
          <a:xfrm>
            <a:off x="8068723" y="3384900"/>
            <a:ext cx="692666" cy="370841"/>
            <a:chOff x="0" y="0"/>
            <a:chExt cx="692665" cy="370839"/>
          </a:xfrm>
        </p:grpSpPr>
        <p:sp>
          <p:nvSpPr>
            <p:cNvPr id="218" name="Minus"/>
            <p:cNvSpPr/>
            <p:nvPr/>
          </p:nvSpPr>
          <p:spPr>
            <a:xfrm>
              <a:off x="0" y="0"/>
              <a:ext cx="692666" cy="130920"/>
            </a:xfrm>
            <a:custGeom>
              <a:avLst/>
              <a:gdLst/>
              <a:ahLst/>
              <a:cxnLst>
                <a:cxn ang="0">
                  <a:pos x="wd2" y="hd2"/>
                </a:cxn>
                <a:cxn ang="5400000">
                  <a:pos x="wd2" y="hd2"/>
                </a:cxn>
                <a:cxn ang="10800000">
                  <a:pos x="wd2" y="hd2"/>
                </a:cxn>
                <a:cxn ang="16200000">
                  <a:pos x="wd2" y="hd2"/>
                </a:cxn>
              </a:cxnLst>
              <a:rect l="0" t="0" r="r" b="b"/>
              <a:pathLst>
                <a:path w="21600" h="21600"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C23531"/>
            </a:solidFill>
            <a:ln w="12700" cap="flat">
              <a:solidFill>
                <a:srgbClr val="C23531"/>
              </a:solidFill>
              <a:prstDash val="solid"/>
              <a:miter lim="800000"/>
            </a:ln>
            <a:effectLst/>
          </p:spPr>
          <p:txBody>
            <a:bodyPr wrap="square" lIns="45719" tIns="45719" rIns="45719" bIns="45719" numCol="1" anchor="ctr">
              <a:noAutofit/>
            </a:bodyPr>
            <a:lstStyle/>
            <a:p>
              <a:endParaRPr/>
            </a:p>
          </p:txBody>
        </p:sp>
        <p:sp>
          <p:nvSpPr>
            <p:cNvPr id="219" name="Minus"/>
            <p:cNvSpPr/>
            <p:nvPr/>
          </p:nvSpPr>
          <p:spPr>
            <a:xfrm>
              <a:off x="0" y="239920"/>
              <a:ext cx="692666" cy="130921"/>
            </a:xfrm>
            <a:custGeom>
              <a:avLst/>
              <a:gdLst/>
              <a:ahLst/>
              <a:cxnLst>
                <a:cxn ang="0">
                  <a:pos x="wd2" y="hd2"/>
                </a:cxn>
                <a:cxn ang="5400000">
                  <a:pos x="wd2" y="hd2"/>
                </a:cxn>
                <a:cxn ang="10800000">
                  <a:pos x="wd2" y="hd2"/>
                </a:cxn>
                <a:cxn ang="16200000">
                  <a:pos x="wd2" y="hd2"/>
                </a:cxn>
              </a:cxnLst>
              <a:rect l="0" t="0" r="r" b="b"/>
              <a:pathLst>
                <a:path w="21600" h="21600"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C23531"/>
            </a:solidFill>
            <a:ln w="12700" cap="flat">
              <a:solidFill>
                <a:srgbClr val="C23531"/>
              </a:solidFill>
              <a:prstDash val="solid"/>
              <a:miter lim="800000"/>
            </a:ln>
            <a:effectLst/>
          </p:spPr>
          <p:txBody>
            <a:bodyPr wrap="square" lIns="45719" tIns="45719" rIns="45719" bIns="45719" numCol="1" anchor="ctr">
              <a:noAutofit/>
            </a:bodyPr>
            <a:lstStyle/>
            <a:p>
              <a:endParaRPr/>
            </a:p>
          </p:txBody>
        </p:sp>
      </p:grpSp>
      <p:pic>
        <p:nvPicPr>
          <p:cNvPr id="221" name="Gamma.pdf" descr="Gamma.pdf"/>
          <p:cNvPicPr>
            <a:picLocks noChangeAspect="1"/>
          </p:cNvPicPr>
          <p:nvPr/>
        </p:nvPicPr>
        <p:blipFill>
          <a:blip r:embed="rId3"/>
          <a:srcRect l="29378" t="16111" r="20507" b="13924"/>
          <a:stretch>
            <a:fillRect/>
          </a:stretch>
        </p:blipFill>
        <p:spPr>
          <a:xfrm>
            <a:off x="9020192" y="2091763"/>
            <a:ext cx="2965366" cy="2957126"/>
          </a:xfrm>
          <a:prstGeom prst="rect">
            <a:avLst/>
          </a:prstGeom>
          <a:ln w="12700">
            <a:miter lim="400000"/>
          </a:ln>
        </p:spPr>
      </p:pic>
      <p:pic>
        <p:nvPicPr>
          <p:cNvPr id="222" name="Proton.pdf" descr="Proton.pdf"/>
          <p:cNvPicPr>
            <a:picLocks noChangeAspect="1"/>
          </p:cNvPicPr>
          <p:nvPr/>
        </p:nvPicPr>
        <p:blipFill>
          <a:blip r:embed="rId4"/>
          <a:srcRect l="20397" t="16142" r="22598" b="13628"/>
          <a:stretch>
            <a:fillRect/>
          </a:stretch>
        </p:blipFill>
        <p:spPr>
          <a:xfrm>
            <a:off x="206357" y="2029255"/>
            <a:ext cx="3502381" cy="3082120"/>
          </a:xfrm>
          <a:prstGeom prst="rect">
            <a:avLst/>
          </a:prstGeom>
          <a:ln w="12700">
            <a:miter lim="400000"/>
          </a:ln>
        </p:spPr>
      </p:pic>
      <p:pic>
        <p:nvPicPr>
          <p:cNvPr id="223" name="Gas.pdf" descr="Gas.pdf"/>
          <p:cNvPicPr>
            <a:picLocks noChangeAspect="1"/>
          </p:cNvPicPr>
          <p:nvPr/>
        </p:nvPicPr>
        <p:blipFill>
          <a:blip r:embed="rId5"/>
          <a:srcRect l="29612" t="20440" r="24057" b="14170"/>
          <a:stretch>
            <a:fillRect/>
          </a:stretch>
        </p:blipFill>
        <p:spPr>
          <a:xfrm>
            <a:off x="4937720" y="2131847"/>
            <a:ext cx="2853627" cy="2876835"/>
          </a:xfrm>
          <a:prstGeom prst="rect">
            <a:avLst/>
          </a:prstGeom>
          <a:ln w="12700">
            <a:miter lim="400000"/>
          </a:ln>
        </p:spPr>
      </p:pic>
      <p:sp>
        <p:nvSpPr>
          <p:cNvPr id="224" name="Einecke"/>
          <p:cNvSpPr txBox="1"/>
          <p:nvPr/>
        </p:nvSpPr>
        <p:spPr>
          <a:xfrm>
            <a:off x="10936182" y="4738532"/>
            <a:ext cx="894657"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
        <p:nvSpPr>
          <p:cNvPr id="225" name="Model protons from SNRs"/>
          <p:cNvSpPr txBox="1"/>
          <p:nvPr/>
        </p:nvSpPr>
        <p:spPr>
          <a:xfrm>
            <a:off x="575389" y="1746613"/>
            <a:ext cx="2764359"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Model protons from SNRs</a:t>
            </a:r>
          </a:p>
        </p:txBody>
      </p:sp>
      <p:sp>
        <p:nvSpPr>
          <p:cNvPr id="226" name="Measure ISM Gas"/>
          <p:cNvSpPr txBox="1"/>
          <p:nvPr/>
        </p:nvSpPr>
        <p:spPr>
          <a:xfrm>
            <a:off x="5224587" y="1746613"/>
            <a:ext cx="1863904"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Measure ISM Gas</a:t>
            </a:r>
          </a:p>
        </p:txBody>
      </p:sp>
      <p:sp>
        <p:nvSpPr>
          <p:cNvPr id="227" name="Obtain Gamma-ray Model"/>
          <p:cNvSpPr txBox="1"/>
          <p:nvPr/>
        </p:nvSpPr>
        <p:spPr>
          <a:xfrm>
            <a:off x="8973329" y="1746613"/>
            <a:ext cx="2768017"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23531"/>
                </a:solidFill>
                <a:latin typeface="Fira Sans"/>
                <a:ea typeface="Fira Sans"/>
                <a:cs typeface="Fira Sans"/>
                <a:sym typeface="Fira Sans"/>
              </a:defRPr>
            </a:lvl1pPr>
          </a:lstStyle>
          <a:p>
            <a:r>
              <a:t>Obtain Gamma-ray Model</a:t>
            </a:r>
          </a:p>
        </p:txBody>
      </p:sp>
      <p:sp>
        <p:nvSpPr>
          <p:cNvPr id="228" name="Einecke"/>
          <p:cNvSpPr txBox="1"/>
          <p:nvPr/>
        </p:nvSpPr>
        <p:spPr>
          <a:xfrm>
            <a:off x="2643081" y="4738532"/>
            <a:ext cx="89465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
        <p:nvSpPr>
          <p:cNvPr id="229" name="Einecke"/>
          <p:cNvSpPr txBox="1"/>
          <p:nvPr/>
        </p:nvSpPr>
        <p:spPr>
          <a:xfrm>
            <a:off x="6938652" y="4738532"/>
            <a:ext cx="89465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1400">
                <a:solidFill>
                  <a:srgbClr val="535353"/>
                </a:solidFill>
                <a:latin typeface="Fira Sans"/>
                <a:ea typeface="Fira Sans"/>
                <a:cs typeface="Fira Sans"/>
                <a:sym typeface="Fira Sans"/>
              </a:defRPr>
            </a:lvl1pPr>
          </a:lstStyle>
          <a:p>
            <a:r>
              <a:t>Einecke</a:t>
            </a:r>
          </a:p>
        </p:txBody>
      </p:sp>
      <p:sp>
        <p:nvSpPr>
          <p:cNvPr id="230"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31" name="d=d’"/>
          <p:cNvSpPr txBox="1"/>
          <p:nvPr/>
        </p:nvSpPr>
        <p:spPr>
          <a:xfrm>
            <a:off x="4254851" y="1566951"/>
            <a:ext cx="590588" cy="36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b="1">
                <a:latin typeface="Arial"/>
                <a:ea typeface="Arial"/>
                <a:cs typeface="Arial"/>
                <a:sym typeface="Arial"/>
              </a:defRPr>
            </a:lvl1pPr>
          </a:lstStyle>
          <a:p>
            <a:r>
              <a:t>d=d’</a:t>
            </a:r>
          </a:p>
        </p:txBody>
      </p:sp>
      <p:sp>
        <p:nvSpPr>
          <p:cNvPr id="232" name="d’+25pc"/>
          <p:cNvSpPr txBox="1"/>
          <p:nvPr/>
        </p:nvSpPr>
        <p:spPr>
          <a:xfrm>
            <a:off x="7201513" y="1585586"/>
            <a:ext cx="876698" cy="323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d’+25pc</a:t>
            </a:r>
          </a:p>
        </p:txBody>
      </p:sp>
      <p:sp>
        <p:nvSpPr>
          <p:cNvPr id="233" name="d’+75pc"/>
          <p:cNvSpPr txBox="1"/>
          <p:nvPr/>
        </p:nvSpPr>
        <p:spPr>
          <a:xfrm>
            <a:off x="4135227" y="5058200"/>
            <a:ext cx="876698" cy="323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d’+75pc</a:t>
            </a:r>
          </a:p>
        </p:txBody>
      </p:sp>
      <p:sp>
        <p:nvSpPr>
          <p:cNvPr id="234" name="d’+50pc"/>
          <p:cNvSpPr txBox="1"/>
          <p:nvPr/>
        </p:nvSpPr>
        <p:spPr>
          <a:xfrm>
            <a:off x="7035195" y="5150792"/>
            <a:ext cx="876698" cy="323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d’+50pc</a:t>
            </a:r>
          </a:p>
        </p:txBody>
      </p:sp>
      <p:sp>
        <p:nvSpPr>
          <p:cNvPr id="235" name="Line"/>
          <p:cNvSpPr/>
          <p:nvPr/>
        </p:nvSpPr>
        <p:spPr>
          <a:xfrm flipH="1" flipV="1">
            <a:off x="6596791" y="3890226"/>
            <a:ext cx="737371" cy="1191756"/>
          </a:xfrm>
          <a:prstGeom prst="line">
            <a:avLst/>
          </a:prstGeom>
          <a:ln w="38100">
            <a:solidFill>
              <a:srgbClr val="C23531"/>
            </a:solidFill>
            <a:miter/>
            <a:tailEnd type="triangle"/>
          </a:ln>
        </p:spPr>
        <p:txBody>
          <a:bodyPr lIns="45719" rIns="45719"/>
          <a:lstStyle/>
          <a:p>
            <a:endParaRPr/>
          </a:p>
        </p:txBody>
      </p:sp>
      <p:sp>
        <p:nvSpPr>
          <p:cNvPr id="236" name="Line"/>
          <p:cNvSpPr/>
          <p:nvPr/>
        </p:nvSpPr>
        <p:spPr>
          <a:xfrm>
            <a:off x="4706520" y="2012255"/>
            <a:ext cx="1091915" cy="1091914"/>
          </a:xfrm>
          <a:prstGeom prst="line">
            <a:avLst/>
          </a:prstGeom>
          <a:ln w="38100">
            <a:solidFill>
              <a:srgbClr val="C23531"/>
            </a:solidFill>
            <a:miter/>
            <a:tailEnd type="triangle"/>
          </a:ln>
        </p:spPr>
        <p:txBody>
          <a:bodyPr lIns="45719" rIns="45719"/>
          <a:lstStyle/>
          <a:p>
            <a:endParaRPr/>
          </a:p>
        </p:txBody>
      </p:sp>
      <p:sp>
        <p:nvSpPr>
          <p:cNvPr id="237" name="Line"/>
          <p:cNvSpPr/>
          <p:nvPr/>
        </p:nvSpPr>
        <p:spPr>
          <a:xfrm flipV="1">
            <a:off x="4635905" y="3889554"/>
            <a:ext cx="993640" cy="993640"/>
          </a:xfrm>
          <a:prstGeom prst="line">
            <a:avLst/>
          </a:prstGeom>
          <a:ln w="38100">
            <a:solidFill>
              <a:srgbClr val="C23531"/>
            </a:solidFill>
            <a:miter/>
            <a:tailEnd type="triangle"/>
          </a:ln>
        </p:spPr>
        <p:txBody>
          <a:bodyPr lIns="45719" rIns="45719"/>
          <a:lstStyle/>
          <a:p>
            <a:endParaRPr/>
          </a:p>
        </p:txBody>
      </p:sp>
      <p:sp>
        <p:nvSpPr>
          <p:cNvPr id="238" name="Line"/>
          <p:cNvSpPr/>
          <p:nvPr/>
        </p:nvSpPr>
        <p:spPr>
          <a:xfrm flipH="1">
            <a:off x="6595713" y="1975701"/>
            <a:ext cx="879456" cy="1163041"/>
          </a:xfrm>
          <a:prstGeom prst="line">
            <a:avLst/>
          </a:prstGeom>
          <a:ln w="38100">
            <a:solidFill>
              <a:srgbClr val="C23531"/>
            </a:solidFill>
            <a:miter/>
            <a:tailEnd type="triangle"/>
          </a:ln>
        </p:spPr>
        <p:txBody>
          <a:bodyPr lIns="45719" rIns="45719"/>
          <a:lstStyle/>
          <a:p>
            <a:endParaRPr/>
          </a:p>
        </p:txBody>
      </p:sp>
      <p:sp>
        <p:nvSpPr>
          <p:cNvPr id="239" name="d=d’"/>
          <p:cNvSpPr txBox="1"/>
          <p:nvPr/>
        </p:nvSpPr>
        <p:spPr>
          <a:xfrm>
            <a:off x="8324713" y="1566951"/>
            <a:ext cx="590588" cy="36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b="1">
                <a:latin typeface="Arial"/>
                <a:ea typeface="Arial"/>
                <a:cs typeface="Arial"/>
                <a:sym typeface="Arial"/>
              </a:defRPr>
            </a:lvl1pPr>
          </a:lstStyle>
          <a:p>
            <a:r>
              <a:t>d=d’</a:t>
            </a:r>
          </a:p>
        </p:txBody>
      </p:sp>
      <p:sp>
        <p:nvSpPr>
          <p:cNvPr id="240" name="d’+25pc"/>
          <p:cNvSpPr txBox="1"/>
          <p:nvPr/>
        </p:nvSpPr>
        <p:spPr>
          <a:xfrm>
            <a:off x="11316313" y="1560976"/>
            <a:ext cx="876698" cy="323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d’+25pc</a:t>
            </a:r>
          </a:p>
        </p:txBody>
      </p:sp>
      <p:sp>
        <p:nvSpPr>
          <p:cNvPr id="241" name="d’+75pc"/>
          <p:cNvSpPr txBox="1"/>
          <p:nvPr/>
        </p:nvSpPr>
        <p:spPr>
          <a:xfrm>
            <a:off x="8626158" y="5150792"/>
            <a:ext cx="876698" cy="323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d’+75pc</a:t>
            </a:r>
          </a:p>
        </p:txBody>
      </p:sp>
      <p:sp>
        <p:nvSpPr>
          <p:cNvPr id="242" name="d’+50pc"/>
          <p:cNvSpPr txBox="1"/>
          <p:nvPr/>
        </p:nvSpPr>
        <p:spPr>
          <a:xfrm>
            <a:off x="11215269" y="5150792"/>
            <a:ext cx="876698" cy="323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600" b="1">
                <a:latin typeface="Arial"/>
                <a:ea typeface="Arial"/>
                <a:cs typeface="Arial"/>
                <a:sym typeface="Arial"/>
              </a:defRPr>
            </a:lvl1pPr>
          </a:lstStyle>
          <a:p>
            <a:r>
              <a:t>d’+50pc</a:t>
            </a:r>
          </a:p>
        </p:txBody>
      </p:sp>
      <p:sp>
        <p:nvSpPr>
          <p:cNvPr id="243" name="Line"/>
          <p:cNvSpPr/>
          <p:nvPr/>
        </p:nvSpPr>
        <p:spPr>
          <a:xfrm flipH="1" flipV="1">
            <a:off x="10556399" y="3988232"/>
            <a:ext cx="879818" cy="1196916"/>
          </a:xfrm>
          <a:prstGeom prst="line">
            <a:avLst/>
          </a:prstGeom>
          <a:ln w="38100">
            <a:solidFill>
              <a:srgbClr val="C23531"/>
            </a:solidFill>
            <a:miter/>
            <a:tailEnd type="triangle"/>
          </a:ln>
        </p:spPr>
        <p:txBody>
          <a:bodyPr lIns="45719" rIns="45719"/>
          <a:lstStyle/>
          <a:p>
            <a:endParaRPr/>
          </a:p>
        </p:txBody>
      </p:sp>
      <p:sp>
        <p:nvSpPr>
          <p:cNvPr id="244" name="Line"/>
          <p:cNvSpPr/>
          <p:nvPr/>
        </p:nvSpPr>
        <p:spPr>
          <a:xfrm>
            <a:off x="8782843" y="2103187"/>
            <a:ext cx="879413" cy="1111700"/>
          </a:xfrm>
          <a:prstGeom prst="line">
            <a:avLst/>
          </a:prstGeom>
          <a:ln w="38100">
            <a:solidFill>
              <a:srgbClr val="C23531"/>
            </a:solidFill>
            <a:miter/>
            <a:tailEnd type="triangle"/>
          </a:ln>
        </p:spPr>
        <p:txBody>
          <a:bodyPr lIns="45719" rIns="45719"/>
          <a:lstStyle/>
          <a:p>
            <a:endParaRPr/>
          </a:p>
        </p:txBody>
      </p:sp>
      <p:sp>
        <p:nvSpPr>
          <p:cNvPr id="245" name="Line"/>
          <p:cNvSpPr/>
          <p:nvPr/>
        </p:nvSpPr>
        <p:spPr>
          <a:xfrm flipV="1">
            <a:off x="9070099" y="3987784"/>
            <a:ext cx="703910" cy="1199014"/>
          </a:xfrm>
          <a:prstGeom prst="line">
            <a:avLst/>
          </a:prstGeom>
          <a:ln w="38100">
            <a:solidFill>
              <a:srgbClr val="C23531"/>
            </a:solidFill>
            <a:miter/>
            <a:tailEnd type="triangle"/>
          </a:ln>
        </p:spPr>
        <p:txBody>
          <a:bodyPr lIns="45719" rIns="45719"/>
          <a:lstStyle/>
          <a:p>
            <a:endParaRPr/>
          </a:p>
        </p:txBody>
      </p:sp>
      <p:sp>
        <p:nvSpPr>
          <p:cNvPr id="246" name="Line"/>
          <p:cNvSpPr/>
          <p:nvPr/>
        </p:nvSpPr>
        <p:spPr>
          <a:xfrm flipH="1">
            <a:off x="10672412" y="1863111"/>
            <a:ext cx="1135508" cy="1388918"/>
          </a:xfrm>
          <a:prstGeom prst="line">
            <a:avLst/>
          </a:prstGeom>
          <a:ln w="38100">
            <a:solidFill>
              <a:srgbClr val="C23531"/>
            </a:solidFill>
            <a:miter/>
            <a:tailEnd type="triangle"/>
          </a:ln>
        </p:spPr>
        <p:txBody>
          <a:bodyPr lIns="45719" rIns="45719"/>
          <a:lstStyle/>
          <a:p>
            <a:endParaRPr/>
          </a:p>
        </p:txBody>
      </p:sp>
      <p:grpSp>
        <p:nvGrpSpPr>
          <p:cNvPr id="249" name="Group"/>
          <p:cNvGrpSpPr/>
          <p:nvPr/>
        </p:nvGrpSpPr>
        <p:grpSpPr>
          <a:xfrm>
            <a:off x="2041322" y="5682049"/>
            <a:ext cx="8109356" cy="510541"/>
            <a:chOff x="0" y="0"/>
            <a:chExt cx="8109354" cy="510540"/>
          </a:xfrm>
        </p:grpSpPr>
        <p:sp>
          <p:nvSpPr>
            <p:cNvPr id="247" name="Want to know the interstellar gas in 3D"/>
            <p:cNvSpPr txBox="1"/>
            <p:nvPr/>
          </p:nvSpPr>
          <p:spPr>
            <a:xfrm>
              <a:off x="1770124" y="0"/>
              <a:ext cx="6339231" cy="510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800">
                  <a:solidFill>
                    <a:srgbClr val="C23531"/>
                  </a:solidFill>
                  <a:latin typeface="Fira Sans"/>
                  <a:ea typeface="Fira Sans"/>
                  <a:cs typeface="Fira Sans"/>
                  <a:sym typeface="Fira Sans"/>
                </a:defRPr>
              </a:lvl1pPr>
            </a:lstStyle>
            <a:p>
              <a:r>
                <a:t>Want to know the interstellar gas in 3D</a:t>
              </a:r>
            </a:p>
          </p:txBody>
        </p:sp>
        <p:sp>
          <p:nvSpPr>
            <p:cNvPr id="248" name="Line"/>
            <p:cNvSpPr/>
            <p:nvPr/>
          </p:nvSpPr>
          <p:spPr>
            <a:xfrm>
              <a:off x="0" y="255270"/>
              <a:ext cx="1587737" cy="1"/>
            </a:xfrm>
            <a:prstGeom prst="line">
              <a:avLst/>
            </a:prstGeom>
            <a:noFill/>
            <a:ln w="215900" cap="flat">
              <a:solidFill>
                <a:srgbClr val="C23531"/>
              </a:solidFill>
              <a:prstDash val="solid"/>
              <a:miter lim="800000"/>
              <a:tailEnd type="triangle" w="med" len="me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Interstellar Gas Distributions…"/>
          <p:cNvSpPr txBox="1">
            <a:spLocks noGrp="1"/>
          </p:cNvSpPr>
          <p:nvPr>
            <p:ph type="body" idx="1"/>
          </p:nvPr>
        </p:nvSpPr>
        <p:spPr>
          <a:xfrm>
            <a:off x="300607" y="964669"/>
            <a:ext cx="11417464" cy="5473955"/>
          </a:xfrm>
          <a:prstGeom prst="rect">
            <a:avLst/>
          </a:prstGeom>
        </p:spPr>
        <p:txBody>
          <a:bodyPr/>
          <a:lstStyle/>
          <a:p>
            <a:pPr marL="0" indent="0">
              <a:buSzTx/>
              <a:buFont typeface="Wingdings"/>
              <a:buNone/>
              <a:defRPr sz="2000" b="1">
                <a:solidFill>
                  <a:srgbClr val="A9A9A9"/>
                </a:solidFill>
              </a:defRPr>
            </a:pPr>
            <a:r>
              <a:t>Interstellar Gas Distributions </a:t>
            </a:r>
          </a:p>
          <a:p>
            <a:r>
              <a:t>Distributions in position-position-velocity space</a:t>
            </a:r>
          </a:p>
          <a:p>
            <a:r>
              <a:t>Need position-position-position space</a:t>
            </a:r>
          </a:p>
          <a:p>
            <a:r>
              <a:t>First two axes galactic longitude and latitude</a:t>
            </a:r>
          </a:p>
          <a:p>
            <a:r>
              <a:t>Need to translate velocity into position (distance to Earth)</a:t>
            </a:r>
          </a:p>
        </p:txBody>
      </p:sp>
      <p:sp>
        <p:nvSpPr>
          <p:cNvPr id="254"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55" name="Gamma Ray Modelling"/>
          <p:cNvSpPr txBox="1">
            <a:spLocks noGrp="1"/>
          </p:cNvSpPr>
          <p:nvPr>
            <p:ph type="title"/>
          </p:nvPr>
        </p:nvSpPr>
        <p:spPr>
          <a:prstGeom prst="rect">
            <a:avLst/>
          </a:prstGeom>
        </p:spPr>
        <p:txBody>
          <a:bodyPr/>
          <a:lstStyle>
            <a:lvl1pPr defTabSz="621791">
              <a:defRPr sz="2448"/>
            </a:lvl1pPr>
          </a:lstStyle>
          <a:p>
            <a:r>
              <a:t>Gamma Ray Modelling </a:t>
            </a:r>
          </a:p>
        </p:txBody>
      </p:sp>
      <p:sp>
        <p:nvSpPr>
          <p:cNvPr id="256" name="Line"/>
          <p:cNvSpPr/>
          <p:nvPr/>
        </p:nvSpPr>
        <p:spPr>
          <a:xfrm>
            <a:off x="5486196" y="4722035"/>
            <a:ext cx="1509113" cy="1"/>
          </a:xfrm>
          <a:prstGeom prst="line">
            <a:avLst/>
          </a:prstGeom>
          <a:ln w="190500">
            <a:solidFill>
              <a:srgbClr val="C23531"/>
            </a:solidFill>
            <a:miter/>
            <a:tailEnd type="triangle"/>
          </a:ln>
        </p:spPr>
        <p:txBody>
          <a:bodyPr lIns="45719" rIns="45719"/>
          <a:lstStyle/>
          <a:p>
            <a:endParaRPr/>
          </a:p>
        </p:txBody>
      </p:sp>
      <p:grpSp>
        <p:nvGrpSpPr>
          <p:cNvPr id="264" name="Group"/>
          <p:cNvGrpSpPr/>
          <p:nvPr/>
        </p:nvGrpSpPr>
        <p:grpSpPr>
          <a:xfrm>
            <a:off x="1056854" y="3150735"/>
            <a:ext cx="3644838" cy="3965561"/>
            <a:chOff x="0" y="0"/>
            <a:chExt cx="3644837" cy="3965559"/>
          </a:xfrm>
        </p:grpSpPr>
        <p:grpSp>
          <p:nvGrpSpPr>
            <p:cNvPr id="260" name="Group"/>
            <p:cNvGrpSpPr/>
            <p:nvPr/>
          </p:nvGrpSpPr>
          <p:grpSpPr>
            <a:xfrm>
              <a:off x="-1" y="33845"/>
              <a:ext cx="2988182" cy="2979524"/>
              <a:chOff x="0" y="0"/>
              <a:chExt cx="2988180" cy="2979523"/>
            </a:xfrm>
          </p:grpSpPr>
          <p:sp>
            <p:nvSpPr>
              <p:cNvPr id="257" name="Line"/>
              <p:cNvSpPr/>
              <p:nvPr/>
            </p:nvSpPr>
            <p:spPr>
              <a:xfrm flipV="1">
                <a:off x="1237792" y="-1"/>
                <a:ext cx="1" cy="1755391"/>
              </a:xfrm>
              <a:prstGeom prst="line">
                <a:avLst/>
              </a:prstGeom>
              <a:noFill/>
              <a:ln w="1270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258" name="Line"/>
              <p:cNvSpPr/>
              <p:nvPr/>
            </p:nvSpPr>
            <p:spPr>
              <a:xfrm flipH="1">
                <a:off x="-1" y="1738275"/>
                <a:ext cx="1241249" cy="1241249"/>
              </a:xfrm>
              <a:prstGeom prst="line">
                <a:avLst/>
              </a:prstGeom>
              <a:noFill/>
              <a:ln w="12700" cap="flat">
                <a:solidFill>
                  <a:srgbClr val="C23531"/>
                </a:solidFill>
                <a:prstDash val="solid"/>
                <a:miter lim="800000"/>
                <a:tailEnd type="triangle" w="med" len="med"/>
              </a:ln>
              <a:effectLst/>
            </p:spPr>
            <p:txBody>
              <a:bodyPr wrap="square" lIns="45719" tIns="45719" rIns="45719" bIns="45719" numCol="1" anchor="t">
                <a:noAutofit/>
              </a:bodyPr>
              <a:lstStyle/>
              <a:p>
                <a:endParaRPr/>
              </a:p>
            </p:txBody>
          </p:sp>
          <p:sp>
            <p:nvSpPr>
              <p:cNvPr id="259" name="Line"/>
              <p:cNvSpPr/>
              <p:nvPr/>
            </p:nvSpPr>
            <p:spPr>
              <a:xfrm>
                <a:off x="1232791" y="1750388"/>
                <a:ext cx="1755390" cy="1"/>
              </a:xfrm>
              <a:prstGeom prst="line">
                <a:avLst/>
              </a:prstGeom>
              <a:noFill/>
              <a:ln w="1270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grpSp>
        <p:sp>
          <p:nvSpPr>
            <p:cNvPr id="261" name="Position"/>
            <p:cNvSpPr/>
            <p:nvPr/>
          </p:nvSpPr>
          <p:spPr>
            <a:xfrm>
              <a:off x="1380298"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Fira Sans"/>
                  <a:ea typeface="Fira Sans"/>
                  <a:cs typeface="Fira Sans"/>
                  <a:sym typeface="Fira Sans"/>
                </a:defRPr>
              </a:lvl1pPr>
            </a:lstStyle>
            <a:p>
              <a:r>
                <a:t>Position</a:t>
              </a:r>
            </a:p>
          </p:txBody>
        </p:sp>
        <p:sp>
          <p:nvSpPr>
            <p:cNvPr id="262" name="Position"/>
            <p:cNvSpPr/>
            <p:nvPr/>
          </p:nvSpPr>
          <p:spPr>
            <a:xfrm>
              <a:off x="2374837" y="133818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Fira Sans"/>
                  <a:ea typeface="Fira Sans"/>
                  <a:cs typeface="Fira Sans"/>
                  <a:sym typeface="Fira Sans"/>
                </a:defRPr>
              </a:lvl1pPr>
            </a:lstStyle>
            <a:p>
              <a:r>
                <a:t>Position</a:t>
              </a:r>
            </a:p>
          </p:txBody>
        </p:sp>
        <p:sp>
          <p:nvSpPr>
            <p:cNvPr id="263" name="Velocity"/>
            <p:cNvSpPr/>
            <p:nvPr/>
          </p:nvSpPr>
          <p:spPr>
            <a:xfrm>
              <a:off x="313498" y="269555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solidFill>
                    <a:srgbClr val="C23531"/>
                  </a:solidFill>
                  <a:latin typeface="Fira Sans"/>
                  <a:ea typeface="Fira Sans"/>
                  <a:cs typeface="Fira Sans"/>
                  <a:sym typeface="Fira Sans"/>
                </a:defRPr>
              </a:lvl1pPr>
            </a:lstStyle>
            <a:p>
              <a:r>
                <a:t>Velocity</a:t>
              </a:r>
            </a:p>
          </p:txBody>
        </p:sp>
      </p:grpSp>
      <p:grpSp>
        <p:nvGrpSpPr>
          <p:cNvPr id="272" name="Group"/>
          <p:cNvGrpSpPr/>
          <p:nvPr/>
        </p:nvGrpSpPr>
        <p:grpSpPr>
          <a:xfrm>
            <a:off x="8151189" y="3150735"/>
            <a:ext cx="3644839" cy="3965561"/>
            <a:chOff x="0" y="0"/>
            <a:chExt cx="3644837" cy="3965559"/>
          </a:xfrm>
        </p:grpSpPr>
        <p:grpSp>
          <p:nvGrpSpPr>
            <p:cNvPr id="268" name="Group"/>
            <p:cNvGrpSpPr/>
            <p:nvPr/>
          </p:nvGrpSpPr>
          <p:grpSpPr>
            <a:xfrm>
              <a:off x="-1" y="33845"/>
              <a:ext cx="2988182" cy="2979524"/>
              <a:chOff x="0" y="0"/>
              <a:chExt cx="2988180" cy="2979523"/>
            </a:xfrm>
          </p:grpSpPr>
          <p:sp>
            <p:nvSpPr>
              <p:cNvPr id="265" name="Line"/>
              <p:cNvSpPr/>
              <p:nvPr/>
            </p:nvSpPr>
            <p:spPr>
              <a:xfrm flipV="1">
                <a:off x="1237792" y="-1"/>
                <a:ext cx="1" cy="1755391"/>
              </a:xfrm>
              <a:prstGeom prst="line">
                <a:avLst/>
              </a:prstGeom>
              <a:noFill/>
              <a:ln w="1270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266" name="Line"/>
              <p:cNvSpPr/>
              <p:nvPr/>
            </p:nvSpPr>
            <p:spPr>
              <a:xfrm flipH="1">
                <a:off x="-1" y="1738275"/>
                <a:ext cx="1241249" cy="1241249"/>
              </a:xfrm>
              <a:prstGeom prst="line">
                <a:avLst/>
              </a:prstGeom>
              <a:noFill/>
              <a:ln w="12700" cap="flat">
                <a:solidFill>
                  <a:srgbClr val="C23531"/>
                </a:solidFill>
                <a:prstDash val="solid"/>
                <a:miter lim="800000"/>
                <a:tailEnd type="triangle" w="med" len="med"/>
              </a:ln>
              <a:effectLst/>
            </p:spPr>
            <p:txBody>
              <a:bodyPr wrap="square" lIns="45719" tIns="45719" rIns="45719" bIns="45719" numCol="1" anchor="t">
                <a:noAutofit/>
              </a:bodyPr>
              <a:lstStyle/>
              <a:p>
                <a:endParaRPr/>
              </a:p>
            </p:txBody>
          </p:sp>
          <p:sp>
            <p:nvSpPr>
              <p:cNvPr id="267" name="Line"/>
              <p:cNvSpPr/>
              <p:nvPr/>
            </p:nvSpPr>
            <p:spPr>
              <a:xfrm>
                <a:off x="1232791" y="1750388"/>
                <a:ext cx="1755390" cy="1"/>
              </a:xfrm>
              <a:prstGeom prst="line">
                <a:avLst/>
              </a:prstGeom>
              <a:noFill/>
              <a:ln w="1270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grpSp>
        <p:sp>
          <p:nvSpPr>
            <p:cNvPr id="269" name="Position"/>
            <p:cNvSpPr/>
            <p:nvPr/>
          </p:nvSpPr>
          <p:spPr>
            <a:xfrm>
              <a:off x="1380298"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Fira Sans"/>
                  <a:ea typeface="Fira Sans"/>
                  <a:cs typeface="Fira Sans"/>
                  <a:sym typeface="Fira Sans"/>
                </a:defRPr>
              </a:lvl1pPr>
            </a:lstStyle>
            <a:p>
              <a:r>
                <a:t>Position</a:t>
              </a:r>
            </a:p>
          </p:txBody>
        </p:sp>
        <p:sp>
          <p:nvSpPr>
            <p:cNvPr id="270" name="Position"/>
            <p:cNvSpPr/>
            <p:nvPr/>
          </p:nvSpPr>
          <p:spPr>
            <a:xfrm>
              <a:off x="2374837" y="133818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Fira Sans"/>
                  <a:ea typeface="Fira Sans"/>
                  <a:cs typeface="Fira Sans"/>
                  <a:sym typeface="Fira Sans"/>
                </a:defRPr>
              </a:lvl1pPr>
            </a:lstStyle>
            <a:p>
              <a:r>
                <a:t>Position</a:t>
              </a:r>
            </a:p>
          </p:txBody>
        </p:sp>
        <p:sp>
          <p:nvSpPr>
            <p:cNvPr id="271" name="Position"/>
            <p:cNvSpPr/>
            <p:nvPr/>
          </p:nvSpPr>
          <p:spPr>
            <a:xfrm>
              <a:off x="313498" y="269555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400">
                  <a:solidFill>
                    <a:srgbClr val="C23531"/>
                  </a:solidFill>
                  <a:latin typeface="Fira Sans"/>
                  <a:ea typeface="Fira Sans"/>
                  <a:cs typeface="Fira Sans"/>
                  <a:sym typeface="Fira Sans"/>
                </a:defRPr>
              </a:lvl1pPr>
            </a:lstStyle>
            <a:p>
              <a:r>
                <a:t>Position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2" animBg="1" advAuto="0"/>
      <p:bldP spid="264" grpId="1" animBg="1" advAuto="0"/>
      <p:bldP spid="272"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3"/>
          <a:stretch>
            <a:fillRect/>
          </a:stretch>
        </p:blipFill>
        <p:spPr>
          <a:xfrm>
            <a:off x="6597703" y="964669"/>
            <a:ext cx="5130492" cy="5473955"/>
          </a:xfrm>
          <a:prstGeom prst="rect">
            <a:avLst/>
          </a:prstGeom>
          <a:ln w="12700">
            <a:miter lim="400000"/>
          </a:ln>
        </p:spPr>
      </p:pic>
      <p:sp>
        <p:nvSpPr>
          <p:cNvPr id="277" name="Transformation of Velocity to Distance…"/>
          <p:cNvSpPr txBox="1">
            <a:spLocks noGrp="1"/>
          </p:cNvSpPr>
          <p:nvPr>
            <p:ph type="body" idx="1"/>
          </p:nvPr>
        </p:nvSpPr>
        <p:spPr>
          <a:xfrm>
            <a:off x="300607" y="964669"/>
            <a:ext cx="6711612" cy="5473955"/>
          </a:xfrm>
          <a:prstGeom prst="rect">
            <a:avLst/>
          </a:prstGeom>
        </p:spPr>
        <p:txBody>
          <a:bodyPr/>
          <a:lstStyle/>
          <a:p>
            <a:pPr marL="0" indent="0">
              <a:buSzTx/>
              <a:buFont typeface="Wingdings"/>
              <a:buNone/>
              <a:defRPr sz="2000" b="1">
                <a:solidFill>
                  <a:srgbClr val="A9A9A9"/>
                </a:solidFill>
              </a:defRPr>
            </a:pPr>
            <a:r>
              <a:t>Transformation of Velocity to Distance</a:t>
            </a:r>
          </a:p>
          <a:p>
            <a:r>
              <a:t>Possible by applying galactic rotation curve model</a:t>
            </a:r>
          </a:p>
          <a:p>
            <a:r>
              <a:t>Assumes velocity </a:t>
            </a:r>
            <a:r>
              <a:rPr b="1"/>
              <a:t>solely</a:t>
            </a:r>
            <a:r>
              <a:t> due to Milky Way’s rotation</a:t>
            </a:r>
          </a:p>
          <a:p>
            <a:endParaRPr/>
          </a:p>
          <a:p>
            <a:pPr marL="0" indent="0">
              <a:buSzTx/>
              <a:buFont typeface="Wingdings"/>
              <a:buNone/>
              <a:defRPr sz="2000" b="1">
                <a:solidFill>
                  <a:srgbClr val="A9A9A9"/>
                </a:solidFill>
              </a:defRPr>
            </a:pPr>
            <a:r>
              <a:t>Challenges</a:t>
            </a:r>
          </a:p>
          <a:p>
            <a:r>
              <a:t>Two distances - near and far</a:t>
            </a:r>
          </a:p>
          <a:p>
            <a:r>
              <a:t>Local motions of clouds not considered</a:t>
            </a:r>
          </a:p>
        </p:txBody>
      </p:sp>
      <p:sp>
        <p:nvSpPr>
          <p:cNvPr id="278"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79" name="Interstellar Gas Distribution"/>
          <p:cNvSpPr txBox="1">
            <a:spLocks noGrp="1"/>
          </p:cNvSpPr>
          <p:nvPr>
            <p:ph type="title"/>
          </p:nvPr>
        </p:nvSpPr>
        <p:spPr>
          <a:prstGeom prst="rect">
            <a:avLst/>
          </a:prstGeom>
        </p:spPr>
        <p:txBody>
          <a:bodyPr/>
          <a:lstStyle>
            <a:lvl1pPr defTabSz="621791">
              <a:defRPr sz="2448"/>
            </a:lvl1pPr>
          </a:lstStyle>
          <a:p>
            <a:r>
              <a:t>Interstellar Gas Distribution </a:t>
            </a:r>
          </a:p>
        </p:txBody>
      </p:sp>
      <p:sp>
        <p:nvSpPr>
          <p:cNvPr id="280" name="Feigen et al (2020), PASA"/>
          <p:cNvSpPr txBox="1"/>
          <p:nvPr/>
        </p:nvSpPr>
        <p:spPr>
          <a:xfrm>
            <a:off x="7280158" y="1593692"/>
            <a:ext cx="204802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spcBef>
                <a:spcPts val="1200"/>
              </a:spcBef>
              <a:defRPr sz="1400">
                <a:solidFill>
                  <a:srgbClr val="535353"/>
                </a:solidFill>
                <a:latin typeface="Fira Sans"/>
                <a:ea typeface="Fira Sans"/>
                <a:cs typeface="Fira Sans"/>
                <a:sym typeface="Fira Sans"/>
              </a:defRPr>
            </a:lvl1pPr>
          </a:lstStyle>
          <a:p>
            <a:r>
              <a:rPr dirty="0"/>
              <a:t>Fei</a:t>
            </a:r>
            <a:r>
              <a:rPr lang="en-AU" dirty="0"/>
              <a:t>j</a:t>
            </a:r>
            <a:r>
              <a:rPr dirty="0" err="1"/>
              <a:t>en</a:t>
            </a:r>
            <a:r>
              <a:rPr dirty="0"/>
              <a:t> et al (2020), PASA</a:t>
            </a:r>
          </a:p>
        </p:txBody>
      </p:sp>
      <p:grpSp>
        <p:nvGrpSpPr>
          <p:cNvPr id="283" name="Group"/>
          <p:cNvGrpSpPr/>
          <p:nvPr/>
        </p:nvGrpSpPr>
        <p:grpSpPr>
          <a:xfrm>
            <a:off x="458378" y="4443265"/>
            <a:ext cx="6124067" cy="447041"/>
            <a:chOff x="0" y="0"/>
            <a:chExt cx="6124066" cy="447040"/>
          </a:xfrm>
        </p:grpSpPr>
        <p:sp>
          <p:nvSpPr>
            <p:cNvPr id="281" name="Line"/>
            <p:cNvSpPr/>
            <p:nvPr/>
          </p:nvSpPr>
          <p:spPr>
            <a:xfrm>
              <a:off x="0" y="223519"/>
              <a:ext cx="1509112" cy="1"/>
            </a:xfrm>
            <a:prstGeom prst="line">
              <a:avLst/>
            </a:prstGeom>
            <a:noFill/>
            <a:ln w="190500" cap="flat">
              <a:solidFill>
                <a:srgbClr val="C23531"/>
              </a:solidFill>
              <a:prstDash val="solid"/>
              <a:miter lim="800000"/>
              <a:tailEnd type="triangle" w="med" len="med"/>
            </a:ln>
            <a:effectLst/>
          </p:spPr>
          <p:txBody>
            <a:bodyPr wrap="square" lIns="45719" tIns="45719" rIns="45719" bIns="45719" numCol="1" anchor="t">
              <a:noAutofit/>
            </a:bodyPr>
            <a:lstStyle/>
            <a:p>
              <a:endParaRPr/>
            </a:p>
          </p:txBody>
        </p:sp>
        <p:sp>
          <p:nvSpPr>
            <p:cNvPr id="282" name="Large uncertainties in distances"/>
            <p:cNvSpPr txBox="1"/>
            <p:nvPr/>
          </p:nvSpPr>
          <p:spPr>
            <a:xfrm>
              <a:off x="1787689" y="0"/>
              <a:ext cx="4336378" cy="447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300">
                  <a:latin typeface="Fira Sans"/>
                  <a:ea typeface="Fira Sans"/>
                  <a:cs typeface="Fira Sans"/>
                  <a:sym typeface="Fira Sans"/>
                </a:defRPr>
              </a:lvl1pPr>
            </a:lstStyle>
            <a:p>
              <a:r>
                <a:t>Large uncertainties in distances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How can we improve this?…"/>
          <p:cNvSpPr txBox="1">
            <a:spLocks noGrp="1"/>
          </p:cNvSpPr>
          <p:nvPr>
            <p:ph type="body" idx="1"/>
          </p:nvPr>
        </p:nvSpPr>
        <p:spPr>
          <a:xfrm>
            <a:off x="300607" y="964669"/>
            <a:ext cx="6123449" cy="5473955"/>
          </a:xfrm>
          <a:prstGeom prst="rect">
            <a:avLst/>
          </a:prstGeom>
        </p:spPr>
        <p:txBody>
          <a:bodyPr/>
          <a:lstStyle/>
          <a:p>
            <a:pPr marL="0" indent="0">
              <a:buSzTx/>
              <a:buFont typeface="Wingdings"/>
              <a:buNone/>
              <a:defRPr sz="2000" b="1">
                <a:solidFill>
                  <a:srgbClr val="A9A9A9"/>
                </a:solidFill>
              </a:defRPr>
            </a:pPr>
            <a:r>
              <a:t>How can we improve this?</a:t>
            </a:r>
          </a:p>
          <a:p>
            <a:r>
              <a:t>Investigate every cloud by literature reviews</a:t>
            </a:r>
          </a:p>
          <a:p>
            <a:r>
              <a:t>Using maser parallax measurements</a:t>
            </a:r>
          </a:p>
          <a:p>
            <a:endParaRPr/>
          </a:p>
          <a:p>
            <a:pPr marL="0" indent="0">
              <a:buSzTx/>
              <a:buFont typeface="Wingdings"/>
              <a:buNone/>
              <a:defRPr sz="2000" b="1">
                <a:solidFill>
                  <a:srgbClr val="A9A9A9"/>
                </a:solidFill>
              </a:defRPr>
            </a:pPr>
            <a:r>
              <a:t>How can we include that?</a:t>
            </a:r>
          </a:p>
          <a:p>
            <a:r>
              <a:t>Different clouds have different distances</a:t>
            </a:r>
          </a:p>
          <a:p>
            <a:r>
              <a:t>Need to know which volume pixels belong to cloud</a:t>
            </a:r>
          </a:p>
        </p:txBody>
      </p:sp>
      <p:sp>
        <p:nvSpPr>
          <p:cNvPr id="288"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89" name="Interstellar Gas Distribution"/>
          <p:cNvSpPr txBox="1">
            <a:spLocks noGrp="1"/>
          </p:cNvSpPr>
          <p:nvPr>
            <p:ph type="title"/>
          </p:nvPr>
        </p:nvSpPr>
        <p:spPr>
          <a:prstGeom prst="rect">
            <a:avLst/>
          </a:prstGeom>
        </p:spPr>
        <p:txBody>
          <a:bodyPr/>
          <a:lstStyle>
            <a:lvl1pPr defTabSz="621791">
              <a:defRPr sz="2448"/>
            </a:lvl1pPr>
          </a:lstStyle>
          <a:p>
            <a:r>
              <a:rPr dirty="0"/>
              <a:t>Interstellar Gas Distribution </a:t>
            </a:r>
          </a:p>
        </p:txBody>
      </p:sp>
      <p:pic>
        <p:nvPicPr>
          <p:cNvPr id="290" name="Image" descr="Image"/>
          <p:cNvPicPr>
            <a:picLocks noChangeAspect="1"/>
          </p:cNvPicPr>
          <p:nvPr/>
        </p:nvPicPr>
        <p:blipFill>
          <a:blip r:embed="rId3"/>
          <a:stretch>
            <a:fillRect/>
          </a:stretch>
        </p:blipFill>
        <p:spPr>
          <a:xfrm>
            <a:off x="6597703" y="964669"/>
            <a:ext cx="5130492" cy="5473955"/>
          </a:xfrm>
          <a:prstGeom prst="rect">
            <a:avLst/>
          </a:prstGeom>
          <a:ln w="12700">
            <a:miter lim="400000"/>
          </a:ln>
        </p:spPr>
      </p:pic>
      <p:sp>
        <p:nvSpPr>
          <p:cNvPr id="291" name="Feigen et al (2020), PASA"/>
          <p:cNvSpPr txBox="1"/>
          <p:nvPr/>
        </p:nvSpPr>
        <p:spPr>
          <a:xfrm>
            <a:off x="7280158" y="1593692"/>
            <a:ext cx="204802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spcBef>
                <a:spcPts val="1200"/>
              </a:spcBef>
              <a:defRPr sz="1400">
                <a:solidFill>
                  <a:srgbClr val="535353"/>
                </a:solidFill>
                <a:latin typeface="Fira Sans"/>
                <a:ea typeface="Fira Sans"/>
                <a:cs typeface="Fira Sans"/>
                <a:sym typeface="Fira Sans"/>
              </a:defRPr>
            </a:lvl1pPr>
          </a:lstStyle>
          <a:p>
            <a:r>
              <a:rPr dirty="0"/>
              <a:t>Fei</a:t>
            </a:r>
            <a:r>
              <a:rPr lang="en-AU" dirty="0"/>
              <a:t>j</a:t>
            </a:r>
            <a:r>
              <a:rPr dirty="0" err="1"/>
              <a:t>en</a:t>
            </a:r>
            <a:r>
              <a:rPr dirty="0"/>
              <a:t> et al (2020), PASA</a:t>
            </a:r>
          </a:p>
        </p:txBody>
      </p:sp>
      <p:grpSp>
        <p:nvGrpSpPr>
          <p:cNvPr id="294" name="Group"/>
          <p:cNvGrpSpPr/>
          <p:nvPr/>
        </p:nvGrpSpPr>
        <p:grpSpPr>
          <a:xfrm>
            <a:off x="1712747" y="4996456"/>
            <a:ext cx="3057691" cy="1270001"/>
            <a:chOff x="0" y="0"/>
            <a:chExt cx="3057689" cy="1270000"/>
          </a:xfrm>
        </p:grpSpPr>
        <p:sp>
          <p:nvSpPr>
            <p:cNvPr id="292" name="Line"/>
            <p:cNvSpPr/>
            <p:nvPr/>
          </p:nvSpPr>
          <p:spPr>
            <a:xfrm>
              <a:off x="0" y="223519"/>
              <a:ext cx="1509112" cy="1"/>
            </a:xfrm>
            <a:prstGeom prst="line">
              <a:avLst/>
            </a:prstGeom>
            <a:noFill/>
            <a:ln w="190500" cap="flat">
              <a:solidFill>
                <a:srgbClr val="C23531"/>
              </a:solidFill>
              <a:prstDash val="solid"/>
              <a:miter lim="800000"/>
              <a:tailEnd type="triangle" w="med" len="med"/>
            </a:ln>
            <a:effectLst/>
          </p:spPr>
          <p:txBody>
            <a:bodyPr wrap="square" lIns="45719" tIns="45719" rIns="45719" bIns="45719" numCol="1" anchor="t">
              <a:noAutofit/>
            </a:bodyPr>
            <a:lstStyle/>
            <a:p>
              <a:endParaRPr/>
            </a:p>
          </p:txBody>
        </p:sp>
        <p:sp>
          <p:nvSpPr>
            <p:cNvPr id="293" name="Clustering!"/>
            <p:cNvSpPr/>
            <p:nvPr/>
          </p:nvSpPr>
          <p:spPr>
            <a:xfrm>
              <a:off x="1787689"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300">
                  <a:latin typeface="Fira Sans"/>
                  <a:ea typeface="Fira Sans"/>
                  <a:cs typeface="Fira Sans"/>
                  <a:sym typeface="Fira Sans"/>
                </a:defRPr>
              </a:lvl1pPr>
            </a:lstStyle>
            <a:p>
              <a:r>
                <a:t>Clustering!</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Dendrograms"/>
          <p:cNvSpPr txBox="1">
            <a:spLocks noGrp="1"/>
          </p:cNvSpPr>
          <p:nvPr>
            <p:ph type="title"/>
          </p:nvPr>
        </p:nvSpPr>
        <p:spPr>
          <a:prstGeom prst="rect">
            <a:avLst/>
          </a:prstGeom>
        </p:spPr>
        <p:txBody>
          <a:bodyPr/>
          <a:lstStyle>
            <a:lvl1pPr defTabSz="621791">
              <a:defRPr sz="2448"/>
            </a:lvl1pPr>
          </a:lstStyle>
          <a:p>
            <a:r>
              <a:t>Dendrograms</a:t>
            </a:r>
          </a:p>
        </p:txBody>
      </p:sp>
      <p:sp>
        <p:nvSpPr>
          <p:cNvPr id="299" name="Why use dendrograms?…"/>
          <p:cNvSpPr txBox="1">
            <a:spLocks noGrp="1"/>
          </p:cNvSpPr>
          <p:nvPr>
            <p:ph type="body" sz="half" idx="1"/>
          </p:nvPr>
        </p:nvSpPr>
        <p:spPr>
          <a:xfrm>
            <a:off x="287719" y="1016972"/>
            <a:ext cx="5663313" cy="5473956"/>
          </a:xfrm>
          <a:prstGeom prst="rect">
            <a:avLst/>
          </a:prstGeom>
        </p:spPr>
        <p:txBody>
          <a:bodyPr/>
          <a:lstStyle/>
          <a:p>
            <a:pPr marL="0" indent="0">
              <a:buSzTx/>
              <a:buFont typeface="Wingdings"/>
              <a:buNone/>
              <a:defRPr sz="2000" b="1">
                <a:solidFill>
                  <a:srgbClr val="A9A9A9"/>
                </a:solidFill>
              </a:defRPr>
            </a:pPr>
            <a:r>
              <a:t>Why use dendrograms?</a:t>
            </a:r>
          </a:p>
          <a:p>
            <a:r>
              <a:t>Cloud catalogues successfully determined using this method </a:t>
            </a:r>
          </a:p>
          <a:p>
            <a:r>
              <a:t>Python Package astrodendro </a:t>
            </a:r>
          </a:p>
          <a:p>
            <a:r>
              <a:t>Computes dendrograms for astronomical data</a:t>
            </a:r>
          </a:p>
        </p:txBody>
      </p:sp>
      <p:sp>
        <p:nvSpPr>
          <p:cNvPr id="300" name="Slide Number"/>
          <p:cNvSpPr txBox="1">
            <a:spLocks noGrp="1"/>
          </p:cNvSpPr>
          <p:nvPr>
            <p:ph type="sldNum" sz="quarter" idx="2"/>
          </p:nvPr>
        </p:nvSpPr>
        <p:spPr>
          <a:xfrm>
            <a:off x="11845027" y="6471581"/>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301" name="dendro.png" descr="dendro.png"/>
          <p:cNvPicPr>
            <a:picLocks noChangeAspect="1"/>
          </p:cNvPicPr>
          <p:nvPr/>
        </p:nvPicPr>
        <p:blipFill>
          <a:blip r:embed="rId3"/>
          <a:stretch>
            <a:fillRect/>
          </a:stretch>
        </p:blipFill>
        <p:spPr>
          <a:xfrm>
            <a:off x="5764083" y="901700"/>
            <a:ext cx="6350001" cy="5080000"/>
          </a:xfrm>
          <a:prstGeom prst="rect">
            <a:avLst/>
          </a:prstGeom>
          <a:ln w="12700">
            <a:miter lim="400000"/>
          </a:ln>
        </p:spPr>
      </p:pic>
      <p:sp>
        <p:nvSpPr>
          <p:cNvPr id="302" name="Robitaille et al. (2013)"/>
          <p:cNvSpPr txBox="1"/>
          <p:nvPr/>
        </p:nvSpPr>
        <p:spPr>
          <a:xfrm>
            <a:off x="9673203" y="1593692"/>
            <a:ext cx="250576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400">
                <a:solidFill>
                  <a:srgbClr val="A7A7A7"/>
                </a:solidFill>
                <a:latin typeface="Fira Sans"/>
                <a:ea typeface="Fira Sans"/>
                <a:cs typeface="Fira Sans"/>
                <a:sym typeface="Fira Sans"/>
              </a:defRPr>
            </a:lvl1pPr>
          </a:lstStyle>
          <a:p>
            <a:r>
              <a:t>Robitaille et al. (2013)</a:t>
            </a:r>
          </a:p>
        </p:txBody>
      </p:sp>
      <p:pic>
        <p:nvPicPr>
          <p:cNvPr id="303" name="Image" descr="Image"/>
          <p:cNvPicPr>
            <a:picLocks noChangeAspect="1"/>
          </p:cNvPicPr>
          <p:nvPr/>
        </p:nvPicPr>
        <p:blipFill>
          <a:blip r:embed="rId4"/>
          <a:stretch>
            <a:fillRect/>
          </a:stretch>
        </p:blipFill>
        <p:spPr>
          <a:xfrm>
            <a:off x="1779525" y="4151994"/>
            <a:ext cx="2679701" cy="9017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99CB38"/>
      </a:accent1>
      <a:accent2>
        <a:srgbClr val="63A537"/>
      </a:accent2>
      <a:accent3>
        <a:srgbClr val="37A76F"/>
      </a:accent3>
      <a:accent4>
        <a:srgbClr val="44C1A3"/>
      </a:accent4>
      <a:accent5>
        <a:srgbClr val="4EB3CF"/>
      </a:accent5>
      <a:accent6>
        <a:srgbClr val="51C3F9"/>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99CB38"/>
      </a:accent1>
      <a:accent2>
        <a:srgbClr val="63A537"/>
      </a:accent2>
      <a:accent3>
        <a:srgbClr val="37A76F"/>
      </a:accent3>
      <a:accent4>
        <a:srgbClr val="44C1A3"/>
      </a:accent4>
      <a:accent5>
        <a:srgbClr val="4EB3CF"/>
      </a:accent5>
      <a:accent6>
        <a:srgbClr val="51C3F9"/>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289</TotalTime>
  <Words>2404</Words>
  <Application>Microsoft Macintosh PowerPoint</Application>
  <PresentationFormat>Widescreen</PresentationFormat>
  <Paragraphs>440</Paragraphs>
  <Slides>38</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Calibri</vt:lpstr>
      <vt:lpstr>Cambria Math</vt:lpstr>
      <vt:lpstr>Fira Sans</vt:lpstr>
      <vt:lpstr>Fira Sans Condensed</vt:lpstr>
      <vt:lpstr>Fira Sans SemiBold</vt:lpstr>
      <vt:lpstr>Helvetica</vt:lpstr>
      <vt:lpstr>Helvetica Neue Medium</vt:lpstr>
      <vt:lpstr>Tw Cen MT</vt:lpstr>
      <vt:lpstr>Tw Cen MT Condensed</vt:lpstr>
      <vt:lpstr>Wingdings</vt:lpstr>
      <vt:lpstr>Office Theme</vt:lpstr>
      <vt:lpstr>Clustering the Interstellar Medium</vt:lpstr>
      <vt:lpstr>HESS Galactic Plane Survey</vt:lpstr>
      <vt:lpstr>Gamma-Ray Production</vt:lpstr>
      <vt:lpstr>3D Gamma-Ray Modelling </vt:lpstr>
      <vt:lpstr>3D Gamma-Ray Modelling </vt:lpstr>
      <vt:lpstr>Gamma Ray Modelling </vt:lpstr>
      <vt:lpstr>Interstellar Gas Distribution </vt:lpstr>
      <vt:lpstr>Interstellar Gas Distribution </vt:lpstr>
      <vt:lpstr>Dendrograms</vt:lpstr>
      <vt:lpstr>Dendrograms</vt:lpstr>
      <vt:lpstr>Dendrograms</vt:lpstr>
      <vt:lpstr>Dendrograms</vt:lpstr>
      <vt:lpstr>Dendrograms</vt:lpstr>
      <vt:lpstr>Dendrograms</vt:lpstr>
      <vt:lpstr>Dendrograms</vt:lpstr>
      <vt:lpstr>Dendrograms</vt:lpstr>
      <vt:lpstr>Dendrograms</vt:lpstr>
      <vt:lpstr>Dendrograms</vt:lpstr>
      <vt:lpstr>Dendrograms</vt:lpstr>
      <vt:lpstr>Dendrograms</vt:lpstr>
      <vt:lpstr>Dendrograms</vt:lpstr>
      <vt:lpstr>Dendrograms</vt:lpstr>
      <vt:lpstr>Cloud Clustering with Dendrograms</vt:lpstr>
      <vt:lpstr>Cloud Clustering with Dendrograms</vt:lpstr>
      <vt:lpstr>Cloud Clustering with Dendrograms</vt:lpstr>
      <vt:lpstr>Reproduce other Work </vt:lpstr>
      <vt:lpstr>Reproduce other Work </vt:lpstr>
      <vt:lpstr>Reproduce other Work </vt:lpstr>
      <vt:lpstr>Reproduce other Work </vt:lpstr>
      <vt:lpstr>My Approach</vt:lpstr>
      <vt:lpstr>Development of Cloud Selection Algorithm</vt:lpstr>
      <vt:lpstr>Development of Cloud Selection Algorithm</vt:lpstr>
      <vt:lpstr>Gamma-ray Modelling of the W28 region </vt:lpstr>
      <vt:lpstr>Gamma-ray Modelling of the W28 region </vt:lpstr>
      <vt:lpstr>Gamma-ray Modelling of the W28 region </vt:lpstr>
      <vt:lpstr>Next Steps </vt:lpstr>
      <vt:lpstr>Next Steps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Clustering the Interstellar Medium</dc:title>
  <cp:lastModifiedBy>Imogen Merla Sharrock Barnsley</cp:lastModifiedBy>
  <cp:revision>11</cp:revision>
  <dcterms:modified xsi:type="dcterms:W3CDTF">2023-04-13T00:07:16Z</dcterms:modified>
</cp:coreProperties>
</file>