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sldIdLst>
    <p:sldId id="257" r:id="rId5"/>
    <p:sldId id="3681" r:id="rId6"/>
    <p:sldId id="3640" r:id="rId7"/>
    <p:sldId id="3695" r:id="rId8"/>
    <p:sldId id="3683" r:id="rId9"/>
    <p:sldId id="3693" r:id="rId10"/>
    <p:sldId id="3694" r:id="rId11"/>
    <p:sldId id="3700" r:id="rId12"/>
    <p:sldId id="3697" r:id="rId13"/>
    <p:sldId id="3698" r:id="rId14"/>
    <p:sldId id="3701" r:id="rId15"/>
    <p:sldId id="3696" r:id="rId16"/>
    <p:sldId id="3682" r:id="rId17"/>
    <p:sldId id="3686" r:id="rId18"/>
    <p:sldId id="3687" r:id="rId1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04B"/>
    <a:srgbClr val="000000"/>
    <a:srgbClr val="C2AD8D"/>
    <a:srgbClr val="928E54"/>
    <a:srgbClr val="4C7AA7"/>
    <a:srgbClr val="8064A2"/>
    <a:srgbClr val="F734DF"/>
    <a:srgbClr val="FF0000"/>
    <a:srgbClr val="E5D310"/>
    <a:srgbClr val="C0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 autoAdjust="0"/>
    <p:restoredTop sz="90766"/>
  </p:normalViewPr>
  <p:slideViewPr>
    <p:cSldViewPr snapToGrid="0" snapToObjects="1">
      <p:cViewPr varScale="1">
        <p:scale>
          <a:sx n="100" d="100"/>
          <a:sy n="100" d="100"/>
        </p:scale>
        <p:origin x="1512" y="90"/>
      </p:cViewPr>
      <p:guideLst>
        <p:guide orient="horz" pos="1620"/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D56B80-CDE9-904D-B7FA-E397B5E9FF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5F956-2773-5047-B25D-B40770B094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F7164A-AE67-E346-B04A-BCB5C4031D3D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F9C024-966E-9E48-A62C-82068A86F5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2A7689-80FB-5C4E-B78E-6D18D70CA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85BEE-B32E-9344-992C-F34C41821C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7425A-7EE3-D54C-9057-525D5665B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333A13-BE85-2547-B9E9-4C98827BC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mission_pages/neowise/main/index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neowise.ipac.caltech.edu/" TargetMode="External"/><Relationship Id="rId4" Type="http://schemas.openxmlformats.org/officeDocument/2006/relationships/hyperlink" Target="https://en.wikipedia.org/wiki/C/2020_F3_(NEOWISE)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7619B817-888A-314B-814A-80B970DC6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8271FC5B-D2C0-1843-A0E9-0CFAF0D21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Comet NEOWISE.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NEOWISE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stands for Near Earth Object Wide-field Infrared Survey Explorer. That's the Earth-orbiting satellite used to discover the comet designated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C/2020 F3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you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knew that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t-IT" altLang="it-IT" dirty="0"/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E24B1F8-2089-2D44-9748-BD4593491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0FBF73-C56C-6A4D-9F38-96AB38C74757}" type="slidenum">
              <a:rPr lang="en-US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7CFF45D4-932A-2044-B8A7-12B802DCA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70229251-86E6-2442-8120-971F4BFB8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D3D29-5599-134A-89A3-5DDA078AC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2FE6D-9C7B-7D42-9B3A-7DA936BA80C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8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7CFF45D4-932A-2044-B8A7-12B802DCA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70229251-86E6-2442-8120-971F4BFB8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D3D29-5599-134A-89A3-5DDA078AC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2FE6D-9C7B-7D42-9B3A-7DA936BA80C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5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7CFF45D4-932A-2044-B8A7-12B802DCA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70229251-86E6-2442-8120-971F4BFB8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D3D29-5599-134A-89A3-5DDA078AC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2FE6D-9C7B-7D42-9B3A-7DA936BA80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92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7619B817-888A-314B-814A-80B970DC6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8271FC5B-D2C0-1843-A0E9-0CFAF0D21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E24B1F8-2089-2D44-9748-BD4593491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0FBF73-C56C-6A4D-9F38-96AB38C74757}" type="slidenum">
              <a:rPr lang="en-US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4744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7CFF45D4-932A-2044-B8A7-12B802DCA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70229251-86E6-2442-8120-971F4BFB8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D3D29-5599-134A-89A3-5DDA078AC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2FE6D-9C7B-7D42-9B3A-7DA936BA80C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4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7CFF45D4-932A-2044-B8A7-12B802DCA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70229251-86E6-2442-8120-971F4BFB8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D3D29-5599-134A-89A3-5DDA078AC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2FE6D-9C7B-7D42-9B3A-7DA936BA80C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8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7CFF45D4-932A-2044-B8A7-12B802DCAB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70229251-86E6-2442-8120-971F4BFB8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D3D29-5599-134A-89A3-5DDA078AC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2FE6D-9C7B-7D42-9B3A-7DA936BA80C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7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1406"/>
            <a:ext cx="7772400" cy="175904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120" y="3886200"/>
            <a:ext cx="6400800" cy="1391397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rgbClr val="111D3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8DA4E-571C-F347-B5A3-AB8FFEF1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1BB37-8242-F34B-B996-F425EB06EC47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7C7D4-09FB-784E-A31A-6997AE41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1E66E-DA7E-5A46-874C-390DAC18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41620-2C2B-054F-9FDE-441B6D013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3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64B1C8-AC50-4549-942B-1BC4AB12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ACD0E-188C-B84C-8884-DEC90A24CF95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46A16A-1D52-9748-B24E-AFC760FE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2725" y="6356350"/>
            <a:ext cx="49006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CD16FC-5516-2343-B790-4AD3FD13D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FD67D-1AD2-8647-9BA2-DFDE5E7B0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97AC778-60FF-D54C-BE6B-545528F462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>
            <a:fillRect/>
          </a:stretch>
        </p:blipFill>
        <p:spPr bwMode="auto">
          <a:xfrm>
            <a:off x="7558088" y="177800"/>
            <a:ext cx="1549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82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FF59857A-5BF4-2B48-BE61-4C84829E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>
            <a:fillRect/>
          </a:stretch>
        </p:blipFill>
        <p:spPr bwMode="auto">
          <a:xfrm>
            <a:off x="7558088" y="177800"/>
            <a:ext cx="1549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818312" cy="82408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820" y="1644067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0820" y="1644067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AB5AE9E-1FF6-FF4D-AA80-46F5E4F7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53ADF-62B1-2541-9846-944E8B352B10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85F9646-522C-D844-A044-0B289EF4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C09CEAC-F702-194E-9E2D-9F50436A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4BF16-F5C1-C443-A3A0-ED608FFDC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6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DAE8EA78-6B67-B044-9A25-31B0087D4C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>
            <a:fillRect/>
          </a:stretch>
        </p:blipFill>
        <p:spPr bwMode="auto">
          <a:xfrm>
            <a:off x="7558088" y="177800"/>
            <a:ext cx="1549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71"/>
            <a:ext cx="7002257" cy="97488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B1DCF74-5652-A246-855E-1F4508B7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32EBA-C44D-9E40-826C-A9ABAEC9E66A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20B5348-5C0A-B347-AC31-75577473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84DB093B-ACEF-6241-ACA9-0BD477F0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E332-8A3F-4D49-BAFF-9F3D6A3FC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0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7D5CE82C-3F96-714D-AF6C-BEB48FBE4E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>
            <a:fillRect/>
          </a:stretch>
        </p:blipFill>
        <p:spPr bwMode="auto">
          <a:xfrm>
            <a:off x="7558088" y="177800"/>
            <a:ext cx="1549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818312" cy="82408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7990036-1C7D-244E-BE97-4F8CAD6E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B879C-A8A9-DC4E-A2BC-790655681822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4FCE2BB-453C-7442-A3FA-DEACFBA8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BBCF98-9D2F-3F4D-982B-6B9D21BF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6EE6-ED2F-F04E-908E-1FA990D9B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2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766C0CB-07FD-724B-A9B4-BD227B5C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3AC4-80CF-D540-8A75-EB2B5378BAC1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2DDD1E-A5C3-1447-81E1-130AD6F3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D788E7-3635-1E46-8AA2-0393798A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417C-8ADC-634A-A2C9-56048B486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6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3525480F-9F59-E74B-8681-5A82A94A9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>
            <a:fillRect/>
          </a:stretch>
        </p:blipFill>
        <p:spPr bwMode="auto">
          <a:xfrm>
            <a:off x="7558088" y="177800"/>
            <a:ext cx="1549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E08E2D-E2E7-924B-9C16-6B4C2F01BE6C}"/>
              </a:ext>
            </a:extLst>
          </p:cNvPr>
          <p:cNvSpPr txBox="1">
            <a:spLocks/>
          </p:cNvSpPr>
          <p:nvPr userDrawn="1"/>
        </p:nvSpPr>
        <p:spPr>
          <a:xfrm>
            <a:off x="641350" y="238125"/>
            <a:ext cx="6818313" cy="8239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11D3A"/>
                </a:solidFill>
                <a:latin typeface="Fira Sans"/>
                <a:ea typeface="+mj-ea"/>
                <a:cs typeface="Fira San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edit</a:t>
            </a:r>
            <a:r>
              <a:rPr lang="de-DE"/>
              <a:t> Master 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30378"/>
            <a:ext cx="5486400" cy="329719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81F6BCA-2F6E-4743-A572-696C1EB2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4BF8B-0EF0-2645-9D52-EB5C27281A2C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B7C030E-2912-C647-A7D6-F01CA9DC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4C1C079-06D4-CD4F-9CF0-E2AF7A0D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E56-1426-0D43-9A46-D21DD604D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3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1E391102-EDCA-1A44-99FE-C711727953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>
            <a:fillRect/>
          </a:stretch>
        </p:blipFill>
        <p:spPr bwMode="auto">
          <a:xfrm>
            <a:off x="7558088" y="177800"/>
            <a:ext cx="1549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319E25-B9C1-9142-B06E-D2A706A1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AA890-EAA9-9C40-96A6-6CF390ACC3A9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67E127-EC0F-2448-AFE4-70B5D8BF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0E171F-2127-0141-901F-733FDC74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1C0-7453-F548-8819-A1CA9587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3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32566EC-A1AC-A943-88AD-DC4AFA9AF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1350" y="238125"/>
            <a:ext cx="691673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Master title style</a:t>
            </a:r>
            <a:endParaRPr lang="en-US" altLang="it-IT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9B692B1-8C3A-A64C-B383-C90B9E5B1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0" y="1589088"/>
            <a:ext cx="76311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Master text styles</a:t>
            </a:r>
          </a:p>
          <a:p>
            <a:pPr lvl="1"/>
            <a:r>
              <a:rPr lang="en-GB" altLang="it-IT"/>
              <a:t>Second level</a:t>
            </a:r>
          </a:p>
          <a:p>
            <a:pPr lvl="2"/>
            <a:r>
              <a:rPr lang="en-GB" altLang="it-IT"/>
              <a:t>Third level</a:t>
            </a:r>
          </a:p>
          <a:p>
            <a:pPr lvl="3"/>
            <a:r>
              <a:rPr lang="en-GB" altLang="it-IT"/>
              <a:t>Fourth level</a:t>
            </a:r>
          </a:p>
          <a:p>
            <a:pPr lvl="4"/>
            <a:r>
              <a:rPr lang="en-GB" altLang="it-IT"/>
              <a:t>Fifth level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7534C-9E23-BE43-9062-F2E529202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98EFDC-E493-8849-A403-EDFAEB85C671}" type="datetime1">
              <a:rPr lang="de-DE"/>
              <a:pPr>
                <a:defRPr/>
              </a:pPr>
              <a:t>14.03.2023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23343-339C-CC4B-B29A-1D580F63F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7734-CB5C-9040-9575-74D0F1CE4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E2D4ED-3E50-7C4C-BBCF-2371FF8E2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36C123-35D1-774C-BB3C-AC34933B400A}"/>
              </a:ext>
            </a:extLst>
          </p:cNvPr>
          <p:cNvCxnSpPr/>
          <p:nvPr userDrawn="1"/>
        </p:nvCxnSpPr>
        <p:spPr>
          <a:xfrm>
            <a:off x="0" y="1290638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7" r:id="rId2"/>
    <p:sldLayoutId id="2147483738" r:id="rId3"/>
    <p:sldLayoutId id="2147483739" r:id="rId4"/>
    <p:sldLayoutId id="2147483740" r:id="rId5"/>
    <p:sldLayoutId id="2147483736" r:id="rId6"/>
    <p:sldLayoutId id="2147483741" r:id="rId7"/>
    <p:sldLayoutId id="2147483742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Fira Sans"/>
          <a:ea typeface="Fira Sans"/>
          <a:cs typeface="Fira 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ira Sans"/>
          <a:ea typeface="Fira Sans"/>
          <a:cs typeface="Fira Sans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ira Sans"/>
          <a:ea typeface="Fira Sans"/>
          <a:cs typeface="Fira Sans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ira Sans"/>
          <a:ea typeface="Fira Sans"/>
          <a:cs typeface="Fira Sans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ira Sans"/>
          <a:ea typeface="Fira Sans"/>
          <a:cs typeface="Fira Sans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ira Sans"/>
          <a:ea typeface="Fira Sans"/>
          <a:cs typeface="Fira Sans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ira Sans"/>
          <a:ea typeface="Fira Sans"/>
          <a:cs typeface="Fira Sans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ira Sans"/>
          <a:ea typeface="Fira Sans"/>
          <a:cs typeface="Fira Sans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ira Sans"/>
          <a:ea typeface="Fira Sans"/>
          <a:cs typeface="Fira Sans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/>
          <a:ea typeface="Fira Sans"/>
          <a:cs typeface="Fira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Fira Sans"/>
          <a:ea typeface="Fira Sans"/>
          <a:cs typeface="Fira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Fira Sans"/>
          <a:ea typeface="Fira Sans"/>
          <a:cs typeface="Fira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Fira Sans"/>
          <a:ea typeface="Fira Sans"/>
          <a:cs typeface="Fira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Fira Sans"/>
          <a:ea typeface="Fira Sans"/>
          <a:cs typeface="Fir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2B237-6B5E-D344-88CA-FFD9F569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638"/>
            <a:ext cx="9144000" cy="55673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0DA49D-E51A-774A-86F0-5E03212C692D}"/>
              </a:ext>
            </a:extLst>
          </p:cNvPr>
          <p:cNvSpPr/>
          <p:nvPr/>
        </p:nvSpPr>
        <p:spPr>
          <a:xfrm>
            <a:off x="0" y="1290638"/>
            <a:ext cx="9144000" cy="5567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9DA11CC3-AA57-9A4F-BDD0-75964CBDC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7" y="4716853"/>
            <a:ext cx="745906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>
                <a:solidFill>
                  <a:schemeClr val="bg1"/>
                </a:solidFill>
                <a:latin typeface="+mj-lt"/>
              </a:rPr>
              <a:t>David Bristow, Stephen Brown, Paolo </a:t>
            </a:r>
            <a:r>
              <a:rPr lang="en-US" altLang="it-IT" b="1" dirty="0" err="1">
                <a:solidFill>
                  <a:schemeClr val="bg1"/>
                </a:solidFill>
                <a:latin typeface="+mj-lt"/>
              </a:rPr>
              <a:t>Calisse</a:t>
            </a:r>
            <a:r>
              <a:rPr lang="en-US" altLang="it-IT" b="1" dirty="0">
                <a:solidFill>
                  <a:schemeClr val="bg1"/>
                </a:solidFill>
                <a:latin typeface="+mj-lt"/>
              </a:rPr>
              <a:t>, Stefano </a:t>
            </a:r>
            <a:r>
              <a:rPr lang="en-US" altLang="it-IT" b="1" dirty="0" err="1">
                <a:solidFill>
                  <a:schemeClr val="bg1"/>
                </a:solidFill>
                <a:latin typeface="+mj-lt"/>
              </a:rPr>
              <a:t>Stanghellini</a:t>
            </a:r>
            <a:r>
              <a:rPr lang="en-US" altLang="it-IT" b="1" dirty="0">
                <a:solidFill>
                  <a:schemeClr val="bg1"/>
                </a:solidFill>
                <a:latin typeface="+mj-lt"/>
              </a:rPr>
              <a:t>, Wolfgang Wild,  Nick </a:t>
            </a:r>
            <a:r>
              <a:rPr lang="en-US" altLang="it-IT" b="1" dirty="0" err="1">
                <a:solidFill>
                  <a:schemeClr val="bg1"/>
                </a:solidFill>
                <a:latin typeface="+mj-lt"/>
              </a:rPr>
              <a:t>Whyborn</a:t>
            </a:r>
            <a:r>
              <a:rPr lang="en-US" altLang="it-IT" b="1" dirty="0">
                <a:solidFill>
                  <a:schemeClr val="bg1"/>
                </a:solidFill>
                <a:latin typeface="+mj-lt"/>
              </a:rPr>
              <a:t>, Roberta Zanin  </a:t>
            </a:r>
            <a:br>
              <a:rPr lang="en-US" altLang="it-IT" b="1" dirty="0">
                <a:solidFill>
                  <a:schemeClr val="bg1"/>
                </a:solidFill>
                <a:latin typeface="+mj-lt"/>
              </a:rPr>
            </a:br>
            <a:br>
              <a:rPr lang="en-US" altLang="it-IT" b="1" dirty="0">
                <a:solidFill>
                  <a:schemeClr val="bg1"/>
                </a:solidFill>
                <a:latin typeface="+mj-lt"/>
              </a:rPr>
            </a:br>
            <a:br>
              <a:rPr lang="en-US" altLang="it-IT" b="1" dirty="0">
                <a:solidFill>
                  <a:schemeClr val="bg1"/>
                </a:solidFill>
                <a:latin typeface="+mj-lt"/>
              </a:rPr>
            </a:br>
            <a:r>
              <a:rPr lang="en-US" altLang="it-IT" b="1" dirty="0">
                <a:solidFill>
                  <a:schemeClr val="bg1"/>
                </a:solidFill>
                <a:latin typeface="+mj-lt"/>
              </a:rPr>
              <a:t>March 14, 2023</a:t>
            </a:r>
          </a:p>
        </p:txBody>
      </p:sp>
      <p:sp>
        <p:nvSpPr>
          <p:cNvPr id="11269" name="TextBox 1">
            <a:extLst>
              <a:ext uri="{FF2B5EF4-FFF2-40B4-BE49-F238E27FC236}">
                <a16:creationId xmlns:a16="http://schemas.microsoft.com/office/drawing/2014/main" id="{74E81A44-2119-9940-AFEE-C05F84E9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87" y="1581001"/>
            <a:ext cx="75007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 dirty="0">
                <a:solidFill>
                  <a:schemeClr val="bg1"/>
                </a:solidFill>
                <a:latin typeface="+mj-lt"/>
              </a:rPr>
              <a:t>MSTN-15 position: CTAO point of view</a:t>
            </a:r>
            <a:endParaRPr lang="en-GB" altLang="it-IT" sz="3600" b="1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it-IT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CTA_Logo_Template_RGB2.png">
            <a:extLst>
              <a:ext uri="{FF2B5EF4-FFF2-40B4-BE49-F238E27FC236}">
                <a16:creationId xmlns:a16="http://schemas.microsoft.com/office/drawing/2014/main" id="{2EC41AD3-79ED-E94C-A3F2-0ED9F5F25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9" y="202155"/>
            <a:ext cx="2390419" cy="9359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602A6-6391-2019-3F78-0EA69674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Study – Option 3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70722-66CA-98B0-051E-1E24DA59F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Option 3 - Concept Study based on the preferred position </a:t>
            </a:r>
            <a:r>
              <a:rPr lang="en-US" dirty="0"/>
              <a:t>– </a:t>
            </a:r>
          </a:p>
          <a:p>
            <a:endParaRPr lang="en-US" dirty="0"/>
          </a:p>
          <a:p>
            <a:pPr lvl="1"/>
            <a:r>
              <a:rPr lang="en-US" dirty="0"/>
              <a:t>Centre of Telescope Foundation X = 217611.8 – 3185066.7</a:t>
            </a:r>
          </a:p>
          <a:p>
            <a:pPr lvl="1"/>
            <a:r>
              <a:rPr lang="en-US" dirty="0"/>
              <a:t>Level at top of Foundation 2177.5m. To give access at ground Level from MAGIC Road.</a:t>
            </a:r>
          </a:p>
          <a:p>
            <a:pPr lvl="1"/>
            <a:r>
              <a:rPr lang="en-US" dirty="0"/>
              <a:t>Downside – 6metre high retaining wall required against the LSTN4 Access road and to each side of the CMS Foundation at a variable height. </a:t>
            </a:r>
          </a:p>
          <a:p>
            <a:pPr lvl="1"/>
            <a:r>
              <a:rPr lang="en-US" dirty="0"/>
              <a:t>Downside increased quantity of earth fill under the CMS and against retaining wall to LSTN4 road.</a:t>
            </a:r>
          </a:p>
          <a:p>
            <a:pPr lvl="1"/>
            <a:r>
              <a:rPr lang="en-US" dirty="0"/>
              <a:t>Consider this may have a </a:t>
            </a:r>
            <a:r>
              <a:rPr lang="en-US" b="1" dirty="0"/>
              <a:t>cost</a:t>
            </a:r>
            <a:r>
              <a:rPr lang="en-US" dirty="0"/>
              <a:t> implication of current budget.</a:t>
            </a:r>
          </a:p>
          <a:p>
            <a:pPr lvl="1"/>
            <a:r>
              <a:rPr lang="en-US" i="1" dirty="0"/>
              <a:t>Note: A detailed Engineering study is required to this Concept Study.</a:t>
            </a:r>
          </a:p>
          <a:p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EBAE7-2A23-FC60-ACFC-44EF1A40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FD67D-1AD2-8647-9BA2-DFDE5E7B0FE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0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602A6-6391-2019-3F78-0EA69674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70722-66CA-98B0-051E-1E24DA59F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central position of the MST is engineering-wise very complex independently from the exact decided position</a:t>
            </a:r>
            <a:endParaRPr lang="en-US" i="1" dirty="0"/>
          </a:p>
          <a:p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EBAE7-2A23-FC60-ACFC-44EF1A40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FD67D-1AD2-8647-9BA2-DFDE5E7B0FE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82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0DA49D-E51A-774A-86F0-5E03212C692D}"/>
              </a:ext>
            </a:extLst>
          </p:cNvPr>
          <p:cNvSpPr/>
          <p:nvPr/>
        </p:nvSpPr>
        <p:spPr>
          <a:xfrm>
            <a:off x="0" y="1290638"/>
            <a:ext cx="9144000" cy="5567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9DA11CC3-AA57-9A4F-BDD0-75964CBDC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7" y="4716853"/>
            <a:ext cx="6931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>
                <a:solidFill>
                  <a:schemeClr val="bg1"/>
                </a:solidFill>
              </a:rPr>
              <a:t>R. Zanin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>
                <a:solidFill>
                  <a:schemeClr val="bg1"/>
                </a:solidFill>
              </a:rPr>
              <a:t>PC  - July 5, 2021</a:t>
            </a:r>
          </a:p>
        </p:txBody>
      </p:sp>
      <p:sp>
        <p:nvSpPr>
          <p:cNvPr id="11269" name="TextBox 1">
            <a:extLst>
              <a:ext uri="{FF2B5EF4-FFF2-40B4-BE49-F238E27FC236}">
                <a16:creationId xmlns:a16="http://schemas.microsoft.com/office/drawing/2014/main" id="{74E81A44-2119-9940-AFEE-C05F84E9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87" y="1581001"/>
            <a:ext cx="444589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Alpha Configuration</a:t>
            </a:r>
            <a:endParaRPr lang="en-GB" altLang="it-IT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it-IT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 descr="CTA_Logo_Template_RGB2.png">
            <a:extLst>
              <a:ext uri="{FF2B5EF4-FFF2-40B4-BE49-F238E27FC236}">
                <a16:creationId xmlns:a16="http://schemas.microsoft.com/office/drawing/2014/main" id="{2EC41AD3-79ED-E94C-A3F2-0ED9F5F25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9" y="202155"/>
            <a:ext cx="2390419" cy="935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9698A-7AC2-304B-87FC-75F56D1AA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588"/>
          <a:stretch/>
        </p:blipFill>
        <p:spPr>
          <a:xfrm>
            <a:off x="-73572" y="1138152"/>
            <a:ext cx="9291144" cy="57986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E08487-265F-1D48-A80D-9FEDD6FD1D95}"/>
              </a:ext>
            </a:extLst>
          </p:cNvPr>
          <p:cNvSpPr/>
          <p:nvPr/>
        </p:nvSpPr>
        <p:spPr>
          <a:xfrm>
            <a:off x="-73572" y="-14534"/>
            <a:ext cx="9291144" cy="1377387"/>
          </a:xfrm>
          <a:prstGeom prst="rect">
            <a:avLst/>
          </a:prstGeom>
          <a:solidFill>
            <a:srgbClr val="1A19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2E97C-39A8-FB48-85FA-F5DEEE995509}"/>
              </a:ext>
            </a:extLst>
          </p:cNvPr>
          <p:cNvSpPr txBox="1"/>
          <p:nvPr/>
        </p:nvSpPr>
        <p:spPr>
          <a:xfrm>
            <a:off x="557887" y="1208200"/>
            <a:ext cx="23245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Thank you!</a:t>
            </a:r>
          </a:p>
          <a:p>
            <a:endParaRPr lang="en-GB" sz="3600" b="1" dirty="0">
              <a:solidFill>
                <a:schemeClr val="bg1"/>
              </a:solidFill>
            </a:endParaRPr>
          </a:p>
          <a:p>
            <a:br>
              <a:rPr lang="en-GB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A59A9E4B-FA34-D546-9E88-FE0671B8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8755" y="6483612"/>
            <a:ext cx="2133600" cy="365125"/>
          </a:xfrm>
        </p:spPr>
        <p:txBody>
          <a:bodyPr/>
          <a:lstStyle/>
          <a:p>
            <a:pPr>
              <a:defRPr/>
            </a:pPr>
            <a:fld id="{BE87EE8B-CCFC-DB49-8BF2-E3DDA26A1783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FE375A-5DA6-5741-BADA-C04786F5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MSTN-15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9EAFE-640A-53A3-26F7-A359D85B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4" y="1324551"/>
            <a:ext cx="8430491" cy="55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A59A9E4B-FA34-D546-9E88-FE0671B8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8755" y="6483612"/>
            <a:ext cx="2133600" cy="365125"/>
          </a:xfrm>
        </p:spPr>
        <p:txBody>
          <a:bodyPr/>
          <a:lstStyle/>
          <a:p>
            <a:pPr>
              <a:defRPr/>
            </a:pPr>
            <a:fld id="{BE87EE8B-CCFC-DB49-8BF2-E3DDA26A1783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2B497A25-007E-D49B-64C6-B9E57C51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49" y="238125"/>
            <a:ext cx="7455563" cy="823913"/>
          </a:xfrm>
        </p:spPr>
        <p:txBody>
          <a:bodyPr/>
          <a:lstStyle/>
          <a:p>
            <a:r>
              <a:rPr lang="en-GB" dirty="0"/>
              <a:t>Northern Array: central MST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A01E7-F1B1-D1FB-72F4-35613E820C92}"/>
              </a:ext>
            </a:extLst>
          </p:cNvPr>
          <p:cNvSpPr txBox="1"/>
          <p:nvPr/>
        </p:nvSpPr>
        <p:spPr>
          <a:xfrm>
            <a:off x="660865" y="6479405"/>
            <a:ext cx="39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 dirty="0">
                <a:solidFill>
                  <a:schemeClr val="tx2"/>
                </a:solidFill>
              </a:rPr>
              <a:t>Credits to Tobias Kleiner, Orel  &amp; Gernot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26DBD-5F8B-BD12-26B3-6FBF2A152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16" y="1485270"/>
            <a:ext cx="9267131" cy="45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A59A9E4B-FA34-D546-9E88-FE0671B8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8755" y="6483612"/>
            <a:ext cx="2133600" cy="365125"/>
          </a:xfrm>
        </p:spPr>
        <p:txBody>
          <a:bodyPr/>
          <a:lstStyle/>
          <a:p>
            <a:pPr>
              <a:defRPr/>
            </a:pPr>
            <a:fld id="{BE87EE8B-CCFC-DB49-8BF2-E3DDA26A1783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2B497A25-007E-D49B-64C6-B9E57C51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49" y="238125"/>
            <a:ext cx="7455563" cy="823913"/>
          </a:xfrm>
        </p:spPr>
        <p:txBody>
          <a:bodyPr/>
          <a:lstStyle/>
          <a:p>
            <a:r>
              <a:rPr lang="en-GB" dirty="0"/>
              <a:t>Northern Array: central MST 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A01E7-F1B1-D1FB-72F4-35613E820C92}"/>
              </a:ext>
            </a:extLst>
          </p:cNvPr>
          <p:cNvSpPr txBox="1"/>
          <p:nvPr/>
        </p:nvSpPr>
        <p:spPr>
          <a:xfrm>
            <a:off x="660865" y="6479405"/>
            <a:ext cx="39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 dirty="0">
                <a:solidFill>
                  <a:schemeClr val="tx2"/>
                </a:solidFill>
              </a:rPr>
              <a:t>Credits to Tobias Kleiner, Orel  &amp; Gernot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76C78C-0969-9D87-41DF-0F952BC1C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1" y="1528474"/>
            <a:ext cx="8921187" cy="43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2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A59A9E4B-FA34-D546-9E88-FE0671B8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8755" y="6483612"/>
            <a:ext cx="2133600" cy="365125"/>
          </a:xfrm>
        </p:spPr>
        <p:txBody>
          <a:bodyPr/>
          <a:lstStyle/>
          <a:p>
            <a:pPr>
              <a:defRPr/>
            </a:pPr>
            <a:fld id="{BE87EE8B-CCFC-DB49-8BF2-E3DDA26A1783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FE375A-5DA6-5741-BADA-C04786F5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Northern</a:t>
            </a:r>
            <a:r>
              <a:rPr lang="es-ES_tradnl" dirty="0"/>
              <a:t> array: as-</a:t>
            </a:r>
            <a:r>
              <a:rPr lang="es-ES_tradnl" dirty="0" err="1"/>
              <a:t>requested</a:t>
            </a:r>
            <a:r>
              <a:rPr lang="es-ES_tradnl" dirty="0"/>
              <a:t> </a:t>
            </a:r>
            <a:r>
              <a:rPr lang="es-ES_tradnl" dirty="0" err="1"/>
              <a:t>coordinates</a:t>
            </a:r>
            <a:endParaRPr lang="es-ES_tradnl" dirty="0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36C87DA-B3A8-13FB-7D49-E16C4E88D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" y="1308847"/>
            <a:ext cx="9330732" cy="573741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7412C7D-1F3F-BCB5-6156-BABBD8B95B0B}"/>
              </a:ext>
            </a:extLst>
          </p:cNvPr>
          <p:cNvCxnSpPr>
            <a:cxnSpLocks/>
          </p:cNvCxnSpPr>
          <p:nvPr/>
        </p:nvCxnSpPr>
        <p:spPr>
          <a:xfrm flipV="1">
            <a:off x="3034146" y="4149843"/>
            <a:ext cx="235528" cy="1662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40269B65-6A97-4A17-15D3-0B683EE61DFC}"/>
              </a:ext>
            </a:extLst>
          </p:cNvPr>
          <p:cNvSpPr/>
          <p:nvPr/>
        </p:nvSpPr>
        <p:spPr>
          <a:xfrm>
            <a:off x="2563090" y="4108279"/>
            <a:ext cx="748145" cy="152400"/>
          </a:xfrm>
          <a:custGeom>
            <a:avLst/>
            <a:gdLst>
              <a:gd name="connsiteX0" fmla="*/ 748145 w 748145"/>
              <a:gd name="connsiteY0" fmla="*/ 0 h 152400"/>
              <a:gd name="connsiteX1" fmla="*/ 706582 w 748145"/>
              <a:gd name="connsiteY1" fmla="*/ 13854 h 152400"/>
              <a:gd name="connsiteX2" fmla="*/ 318654 w 748145"/>
              <a:gd name="connsiteY2" fmla="*/ 41564 h 152400"/>
              <a:gd name="connsiteX3" fmla="*/ 277091 w 748145"/>
              <a:gd name="connsiteY3" fmla="*/ 69273 h 152400"/>
              <a:gd name="connsiteX4" fmla="*/ 193964 w 748145"/>
              <a:gd name="connsiteY4" fmla="*/ 96982 h 152400"/>
              <a:gd name="connsiteX5" fmla="*/ 152400 w 748145"/>
              <a:gd name="connsiteY5" fmla="*/ 110836 h 152400"/>
              <a:gd name="connsiteX6" fmla="*/ 83127 w 748145"/>
              <a:gd name="connsiteY6" fmla="*/ 124691 h 152400"/>
              <a:gd name="connsiteX7" fmla="*/ 0 w 748145"/>
              <a:gd name="connsiteY7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145" h="152400">
                <a:moveTo>
                  <a:pt x="748145" y="0"/>
                </a:moveTo>
                <a:cubicBezTo>
                  <a:pt x="734291" y="4618"/>
                  <a:pt x="721118" y="12447"/>
                  <a:pt x="706582" y="13854"/>
                </a:cubicBezTo>
                <a:cubicBezTo>
                  <a:pt x="577546" y="26341"/>
                  <a:pt x="318654" y="41564"/>
                  <a:pt x="318654" y="41564"/>
                </a:cubicBezTo>
                <a:cubicBezTo>
                  <a:pt x="304800" y="50800"/>
                  <a:pt x="292307" y="62510"/>
                  <a:pt x="277091" y="69273"/>
                </a:cubicBezTo>
                <a:cubicBezTo>
                  <a:pt x="250401" y="81135"/>
                  <a:pt x="221673" y="87746"/>
                  <a:pt x="193964" y="96982"/>
                </a:cubicBezTo>
                <a:cubicBezTo>
                  <a:pt x="180109" y="101600"/>
                  <a:pt x="166720" y="107972"/>
                  <a:pt x="152400" y="110836"/>
                </a:cubicBezTo>
                <a:cubicBezTo>
                  <a:pt x="129309" y="115454"/>
                  <a:pt x="105846" y="118495"/>
                  <a:pt x="83127" y="124691"/>
                </a:cubicBezTo>
                <a:cubicBezTo>
                  <a:pt x="54948" y="132376"/>
                  <a:pt x="0" y="152400"/>
                  <a:pt x="0" y="152400"/>
                </a:cubicBezTo>
              </a:path>
            </a:pathLst>
          </a:custGeom>
          <a:noFill/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0565CF-AFCB-BC2D-7667-16B6D1716393}"/>
              </a:ext>
            </a:extLst>
          </p:cNvPr>
          <p:cNvSpPr/>
          <p:nvPr/>
        </p:nvSpPr>
        <p:spPr>
          <a:xfrm>
            <a:off x="6317673" y="1371600"/>
            <a:ext cx="2826327" cy="48075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MSTN-15 position </a:t>
            </a:r>
            <a:br>
              <a:rPr lang="en-IT" dirty="0"/>
            </a:br>
            <a:r>
              <a:rPr lang="en-IT" dirty="0"/>
              <a:t>needs to be modified because in conflict with</a:t>
            </a:r>
            <a:br>
              <a:rPr lang="en-IT" dirty="0"/>
            </a:br>
            <a:r>
              <a:rPr lang="en-IT" dirty="0"/>
              <a:t>our internal LSTN-04</a:t>
            </a:r>
            <a:br>
              <a:rPr lang="en-IT" dirty="0"/>
            </a:br>
            <a:r>
              <a:rPr lang="en-IT" dirty="0"/>
              <a:t>access road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IAC suggests a position </a:t>
            </a:r>
            <a:br>
              <a:rPr lang="en-IT" dirty="0"/>
            </a:br>
            <a:r>
              <a:rPr lang="en-IT" dirty="0"/>
              <a:t>10 m away in the NW </a:t>
            </a:r>
            <a:br>
              <a:rPr lang="en-IT" dirty="0"/>
            </a:br>
            <a:r>
              <a:rPr lang="en-IT" dirty="0"/>
              <a:t>direction toward LSTN-04</a:t>
            </a:r>
          </a:p>
        </p:txBody>
      </p:sp>
    </p:spTree>
    <p:extLst>
      <p:ext uri="{BB962C8B-B14F-4D97-AF65-F5344CB8AC3E}">
        <p14:creationId xmlns:p14="http://schemas.microsoft.com/office/powerpoint/2010/main" val="1365320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A59A9E4B-FA34-D546-9E88-FE0671B8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8755" y="6483612"/>
            <a:ext cx="2133600" cy="365125"/>
          </a:xfrm>
        </p:spPr>
        <p:txBody>
          <a:bodyPr/>
          <a:lstStyle/>
          <a:p>
            <a:pPr>
              <a:defRPr/>
            </a:pPr>
            <a:fld id="{BE87EE8B-CCFC-DB49-8BF2-E3DDA26A1783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2B497A25-007E-D49B-64C6-B9E57C51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49" y="238125"/>
            <a:ext cx="7455563" cy="823913"/>
          </a:xfrm>
        </p:spPr>
        <p:txBody>
          <a:bodyPr/>
          <a:lstStyle/>
          <a:p>
            <a:r>
              <a:rPr lang="en-GB" dirty="0"/>
              <a:t>Northern Array: scientific assessment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8ADDB62-1AFF-289E-052C-B72A75B567CA}"/>
              </a:ext>
            </a:extLst>
          </p:cNvPr>
          <p:cNvSpPr txBox="1">
            <a:spLocks/>
          </p:cNvSpPr>
          <p:nvPr/>
        </p:nvSpPr>
        <p:spPr bwMode="auto">
          <a:xfrm>
            <a:off x="310144" y="1476765"/>
            <a:ext cx="8117971" cy="13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b="1" dirty="0">
                <a:latin typeface="+mn-lt"/>
              </a:rPr>
              <a:t>When considering the IAC-suggested position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 MSTN-15 would suffer up to 10% shadowing</a:t>
            </a:r>
            <a:r>
              <a:rPr lang="en-IT" dirty="0">
                <a:effectLst/>
              </a:rPr>
              <a:t> </a:t>
            </a:r>
            <a:br>
              <a:rPr lang="en-IT" dirty="0">
                <a:effectLst/>
              </a:rPr>
            </a:br>
            <a:r>
              <a:rPr lang="en-IT" dirty="0">
                <a:effectLst/>
              </a:rPr>
              <a:t>	</a:t>
            </a:r>
            <a:r>
              <a:rPr lang="en-IT" dirty="0">
                <a:effectLst/>
                <a:latin typeface="+mn-lt"/>
              </a:rPr>
              <a:t>(loss in optical effective area)</a:t>
            </a:r>
          </a:p>
          <a:p>
            <a:pPr lvl="2" indent="-285750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hen the LST is pointing both towards the MSTN-15 and along its line of sight or at zenith</a:t>
            </a:r>
          </a:p>
          <a:p>
            <a:pPr lvl="2" indent="-285750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 an MST zenith distance which is 5-8 degree smaller than the one found for the original MSTN-15 position</a:t>
            </a:r>
            <a:r>
              <a:rPr lang="en-IT" b="1" dirty="0">
                <a:effectLst/>
              </a:rPr>
              <a:t> </a:t>
            </a:r>
            <a:endParaRPr lang="en-IT" b="1" dirty="0"/>
          </a:p>
          <a:p>
            <a:pPr marL="857250" lvl="2" indent="0">
              <a:buNone/>
            </a:pPr>
            <a:r>
              <a:rPr lang="en-IT" b="1" dirty="0">
                <a:latin typeface="+mn-lt"/>
                <a:sym typeface="Wingdings" pitchFamily="2" charset="2"/>
              </a:rPr>
              <a:t>     </a:t>
            </a:r>
            <a:r>
              <a:rPr lang="en-IT" dirty="0">
                <a:latin typeface="+mn-lt"/>
                <a:sym typeface="Wingdings" pitchFamily="2" charset="2"/>
              </a:rPr>
              <a:t> shadowing becomes relevant at 52 deg</a:t>
            </a:r>
          </a:p>
          <a:p>
            <a:pPr lvl="1"/>
            <a:r>
              <a:rPr lang="en-IT" b="1" dirty="0">
                <a:latin typeface="+mn-lt"/>
                <a:sym typeface="Wingdings" pitchFamily="2" charset="2"/>
              </a:rPr>
              <a:t>Science-wise.</a:t>
            </a:r>
            <a:r>
              <a:rPr lang="en-IT" dirty="0">
                <a:latin typeface="+mn-lt"/>
                <a:sym typeface="Wingdings" pitchFamily="2" charset="2"/>
              </a:rPr>
              <a:t> Very limited science cases: the LST and MST sub-arrays operatining independently at specific direction</a:t>
            </a:r>
          </a:p>
          <a:p>
            <a:pPr lvl="1"/>
            <a:r>
              <a:rPr lang="en-IT" b="1" dirty="0">
                <a:latin typeface="+mn-lt"/>
                <a:sym typeface="Wingdings" pitchFamily="2" charset="2"/>
              </a:rPr>
              <a:t>Operations-wise. </a:t>
            </a:r>
            <a:r>
              <a:rPr lang="en-IT" dirty="0">
                <a:latin typeface="+mn-lt"/>
                <a:sym typeface="Wingdings" pitchFamily="2" charset="2"/>
              </a:rPr>
              <a:t>Two options:</a:t>
            </a:r>
            <a:br>
              <a:rPr lang="en-IT" dirty="0">
                <a:latin typeface="+mn-lt"/>
                <a:sym typeface="Wingdings" pitchFamily="2" charset="2"/>
              </a:rPr>
            </a:br>
            <a:r>
              <a:rPr lang="en-IT" dirty="0">
                <a:latin typeface="+mn-lt"/>
                <a:sym typeface="Wingdings" pitchFamily="2" charset="2"/>
              </a:rPr>
              <a:t>1. </a:t>
            </a:r>
            <a:r>
              <a:rPr lang="en-GB" dirty="0">
                <a:latin typeface="+mn-lt"/>
                <a:sym typeface="Wingdings" pitchFamily="2" charset="2"/>
              </a:rPr>
              <a:t>the production of the MST-sub-array IRFs will have to take the LST pointing into account, and model the shadowing </a:t>
            </a:r>
          </a:p>
          <a:p>
            <a:pPr marL="457200" lvl="1" indent="0">
              <a:buNone/>
            </a:pPr>
            <a:r>
              <a:rPr lang="en-GB" dirty="0">
                <a:latin typeface="+mn-lt"/>
                <a:sym typeface="Wingdings" pitchFamily="2" charset="2"/>
              </a:rPr>
              <a:t>      2. implement appropriate scheduling constraints </a:t>
            </a:r>
            <a:endParaRPr lang="en-IT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+mn-lt"/>
            </a:endParaRPr>
          </a:p>
          <a:p>
            <a:pPr lvl="1"/>
            <a:endParaRPr lang="en-GB" sz="2000" dirty="0">
              <a:latin typeface="+mn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+mn-lt"/>
            </a:endParaRPr>
          </a:p>
          <a:p>
            <a:pPr lvl="1"/>
            <a:endParaRPr lang="en-GB" sz="2000" dirty="0">
              <a:latin typeface="+mn-lt"/>
            </a:endParaRPr>
          </a:p>
          <a:p>
            <a:pPr lvl="1"/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174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A59A9E4B-FA34-D546-9E88-FE0671B8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8755" y="6483612"/>
            <a:ext cx="2133600" cy="365125"/>
          </a:xfrm>
        </p:spPr>
        <p:txBody>
          <a:bodyPr/>
          <a:lstStyle/>
          <a:p>
            <a:pPr>
              <a:defRPr/>
            </a:pPr>
            <a:fld id="{BE87EE8B-CCFC-DB49-8BF2-E3DDA26A1783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2B497A25-007E-D49B-64C6-B9E57C51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49" y="238125"/>
            <a:ext cx="7455563" cy="823913"/>
          </a:xfrm>
        </p:spPr>
        <p:txBody>
          <a:bodyPr/>
          <a:lstStyle/>
          <a:p>
            <a:r>
              <a:rPr lang="en-GB" dirty="0"/>
              <a:t>Compromise solution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8ADDB62-1AFF-289E-052C-B72A75B567CA}"/>
              </a:ext>
            </a:extLst>
          </p:cNvPr>
          <p:cNvSpPr txBox="1">
            <a:spLocks/>
          </p:cNvSpPr>
          <p:nvPr/>
        </p:nvSpPr>
        <p:spPr bwMode="auto">
          <a:xfrm>
            <a:off x="310144" y="1476765"/>
            <a:ext cx="8117971" cy="13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+mn-lt"/>
            </a:endParaRPr>
          </a:p>
          <a:p>
            <a:pPr lvl="1"/>
            <a:endParaRPr lang="en-GB" sz="2000" dirty="0">
              <a:latin typeface="+mn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dirty="0">
              <a:latin typeface="+mn-lt"/>
            </a:endParaRPr>
          </a:p>
          <a:p>
            <a:pPr lvl="1"/>
            <a:endParaRPr lang="en-GB" sz="2000" dirty="0">
              <a:latin typeface="+mn-lt"/>
            </a:endParaRPr>
          </a:p>
          <a:p>
            <a:pPr lvl="1"/>
            <a:endParaRPr lang="en-GB" sz="20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0A411-CB40-6AEE-DE5A-B1CDDD94B613}"/>
              </a:ext>
            </a:extLst>
          </p:cNvPr>
          <p:cNvSpPr txBox="1"/>
          <p:nvPr/>
        </p:nvSpPr>
        <p:spPr>
          <a:xfrm>
            <a:off x="582606" y="1582340"/>
            <a:ext cx="797878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</a:t>
            </a:r>
            <a:r>
              <a:rPr lang="en-IT" dirty="0"/>
              <a:t>ith the aim of keeping the best possible symmetry and limited as much as </a:t>
            </a:r>
            <a:br>
              <a:rPr lang="en-IT" dirty="0"/>
            </a:br>
            <a:r>
              <a:rPr lang="en-IT" dirty="0"/>
              <a:t>possible the shadowing, CTAO proposed a compromise solution on </a:t>
            </a:r>
            <a:br>
              <a:rPr lang="en-IT" dirty="0"/>
            </a:br>
            <a:r>
              <a:rPr lang="en-IT" dirty="0"/>
              <a:t>December 24,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IT" dirty="0"/>
              <a:t>his solution keeps into account the human-made constraints, safety </a:t>
            </a:r>
            <a:br>
              <a:rPr lang="en-IT" dirty="0"/>
            </a:br>
            <a:r>
              <a:rPr lang="en-IT" dirty="0"/>
              <a:t>regulations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/>
              <a:t>This solution is acceptable for the MST consortium despite the fact</a:t>
            </a:r>
            <a:br>
              <a:rPr lang="en-IT" dirty="0"/>
            </a:br>
            <a:r>
              <a:rPr lang="en-IT" dirty="0"/>
              <a:t>that the radius between the swing radius and the fence has been reduced</a:t>
            </a:r>
            <a:br>
              <a:rPr lang="en-IT" dirty="0"/>
            </a:br>
            <a:r>
              <a:rPr lang="en-IT" dirty="0"/>
              <a:t>to the safety minimum in some area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Despite the locally limited reduction of the margin between the fence </a:t>
            </a:r>
            <a:br>
              <a:rPr lang="en-US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and the swing radius, the overall 3m margin  generally allows to keep </a:t>
            </a:r>
            <a:br>
              <a:rPr lang="en-US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 similar level of  flexibility for access and maintenance, as demanded </a:t>
            </a:r>
            <a:br>
              <a:rPr lang="en-US" b="0" i="0" u="none" strike="noStrike" dirty="0">
                <a:effectLst/>
                <a:latin typeface="Calibri" panose="020F0502020204030204" pitchFamily="34" charset="0"/>
              </a:rPr>
            </a:b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by MST.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31294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DAB1-94A3-320F-82EF-16AAC969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MSTN-15 CTAO-proposed 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A1AA5-8C66-C97D-F0DB-31EBABDD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548F1-86CE-A39B-A0CF-F64CE6E3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FD67D-1AD2-8647-9BA2-DFDE5E7B0FE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E5AD3-F51C-C79B-7CC6-B261A9D3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58" y="1390162"/>
            <a:ext cx="6019217" cy="546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3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A1AA5-8C66-C97D-F0DB-31EBABDD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I. Oya | SW &amp; Computing HW Maintenance &amp; on-site Operations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548F1-86CE-A39B-A0CF-F64CE6E3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FD67D-1AD2-8647-9BA2-DFDE5E7B0FE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40C8B-4531-EBC7-730A-C934B98D2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31"/>
          <a:stretch/>
        </p:blipFill>
        <p:spPr>
          <a:xfrm>
            <a:off x="924880" y="1064692"/>
            <a:ext cx="7189489" cy="5689607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2B2F8AC9-BF5E-DDEA-BE2B-4A7D10F1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44" y="238125"/>
            <a:ext cx="7455563" cy="823913"/>
          </a:xfrm>
        </p:spPr>
        <p:txBody>
          <a:bodyPr/>
          <a:lstStyle/>
          <a:p>
            <a:r>
              <a:rPr lang="en-GB" dirty="0"/>
              <a:t>Engineering Concept Study MSTN-15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9871A-7434-CA1F-60D0-CD9A724D0207}"/>
              </a:ext>
            </a:extLst>
          </p:cNvPr>
          <p:cNvSpPr txBox="1"/>
          <p:nvPr/>
        </p:nvSpPr>
        <p:spPr>
          <a:xfrm>
            <a:off x="300039" y="6356350"/>
            <a:ext cx="7644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Coordinates at Telescope Foundation Centre – X = 217611.8 – Y = 3185066.7</a:t>
            </a:r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7CAA6-0E8C-449D-EE34-39F4C60F5715}"/>
              </a:ext>
            </a:extLst>
          </p:cNvPr>
          <p:cNvSpPr txBox="1"/>
          <p:nvPr/>
        </p:nvSpPr>
        <p:spPr>
          <a:xfrm>
            <a:off x="300039" y="1449925"/>
            <a:ext cx="4580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Plan Drawn for Option 1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616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319F1-E2A4-80CC-AA40-EE35E4A5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FD67D-1AD2-8647-9BA2-DFDE5E7B0FE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0CBD266-3226-521F-3651-3F838E51FB4E}"/>
              </a:ext>
            </a:extLst>
          </p:cNvPr>
          <p:cNvSpPr txBox="1">
            <a:spLocks/>
          </p:cNvSpPr>
          <p:nvPr/>
        </p:nvSpPr>
        <p:spPr bwMode="auto">
          <a:xfrm>
            <a:off x="488944" y="238125"/>
            <a:ext cx="74555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Fira Sans"/>
                <a:ea typeface="Fira Sans"/>
                <a:cs typeface="Fira Sans"/>
              </a:defRPr>
            </a:lvl9pPr>
          </a:lstStyle>
          <a:p>
            <a:r>
              <a:rPr lang="en-GB" dirty="0"/>
              <a:t>Engineering study on the MSTN-15 position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7E1EC-6265-E9ED-478F-CE6A4B78C4D0}"/>
              </a:ext>
            </a:extLst>
          </p:cNvPr>
          <p:cNvSpPr txBox="1"/>
          <p:nvPr/>
        </p:nvSpPr>
        <p:spPr>
          <a:xfrm>
            <a:off x="488944" y="3429000"/>
            <a:ext cx="7644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Section Drawn for Option 1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67677-C45D-D16B-5FD3-8D607659F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626"/>
            <a:ext cx="9144000" cy="16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6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7657-E49F-3E12-62B8-70CEEDBB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Study - Option 1 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4F7E7-C160-2751-E340-1DC3128BD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Option 1 - Concept Study based on the preferred position </a:t>
            </a:r>
            <a:r>
              <a:rPr lang="en-US" dirty="0"/>
              <a:t>– </a:t>
            </a:r>
          </a:p>
          <a:p>
            <a:endParaRPr lang="en-US" dirty="0"/>
          </a:p>
          <a:p>
            <a:pPr lvl="1"/>
            <a:r>
              <a:rPr lang="en-US" dirty="0"/>
              <a:t>Centre of Telescope Foundation X = 217611.8 – 3185066.7</a:t>
            </a:r>
          </a:p>
          <a:p>
            <a:pPr lvl="1"/>
            <a:r>
              <a:rPr lang="en-US" dirty="0"/>
              <a:t>Level at top of Foundation 2174.5m against 3metre high retaining wall to the LSTN4 Access road and to each side of the CMS Foundation at a variable height. </a:t>
            </a:r>
          </a:p>
          <a:p>
            <a:pPr lvl="1"/>
            <a:r>
              <a:rPr lang="en-US" dirty="0"/>
              <a:t>Camera removal from CMS with Mobile Crane from LSTN4 Access road.</a:t>
            </a:r>
          </a:p>
          <a:p>
            <a:pPr lvl="1"/>
            <a:r>
              <a:rPr lang="en-US" dirty="0"/>
              <a:t>Downside increased quantity of earth removal and extensive Retaining Wall Structure Construction.</a:t>
            </a:r>
          </a:p>
          <a:p>
            <a:pPr lvl="1"/>
            <a:r>
              <a:rPr lang="en-US" dirty="0"/>
              <a:t>Access to Foundation from LSTN4 Access Road from the North West.</a:t>
            </a:r>
          </a:p>
          <a:p>
            <a:pPr lvl="1"/>
            <a:r>
              <a:rPr lang="en-US" i="1" dirty="0"/>
              <a:t>Note: A detailed Engineering study is required to this Concept Study.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AFB02-6A62-0F18-5DCE-A142A6CA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FD67D-1AD2-8647-9BA2-DFDE5E7B0FE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E502-EFFF-49A3-497D-24CC09A9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Study – Option 2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3B0D1-D4B4-6CAA-9684-77BD81DEB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Option 2 - Concept Study based on the preferred position </a:t>
            </a:r>
            <a:r>
              <a:rPr lang="en-US" dirty="0"/>
              <a:t>– </a:t>
            </a:r>
          </a:p>
          <a:p>
            <a:endParaRPr lang="en-US" dirty="0"/>
          </a:p>
          <a:p>
            <a:pPr lvl="1"/>
            <a:r>
              <a:rPr lang="en-US" dirty="0"/>
              <a:t>Centre of Telescope Foundation X = 217611.8 – 3185066.7</a:t>
            </a:r>
          </a:p>
          <a:p>
            <a:pPr lvl="1"/>
            <a:r>
              <a:rPr lang="en-US" dirty="0"/>
              <a:t>Level at top of Foundation 2171.5m to Road Level LSTN4 Access Road.</a:t>
            </a:r>
          </a:p>
          <a:p>
            <a:pPr lvl="1"/>
            <a:r>
              <a:rPr lang="en-US" dirty="0"/>
              <a:t>Improved Access for Camera Removal from CMS from LSTN4 Road.</a:t>
            </a:r>
          </a:p>
          <a:p>
            <a:pPr lvl="1"/>
            <a:r>
              <a:rPr lang="en-US" dirty="0"/>
              <a:t>Downside increased quantity of earth removal and extensive Retaining Wall Structure Construction.</a:t>
            </a:r>
          </a:p>
          <a:p>
            <a:pPr lvl="1"/>
            <a:r>
              <a:rPr lang="en-US" dirty="0"/>
              <a:t>Consider this has a major </a:t>
            </a:r>
            <a:r>
              <a:rPr lang="en-US" b="1" dirty="0"/>
              <a:t>cost</a:t>
            </a:r>
            <a:r>
              <a:rPr lang="en-US" dirty="0"/>
              <a:t> implication on current budget.</a:t>
            </a:r>
          </a:p>
          <a:p>
            <a:pPr lvl="1"/>
            <a:r>
              <a:rPr lang="en-US" i="1" dirty="0"/>
              <a:t>Note: A detailed Engineering study is required to this Concept Study.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9EB35-8E2B-B646-6907-47610A10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FD67D-1AD2-8647-9BA2-DFDE5E7B0FE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1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TA PowerPoint">
      <a:dk1>
        <a:srgbClr val="00204E"/>
      </a:dk1>
      <a:lt1>
        <a:sysClr val="window" lastClr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0918_PHYS-PS_call_no1" id="{49685D71-486D-C64C-A2EF-51DFC2331727}" vid="{8E86CBC1-7FF8-2344-88A3-2EC4AEA7C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D2E8722D3424D829C842C3F0ABD94" ma:contentTypeVersion="10" ma:contentTypeDescription="Create a new document." ma:contentTypeScope="" ma:versionID="505674f19f4191f5898ea4e078bae496">
  <xsd:schema xmlns:xsd="http://www.w3.org/2001/XMLSchema" xmlns:xs="http://www.w3.org/2001/XMLSchema" xmlns:p="http://schemas.microsoft.com/office/2006/metadata/properties" xmlns:ns2="ce7a6e4b-0f6a-4611-a079-2a9736700155" targetNamespace="http://schemas.microsoft.com/office/2006/metadata/properties" ma:root="true" ma:fieldsID="0a249e5bf2c21b26bfe027346b5d9f05" ns2:_="">
    <xsd:import namespace="ce7a6e4b-0f6a-4611-a079-2a973670015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a6e4b-0f6a-4611-a079-2a973670015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F0E4240-2FCF-4F82-8088-9AB850D4DB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B473C7-9D75-48CC-8F31-546BD22B71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a6e4b-0f6a-4611-a079-2a9736700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6AFBE4-03C6-443F-9EF3-262F4F650CB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796</Words>
  <Application>Microsoft Office PowerPoint</Application>
  <PresentationFormat>On-screen Show (4:3)</PresentationFormat>
  <Paragraphs>103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Fira Sans</vt:lpstr>
      <vt:lpstr>Office Theme</vt:lpstr>
      <vt:lpstr>PowerPoint Presentation</vt:lpstr>
      <vt:lpstr>Northern array: as-requested coordinates</vt:lpstr>
      <vt:lpstr>Northern Array: scientific assessment</vt:lpstr>
      <vt:lpstr>Compromise solution </vt:lpstr>
      <vt:lpstr>MSTN-15 CTAO-proposed solution</vt:lpstr>
      <vt:lpstr>Engineering Concept Study MSTN-15</vt:lpstr>
      <vt:lpstr>PowerPoint Presentation</vt:lpstr>
      <vt:lpstr>Concept Study - Option 1 </vt:lpstr>
      <vt:lpstr>Concept Study – Option 2</vt:lpstr>
      <vt:lpstr>Concept Study – Option 3</vt:lpstr>
      <vt:lpstr>Wrap up </vt:lpstr>
      <vt:lpstr>PowerPoint Presentation</vt:lpstr>
      <vt:lpstr>MSTN-15</vt:lpstr>
      <vt:lpstr>Northern Array: central MST position</vt:lpstr>
      <vt:lpstr>Northern Array: central MST position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Roberta Zanin</dc:creator>
  <cp:lastModifiedBy>David Bristow</cp:lastModifiedBy>
  <cp:revision>297</cp:revision>
  <cp:lastPrinted>2019-10-15T12:07:44Z</cp:lastPrinted>
  <dcterms:created xsi:type="dcterms:W3CDTF">2019-09-18T08:42:55Z</dcterms:created>
  <dcterms:modified xsi:type="dcterms:W3CDTF">2023-03-14T08:10:44Z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0x010100CEED2E8722D3424D829C842C3F0ABD94</vt:lpwstr>
  </property>
  <property fmtid="{D5CDD505-2E9C-101B-9397-08002B2CF9AE}" pid="3" name="_dlc_DocIdItemGuid">
    <vt:lpwstr>ff12e6d5-fbd0-4165-9af9-97d24c1afb4f</vt:lpwstr>
  </property>
</Properties>
</file>