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15bca2ff6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615bca2ff6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15bca2ff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615bca2ff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15bca2f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15bca2f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15bca2ff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615bca2f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15bca2f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15bca2f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15bca2ff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15bca2ff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15bca2ff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615bca2ff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5.gif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055" y="3742395"/>
            <a:ext cx="1411824" cy="106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type="ctrTitle"/>
          </p:nvPr>
        </p:nvSpPr>
        <p:spPr>
          <a:xfrm>
            <a:off x="1" y="1171359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" sz="3800">
                <a:solidFill>
                  <a:srgbClr val="134F5C"/>
                </a:solidFill>
              </a:rPr>
              <a:t>NectarCAM Calibration System</a:t>
            </a:r>
            <a:endParaRPr sz="3800">
              <a:solidFill>
                <a:srgbClr val="134F5C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94" y="16591"/>
            <a:ext cx="2669456" cy="104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5835" y="27733"/>
            <a:ext cx="1506044" cy="101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2547100" y="2470950"/>
            <a:ext cx="4412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" sz="170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Calibration system performance tests and reproducibility</a:t>
            </a:r>
            <a:endParaRPr b="1" i="1" sz="1700" u="none" cap="none" strike="noStrike">
              <a:solidFill>
                <a:srgbClr val="8520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11, 2022</a:t>
            </a:r>
            <a:endParaRPr/>
          </a:p>
        </p:txBody>
      </p:sp>
      <p:sp>
        <p:nvSpPr>
          <p:cNvPr id="135" name="Google Shape;135;p25"/>
          <p:cNvSpPr txBox="1"/>
          <p:nvPr>
            <p:ph idx="11" type="ftr"/>
          </p:nvPr>
        </p:nvSpPr>
        <p:spPr>
          <a:xfrm>
            <a:off x="2876550" y="4767275"/>
            <a:ext cx="369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NectarCAM F2F @ Bordeaux - Pooja Sharma for the CTA team of IJCLab</a:t>
            </a:r>
            <a:endParaRPr/>
          </a:p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6905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17758" l="22766" r="11530" t="9666"/>
          <a:stretch/>
        </p:blipFill>
        <p:spPr>
          <a:xfrm>
            <a:off x="6394975" y="2979775"/>
            <a:ext cx="2655825" cy="206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0" y="1289950"/>
            <a:ext cx="4987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alibri"/>
              <a:buAutoNum type="arabicParenR"/>
            </a:pPr>
            <a:r>
              <a:rPr lang="en" sz="16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The design of the calibration screen was finalized.</a:t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For the present screen, up to 97% of the screen area is covered by 5 contours of light intensity.</a:t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alibri"/>
              <a:buAutoNum type="arabicParenR"/>
            </a:pPr>
            <a:r>
              <a:rPr lang="en" sz="16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Found the optimum scan positions required to cover all the PMTs.</a:t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alibri"/>
              <a:buAutoNum type="arabicParenR"/>
            </a:pPr>
            <a:r>
              <a:rPr lang="en" sz="16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From raw calibration data, found pixels illuminated by the calibration screen.</a:t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Calibri"/>
              <a:buAutoNum type="arabicParenR"/>
            </a:pPr>
            <a:r>
              <a:rPr lang="en" sz="16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Fit the SPE spectra to deduce the gain of the PMT.</a:t>
            </a:r>
            <a:endParaRPr sz="16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4">
            <a:alphaModFix/>
          </a:blip>
          <a:srcRect b="22429" l="13508" r="53146" t="23758"/>
          <a:stretch/>
        </p:blipFill>
        <p:spPr>
          <a:xfrm>
            <a:off x="6490325" y="255775"/>
            <a:ext cx="2344600" cy="26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3516925" y="127900"/>
            <a:ext cx="199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Analysis tools</a:t>
            </a:r>
            <a:endParaRPr b="1" i="1" sz="24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6916225" y="47756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/>
          </a:blip>
          <a:srcRect b="13589" l="14336" r="30203" t="14088"/>
          <a:stretch/>
        </p:blipFill>
        <p:spPr>
          <a:xfrm>
            <a:off x="5055675" y="2227802"/>
            <a:ext cx="1527850" cy="15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 rot="-5400000">
            <a:off x="6009725" y="2738425"/>
            <a:ext cx="53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34F5C"/>
                </a:solidFill>
              </a:rPr>
              <a:t>97%</a:t>
            </a:r>
            <a:endParaRPr b="1" sz="12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b="0" l="0" r="8500" t="0"/>
          <a:stretch/>
        </p:blipFill>
        <p:spPr>
          <a:xfrm>
            <a:off x="482775" y="457210"/>
            <a:ext cx="4089226" cy="335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775" y="609600"/>
            <a:ext cx="4089227" cy="2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699080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7"/>
          <p:cNvSpPr/>
          <p:nvPr/>
        </p:nvSpPr>
        <p:spPr>
          <a:xfrm rot="1637052">
            <a:off x="6690706" y="1341730"/>
            <a:ext cx="32068" cy="2408607"/>
          </a:xfrm>
          <a:prstGeom prst="downArrow">
            <a:avLst>
              <a:gd fmla="val 50000" name="adj1"/>
              <a:gd fmla="val 925089" name="adj2"/>
            </a:avLst>
          </a:prstGeom>
          <a:solidFill>
            <a:srgbClr val="85200C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/>
          <p:nvPr/>
        </p:nvSpPr>
        <p:spPr>
          <a:xfrm rot="-1241045">
            <a:off x="7634837" y="1350611"/>
            <a:ext cx="31426" cy="21485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3516925" y="127900"/>
            <a:ext cx="3015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Calibration test at CEA</a:t>
            </a:r>
            <a:endParaRPr b="1" i="1"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355913" y="3963875"/>
            <a:ext cx="4923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Algorithms written have been tested at CEA.</a:t>
            </a:r>
            <a:endParaRPr sz="15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Presently only partial camera is </a:t>
            </a:r>
            <a:r>
              <a:rPr lang="en" sz="15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accessible</a:t>
            </a:r>
            <a:r>
              <a:rPr lang="en" sz="1500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 by the motors.</a:t>
            </a:r>
            <a:endParaRPr sz="1500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5">
            <a:alphaModFix/>
          </a:blip>
          <a:srcRect b="20020" l="28205" r="21794" t="15749"/>
          <a:stretch/>
        </p:blipFill>
        <p:spPr>
          <a:xfrm>
            <a:off x="5914900" y="3431675"/>
            <a:ext cx="2368968" cy="171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525" y="777975"/>
            <a:ext cx="3250648" cy="398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 b="48736" l="0" r="0" t="4829"/>
          <a:stretch/>
        </p:blipFill>
        <p:spPr>
          <a:xfrm>
            <a:off x="596575" y="683275"/>
            <a:ext cx="4585025" cy="14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b="0" l="-1215" r="50148" t="53427"/>
          <a:stretch/>
        </p:blipFill>
        <p:spPr>
          <a:xfrm>
            <a:off x="1686850" y="2255325"/>
            <a:ext cx="2395024" cy="147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3516925" y="70800"/>
            <a:ext cx="283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Temperature Tests</a:t>
            </a:r>
            <a:r>
              <a:rPr b="1" i="1" lang="en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5856850" y="492375"/>
            <a:ext cx="300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134F5C"/>
                </a:solidFill>
                <a:highlight>
                  <a:srgbClr val="FFFFFF"/>
                </a:highlight>
              </a:rPr>
              <a:t>(Vtsch Industrietechnik VC4034) </a:t>
            </a:r>
            <a:endParaRPr sz="1200">
              <a:solidFill>
                <a:srgbClr val="134F5C"/>
              </a:solidFill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0" y="3733800"/>
            <a:ext cx="5680500" cy="1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100"/>
              <a:buChar char="●"/>
            </a:pPr>
            <a:r>
              <a:rPr lang="en" sz="1100">
                <a:solidFill>
                  <a:srgbClr val="134F5C"/>
                </a:solidFill>
              </a:rPr>
              <a:t>Three temperature models were tested: Low, High and Cycle.</a:t>
            </a:r>
            <a:endParaRPr sz="1100">
              <a:solidFill>
                <a:srgbClr val="134F5C"/>
              </a:solidFill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100"/>
              <a:buChar char="●"/>
            </a:pPr>
            <a:r>
              <a:rPr lang="en" sz="1100">
                <a:solidFill>
                  <a:srgbClr val="134F5C"/>
                </a:solidFill>
              </a:rPr>
              <a:t>The calibration screen, its frame, optical box, along with the cables, were put inside the climatic chamber for a selected time. We also put a temperature sensor inside the chamber to check if the climatic chamber worked well.</a:t>
            </a:r>
            <a:endParaRPr sz="1100">
              <a:solidFill>
                <a:srgbClr val="134F5C"/>
              </a:solidFill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100"/>
              <a:buChar char="●"/>
            </a:pPr>
            <a:r>
              <a:rPr lang="en" sz="1100">
                <a:solidFill>
                  <a:srgbClr val="134F5C"/>
                </a:solidFill>
              </a:rPr>
              <a:t>Shown above are the </a:t>
            </a:r>
            <a:r>
              <a:rPr lang="en" sz="1100">
                <a:solidFill>
                  <a:srgbClr val="134F5C"/>
                </a:solidFill>
              </a:rPr>
              <a:t>plots of different temperature model in solid blue line and the temperature observations from the sensor in orange/red points.</a:t>
            </a:r>
            <a:endParaRPr sz="11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314250" y="3660650"/>
            <a:ext cx="8515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After the completion of each temperature test, a homogeneity test was performed on the calibration screen.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Uniformity still lies within 10 contours. </a:t>
            </a:r>
            <a:r>
              <a:rPr lang="en" sz="1300">
                <a:solidFill>
                  <a:srgbClr val="134F5C"/>
                </a:solidFill>
              </a:rPr>
              <a:t>Almost similar intensity map - paint and hence screen can withstand temperature variations.</a:t>
            </a:r>
            <a:endParaRPr sz="1500">
              <a:solidFill>
                <a:srgbClr val="134F5C"/>
              </a:solidFill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2983525" y="70800"/>
            <a:ext cx="3538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Temperature Test Results </a:t>
            </a:r>
            <a:endParaRPr b="1" i="1"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29"/>
          <p:cNvGrpSpPr/>
          <p:nvPr/>
        </p:nvGrpSpPr>
        <p:grpSpPr>
          <a:xfrm>
            <a:off x="694730" y="464100"/>
            <a:ext cx="7820622" cy="2891759"/>
            <a:chOff x="694730" y="768900"/>
            <a:chExt cx="7820622" cy="2891759"/>
          </a:xfrm>
        </p:grpSpPr>
        <p:grpSp>
          <p:nvGrpSpPr>
            <p:cNvPr id="179" name="Google Shape;179;p29"/>
            <p:cNvGrpSpPr/>
            <p:nvPr/>
          </p:nvGrpSpPr>
          <p:grpSpPr>
            <a:xfrm>
              <a:off x="694730" y="1169094"/>
              <a:ext cx="7820622" cy="2491565"/>
              <a:chOff x="2267875" y="1449400"/>
              <a:chExt cx="6709525" cy="2113825"/>
            </a:xfrm>
          </p:grpSpPr>
          <p:pic>
            <p:nvPicPr>
              <p:cNvPr id="180" name="Google Shape;180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23106" t="5042"/>
              <a:stretch/>
            </p:blipFill>
            <p:spPr>
              <a:xfrm>
                <a:off x="6728875" y="1480623"/>
                <a:ext cx="2248525" cy="2082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23383" t="5159"/>
              <a:stretch/>
            </p:blipFill>
            <p:spPr>
              <a:xfrm>
                <a:off x="4489275" y="1480625"/>
                <a:ext cx="2217477" cy="205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22744" t="4150"/>
              <a:stretch/>
            </p:blipFill>
            <p:spPr>
              <a:xfrm>
                <a:off x="2267875" y="1449400"/>
                <a:ext cx="2248525" cy="20922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3" name="Google Shape;183;p29"/>
            <p:cNvSpPr txBox="1"/>
            <p:nvPr/>
          </p:nvSpPr>
          <p:spPr>
            <a:xfrm>
              <a:off x="1784075" y="768900"/>
              <a:ext cx="6348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   Low                                                        High                                                         Cycle</a:t>
              </a:r>
              <a:endParaRPr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29"/>
          <p:cNvSpPr txBox="1"/>
          <p:nvPr/>
        </p:nvSpPr>
        <p:spPr>
          <a:xfrm>
            <a:off x="1707875" y="3283500"/>
            <a:ext cx="63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98%</a:t>
            </a:r>
            <a:r>
              <a:rPr lang="en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99%</a:t>
            </a:r>
            <a:r>
              <a:rPr lang="en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98%</a:t>
            </a:r>
            <a:r>
              <a:rPr lang="en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6838950" y="48434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0" l="0" r="51800" t="0"/>
          <a:stretch/>
        </p:blipFill>
        <p:spPr>
          <a:xfrm>
            <a:off x="5852400" y="533400"/>
            <a:ext cx="3106026" cy="43458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30"/>
          <p:cNvSpPr txBox="1"/>
          <p:nvPr/>
        </p:nvSpPr>
        <p:spPr>
          <a:xfrm>
            <a:off x="2824200" y="-5400"/>
            <a:ext cx="413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Dip-coating Setup at IJCLab</a:t>
            </a:r>
            <a:endParaRPr b="1" i="1"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0" y="762000"/>
            <a:ext cx="5532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A fully automated dip-coating machine has been set up at IJCLab.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It consists of a: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134F5C"/>
                </a:solidFill>
              </a:rPr>
              <a:t>Aluminium tank:</a:t>
            </a:r>
            <a:r>
              <a:rPr lang="en" sz="1300">
                <a:solidFill>
                  <a:srgbClr val="134F5C"/>
                </a:solidFill>
              </a:rPr>
              <a:t> It is a rectangular container with a ’V-shaped’ bottom used to store the paint.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134F5C"/>
                </a:solidFill>
              </a:rPr>
              <a:t>Rail-belt system:</a:t>
            </a:r>
            <a:r>
              <a:rPr lang="en" sz="1300">
                <a:solidFill>
                  <a:srgbClr val="134F5C"/>
                </a:solidFill>
              </a:rPr>
              <a:t> It is a system of trolley onto which the screen is attached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34F5C"/>
                </a:solidFill>
              </a:rPr>
              <a:t>and is used for the vertical dipping of the screen into the tank.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134F5C"/>
                </a:solidFill>
              </a:rPr>
              <a:t>Stepper</a:t>
            </a:r>
            <a:r>
              <a:rPr i="1" lang="en" sz="1300">
                <a:solidFill>
                  <a:srgbClr val="134F5C"/>
                </a:solidFill>
              </a:rPr>
              <a:t> motor:</a:t>
            </a:r>
            <a:r>
              <a:rPr lang="en" sz="1300">
                <a:solidFill>
                  <a:srgbClr val="134F5C"/>
                </a:solidFill>
              </a:rPr>
              <a:t> It is used to drive the rotation of the belt system.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134F5C"/>
                </a:solidFill>
              </a:rPr>
              <a:t>Rubber tube:</a:t>
            </a:r>
            <a:r>
              <a:rPr lang="en" sz="1300">
                <a:solidFill>
                  <a:srgbClr val="134F5C"/>
                </a:solidFill>
              </a:rPr>
              <a:t> It is electronically moved with the help of a pump and is used to stir the paint inside the tank.</a:t>
            </a:r>
            <a:endParaRPr sz="1300">
              <a:solidFill>
                <a:srgbClr val="134F5C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This entire setup is mounted on a table for mechanical support and is connected to a computer that can control the withdrawal speed, the stirring rate etc.</a:t>
            </a:r>
            <a:endParaRPr sz="1300">
              <a:solidFill>
                <a:srgbClr val="134F5C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300"/>
              <a:buChar char="●"/>
            </a:pPr>
            <a:r>
              <a:rPr lang="en" sz="1300">
                <a:solidFill>
                  <a:srgbClr val="134F5C"/>
                </a:solidFill>
              </a:rPr>
              <a:t>Need to make minor adjustments before we can start mass production.</a:t>
            </a:r>
            <a:endParaRPr sz="12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flipH="1">
            <a:off x="6151767" y="0"/>
            <a:ext cx="26833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69913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2429875" y="0"/>
            <a:ext cx="4444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i="1" sz="2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0" y="1066800"/>
            <a:ext cx="89523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Char char="●"/>
            </a:pPr>
            <a:r>
              <a:rPr lang="en" sz="1500">
                <a:solidFill>
                  <a:srgbClr val="134F5C"/>
                </a:solidFill>
              </a:rPr>
              <a:t>Latest calibration screen gives good homogeneity up to 10 contours.</a:t>
            </a:r>
            <a:endParaRPr sz="15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Char char="●"/>
            </a:pPr>
            <a:r>
              <a:rPr lang="en" sz="1500">
                <a:solidFill>
                  <a:srgbClr val="134F5C"/>
                </a:solidFill>
              </a:rPr>
              <a:t>We have finished testing the algorithm for efficient data </a:t>
            </a:r>
            <a:r>
              <a:rPr lang="en" sz="1500">
                <a:solidFill>
                  <a:srgbClr val="134F5C"/>
                </a:solidFill>
              </a:rPr>
              <a:t>acquisition</a:t>
            </a:r>
            <a:r>
              <a:rPr lang="en" sz="1500">
                <a:solidFill>
                  <a:srgbClr val="134F5C"/>
                </a:solidFill>
              </a:rPr>
              <a:t> and analysis at CEA for the first MST.</a:t>
            </a:r>
            <a:endParaRPr sz="15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Char char="●"/>
            </a:pPr>
            <a:r>
              <a:rPr lang="en" sz="1500">
                <a:solidFill>
                  <a:srgbClr val="134F5C"/>
                </a:solidFill>
              </a:rPr>
              <a:t>We have performed temperature tests and concluded that the current calibration system can withstand </a:t>
            </a:r>
            <a:r>
              <a:rPr lang="en" sz="1500">
                <a:solidFill>
                  <a:srgbClr val="134F5C"/>
                </a:solidFill>
              </a:rPr>
              <a:t>temperature</a:t>
            </a:r>
            <a:r>
              <a:rPr lang="en" sz="1500">
                <a:solidFill>
                  <a:srgbClr val="134F5C"/>
                </a:solidFill>
              </a:rPr>
              <a:t> variations within the range provided by CTA guidelines.</a:t>
            </a:r>
            <a:endParaRPr sz="15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Char char="●"/>
            </a:pPr>
            <a:r>
              <a:rPr lang="en" sz="1500">
                <a:solidFill>
                  <a:srgbClr val="134F5C"/>
                </a:solidFill>
              </a:rPr>
              <a:t>We have set up a</a:t>
            </a:r>
            <a:r>
              <a:rPr lang="en" sz="1500">
                <a:solidFill>
                  <a:srgbClr val="134F5C"/>
                </a:solidFill>
              </a:rPr>
              <a:t> fully automatic dip-coating machine at IJCLab. </a:t>
            </a:r>
            <a:r>
              <a:rPr lang="en" sz="1500">
                <a:solidFill>
                  <a:srgbClr val="134F5C"/>
                </a:solidFill>
              </a:rPr>
              <a:t>Need to make minor adjustments.</a:t>
            </a:r>
            <a:endParaRPr sz="1500">
              <a:solidFill>
                <a:srgbClr val="134F5C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4F5C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500"/>
              <a:buChar char="●"/>
            </a:pPr>
            <a:r>
              <a:rPr lang="en" sz="1500">
                <a:solidFill>
                  <a:srgbClr val="134F5C"/>
                </a:solidFill>
              </a:rPr>
              <a:t>To achieve reproducibility, we have ordered 20 calibration screens and will start the testing soon.</a:t>
            </a:r>
            <a:endParaRPr sz="15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