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82" r:id="rId3"/>
    <p:sldId id="283" r:id="rId4"/>
    <p:sldId id="284" r:id="rId5"/>
    <p:sldId id="285" r:id="rId6"/>
    <p:sldId id="277" r:id="rId7"/>
    <p:sldId id="286" r:id="rId8"/>
    <p:sldId id="281"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7" autoAdjust="0"/>
  </p:normalViewPr>
  <p:slideViewPr>
    <p:cSldViewPr snapToGrid="0">
      <p:cViewPr varScale="1">
        <p:scale>
          <a:sx n="83" d="100"/>
          <a:sy n="83" d="100"/>
        </p:scale>
        <p:origin x="658"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3402E-754F-41B5-A535-32B97D2EE7E3}" type="datetimeFigureOut">
              <a:rPr lang="fr-FR" smtClean="0"/>
              <a:t>10/10/2022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B245F-4BD1-4F8E-B549-66A22FECE3DA}" type="slidenum">
              <a:rPr lang="fr-FR" smtClean="0"/>
              <a:t>‹N°›</a:t>
            </a:fld>
            <a:endParaRPr lang="fr-FR"/>
          </a:p>
        </p:txBody>
      </p:sp>
    </p:spTree>
    <p:extLst>
      <p:ext uri="{BB962C8B-B14F-4D97-AF65-F5344CB8AC3E}">
        <p14:creationId xmlns:p14="http://schemas.microsoft.com/office/powerpoint/2010/main" val="2133944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October 11, 2022</a:t>
            </a:r>
            <a:endParaRPr lang="fr-FR"/>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327788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October 11, 2022</a:t>
            </a:r>
            <a:endParaRPr lang="fr-FR"/>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170457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October 11, 2022</a:t>
            </a:r>
            <a:endParaRPr lang="fr-FR"/>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57427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October 11, 2022</a:t>
            </a:r>
            <a:endParaRPr lang="fr-FR"/>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2458799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r>
              <a:rPr lang="fr-FR" smtClean="0"/>
              <a:t>October 11, 2022</a:t>
            </a:r>
            <a:endParaRPr lang="fr-FR"/>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38798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October 11, 2022</a:t>
            </a:r>
            <a:endParaRPr lang="fr-FR"/>
          </a:p>
        </p:txBody>
      </p:sp>
      <p:sp>
        <p:nvSpPr>
          <p:cNvPr id="6" name="Espace réservé du pied de page 5"/>
          <p:cNvSpPr>
            <a:spLocks noGrp="1"/>
          </p:cNvSpPr>
          <p:nvPr>
            <p:ph type="ftr" sz="quarter" idx="11"/>
          </p:nvPr>
        </p:nvSpPr>
        <p:spPr/>
        <p:txBody>
          <a:bodyPr/>
          <a:lstStyle/>
          <a:p>
            <a:r>
              <a:rPr lang="fr-FR" smtClean="0"/>
              <a:t>NectarCAM F2F @ Bordeaux - WP10 Calibration - Pressard</a:t>
            </a:r>
            <a:endParaRPr lang="fr-FR"/>
          </a:p>
        </p:txBody>
      </p:sp>
      <p:sp>
        <p:nvSpPr>
          <p:cNvPr id="7" name="Espace réservé du numéro de diapositive 6"/>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63257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October 11, 2022</a:t>
            </a:r>
            <a:endParaRPr lang="fr-FR"/>
          </a:p>
        </p:txBody>
      </p:sp>
      <p:sp>
        <p:nvSpPr>
          <p:cNvPr id="8" name="Espace réservé du pied de page 7"/>
          <p:cNvSpPr>
            <a:spLocks noGrp="1"/>
          </p:cNvSpPr>
          <p:nvPr>
            <p:ph type="ftr" sz="quarter" idx="11"/>
          </p:nvPr>
        </p:nvSpPr>
        <p:spPr/>
        <p:txBody>
          <a:bodyPr/>
          <a:lstStyle/>
          <a:p>
            <a:r>
              <a:rPr lang="fr-FR" smtClean="0"/>
              <a:t>NectarCAM F2F @ Bordeaux - WP10 Calibration - Pressard</a:t>
            </a:r>
            <a:endParaRPr lang="fr-FR"/>
          </a:p>
        </p:txBody>
      </p:sp>
      <p:sp>
        <p:nvSpPr>
          <p:cNvPr id="9" name="Espace réservé du numéro de diapositive 8"/>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4046770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October 11, 2022</a:t>
            </a:r>
            <a:endParaRPr lang="fr-FR"/>
          </a:p>
        </p:txBody>
      </p:sp>
      <p:sp>
        <p:nvSpPr>
          <p:cNvPr id="4" name="Espace réservé du pied de page 3"/>
          <p:cNvSpPr>
            <a:spLocks noGrp="1"/>
          </p:cNvSpPr>
          <p:nvPr>
            <p:ph type="ftr" sz="quarter" idx="11"/>
          </p:nvPr>
        </p:nvSpPr>
        <p:spPr/>
        <p:txBody>
          <a:bodyPr/>
          <a:lstStyle/>
          <a:p>
            <a:r>
              <a:rPr lang="fr-FR" smtClean="0"/>
              <a:t>NectarCAM F2F @ Bordeaux - WP10 Calibration - Pressard</a:t>
            </a:r>
            <a:endParaRPr lang="fr-FR"/>
          </a:p>
        </p:txBody>
      </p:sp>
      <p:sp>
        <p:nvSpPr>
          <p:cNvPr id="5" name="Espace réservé du numéro de diapositive 4"/>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423181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October 11, 2022</a:t>
            </a:r>
            <a:endParaRPr lang="fr-FR"/>
          </a:p>
        </p:txBody>
      </p:sp>
      <p:sp>
        <p:nvSpPr>
          <p:cNvPr id="3" name="Espace réservé du pied de page 2"/>
          <p:cNvSpPr>
            <a:spLocks noGrp="1"/>
          </p:cNvSpPr>
          <p:nvPr>
            <p:ph type="ftr" sz="quarter" idx="11"/>
          </p:nvPr>
        </p:nvSpPr>
        <p:spPr/>
        <p:txBody>
          <a:bodyPr/>
          <a:lstStyle/>
          <a:p>
            <a:r>
              <a:rPr lang="fr-FR" smtClean="0"/>
              <a:t>NectarCAM F2F @ Bordeaux - WP10 Calibration - Pressard</a:t>
            </a:r>
            <a:endParaRPr lang="fr-FR"/>
          </a:p>
        </p:txBody>
      </p:sp>
      <p:sp>
        <p:nvSpPr>
          <p:cNvPr id="4" name="Espace réservé du numéro de diapositive 3"/>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2218835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r>
              <a:rPr lang="fr-FR" smtClean="0"/>
              <a:t>October 11, 2022</a:t>
            </a:r>
            <a:endParaRPr lang="fr-FR"/>
          </a:p>
        </p:txBody>
      </p:sp>
      <p:sp>
        <p:nvSpPr>
          <p:cNvPr id="6" name="Espace réservé du pied de page 5"/>
          <p:cNvSpPr>
            <a:spLocks noGrp="1"/>
          </p:cNvSpPr>
          <p:nvPr>
            <p:ph type="ftr" sz="quarter" idx="11"/>
          </p:nvPr>
        </p:nvSpPr>
        <p:spPr/>
        <p:txBody>
          <a:bodyPr/>
          <a:lstStyle/>
          <a:p>
            <a:r>
              <a:rPr lang="fr-FR" smtClean="0"/>
              <a:t>NectarCAM F2F @ Bordeaux - WP10 Calibration - Pressard</a:t>
            </a:r>
            <a:endParaRPr lang="fr-FR"/>
          </a:p>
        </p:txBody>
      </p:sp>
      <p:sp>
        <p:nvSpPr>
          <p:cNvPr id="7" name="Espace réservé du numéro de diapositive 6"/>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1921102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r>
              <a:rPr lang="fr-FR" smtClean="0"/>
              <a:t>October 11, 2022</a:t>
            </a:r>
            <a:endParaRPr lang="fr-FR"/>
          </a:p>
        </p:txBody>
      </p:sp>
      <p:sp>
        <p:nvSpPr>
          <p:cNvPr id="6" name="Espace réservé du pied de page 5"/>
          <p:cNvSpPr>
            <a:spLocks noGrp="1"/>
          </p:cNvSpPr>
          <p:nvPr>
            <p:ph type="ftr" sz="quarter" idx="11"/>
          </p:nvPr>
        </p:nvSpPr>
        <p:spPr/>
        <p:txBody>
          <a:bodyPr/>
          <a:lstStyle/>
          <a:p>
            <a:r>
              <a:rPr lang="fr-FR" smtClean="0"/>
              <a:t>NectarCAM F2F @ Bordeaux - WP10 Calibration - Pressard</a:t>
            </a:r>
            <a:endParaRPr lang="fr-FR"/>
          </a:p>
        </p:txBody>
      </p:sp>
      <p:sp>
        <p:nvSpPr>
          <p:cNvPr id="7" name="Espace réservé du numéro de diapositive 6"/>
          <p:cNvSpPr>
            <a:spLocks noGrp="1"/>
          </p:cNvSpPr>
          <p:nvPr>
            <p:ph type="sldNum" sz="quarter" idx="12"/>
          </p:nvPr>
        </p:nvSpPr>
        <p:spPr/>
        <p:txBody>
          <a:bodyPr/>
          <a:lstStyle/>
          <a:p>
            <a:fld id="{76E963A7-7C17-40A5-BD89-A47EA4EB36B7}" type="slidenum">
              <a:rPr lang="fr-FR" smtClean="0"/>
              <a:t>‹N°›</a:t>
            </a:fld>
            <a:endParaRPr lang="fr-FR"/>
          </a:p>
        </p:txBody>
      </p:sp>
    </p:spTree>
    <p:extLst>
      <p:ext uri="{BB962C8B-B14F-4D97-AF65-F5344CB8AC3E}">
        <p14:creationId xmlns:p14="http://schemas.microsoft.com/office/powerpoint/2010/main" val="416752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October 11, 2022</a:t>
            </a: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NectarCAM F2F @ Bordeaux - WP10 Calibration - Pressard</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963A7-7C17-40A5-BD89-A47EA4EB36B7}" type="slidenum">
              <a:rPr lang="fr-FR" smtClean="0"/>
              <a:t>‹N°›</a:t>
            </a:fld>
            <a:endParaRPr lang="fr-FR"/>
          </a:p>
        </p:txBody>
      </p:sp>
    </p:spTree>
    <p:extLst>
      <p:ext uri="{BB962C8B-B14F-4D97-AF65-F5344CB8AC3E}">
        <p14:creationId xmlns:p14="http://schemas.microsoft.com/office/powerpoint/2010/main" val="2036444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073" y="4989860"/>
            <a:ext cx="1882432" cy="1423980"/>
          </a:xfrm>
          <a:prstGeom prst="rect">
            <a:avLst/>
          </a:prstGeom>
        </p:spPr>
      </p:pic>
      <p:sp>
        <p:nvSpPr>
          <p:cNvPr id="2" name="Titre 1"/>
          <p:cNvSpPr>
            <a:spLocks noGrp="1"/>
          </p:cNvSpPr>
          <p:nvPr>
            <p:ph type="ctrTitle"/>
          </p:nvPr>
        </p:nvSpPr>
        <p:spPr>
          <a:xfrm>
            <a:off x="1" y="1358612"/>
            <a:ext cx="12192000" cy="1625785"/>
          </a:xfrm>
        </p:spPr>
        <p:txBody>
          <a:bodyPr>
            <a:normAutofit/>
          </a:bodyPr>
          <a:lstStyle/>
          <a:p>
            <a:r>
              <a:rPr lang="en-US" sz="5000" dirty="0" smtClean="0"/>
              <a:t>WP 10 “Calibration devices”</a:t>
            </a:r>
            <a:endParaRPr lang="en-US" sz="5000"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5" y="22122"/>
            <a:ext cx="3559275" cy="1397449"/>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4446" y="36977"/>
            <a:ext cx="2008059" cy="1348477"/>
          </a:xfrm>
          <a:prstGeom prst="rect">
            <a:avLst/>
          </a:prstGeom>
        </p:spPr>
      </p:pic>
      <p:sp>
        <p:nvSpPr>
          <p:cNvPr id="7" name="Sous-titre 2"/>
          <p:cNvSpPr txBox="1">
            <a:spLocks/>
          </p:cNvSpPr>
          <p:nvPr/>
        </p:nvSpPr>
        <p:spPr>
          <a:xfrm>
            <a:off x="6334358" y="3149600"/>
            <a:ext cx="5603642" cy="2992582"/>
          </a:xfrm>
          <a:prstGeom prst="rect">
            <a:avLst/>
          </a:prstGeom>
          <a:ln w="15875">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smtClean="0"/>
          </a:p>
        </p:txBody>
      </p:sp>
      <p:sp>
        <p:nvSpPr>
          <p:cNvPr id="9" name="Sous-titre 2"/>
          <p:cNvSpPr txBox="1">
            <a:spLocks/>
          </p:cNvSpPr>
          <p:nvPr/>
        </p:nvSpPr>
        <p:spPr>
          <a:xfrm>
            <a:off x="3817355" y="3192996"/>
            <a:ext cx="7267868" cy="3013831"/>
          </a:xfrm>
          <a:prstGeom prst="rect">
            <a:avLst/>
          </a:prstGeom>
          <a:ln w="15875">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i="1" dirty="0" smtClean="0"/>
              <a:t>XY motion system status for QM</a:t>
            </a:r>
          </a:p>
          <a:p>
            <a:pPr algn="l"/>
            <a:r>
              <a:rPr lang="en-US" sz="1800" b="1" i="1" dirty="0"/>
              <a:t>	</a:t>
            </a:r>
            <a:r>
              <a:rPr lang="en-US" sz="1800" i="1" dirty="0" smtClean="0"/>
              <a:t>Mechanics (hardware)</a:t>
            </a:r>
          </a:p>
          <a:p>
            <a:pPr algn="l"/>
            <a:r>
              <a:rPr lang="en-US" sz="1800" i="1" dirty="0"/>
              <a:t>	</a:t>
            </a:r>
            <a:r>
              <a:rPr lang="en-US" sz="1800" i="1" dirty="0" smtClean="0"/>
              <a:t>Control (software)</a:t>
            </a:r>
          </a:p>
          <a:p>
            <a:pPr algn="l"/>
            <a:r>
              <a:rPr lang="en-US" sz="1800" b="1" i="1" dirty="0" smtClean="0"/>
              <a:t>Flat-field calibration light source status for QM</a:t>
            </a:r>
          </a:p>
          <a:p>
            <a:pPr algn="l"/>
            <a:r>
              <a:rPr lang="en-US" sz="1800" b="1" i="1" dirty="0" smtClean="0"/>
              <a:t>Production plan</a:t>
            </a:r>
          </a:p>
          <a:p>
            <a:pPr algn="l"/>
            <a:r>
              <a:rPr lang="en-US" sz="1800" b="1" i="1" dirty="0" smtClean="0"/>
              <a:t>Mounting and maintenance tools</a:t>
            </a:r>
            <a:endParaRPr lang="en-US" sz="1800" b="1" i="1" dirty="0" smtClean="0"/>
          </a:p>
          <a:p>
            <a:pPr algn="l"/>
            <a:endParaRPr lang="en-US" sz="1800" b="1" i="1" dirty="0" smtClean="0"/>
          </a:p>
        </p:txBody>
      </p:sp>
      <p:sp>
        <p:nvSpPr>
          <p:cNvPr id="5" name="Espace réservé de la date 4"/>
          <p:cNvSpPr>
            <a:spLocks noGrp="1"/>
          </p:cNvSpPr>
          <p:nvPr>
            <p:ph type="dt" sz="half" idx="10"/>
          </p:nvPr>
        </p:nvSpPr>
        <p:spPr/>
        <p:txBody>
          <a:bodyPr/>
          <a:lstStyle/>
          <a:p>
            <a:r>
              <a:rPr lang="fr-FR" smtClean="0"/>
              <a:t>October 11, 2022</a:t>
            </a:r>
            <a:endParaRPr lang="en-US" dirty="0"/>
          </a:p>
        </p:txBody>
      </p:sp>
      <p:sp>
        <p:nvSpPr>
          <p:cNvPr id="6" name="Espace réservé du pied de page 5"/>
          <p:cNvSpPr>
            <a:spLocks noGrp="1"/>
          </p:cNvSpPr>
          <p:nvPr>
            <p:ph type="ftr" sz="quarter" idx="11"/>
          </p:nvPr>
        </p:nvSpPr>
        <p:spPr/>
        <p:txBody>
          <a:bodyPr/>
          <a:lstStyle/>
          <a:p>
            <a:r>
              <a:rPr lang="en-US" dirty="0" err="1" smtClean="0"/>
              <a:t>NectarCAM</a:t>
            </a:r>
            <a:r>
              <a:rPr lang="en-US" dirty="0" smtClean="0"/>
              <a:t> F2F @ Bordeaux - WP10 Calibration - </a:t>
            </a:r>
            <a:r>
              <a:rPr lang="en-US" dirty="0" err="1" smtClean="0"/>
              <a:t>Pressard</a:t>
            </a:r>
            <a:endParaRPr lang="en-US" dirty="0"/>
          </a:p>
        </p:txBody>
      </p:sp>
      <p:sp>
        <p:nvSpPr>
          <p:cNvPr id="10" name="Espace réservé du numéro de diapositive 9"/>
          <p:cNvSpPr>
            <a:spLocks noGrp="1"/>
          </p:cNvSpPr>
          <p:nvPr>
            <p:ph type="sldNum" sz="quarter" idx="12"/>
          </p:nvPr>
        </p:nvSpPr>
        <p:spPr/>
        <p:txBody>
          <a:bodyPr/>
          <a:lstStyle/>
          <a:p>
            <a:fld id="{76E963A7-7C17-40A5-BD89-A47EA4EB36B7}" type="slidenum">
              <a:rPr lang="en-US" smtClean="0"/>
              <a:t>1</a:t>
            </a:fld>
            <a:endParaRPr lang="en-US" dirty="0"/>
          </a:p>
        </p:txBody>
      </p:sp>
    </p:spTree>
    <p:extLst>
      <p:ext uri="{BB962C8B-B14F-4D97-AF65-F5344CB8AC3E}">
        <p14:creationId xmlns:p14="http://schemas.microsoft.com/office/powerpoint/2010/main" val="2110153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4" y="-4321"/>
            <a:ext cx="12193491" cy="807885"/>
          </a:xfrm>
        </p:spPr>
        <p:txBody>
          <a:bodyPr>
            <a:normAutofit/>
          </a:bodyPr>
          <a:lstStyle/>
          <a:p>
            <a:r>
              <a:rPr lang="en-US" sz="3400" dirty="0" smtClean="0"/>
              <a:t>XY motion system status for QM: mechanics</a:t>
            </a:r>
            <a:endParaRPr lang="en-US" sz="3400" dirty="0"/>
          </a:p>
        </p:txBody>
      </p:sp>
      <p:sp>
        <p:nvSpPr>
          <p:cNvPr id="4" name="Espace réservé de la date 3"/>
          <p:cNvSpPr>
            <a:spLocks noGrp="1"/>
          </p:cNvSpPr>
          <p:nvPr>
            <p:ph type="dt" sz="half" idx="10"/>
          </p:nvPr>
        </p:nvSpPr>
        <p:spPr/>
        <p:txBody>
          <a:bodyPr/>
          <a:lstStyle/>
          <a:p>
            <a:r>
              <a:rPr lang="fr-FR" smtClean="0"/>
              <a:t>October 11, 2022</a:t>
            </a:r>
            <a:endParaRPr lang="fr-FR" dirty="0"/>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dirty="0"/>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2</a:t>
            </a:fld>
            <a:endParaRPr lang="fr-FR"/>
          </a:p>
        </p:txBody>
      </p:sp>
      <p:sp>
        <p:nvSpPr>
          <p:cNvPr id="8" name="Espace réservé du contenu 2"/>
          <p:cNvSpPr>
            <a:spLocks noGrp="1"/>
          </p:cNvSpPr>
          <p:nvPr>
            <p:ph idx="1"/>
          </p:nvPr>
        </p:nvSpPr>
        <p:spPr>
          <a:xfrm>
            <a:off x="-4" y="878908"/>
            <a:ext cx="9815213" cy="5769947"/>
          </a:xfrm>
        </p:spPr>
        <p:txBody>
          <a:bodyPr>
            <a:normAutofit lnSpcReduction="10000"/>
          </a:bodyPr>
          <a:lstStyle/>
          <a:p>
            <a:pPr algn="just"/>
            <a:r>
              <a:rPr lang="en-US" sz="2000" dirty="0" smtClean="0"/>
              <a:t>Mechanics reliability: motion with no jolt at every camera elevation. New interfaces allowing a smooth motion along X axis to be integrated at IRFU (more degree of freedom). </a:t>
            </a:r>
          </a:p>
          <a:p>
            <a:pPr algn="just"/>
            <a:r>
              <a:rPr lang="en-US" sz="2000" dirty="0" smtClean="0"/>
              <a:t>Full accessibility to the focal plane: </a:t>
            </a:r>
          </a:p>
          <a:p>
            <a:pPr lvl="1" algn="just">
              <a:buFont typeface="Wingdings" panose="05000000000000000000" pitchFamily="2" charset="2"/>
              <a:buChar char="Ø"/>
            </a:pPr>
            <a:r>
              <a:rPr lang="en-US" sz="1600" dirty="0" smtClean="0"/>
              <a:t>Pixels on the right will not be masked anymore in the parking position</a:t>
            </a:r>
          </a:p>
          <a:p>
            <a:pPr lvl="1" algn="just">
              <a:buFont typeface="Wingdings" panose="05000000000000000000" pitchFamily="2" charset="2"/>
              <a:buChar char="Ø"/>
            </a:pPr>
            <a:r>
              <a:rPr lang="en-US" sz="1600" dirty="0"/>
              <a:t>P</a:t>
            </a:r>
            <a:r>
              <a:rPr lang="en-US" sz="1600" dirty="0" smtClean="0"/>
              <a:t>ixels on the top are now accessible (longer Y cable chain set up in July)</a:t>
            </a:r>
          </a:p>
          <a:p>
            <a:pPr lvl="1" algn="just">
              <a:buFont typeface="Wingdings" panose="05000000000000000000" pitchFamily="2" charset="2"/>
              <a:buChar char="Ø"/>
            </a:pPr>
            <a:r>
              <a:rPr lang="en-US" sz="1600" dirty="0"/>
              <a:t>P</a:t>
            </a:r>
            <a:r>
              <a:rPr lang="en-US" sz="1600" dirty="0" smtClean="0"/>
              <a:t>ixels on the bottom left corner will be accessible without hitting the MCB.</a:t>
            </a:r>
          </a:p>
          <a:p>
            <a:pPr algn="just"/>
            <a:r>
              <a:rPr lang="en-US" sz="2000" dirty="0" smtClean="0"/>
              <a:t>Horizontal cable chain and protection in the window structure to be designed and integrated to avoid mechanical interference. </a:t>
            </a:r>
          </a:p>
          <a:p>
            <a:pPr algn="just"/>
            <a:r>
              <a:rPr lang="en-US" sz="2000" dirty="0" smtClean="0"/>
              <a:t>Integration from </a:t>
            </a:r>
            <a:r>
              <a:rPr lang="en-US" sz="2000" dirty="0"/>
              <a:t>November </a:t>
            </a:r>
            <a:r>
              <a:rPr lang="en-US" sz="2000" dirty="0" smtClean="0"/>
              <a:t>onwards: </a:t>
            </a:r>
            <a:endParaRPr lang="en-US" sz="2000" dirty="0"/>
          </a:p>
          <a:p>
            <a:pPr lvl="1" algn="just">
              <a:buFont typeface="Wingdings" panose="05000000000000000000" pitchFamily="2" charset="2"/>
              <a:buChar char="Ø"/>
            </a:pPr>
            <a:r>
              <a:rPr lang="en-US" sz="1600" dirty="0" smtClean="0"/>
              <a:t>Camera must be horizontal</a:t>
            </a:r>
          </a:p>
          <a:p>
            <a:pPr lvl="1" algn="just">
              <a:buFont typeface="Wingdings" panose="05000000000000000000" pitchFamily="2" charset="2"/>
              <a:buChar char="Ø"/>
            </a:pPr>
            <a:r>
              <a:rPr lang="en-US" sz="1600" dirty="0" smtClean="0"/>
              <a:t>Functionality </a:t>
            </a:r>
            <a:r>
              <a:rPr lang="en-US" sz="1600" dirty="0"/>
              <a:t>test first</a:t>
            </a:r>
          </a:p>
          <a:p>
            <a:pPr lvl="1" algn="just">
              <a:buFont typeface="Wingdings" panose="05000000000000000000" pitchFamily="2" charset="2"/>
              <a:buChar char="Ø"/>
            </a:pPr>
            <a:r>
              <a:rPr lang="en-US" sz="1600" dirty="0"/>
              <a:t>Long-term reliability </a:t>
            </a:r>
            <a:r>
              <a:rPr lang="en-US" sz="1600" dirty="0" smtClean="0"/>
              <a:t>test </a:t>
            </a:r>
            <a:r>
              <a:rPr lang="en-US" sz="1600" dirty="0"/>
              <a:t>in spring 2023. </a:t>
            </a:r>
          </a:p>
          <a:p>
            <a:pPr algn="just"/>
            <a:r>
              <a:rPr lang="en-US" sz="2000" dirty="0" smtClean="0"/>
              <a:t>Product assurance with </a:t>
            </a:r>
            <a:r>
              <a:rPr lang="en-US" sz="2000" dirty="0" err="1" smtClean="0"/>
              <a:t>Hensoldt</a:t>
            </a:r>
            <a:r>
              <a:rPr lang="en-US" sz="2000" dirty="0" smtClean="0"/>
              <a:t> Space Consulting: </a:t>
            </a:r>
          </a:p>
          <a:p>
            <a:pPr lvl="1" algn="just"/>
            <a:r>
              <a:rPr lang="en-US" sz="1600" dirty="0"/>
              <a:t>P</a:t>
            </a:r>
            <a:r>
              <a:rPr lang="en-US" sz="1600" dirty="0" smtClean="0"/>
              <a:t>rocurement with sub-contractors</a:t>
            </a:r>
            <a:endParaRPr lang="fr-FR" sz="1600" dirty="0"/>
          </a:p>
          <a:p>
            <a:pPr lvl="1" algn="just"/>
            <a:r>
              <a:rPr lang="en-US" sz="1600" dirty="0" smtClean="0"/>
              <a:t>Certificate before shipment</a:t>
            </a:r>
            <a:r>
              <a:rPr lang="fr-FR" sz="1600" dirty="0" smtClean="0"/>
              <a:t> to IRFU</a:t>
            </a:r>
            <a:endParaRPr lang="fr-FR" sz="1600" dirty="0"/>
          </a:p>
          <a:p>
            <a:pPr lvl="1" algn="just"/>
            <a:r>
              <a:rPr lang="fr-FR" sz="1600" dirty="0" smtClean="0"/>
              <a:t>Test report and </a:t>
            </a:r>
            <a:r>
              <a:rPr lang="en-US" sz="1600" dirty="0" smtClean="0"/>
              <a:t>procedure</a:t>
            </a:r>
          </a:p>
          <a:p>
            <a:pPr lvl="1" algn="just"/>
            <a:r>
              <a:rPr lang="fr-FR" sz="1600" dirty="0" smtClean="0"/>
              <a:t>…</a:t>
            </a:r>
            <a:endParaRPr lang="en-US" sz="1600" dirty="0" smtClean="0"/>
          </a:p>
          <a:p>
            <a:pPr algn="just"/>
            <a:r>
              <a:rPr lang="en-US" sz="2000" dirty="0" smtClean="0"/>
              <a:t>Documentation to be updated: drawings.</a:t>
            </a:r>
          </a:p>
          <a:p>
            <a:pPr algn="just"/>
            <a:r>
              <a:rPr lang="en-US" sz="2000" dirty="0" smtClean="0"/>
              <a:t>No RIXs.</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5658" b="12592"/>
          <a:stretch/>
        </p:blipFill>
        <p:spPr>
          <a:xfrm>
            <a:off x="9771434" y="399620"/>
            <a:ext cx="2420566" cy="263844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4149" y="2930295"/>
            <a:ext cx="2523809" cy="1828571"/>
          </a:xfrm>
          <a:prstGeom prst="rect">
            <a:avLst/>
          </a:prstGeom>
        </p:spPr>
      </p:pic>
    </p:spTree>
    <p:extLst>
      <p:ext uri="{BB962C8B-B14F-4D97-AF65-F5344CB8AC3E}">
        <p14:creationId xmlns:p14="http://schemas.microsoft.com/office/powerpoint/2010/main" val="2265487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4" y="-4321"/>
            <a:ext cx="12193491" cy="807885"/>
          </a:xfrm>
        </p:spPr>
        <p:txBody>
          <a:bodyPr>
            <a:normAutofit/>
          </a:bodyPr>
          <a:lstStyle/>
          <a:p>
            <a:r>
              <a:rPr lang="en-US" sz="3400" dirty="0" smtClean="0"/>
              <a:t>XY motion system for QM: motorization control</a:t>
            </a:r>
            <a:endParaRPr lang="en-US" sz="3400" dirty="0"/>
          </a:p>
        </p:txBody>
      </p:sp>
      <p:sp>
        <p:nvSpPr>
          <p:cNvPr id="4" name="Espace réservé de la date 3"/>
          <p:cNvSpPr>
            <a:spLocks noGrp="1"/>
          </p:cNvSpPr>
          <p:nvPr>
            <p:ph type="dt" sz="half" idx="10"/>
          </p:nvPr>
        </p:nvSpPr>
        <p:spPr/>
        <p:txBody>
          <a:bodyPr/>
          <a:lstStyle/>
          <a:p>
            <a:r>
              <a:rPr lang="fr-FR" smtClean="0"/>
              <a:t>October 11, 2022</a:t>
            </a:r>
            <a:endParaRPr lang="fr-FR" dirty="0"/>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dirty="0"/>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3</a:t>
            </a:fld>
            <a:endParaRPr lang="fr-FR"/>
          </a:p>
        </p:txBody>
      </p:sp>
      <p:sp>
        <p:nvSpPr>
          <p:cNvPr id="8" name="Espace réservé du contenu 2"/>
          <p:cNvSpPr>
            <a:spLocks noGrp="1"/>
          </p:cNvSpPr>
          <p:nvPr>
            <p:ph idx="1"/>
          </p:nvPr>
        </p:nvSpPr>
        <p:spPr>
          <a:xfrm>
            <a:off x="-3" y="840988"/>
            <a:ext cx="10501748" cy="5135418"/>
          </a:xfrm>
        </p:spPr>
        <p:txBody>
          <a:bodyPr>
            <a:normAutofit/>
          </a:bodyPr>
          <a:lstStyle/>
          <a:p>
            <a:pPr algn="just"/>
            <a:r>
              <a:rPr lang="en-US" sz="2000" dirty="0" smtClean="0"/>
              <a:t>Design updates: </a:t>
            </a:r>
          </a:p>
          <a:p>
            <a:pPr lvl="1" algn="just">
              <a:buFont typeface="Wingdings" panose="05000000000000000000" pitchFamily="2" charset="2"/>
              <a:buChar char="Ø"/>
            </a:pPr>
            <a:r>
              <a:rPr lang="en-US" sz="1600" dirty="0" smtClean="0"/>
              <a:t>Power supply modularity: 24 VDC from PSB and 230 VAC from PDB (EMC with FPM ?)</a:t>
            </a:r>
          </a:p>
          <a:p>
            <a:pPr lvl="1" algn="just">
              <a:buFont typeface="Wingdings" panose="05000000000000000000" pitchFamily="2" charset="2"/>
              <a:buChar char="Ø"/>
            </a:pPr>
            <a:r>
              <a:rPr lang="en-US" sz="1600" dirty="0"/>
              <a:t>H</a:t>
            </a:r>
            <a:r>
              <a:rPr lang="en-US" sz="1600" dirty="0" smtClean="0"/>
              <a:t>igh current for holding torque (in addition of the motor brake)</a:t>
            </a:r>
          </a:p>
          <a:p>
            <a:pPr lvl="1" algn="just">
              <a:buFont typeface="Wingdings" panose="05000000000000000000" pitchFamily="2" charset="2"/>
              <a:buChar char="Ø"/>
            </a:pPr>
            <a:r>
              <a:rPr lang="en-US" sz="1600" dirty="0"/>
              <a:t>N</a:t>
            </a:r>
            <a:r>
              <a:rPr lang="en-US" sz="1600" dirty="0" smtClean="0"/>
              <a:t>o emergency stop</a:t>
            </a:r>
          </a:p>
          <a:p>
            <a:pPr lvl="1" algn="just">
              <a:buFont typeface="Wingdings" panose="05000000000000000000" pitchFamily="2" charset="2"/>
              <a:buChar char="Ø"/>
            </a:pPr>
            <a:r>
              <a:rPr lang="en-US" sz="1600" dirty="0" smtClean="0"/>
              <a:t>Y oscillations</a:t>
            </a:r>
          </a:p>
          <a:p>
            <a:pPr lvl="1" algn="just">
              <a:buFont typeface="Wingdings" panose="05000000000000000000" pitchFamily="2" charset="2"/>
              <a:buChar char="Ø"/>
            </a:pPr>
            <a:r>
              <a:rPr lang="en-US" sz="1600" dirty="0" smtClean="0"/>
              <a:t>Code already within the OPCUA architecture.</a:t>
            </a:r>
          </a:p>
          <a:p>
            <a:pPr algn="just"/>
            <a:r>
              <a:rPr lang="en-US" sz="2000" dirty="0" smtClean="0"/>
              <a:t>New MCB integration from November onwards: </a:t>
            </a:r>
          </a:p>
          <a:p>
            <a:pPr lvl="1" algn="just">
              <a:buFont typeface="Wingdings" panose="05000000000000000000" pitchFamily="2" charset="2"/>
              <a:buChar char="Ø"/>
            </a:pPr>
            <a:r>
              <a:rPr lang="en-US" sz="1600" dirty="0" smtClean="0"/>
              <a:t>Functionality test first</a:t>
            </a:r>
          </a:p>
          <a:p>
            <a:pPr lvl="1" algn="just">
              <a:buFont typeface="Wingdings" panose="05000000000000000000" pitchFamily="2" charset="2"/>
              <a:buChar char="Ø"/>
            </a:pPr>
            <a:r>
              <a:rPr lang="en-US" sz="1600" dirty="0" smtClean="0"/>
              <a:t>Long-term reliability test in spring 2023. </a:t>
            </a:r>
          </a:p>
          <a:p>
            <a:pPr algn="just"/>
            <a:r>
              <a:rPr lang="en-US" sz="2000" dirty="0" smtClean="0"/>
              <a:t>Software product assurance?</a:t>
            </a:r>
          </a:p>
          <a:p>
            <a:pPr algn="just"/>
            <a:r>
              <a:rPr lang="en-US" sz="2000" dirty="0" smtClean="0"/>
              <a:t>Documentation to be updated: ICD and design.</a:t>
            </a:r>
          </a:p>
          <a:p>
            <a:pPr algn="just"/>
            <a:r>
              <a:rPr lang="en-US" sz="2000" dirty="0" smtClean="0"/>
              <a:t>No RIXs.</a:t>
            </a:r>
            <a:endParaRPr lang="en-US" sz="1600"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2727" t="9697" r="7980"/>
          <a:stretch/>
        </p:blipFill>
        <p:spPr>
          <a:xfrm>
            <a:off x="8784242" y="210875"/>
            <a:ext cx="3123502" cy="2369127"/>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9652"/>
          <a:stretch/>
        </p:blipFill>
        <p:spPr>
          <a:xfrm rot="5400000">
            <a:off x="7421357" y="1734908"/>
            <a:ext cx="3768938" cy="5562110"/>
          </a:xfrm>
          <a:prstGeom prst="rect">
            <a:avLst/>
          </a:prstGeom>
        </p:spPr>
      </p:pic>
    </p:spTree>
    <p:extLst>
      <p:ext uri="{BB962C8B-B14F-4D97-AF65-F5344CB8AC3E}">
        <p14:creationId xmlns:p14="http://schemas.microsoft.com/office/powerpoint/2010/main" val="4022172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4" y="-4321"/>
            <a:ext cx="12193491" cy="807885"/>
          </a:xfrm>
        </p:spPr>
        <p:txBody>
          <a:bodyPr>
            <a:normAutofit/>
          </a:bodyPr>
          <a:lstStyle/>
          <a:p>
            <a:r>
              <a:rPr lang="en-US" sz="3400" dirty="0" smtClean="0"/>
              <a:t>Flat-field calibration light source for QM</a:t>
            </a:r>
            <a:endParaRPr lang="en-US" sz="3400" dirty="0"/>
          </a:p>
        </p:txBody>
      </p:sp>
      <p:sp>
        <p:nvSpPr>
          <p:cNvPr id="4" name="Espace réservé de la date 3"/>
          <p:cNvSpPr>
            <a:spLocks noGrp="1"/>
          </p:cNvSpPr>
          <p:nvPr>
            <p:ph type="dt" sz="half" idx="10"/>
          </p:nvPr>
        </p:nvSpPr>
        <p:spPr/>
        <p:txBody>
          <a:bodyPr/>
          <a:lstStyle/>
          <a:p>
            <a:r>
              <a:rPr lang="fr-FR" smtClean="0"/>
              <a:t>October 11, 2022</a:t>
            </a:r>
            <a:endParaRPr lang="fr-FR" dirty="0"/>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dirty="0"/>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4</a:t>
            </a:fld>
            <a:endParaRPr lang="fr-FR" dirty="0"/>
          </a:p>
        </p:txBody>
      </p:sp>
      <p:sp>
        <p:nvSpPr>
          <p:cNvPr id="8" name="Espace réservé du contenu 2"/>
          <p:cNvSpPr>
            <a:spLocks noGrp="1"/>
          </p:cNvSpPr>
          <p:nvPr>
            <p:ph idx="1"/>
          </p:nvPr>
        </p:nvSpPr>
        <p:spPr>
          <a:xfrm>
            <a:off x="-3" y="845847"/>
            <a:ext cx="10501748" cy="3662916"/>
          </a:xfrm>
        </p:spPr>
        <p:txBody>
          <a:bodyPr>
            <a:normAutofit/>
          </a:bodyPr>
          <a:lstStyle/>
          <a:p>
            <a:pPr algn="just"/>
            <a:r>
              <a:rPr lang="en-US" sz="2000" dirty="0"/>
              <a:t>Complete redesign since </a:t>
            </a:r>
            <a:r>
              <a:rPr lang="en-US" sz="2000" dirty="0" err="1"/>
              <a:t>Adlershof</a:t>
            </a:r>
            <a:r>
              <a:rPr lang="en-US" sz="2000" dirty="0"/>
              <a:t> </a:t>
            </a:r>
            <a:r>
              <a:rPr lang="en-US" sz="2000" dirty="0" smtClean="0"/>
              <a:t>prototype: </a:t>
            </a:r>
          </a:p>
          <a:p>
            <a:pPr lvl="1" algn="just"/>
            <a:r>
              <a:rPr lang="en-US" sz="1600" dirty="0" smtClean="0"/>
              <a:t>Alignment with camera optical axis: laser system </a:t>
            </a:r>
          </a:p>
          <a:p>
            <a:pPr lvl="1" algn="just"/>
            <a:r>
              <a:rPr lang="en-US" sz="1600" dirty="0" smtClean="0"/>
              <a:t>Mechanics and IP67 validated (Q3 2021)</a:t>
            </a:r>
          </a:p>
          <a:p>
            <a:pPr lvl="1" algn="just"/>
            <a:r>
              <a:rPr lang="en-US" sz="1600" dirty="0" smtClean="0"/>
              <a:t>Optical board validated (October 2021)</a:t>
            </a:r>
          </a:p>
          <a:p>
            <a:pPr lvl="1" algn="just"/>
            <a:r>
              <a:rPr lang="en-US" sz="1600" dirty="0" smtClean="0"/>
              <a:t>Ethernet board with humidity sensor to be validated</a:t>
            </a:r>
          </a:p>
          <a:p>
            <a:pPr lvl="1" algn="just"/>
            <a:r>
              <a:rPr lang="en-US" sz="1600" dirty="0" smtClean="0"/>
              <a:t>New optics (ND filter) to be tested (October 2022</a:t>
            </a:r>
            <a:r>
              <a:rPr lang="en-US" sz="1600" dirty="0" smtClean="0"/>
              <a:t>)</a:t>
            </a:r>
          </a:p>
          <a:p>
            <a:pPr lvl="1" algn="just"/>
            <a:r>
              <a:rPr lang="en-US" sz="1600" dirty="0" smtClean="0"/>
              <a:t>Closure of a non-conformity on the prototype</a:t>
            </a:r>
            <a:endParaRPr lang="en-US" sz="1600" dirty="0" smtClean="0"/>
          </a:p>
          <a:p>
            <a:pPr algn="just"/>
            <a:r>
              <a:rPr lang="fr-FR" sz="2000" dirty="0" smtClean="0"/>
              <a:t>Product assurance implication in the </a:t>
            </a:r>
            <a:r>
              <a:rPr lang="en-US" sz="2000" dirty="0" smtClean="0"/>
              <a:t>procurement</a:t>
            </a:r>
            <a:r>
              <a:rPr lang="fr-FR" sz="2000" dirty="0" smtClean="0"/>
              <a:t> (mass production)</a:t>
            </a:r>
          </a:p>
          <a:p>
            <a:pPr algn="just"/>
            <a:r>
              <a:rPr lang="en-US" sz="2000" dirty="0" smtClean="0"/>
              <a:t>No RIXs.</a:t>
            </a:r>
            <a:endParaRPr lang="en-US" sz="1600"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22072" r="16746" b="11631"/>
          <a:stretch/>
        </p:blipFill>
        <p:spPr>
          <a:xfrm>
            <a:off x="7146019" y="243880"/>
            <a:ext cx="1250004" cy="2407271"/>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20685" t="16714"/>
          <a:stretch/>
        </p:blipFill>
        <p:spPr>
          <a:xfrm>
            <a:off x="7771021" y="2868610"/>
            <a:ext cx="3173212" cy="1874303"/>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val="0"/>
              </a:ext>
            </a:extLst>
          </a:blip>
          <a:srcRect t="13617" b="31257"/>
          <a:stretch/>
        </p:blipFill>
        <p:spPr>
          <a:xfrm>
            <a:off x="8488387" y="112630"/>
            <a:ext cx="3692052" cy="2713697"/>
          </a:xfrm>
          <a:prstGeom prst="rect">
            <a:avLst/>
          </a:prstGeom>
        </p:spPr>
      </p:pic>
      <p:pic>
        <p:nvPicPr>
          <p:cNvPr id="11" name="Image 10"/>
          <p:cNvPicPr>
            <a:picLocks noChangeAspect="1"/>
          </p:cNvPicPr>
          <p:nvPr/>
        </p:nvPicPr>
        <p:blipFill rotWithShape="1">
          <a:blip r:embed="rId5" cstate="print">
            <a:extLst>
              <a:ext uri="{28A0092B-C50C-407E-A947-70E740481C1C}">
                <a14:useLocalDpi xmlns:a14="http://schemas.microsoft.com/office/drawing/2010/main" val="0"/>
              </a:ext>
            </a:extLst>
          </a:blip>
          <a:srcRect l="6046" t="27873" b="9929"/>
          <a:stretch/>
        </p:blipFill>
        <p:spPr>
          <a:xfrm>
            <a:off x="96195" y="3746081"/>
            <a:ext cx="4702107" cy="2334638"/>
          </a:xfrm>
          <a:prstGeom prst="rect">
            <a:avLst/>
          </a:prstGeom>
        </p:spPr>
      </p:pic>
      <p:sp>
        <p:nvSpPr>
          <p:cNvPr id="12" name="Espace réservé du contenu 2"/>
          <p:cNvSpPr txBox="1">
            <a:spLocks/>
          </p:cNvSpPr>
          <p:nvPr/>
        </p:nvSpPr>
        <p:spPr>
          <a:xfrm>
            <a:off x="5948571" y="4742913"/>
            <a:ext cx="5508783" cy="1668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smtClean="0"/>
              <a:t>Connectors in accordance to MST-STR-ICD v1.0b: </a:t>
            </a:r>
          </a:p>
          <a:p>
            <a:pPr lvl="1" algn="just"/>
            <a:r>
              <a:rPr lang="en-US" sz="1600" dirty="0" err="1" smtClean="0"/>
              <a:t>Lumberg</a:t>
            </a:r>
            <a:r>
              <a:rPr lang="en-US" sz="1600" dirty="0" smtClean="0"/>
              <a:t> 0318 03</a:t>
            </a:r>
          </a:p>
          <a:p>
            <a:pPr lvl="1" algn="just"/>
            <a:r>
              <a:rPr lang="en-US" sz="1600" dirty="0" smtClean="0"/>
              <a:t>Amphenol </a:t>
            </a:r>
            <a:r>
              <a:rPr lang="en-US" sz="1600" dirty="0" err="1" smtClean="0"/>
              <a:t>Socapex</a:t>
            </a:r>
            <a:r>
              <a:rPr lang="en-US" sz="1600" dirty="0" smtClean="0"/>
              <a:t> RJF RB 71RA</a:t>
            </a:r>
          </a:p>
          <a:p>
            <a:pPr lvl="1" algn="just"/>
            <a:r>
              <a:rPr lang="en-US" sz="1600" dirty="0" smtClean="0"/>
              <a:t>CONEC 17-300240 (or similar 14-300710)</a:t>
            </a:r>
            <a:endParaRPr lang="en-US" sz="1600" dirty="0"/>
          </a:p>
          <a:p>
            <a:pPr algn="just"/>
            <a:r>
              <a:rPr lang="en-US" sz="2000" dirty="0" smtClean="0"/>
              <a:t>Dimensions: 200*140*130 &lt; 300*200*600</a:t>
            </a:r>
          </a:p>
        </p:txBody>
      </p:sp>
    </p:spTree>
    <p:extLst>
      <p:ext uri="{BB962C8B-B14F-4D97-AF65-F5344CB8AC3E}">
        <p14:creationId xmlns:p14="http://schemas.microsoft.com/office/powerpoint/2010/main" val="729058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3" y="-4321"/>
            <a:ext cx="10515600" cy="878571"/>
          </a:xfrm>
        </p:spPr>
        <p:txBody>
          <a:bodyPr>
            <a:normAutofit/>
          </a:bodyPr>
          <a:lstStyle/>
          <a:p>
            <a:r>
              <a:rPr lang="fr-FR" sz="3400" dirty="0" smtClean="0"/>
              <a:t>Production planning</a:t>
            </a:r>
            <a:endParaRPr lang="fr-FR" sz="3400" dirty="0"/>
          </a:p>
        </p:txBody>
      </p:sp>
      <p:sp>
        <p:nvSpPr>
          <p:cNvPr id="4" name="Espace réservé de la date 3"/>
          <p:cNvSpPr>
            <a:spLocks noGrp="1"/>
          </p:cNvSpPr>
          <p:nvPr>
            <p:ph type="dt" sz="half" idx="10"/>
          </p:nvPr>
        </p:nvSpPr>
        <p:spPr/>
        <p:txBody>
          <a:bodyPr/>
          <a:lstStyle/>
          <a:p>
            <a:r>
              <a:rPr lang="fr-FR" smtClean="0"/>
              <a:t>October 11, 2022</a:t>
            </a:r>
            <a:endParaRPr lang="fr-FR"/>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5</a:t>
            </a:fld>
            <a:endParaRPr lang="fr-FR"/>
          </a:p>
        </p:txBody>
      </p:sp>
      <p:sp>
        <p:nvSpPr>
          <p:cNvPr id="8" name="Espace réservé du contenu 2"/>
          <p:cNvSpPr>
            <a:spLocks noGrp="1"/>
          </p:cNvSpPr>
          <p:nvPr>
            <p:ph idx="1"/>
          </p:nvPr>
        </p:nvSpPr>
        <p:spPr>
          <a:xfrm>
            <a:off x="-1" y="859658"/>
            <a:ext cx="9249089" cy="2817394"/>
          </a:xfrm>
        </p:spPr>
        <p:txBody>
          <a:bodyPr>
            <a:normAutofit/>
          </a:bodyPr>
          <a:lstStyle/>
          <a:p>
            <a:r>
              <a:rPr lang="en-US" sz="2000" dirty="0" err="1" smtClean="0"/>
              <a:t>IJCLab</a:t>
            </a:r>
            <a:r>
              <a:rPr lang="en-US" sz="2000" dirty="0" smtClean="0"/>
              <a:t> production planning for calibration devices 2 -&gt; 9 + spare:</a:t>
            </a:r>
          </a:p>
          <a:p>
            <a:pPr lvl="1">
              <a:buFont typeface="Wingdings" panose="05000000000000000000" pitchFamily="2" charset="2"/>
              <a:buChar char="Ø"/>
            </a:pPr>
            <a:r>
              <a:rPr lang="en-US" sz="1600" dirty="0" smtClean="0"/>
              <a:t>Productions are launched after integration and test validation at IRFU.</a:t>
            </a:r>
          </a:p>
          <a:p>
            <a:pPr lvl="1">
              <a:buFont typeface="Wingdings" panose="05000000000000000000" pitchFamily="2" charset="2"/>
              <a:buChar char="Ø"/>
            </a:pPr>
            <a:r>
              <a:rPr lang="en-US" sz="1600" dirty="0" smtClean="0"/>
              <a:t>Mechanical pieces will be manufactured at </a:t>
            </a:r>
            <a:r>
              <a:rPr lang="en-US" sz="1600" dirty="0" err="1" smtClean="0"/>
              <a:t>IJCLab</a:t>
            </a:r>
            <a:r>
              <a:rPr lang="en-US" sz="1600" dirty="0" smtClean="0"/>
              <a:t> in 2022 and 2023. </a:t>
            </a:r>
          </a:p>
          <a:p>
            <a:pPr lvl="1">
              <a:buFont typeface="Wingdings" panose="05000000000000000000" pitchFamily="2" charset="2"/>
              <a:buChar char="Ø"/>
            </a:pPr>
            <a:r>
              <a:rPr lang="en-US" sz="1600" dirty="0" smtClean="0"/>
              <a:t>Motorization and control components will be procured in 2022-2024. </a:t>
            </a:r>
          </a:p>
          <a:p>
            <a:pPr lvl="1">
              <a:buFont typeface="Wingdings" panose="05000000000000000000" pitchFamily="2" charset="2"/>
              <a:buChar char="Ø"/>
            </a:pPr>
            <a:r>
              <a:rPr lang="en-US" sz="1600" dirty="0" smtClean="0"/>
              <a:t>MCB will be assembled at </a:t>
            </a:r>
            <a:r>
              <a:rPr lang="en-US" sz="1600" dirty="0" err="1" smtClean="0"/>
              <a:t>IJCLab</a:t>
            </a:r>
            <a:r>
              <a:rPr lang="en-US" sz="1600" dirty="0" smtClean="0"/>
              <a:t>.  </a:t>
            </a:r>
          </a:p>
          <a:p>
            <a:pPr lvl="1">
              <a:buFont typeface="Wingdings" panose="05000000000000000000" pitchFamily="2" charset="2"/>
              <a:buChar char="Ø"/>
            </a:pPr>
            <a:r>
              <a:rPr lang="en-US" sz="1600" dirty="0" smtClean="0"/>
              <a:t>SPE and FF boards designed at LUPM: production done by June 2022, tests performed at </a:t>
            </a:r>
            <a:r>
              <a:rPr lang="en-US" sz="1600" dirty="0" err="1" smtClean="0"/>
              <a:t>Elecis</a:t>
            </a:r>
            <a:r>
              <a:rPr lang="en-US" sz="1600" dirty="0" smtClean="0"/>
              <a:t> place. </a:t>
            </a:r>
          </a:p>
          <a:p>
            <a:pPr lvl="1">
              <a:buFont typeface="Wingdings" panose="05000000000000000000" pitchFamily="2" charset="2"/>
              <a:buChar char="Ø"/>
            </a:pPr>
            <a:r>
              <a:rPr lang="en-US" sz="1600" dirty="0" smtClean="0"/>
              <a:t>Reflective target and light guide in current production. The assembly and painting will be performed at </a:t>
            </a:r>
            <a:r>
              <a:rPr lang="en-US" sz="1600" dirty="0" err="1" smtClean="0"/>
              <a:t>IJCLab</a:t>
            </a:r>
            <a:r>
              <a:rPr lang="en-US" sz="1600" dirty="0" smtClean="0"/>
              <a:t>. </a:t>
            </a:r>
          </a:p>
          <a:p>
            <a:pPr lvl="1">
              <a:buFont typeface="Wingdings" panose="05000000000000000000" pitchFamily="2" charset="2"/>
              <a:buChar char="Ø"/>
            </a:pPr>
            <a:r>
              <a:rPr lang="en-US" sz="1600" dirty="0" smtClean="0"/>
              <a:t>SPE calibration system will be characterized before shipment to IRFU. </a:t>
            </a:r>
          </a:p>
        </p:txBody>
      </p:sp>
      <p:pic>
        <p:nvPicPr>
          <p:cNvPr id="9" name="Image 8"/>
          <p:cNvPicPr>
            <a:picLocks noChangeAspect="1"/>
          </p:cNvPicPr>
          <p:nvPr/>
        </p:nvPicPr>
        <p:blipFill rotWithShape="1">
          <a:blip r:embed="rId2"/>
          <a:srcRect l="14324" r="27462"/>
          <a:stretch/>
        </p:blipFill>
        <p:spPr>
          <a:xfrm>
            <a:off x="9109954" y="434964"/>
            <a:ext cx="3031492" cy="3471665"/>
          </a:xfrm>
          <a:prstGeom prst="rect">
            <a:avLst/>
          </a:prstGeom>
        </p:spPr>
      </p:pic>
      <p:pic>
        <p:nvPicPr>
          <p:cNvPr id="11" name="Image 10"/>
          <p:cNvPicPr>
            <a:picLocks noChangeAspect="1"/>
          </p:cNvPicPr>
          <p:nvPr/>
        </p:nvPicPr>
        <p:blipFill rotWithShape="1">
          <a:blip r:embed="rId3"/>
          <a:srcRect b="16672"/>
          <a:stretch/>
        </p:blipFill>
        <p:spPr>
          <a:xfrm>
            <a:off x="0" y="4071836"/>
            <a:ext cx="12192001" cy="2144237"/>
          </a:xfrm>
          <a:prstGeom prst="rect">
            <a:avLst/>
          </a:prstGeom>
        </p:spPr>
      </p:pic>
    </p:spTree>
    <p:extLst>
      <p:ext uri="{BB962C8B-B14F-4D97-AF65-F5344CB8AC3E}">
        <p14:creationId xmlns:p14="http://schemas.microsoft.com/office/powerpoint/2010/main" val="222997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4" y="-4321"/>
            <a:ext cx="12193491" cy="807885"/>
          </a:xfrm>
        </p:spPr>
        <p:txBody>
          <a:bodyPr>
            <a:normAutofit/>
          </a:bodyPr>
          <a:lstStyle/>
          <a:p>
            <a:r>
              <a:rPr lang="en-US" sz="3400" dirty="0" smtClean="0"/>
              <a:t>Mounting and maintenance tools</a:t>
            </a:r>
            <a:endParaRPr lang="en-US" sz="3400" dirty="0"/>
          </a:p>
        </p:txBody>
      </p:sp>
      <p:sp>
        <p:nvSpPr>
          <p:cNvPr id="4" name="Espace réservé de la date 3"/>
          <p:cNvSpPr>
            <a:spLocks noGrp="1"/>
          </p:cNvSpPr>
          <p:nvPr>
            <p:ph type="dt" sz="half" idx="10"/>
          </p:nvPr>
        </p:nvSpPr>
        <p:spPr/>
        <p:txBody>
          <a:bodyPr/>
          <a:lstStyle/>
          <a:p>
            <a:r>
              <a:rPr lang="fr-FR" smtClean="0"/>
              <a:t>October 11, 2022</a:t>
            </a:r>
            <a:endParaRPr lang="fr-FR" dirty="0"/>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dirty="0"/>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6</a:t>
            </a:fld>
            <a:endParaRPr lang="fr-FR"/>
          </a:p>
        </p:txBody>
      </p:sp>
      <p:sp>
        <p:nvSpPr>
          <p:cNvPr id="10" name="Espace réservé du contenu 2"/>
          <p:cNvSpPr txBox="1">
            <a:spLocks/>
          </p:cNvSpPr>
          <p:nvPr/>
        </p:nvSpPr>
        <p:spPr>
          <a:xfrm>
            <a:off x="0" y="839588"/>
            <a:ext cx="9407015" cy="4638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smtClean="0"/>
              <a:t>Mounting tool: </a:t>
            </a:r>
          </a:p>
          <a:p>
            <a:pPr lvl="1" algn="just">
              <a:buFont typeface="Wingdings" panose="05000000000000000000" pitchFamily="2" charset="2"/>
              <a:buChar char="Ø"/>
            </a:pPr>
            <a:r>
              <a:rPr lang="en-US" sz="1600" dirty="0"/>
              <a:t>M</a:t>
            </a:r>
            <a:r>
              <a:rPr lang="en-US" sz="1600" dirty="0" smtClean="0"/>
              <a:t>echanical design and study performed, following the MST trolley </a:t>
            </a:r>
            <a:r>
              <a:rPr lang="en-US" sz="1600" dirty="0" smtClean="0"/>
              <a:t>design (MST-STR-ICD v1.0b below).</a:t>
            </a:r>
            <a:endParaRPr lang="en-US" sz="1600" dirty="0" smtClean="0"/>
          </a:p>
          <a:p>
            <a:pPr lvl="1" algn="just">
              <a:buFont typeface="Wingdings" panose="05000000000000000000" pitchFamily="2" charset="2"/>
              <a:buChar char="Ø"/>
            </a:pPr>
            <a:r>
              <a:rPr lang="en-US" sz="1600" dirty="0" smtClean="0"/>
              <a:t>Procurement for </a:t>
            </a:r>
            <a:r>
              <a:rPr lang="en-US" sz="1600" dirty="0" err="1" smtClean="0"/>
              <a:t>NectarCAM</a:t>
            </a:r>
            <a:r>
              <a:rPr lang="en-US" sz="1600" dirty="0" smtClean="0"/>
              <a:t> 1 in early 2023.</a:t>
            </a:r>
          </a:p>
          <a:p>
            <a:pPr lvl="1" algn="just">
              <a:buFont typeface="Wingdings" panose="05000000000000000000" pitchFamily="2" charset="2"/>
              <a:buChar char="Ø"/>
            </a:pPr>
            <a:r>
              <a:rPr lang="en-US" sz="1600" dirty="0" smtClean="0"/>
              <a:t>Documentation to be updated: performance verification, drawings, and ICD. </a:t>
            </a:r>
          </a:p>
        </p:txBody>
      </p:sp>
      <p:pic>
        <p:nvPicPr>
          <p:cNvPr id="8" name="Picture 13"/>
          <p:cNvPicPr/>
          <p:nvPr/>
        </p:nvPicPr>
        <p:blipFill>
          <a:blip r:embed="rId2"/>
          <a:stretch>
            <a:fillRect/>
          </a:stretch>
        </p:blipFill>
        <p:spPr>
          <a:xfrm>
            <a:off x="64738" y="2056410"/>
            <a:ext cx="5903443" cy="4299939"/>
          </a:xfrm>
          <a:prstGeom prst="rect">
            <a:avLst/>
          </a:prstGeom>
        </p:spPr>
      </p:pic>
      <p:pic>
        <p:nvPicPr>
          <p:cNvPr id="9" name="Picture 10"/>
          <p:cNvPicPr/>
          <p:nvPr/>
        </p:nvPicPr>
        <p:blipFill>
          <a:blip r:embed="rId3"/>
          <a:stretch>
            <a:fillRect/>
          </a:stretch>
        </p:blipFill>
        <p:spPr>
          <a:xfrm>
            <a:off x="6194325" y="2056410"/>
            <a:ext cx="5925580" cy="4299939"/>
          </a:xfrm>
          <a:prstGeom prst="rect">
            <a:avLst/>
          </a:prstGeom>
        </p:spPr>
      </p:pic>
      <p:pic>
        <p:nvPicPr>
          <p:cNvPr id="11" name="Picture 36"/>
          <p:cNvPicPr/>
          <p:nvPr/>
        </p:nvPicPr>
        <p:blipFill>
          <a:blip r:embed="rId4"/>
          <a:stretch>
            <a:fillRect/>
          </a:stretch>
        </p:blipFill>
        <p:spPr>
          <a:xfrm>
            <a:off x="9478297" y="0"/>
            <a:ext cx="2712890" cy="2056409"/>
          </a:xfrm>
          <a:prstGeom prst="rect">
            <a:avLst/>
          </a:prstGeom>
        </p:spPr>
      </p:pic>
    </p:spTree>
    <p:extLst>
      <p:ext uri="{BB962C8B-B14F-4D97-AF65-F5344CB8AC3E}">
        <p14:creationId xmlns:p14="http://schemas.microsoft.com/office/powerpoint/2010/main" val="956780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4" y="-4321"/>
            <a:ext cx="12193491" cy="807885"/>
          </a:xfrm>
        </p:spPr>
        <p:txBody>
          <a:bodyPr>
            <a:normAutofit/>
          </a:bodyPr>
          <a:lstStyle/>
          <a:p>
            <a:r>
              <a:rPr lang="en-US" sz="3400" dirty="0" smtClean="0"/>
              <a:t>Mounting and maintenance tools</a:t>
            </a:r>
            <a:endParaRPr lang="en-US" sz="3400" dirty="0"/>
          </a:p>
        </p:txBody>
      </p:sp>
      <p:sp>
        <p:nvSpPr>
          <p:cNvPr id="4" name="Espace réservé de la date 3"/>
          <p:cNvSpPr>
            <a:spLocks noGrp="1"/>
          </p:cNvSpPr>
          <p:nvPr>
            <p:ph type="dt" sz="half" idx="10"/>
          </p:nvPr>
        </p:nvSpPr>
        <p:spPr/>
        <p:txBody>
          <a:bodyPr/>
          <a:lstStyle/>
          <a:p>
            <a:r>
              <a:rPr lang="fr-FR" smtClean="0"/>
              <a:t>October 11, 2022</a:t>
            </a:r>
            <a:endParaRPr lang="fr-FR" dirty="0"/>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dirty="0"/>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7</a:t>
            </a:fld>
            <a:endParaRPr lang="fr-FR"/>
          </a:p>
        </p:txBody>
      </p:sp>
      <p:pic>
        <p:nvPicPr>
          <p:cNvPr id="3" name="Image 2"/>
          <p:cNvPicPr>
            <a:picLocks noChangeAspect="1"/>
          </p:cNvPicPr>
          <p:nvPr/>
        </p:nvPicPr>
        <p:blipFill rotWithShape="1">
          <a:blip r:embed="rId2"/>
          <a:srcRect l="5403" r="13677" b="9788"/>
          <a:stretch/>
        </p:blipFill>
        <p:spPr>
          <a:xfrm>
            <a:off x="6544374" y="2346036"/>
            <a:ext cx="5597833" cy="3173557"/>
          </a:xfrm>
          <a:prstGeom prst="rect">
            <a:avLst/>
          </a:prstGeom>
        </p:spPr>
      </p:pic>
      <p:sp>
        <p:nvSpPr>
          <p:cNvPr id="10" name="Espace réservé du contenu 2"/>
          <p:cNvSpPr txBox="1">
            <a:spLocks/>
          </p:cNvSpPr>
          <p:nvPr/>
        </p:nvSpPr>
        <p:spPr>
          <a:xfrm>
            <a:off x="0" y="839589"/>
            <a:ext cx="12192000" cy="1776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smtClean="0"/>
              <a:t>Maintenance </a:t>
            </a:r>
            <a:r>
              <a:rPr lang="en-US" sz="2000" dirty="0" smtClean="0"/>
              <a:t>tools: </a:t>
            </a:r>
          </a:p>
          <a:p>
            <a:pPr lvl="1" algn="just">
              <a:buFont typeface="Wingdings" panose="05000000000000000000" pitchFamily="2" charset="2"/>
              <a:buChar char="Ø"/>
            </a:pPr>
            <a:r>
              <a:rPr lang="en-US" sz="1600" dirty="0" smtClean="0"/>
              <a:t>Light rear maintenance can be performed while the camera is still on the MST structure. Rear doors are opened and a dedicated platform is brought up to the camera. </a:t>
            </a:r>
          </a:p>
          <a:p>
            <a:pPr lvl="1" algn="just">
              <a:buFont typeface="Wingdings" panose="05000000000000000000" pitchFamily="2" charset="2"/>
              <a:buChar char="Ø"/>
            </a:pPr>
            <a:r>
              <a:rPr lang="en-US" sz="1600" dirty="0" smtClean="0"/>
              <a:t>Front maintenance and heavy rear maintenance are performed once the camera is dismounted from the MST structure, put onto the trolley and brought up under the tunnel. Platform enables accessibility for maintenance activities. </a:t>
            </a:r>
            <a:endParaRPr lang="en-US" sz="1600" dirty="0" smtClean="0"/>
          </a:p>
        </p:txBody>
      </p:sp>
      <p:sp>
        <p:nvSpPr>
          <p:cNvPr id="9" name="Espace réservé du contenu 2"/>
          <p:cNvSpPr txBox="1">
            <a:spLocks/>
          </p:cNvSpPr>
          <p:nvPr/>
        </p:nvSpPr>
        <p:spPr>
          <a:xfrm>
            <a:off x="-2304" y="4486647"/>
            <a:ext cx="6604000" cy="1988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buFont typeface="Wingdings" panose="05000000000000000000" pitchFamily="2" charset="2"/>
              <a:buChar char="Ø"/>
            </a:pPr>
            <a:r>
              <a:rPr lang="en-US" sz="1600" dirty="0" smtClean="0"/>
              <a:t>Platforms are necessary for operations above 1.5 m from the slab. </a:t>
            </a:r>
            <a:endParaRPr lang="en-US" sz="1600" dirty="0" smtClean="0"/>
          </a:p>
          <a:p>
            <a:pPr lvl="1" algn="just">
              <a:buFont typeface="Wingdings" panose="05000000000000000000" pitchFamily="2" charset="2"/>
              <a:buChar char="Ø"/>
            </a:pPr>
            <a:r>
              <a:rPr lang="en-US" sz="1600" dirty="0" smtClean="0"/>
              <a:t>Tunnel to protect from UV and dust. The tunnel has to be protected itself from wind gust with a dedicated steel-based structure clamped to the concrete </a:t>
            </a:r>
            <a:r>
              <a:rPr lang="en-US" sz="1600" dirty="0" smtClean="0"/>
              <a:t>slab (drills location already taken into account). </a:t>
            </a:r>
            <a:endParaRPr lang="en-US" sz="1600" dirty="0" smtClean="0"/>
          </a:p>
          <a:p>
            <a:pPr lvl="1" algn="just">
              <a:buFont typeface="Wingdings" panose="05000000000000000000" pitchFamily="2" charset="2"/>
              <a:buChar char="Ø"/>
            </a:pPr>
            <a:r>
              <a:rPr lang="en-US" sz="1600" dirty="0" smtClean="0"/>
              <a:t>Procurement for </a:t>
            </a:r>
            <a:r>
              <a:rPr lang="en-US" sz="1600" dirty="0" err="1" smtClean="0"/>
              <a:t>NectarCAM</a:t>
            </a:r>
            <a:r>
              <a:rPr lang="en-US" sz="1600" dirty="0" smtClean="0"/>
              <a:t> 1 in 2023.</a:t>
            </a:r>
            <a:endParaRPr lang="en-US" sz="1600" dirty="0"/>
          </a:p>
          <a:p>
            <a:pPr lvl="1" algn="just">
              <a:buFont typeface="Wingdings" panose="05000000000000000000" pitchFamily="2" charset="2"/>
              <a:buChar char="Ø"/>
            </a:pPr>
            <a:r>
              <a:rPr lang="en-US" sz="1600" dirty="0" smtClean="0"/>
              <a:t>Documentation to be updated (last version November 2020!): design, performance verification, drawings and ICD. </a:t>
            </a:r>
            <a:endParaRPr lang="en-US" sz="1600" dirty="0"/>
          </a:p>
        </p:txBody>
      </p:sp>
      <p:sp>
        <p:nvSpPr>
          <p:cNvPr id="8" name="ZoneTexte 7"/>
          <p:cNvSpPr txBox="1"/>
          <p:nvPr/>
        </p:nvSpPr>
        <p:spPr>
          <a:xfrm>
            <a:off x="3095374" y="3043303"/>
            <a:ext cx="3169907" cy="338554"/>
          </a:xfrm>
          <a:prstGeom prst="rect">
            <a:avLst/>
          </a:prstGeom>
          <a:noFill/>
        </p:spPr>
        <p:txBody>
          <a:bodyPr wrap="none" rtlCol="0">
            <a:spAutoFit/>
          </a:bodyPr>
          <a:lstStyle/>
          <a:p>
            <a:r>
              <a:rPr lang="en-US" sz="1600" i="1" dirty="0" smtClean="0"/>
              <a:t>Mounting tool design to be updated</a:t>
            </a:r>
            <a:endParaRPr lang="en-US" sz="1600" i="1" dirty="0"/>
          </a:p>
        </p:txBody>
      </p:sp>
      <p:cxnSp>
        <p:nvCxnSpPr>
          <p:cNvPr id="12" name="Connecteur droit avec flèche 11"/>
          <p:cNvCxnSpPr>
            <a:stCxn id="8" idx="3"/>
          </p:cNvCxnSpPr>
          <p:nvPr/>
        </p:nvCxnSpPr>
        <p:spPr>
          <a:xfrm>
            <a:off x="6265281" y="3212580"/>
            <a:ext cx="1888119" cy="6370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649144" y="5519593"/>
            <a:ext cx="2614627" cy="338554"/>
          </a:xfrm>
          <a:prstGeom prst="rect">
            <a:avLst/>
          </a:prstGeom>
          <a:noFill/>
        </p:spPr>
        <p:txBody>
          <a:bodyPr wrap="none" rtlCol="0">
            <a:spAutoFit/>
          </a:bodyPr>
          <a:lstStyle/>
          <a:p>
            <a:r>
              <a:rPr lang="en-US" sz="1600" i="1" dirty="0" smtClean="0"/>
              <a:t>Platforms design to be added</a:t>
            </a:r>
            <a:endParaRPr lang="en-US" sz="1600" i="1" dirty="0"/>
          </a:p>
        </p:txBody>
      </p:sp>
      <p:cxnSp>
        <p:nvCxnSpPr>
          <p:cNvPr id="17" name="Connecteur droit avec flèche 16"/>
          <p:cNvCxnSpPr>
            <a:stCxn id="16" idx="0"/>
          </p:cNvCxnSpPr>
          <p:nvPr/>
        </p:nvCxnSpPr>
        <p:spPr>
          <a:xfrm flipV="1">
            <a:off x="7956458" y="4686370"/>
            <a:ext cx="823748" cy="8332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9059299" y="5973346"/>
            <a:ext cx="2709524" cy="338554"/>
          </a:xfrm>
          <a:prstGeom prst="rect">
            <a:avLst/>
          </a:prstGeom>
          <a:noFill/>
        </p:spPr>
        <p:txBody>
          <a:bodyPr wrap="none" rtlCol="0">
            <a:spAutoFit/>
          </a:bodyPr>
          <a:lstStyle/>
          <a:p>
            <a:r>
              <a:rPr lang="en-US" sz="1600" i="1" dirty="0" smtClean="0"/>
              <a:t>Protective tunnel (folded here)</a:t>
            </a:r>
          </a:p>
        </p:txBody>
      </p:sp>
      <p:cxnSp>
        <p:nvCxnSpPr>
          <p:cNvPr id="21" name="Connecteur droit avec flèche 20"/>
          <p:cNvCxnSpPr>
            <a:stCxn id="20" idx="0"/>
          </p:cNvCxnSpPr>
          <p:nvPr/>
        </p:nvCxnSpPr>
        <p:spPr>
          <a:xfrm flipH="1" flipV="1">
            <a:off x="10134968" y="4847303"/>
            <a:ext cx="279093" cy="11260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157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4" y="-4320"/>
            <a:ext cx="11712719" cy="954490"/>
          </a:xfrm>
        </p:spPr>
        <p:txBody>
          <a:bodyPr>
            <a:normAutofit/>
          </a:bodyPr>
          <a:lstStyle/>
          <a:p>
            <a:r>
              <a:rPr lang="en-US" sz="3400" dirty="0" smtClean="0"/>
              <a:t>Human </a:t>
            </a:r>
            <a:r>
              <a:rPr lang="en-US" sz="3400" dirty="0" err="1" smtClean="0"/>
              <a:t>ressources</a:t>
            </a:r>
            <a:endParaRPr lang="en-US" sz="3400" dirty="0"/>
          </a:p>
        </p:txBody>
      </p:sp>
      <p:sp>
        <p:nvSpPr>
          <p:cNvPr id="4" name="Espace réservé de la date 3"/>
          <p:cNvSpPr>
            <a:spLocks noGrp="1"/>
          </p:cNvSpPr>
          <p:nvPr>
            <p:ph type="dt" sz="half" idx="10"/>
          </p:nvPr>
        </p:nvSpPr>
        <p:spPr/>
        <p:txBody>
          <a:bodyPr/>
          <a:lstStyle/>
          <a:p>
            <a:r>
              <a:rPr lang="fr-FR" smtClean="0"/>
              <a:t>October 11, 2022</a:t>
            </a:r>
            <a:endParaRPr lang="fr-FR" dirty="0"/>
          </a:p>
        </p:txBody>
      </p:sp>
      <p:sp>
        <p:nvSpPr>
          <p:cNvPr id="5" name="Espace réservé du pied de page 4"/>
          <p:cNvSpPr>
            <a:spLocks noGrp="1"/>
          </p:cNvSpPr>
          <p:nvPr>
            <p:ph type="ftr" sz="quarter" idx="11"/>
          </p:nvPr>
        </p:nvSpPr>
        <p:spPr/>
        <p:txBody>
          <a:bodyPr/>
          <a:lstStyle/>
          <a:p>
            <a:r>
              <a:rPr lang="fr-FR" smtClean="0"/>
              <a:t>NectarCAM F2F @ Bordeaux - WP10 Calibration - Pressard</a:t>
            </a:r>
            <a:endParaRPr lang="fr-FR" dirty="0"/>
          </a:p>
        </p:txBody>
      </p:sp>
      <p:sp>
        <p:nvSpPr>
          <p:cNvPr id="6" name="Espace réservé du numéro de diapositive 5"/>
          <p:cNvSpPr>
            <a:spLocks noGrp="1"/>
          </p:cNvSpPr>
          <p:nvPr>
            <p:ph type="sldNum" sz="quarter" idx="12"/>
          </p:nvPr>
        </p:nvSpPr>
        <p:spPr/>
        <p:txBody>
          <a:bodyPr/>
          <a:lstStyle/>
          <a:p>
            <a:fld id="{76E963A7-7C17-40A5-BD89-A47EA4EB36B7}" type="slidenum">
              <a:rPr lang="fr-FR" smtClean="0"/>
              <a:t>8</a:t>
            </a:fld>
            <a:endParaRPr lang="fr-FR"/>
          </a:p>
        </p:txBody>
      </p:sp>
      <p:grpSp>
        <p:nvGrpSpPr>
          <p:cNvPr id="7" name="Groupe 6"/>
          <p:cNvGrpSpPr/>
          <p:nvPr/>
        </p:nvGrpSpPr>
        <p:grpSpPr>
          <a:xfrm>
            <a:off x="1107862" y="1459345"/>
            <a:ext cx="9492386" cy="3952277"/>
            <a:chOff x="381288" y="3153041"/>
            <a:chExt cx="6010276" cy="2156981"/>
          </a:xfrm>
        </p:grpSpPr>
        <p:pic>
          <p:nvPicPr>
            <p:cNvPr id="8" name="Image 7"/>
            <p:cNvPicPr>
              <a:picLocks noChangeAspect="1"/>
            </p:cNvPicPr>
            <p:nvPr/>
          </p:nvPicPr>
          <p:blipFill rotWithShape="1">
            <a:blip r:embed="rId2"/>
            <a:srcRect t="56179"/>
            <a:stretch/>
          </p:blipFill>
          <p:spPr>
            <a:xfrm>
              <a:off x="381289" y="3435927"/>
              <a:ext cx="6010275" cy="1874095"/>
            </a:xfrm>
            <a:prstGeom prst="rect">
              <a:avLst/>
            </a:prstGeom>
          </p:spPr>
        </p:pic>
        <p:pic>
          <p:nvPicPr>
            <p:cNvPr id="9" name="Image 8"/>
            <p:cNvPicPr>
              <a:picLocks noChangeAspect="1"/>
            </p:cNvPicPr>
            <p:nvPr/>
          </p:nvPicPr>
          <p:blipFill rotWithShape="1">
            <a:blip r:embed="rId2"/>
            <a:srcRect b="93385"/>
            <a:stretch/>
          </p:blipFill>
          <p:spPr>
            <a:xfrm>
              <a:off x="381288" y="3153041"/>
              <a:ext cx="6010275" cy="282886"/>
            </a:xfrm>
            <a:prstGeom prst="rect">
              <a:avLst/>
            </a:prstGeom>
          </p:spPr>
        </p:pic>
      </p:grpSp>
    </p:spTree>
    <p:extLst>
      <p:ext uri="{BB962C8B-B14F-4D97-AF65-F5344CB8AC3E}">
        <p14:creationId xmlns:p14="http://schemas.microsoft.com/office/powerpoint/2010/main" val="1819314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4526</TotalTime>
  <Words>811</Words>
  <Application>Microsoft Office PowerPoint</Application>
  <PresentationFormat>Grand écran</PresentationFormat>
  <Paragraphs>103</Paragraphs>
  <Slides>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Calibri Light</vt:lpstr>
      <vt:lpstr>Wingdings</vt:lpstr>
      <vt:lpstr>Thème Office</vt:lpstr>
      <vt:lpstr>WP 10 “Calibration devices”</vt:lpstr>
      <vt:lpstr>XY motion system status for QM: mechanics</vt:lpstr>
      <vt:lpstr>XY motion system for QM: motorization control</vt:lpstr>
      <vt:lpstr>Flat-field calibration light source for QM</vt:lpstr>
      <vt:lpstr>Production planning</vt:lpstr>
      <vt:lpstr>Mounting and maintenance tools</vt:lpstr>
      <vt:lpstr>Mounting and maintenance tools</vt:lpstr>
      <vt:lpstr>Human ressources</vt:lpstr>
    </vt:vector>
  </TitlesOfParts>
  <Company>I.P.N.Orsay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Investissement de l’IPNO en développements mécaniques pour NectarCAM</dc:title>
  <dc:creator>KEVIN PRESSARD</dc:creator>
  <cp:lastModifiedBy>KEVIN PRESSARD</cp:lastModifiedBy>
  <cp:revision>232</cp:revision>
  <dcterms:created xsi:type="dcterms:W3CDTF">2019-11-22T09:32:48Z</dcterms:created>
  <dcterms:modified xsi:type="dcterms:W3CDTF">2022-10-10T11:34:43Z</dcterms:modified>
</cp:coreProperties>
</file>