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19"/>
  </p:notesMasterIdLst>
  <p:handoutMasterIdLst>
    <p:handoutMasterId r:id="rId20"/>
  </p:handoutMasterIdLst>
  <p:sldIdLst>
    <p:sldId id="1078" r:id="rId6"/>
    <p:sldId id="1406" r:id="rId7"/>
    <p:sldId id="1444" r:id="rId8"/>
    <p:sldId id="1426" r:id="rId9"/>
    <p:sldId id="1447" r:id="rId10"/>
    <p:sldId id="1445" r:id="rId11"/>
    <p:sldId id="1446" r:id="rId12"/>
    <p:sldId id="1440" r:id="rId13"/>
    <p:sldId id="1448" r:id="rId14"/>
    <p:sldId id="1449" r:id="rId15"/>
    <p:sldId id="1392" r:id="rId16"/>
    <p:sldId id="1438" r:id="rId17"/>
    <p:sldId id="1450" r:id="rId18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rgbClr val="5F5F5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5F5F5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ldemard Philippe" initials="G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5CF"/>
    <a:srgbClr val="80A3CE"/>
    <a:srgbClr val="7F9CCF"/>
    <a:srgbClr val="5A7EC6"/>
    <a:srgbClr val="AD2BE8"/>
    <a:srgbClr val="3B61AD"/>
    <a:srgbClr val="6387C5"/>
    <a:srgbClr val="3B60AC"/>
    <a:srgbClr val="11193A"/>
    <a:srgbClr val="75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 snapToGrid="0">
      <p:cViewPr>
        <p:scale>
          <a:sx n="90" d="100"/>
          <a:sy n="90" d="100"/>
        </p:scale>
        <p:origin x="816" y="-90"/>
      </p:cViewPr>
      <p:guideLst>
        <p:guide orient="horz" pos="4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88"/>
    </p:cViewPr>
  </p:sorterViewPr>
  <p:notesViewPr>
    <p:cSldViewPr snapToGrid="0">
      <p:cViewPr>
        <p:scale>
          <a:sx n="75" d="100"/>
          <a:sy n="75" d="100"/>
        </p:scale>
        <p:origin x="4104" y="252"/>
      </p:cViewPr>
      <p:guideLst>
        <p:guide orient="horz" pos="3128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94" y="0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782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94" y="9431782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5129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DE50E3-A1CC-4094-A925-EC282C355E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94" y="0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23" y="4715120"/>
            <a:ext cx="5440019" cy="446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782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5129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94" y="9431782"/>
            <a:ext cx="294655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5129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214A03-078C-4E11-AC25-6A9B3EB6A8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9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17387" indent="-275918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03673" indent="-220734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545142" indent="-220734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1986611" indent="-220734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428081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869550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311019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752487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D812A7-0A75-4C45-834E-463261DDE412}" type="slidenum">
              <a:rPr 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64" y="4716663"/>
            <a:ext cx="4986937" cy="4468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17387" indent="-275918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03673" indent="-220734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545142" indent="-220734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1986611" indent="-220734" defTabSz="915129" eaLnBrk="0" hangingPunct="0"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428081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869550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311019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752487" indent="-220734" defTabSz="9151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D812A7-0A75-4C45-834E-463261DDE412}" type="slidenum">
              <a:rPr 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64" y="4716663"/>
            <a:ext cx="4986937" cy="4468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59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14A03-078C-4E11-AC25-6A9B3EB6A8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9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14A03-078C-4E11-AC25-6A9B3EB6A8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1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14A03-078C-4E11-AC25-6A9B3EB6A8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ta_sur_hq2_1200x848.jpe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/>
          <a:stretch/>
        </p:blipFill>
        <p:spPr>
          <a:xfrm>
            <a:off x="0" y="1289936"/>
            <a:ext cx="9156330" cy="5568064"/>
          </a:xfrm>
          <a:prstGeom prst="rect">
            <a:avLst/>
          </a:prstGeom>
        </p:spPr>
      </p:pic>
      <p:pic>
        <p:nvPicPr>
          <p:cNvPr id="5" name="Picture 4" descr="CTA_Logo_Template_RGB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202155"/>
            <a:ext cx="2390419" cy="935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2515465" y="6487676"/>
            <a:ext cx="22156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PC64, Bologna, July 23-25 2018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51" y="186681"/>
            <a:ext cx="1412567" cy="9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197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4200" y="142875"/>
            <a:ext cx="2032000" cy="54959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42875"/>
            <a:ext cx="5943600" cy="54959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047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9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40569C83-2C7C-400B-BBEA-1BF4F2981145}"/>
              </a:ext>
            </a:extLst>
          </p:cNvPr>
          <p:cNvSpPr txBox="1">
            <a:spLocks/>
          </p:cNvSpPr>
          <p:nvPr userDrawn="1"/>
        </p:nvSpPr>
        <p:spPr>
          <a:xfrm>
            <a:off x="2343220" y="2516997"/>
            <a:ext cx="4179332" cy="8240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Fira Sans"/>
                <a:ea typeface="+mj-ea"/>
                <a:cs typeface="Fira Sans"/>
              </a:defRPr>
            </a:lvl1pPr>
          </a:lstStyle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Questions ?</a:t>
            </a:r>
            <a:endParaRPr lang="en-US" sz="4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9733" y="1752600"/>
            <a:ext cx="7620000" cy="388620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8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1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6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 bwMode="auto">
          <a:xfrm>
            <a:off x="0" y="633180"/>
            <a:ext cx="9144000" cy="285"/>
          </a:xfrm>
          <a:prstGeom prst="line">
            <a:avLst/>
          </a:prstGeom>
          <a:noFill/>
          <a:ln w="9525" cap="flat" cmpd="sng" algn="ctr">
            <a:solidFill>
              <a:srgbClr val="11193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462963" y="6432550"/>
            <a:ext cx="558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eaLnBrk="0" hangingPunct="0"/>
            <a:fld id="{A6BD52C7-506B-4C9D-9C8E-1187B0273A75}" type="slidenum">
              <a:rPr lang="fr-FR" sz="900">
                <a:solidFill>
                  <a:srgbClr val="2D2D8A"/>
                </a:solidFill>
              </a:rPr>
              <a:pPr algn="r" eaLnBrk="0" hangingPunct="0"/>
              <a:t>‹N°›</a:t>
            </a:fld>
            <a:endParaRPr lang="fr-FR" sz="900" dirty="0">
              <a:solidFill>
                <a:srgbClr val="2D2D8A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7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0"/>
            <a:ext cx="740229" cy="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1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125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364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42875"/>
            <a:ext cx="8128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8462963" y="6432550"/>
            <a:ext cx="558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eaLnBrk="0" hangingPunct="0"/>
            <a:fld id="{A6BD52C7-506B-4C9D-9C8E-1187B0273A75}" type="slidenum">
              <a:rPr lang="fr-FR" sz="900"/>
              <a:pPr algn="r" eaLnBrk="0" hangingPunct="0"/>
              <a:t>‹N°›</a:t>
            </a:fld>
            <a:endParaRPr lang="fr-FR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CACAC"/>
        </a:buClr>
        <a:buSzPct val="100000"/>
        <a:buFont typeface="Arial" charset="0"/>
        <a:buChar char="●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>
          <a:solidFill>
            <a:srgbClr val="000000"/>
          </a:solidFill>
          <a:latin typeface="+mn-lt"/>
          <a:ea typeface="MS PGothic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TA_Logo_Template_RGB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202155"/>
            <a:ext cx="2390419" cy="935997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dirty="0" smtClean="0"/>
              <a:t>WP Monitoring &amp; Services 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642569" y="3966235"/>
            <a:ext cx="6646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ira sans"/>
                <a:cs typeface="Fira sans"/>
              </a:rPr>
              <a:t>NectarCAM F2F Meeting, 10-12 October 2022</a:t>
            </a:r>
            <a:endParaRPr lang="en-US" sz="20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4E127C-BE18-0B4A-A816-847FAB578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712"/>
            <a:ext cx="9144000" cy="3772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64" y="97520"/>
            <a:ext cx="7857836" cy="47148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Monitoring &amp; Control WP RIX Status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99971" y="757981"/>
            <a:ext cx="8723188" cy="57813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ACAC"/>
              </a:buClr>
              <a:buSzPct val="100000"/>
              <a:buFont typeface="Arial" charset="0"/>
              <a:buChar char="●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GB" dirty="0" smtClean="0">
                <a:solidFill>
                  <a:schemeClr val="accent2"/>
                </a:solidFill>
              </a:rPr>
              <a:t>39 Monitoring &amp; Control </a:t>
            </a:r>
            <a:r>
              <a:rPr lang="en-GB" dirty="0" err="1" smtClean="0">
                <a:solidFill>
                  <a:schemeClr val="accent2"/>
                </a:solidFill>
              </a:rPr>
              <a:t>RIXes</a:t>
            </a:r>
            <a:r>
              <a:rPr lang="en-GB" dirty="0" smtClean="0">
                <a:solidFill>
                  <a:schemeClr val="accent2"/>
                </a:solidFill>
              </a:rPr>
              <a:t> were issued</a:t>
            </a:r>
          </a:p>
          <a:p>
            <a:pPr lvl="1"/>
            <a:r>
              <a:rPr lang="en-GB" dirty="0" smtClean="0"/>
              <a:t>Includes ECC, PSB and PDB matters</a:t>
            </a:r>
          </a:p>
          <a:p>
            <a:pPr lvl="1"/>
            <a:r>
              <a:rPr lang="en-GB" dirty="0" smtClean="0"/>
              <a:t>36 normal priority  + 3 low priority</a:t>
            </a:r>
          </a:p>
          <a:p>
            <a:pPr lvl="1"/>
            <a:r>
              <a:rPr lang="en-GB" dirty="0" smtClean="0"/>
              <a:t>35 are closed</a:t>
            </a:r>
          </a:p>
          <a:p>
            <a:pPr lvl="1"/>
            <a:r>
              <a:rPr lang="en-GB" dirty="0" smtClean="0"/>
              <a:t>4 are not closed but assigned to CTAO (2 NW, 1 OS, 1GP)</a:t>
            </a:r>
          </a:p>
          <a:p>
            <a:pPr lvl="1"/>
            <a:endParaRPr lang="en-GB" dirty="0"/>
          </a:p>
          <a:p>
            <a:r>
              <a:rPr lang="en-GB" dirty="0" smtClean="0">
                <a:solidFill>
                  <a:srgbClr val="C00000"/>
                </a:solidFill>
              </a:rPr>
              <a:t>Zero non-closed RIX are still assigned </a:t>
            </a:r>
            <a:r>
              <a:rPr lang="en-GB" smtClean="0">
                <a:solidFill>
                  <a:srgbClr val="C00000"/>
                </a:solidFill>
              </a:rPr>
              <a:t>to NectarCAM </a:t>
            </a:r>
            <a:endParaRPr lang="en-GB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4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64" y="97520"/>
            <a:ext cx="7857836" cy="47148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Finalization of </a:t>
            </a:r>
            <a:r>
              <a:rPr lang="en-GB" dirty="0" smtClean="0">
                <a:solidFill>
                  <a:schemeClr val="tx1"/>
                </a:solidFill>
              </a:rPr>
              <a:t>Production Software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99971" y="757982"/>
            <a:ext cx="8723188" cy="56164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ACAC"/>
              </a:buClr>
              <a:buSzPct val="100000"/>
              <a:buFont typeface="Arial" charset="0"/>
              <a:buChar char="●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Completely new version of code </a:t>
            </a:r>
            <a:endParaRPr lang="en-GB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GB" sz="1400" dirty="0" smtClean="0"/>
              <a:t>Based </a:t>
            </a:r>
            <a:r>
              <a:rPr lang="en-GB" sz="1400" dirty="0"/>
              <a:t>on current validated ECC features</a:t>
            </a:r>
          </a:p>
          <a:p>
            <a:pPr lvl="1"/>
            <a:r>
              <a:rPr lang="en-GB" sz="1400" dirty="0"/>
              <a:t>New architecture, more compact and better structured</a:t>
            </a:r>
          </a:p>
          <a:p>
            <a:pPr lvl="1"/>
            <a:r>
              <a:rPr lang="en-GB" sz="1400" dirty="0" smtClean="0"/>
              <a:t>Integrates </a:t>
            </a:r>
            <a:r>
              <a:rPr lang="en-GB" sz="1400" dirty="0"/>
              <a:t>most of the various review recommendations (CTA, LST, NectarCAM, IN2P3, …)</a:t>
            </a:r>
          </a:p>
          <a:p>
            <a:pPr lvl="1"/>
            <a:r>
              <a:rPr lang="en-GB" sz="1400" dirty="0"/>
              <a:t>Based on LabVIEW </a:t>
            </a:r>
            <a:r>
              <a:rPr lang="en-GB" sz="1400" dirty="0" smtClean="0"/>
              <a:t>2018</a:t>
            </a:r>
          </a:p>
          <a:p>
            <a:pPr lvl="1"/>
            <a:endParaRPr lang="en-GB" sz="1400" dirty="0" smtClean="0"/>
          </a:p>
          <a:p>
            <a:r>
              <a:rPr lang="en-GB" sz="1600" dirty="0"/>
              <a:t> 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Additional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features: </a:t>
            </a:r>
          </a:p>
          <a:p>
            <a:pPr lvl="1"/>
            <a:r>
              <a:rPr lang="en-GB" sz="1400" dirty="0"/>
              <a:t>State machine transitions improved</a:t>
            </a:r>
          </a:p>
          <a:p>
            <a:pPr lvl="1"/>
            <a:r>
              <a:rPr lang="en-GB" sz="1400" dirty="0"/>
              <a:t>Alarm handling &amp; identification improved</a:t>
            </a:r>
          </a:p>
          <a:p>
            <a:pPr lvl="1"/>
            <a:r>
              <a:rPr lang="en-GB" sz="1400" dirty="0"/>
              <a:t>Additional monitoring info (ongoing methods, CPU load, ECC versions, debug…)</a:t>
            </a:r>
          </a:p>
          <a:p>
            <a:pPr lvl="1"/>
            <a:r>
              <a:rPr lang="en-GB" sz="1400" dirty="0"/>
              <a:t>Additional parameters accessible in the configuration file</a:t>
            </a:r>
          </a:p>
          <a:p>
            <a:pPr lvl="1"/>
            <a:r>
              <a:rPr lang="en-GB" sz="1400" dirty="0" smtClean="0"/>
              <a:t>Updated chiller &amp; shutter interfaces</a:t>
            </a:r>
            <a:endParaRPr lang="en-GB" sz="1400" dirty="0"/>
          </a:p>
          <a:p>
            <a:pPr lvl="1"/>
            <a:r>
              <a:rPr lang="en-GB" sz="1400" dirty="0" smtClean="0"/>
              <a:t>Additional sensor &amp; actuator interfaces</a:t>
            </a:r>
          </a:p>
          <a:p>
            <a:pPr lvl="1"/>
            <a:endParaRPr lang="en-GB" sz="1400" dirty="0"/>
          </a:p>
          <a:p>
            <a:r>
              <a:rPr lang="en-GB" sz="1600" dirty="0" smtClean="0">
                <a:solidFill>
                  <a:schemeClr val="tx1"/>
                </a:solidFill>
              </a:rPr>
              <a:t>Feb 2020: First release installed at IRFU</a:t>
            </a:r>
          </a:p>
          <a:p>
            <a:r>
              <a:rPr lang="en-GB" sz="1600" dirty="0">
                <a:solidFill>
                  <a:schemeClr val="tx1"/>
                </a:solidFill>
              </a:rPr>
              <a:t>Feb 2021 : release of ECC Software V5.0</a:t>
            </a:r>
          </a:p>
          <a:p>
            <a:pPr marL="0" indent="0">
              <a:buNone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5379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:\Users\boute\Downloads\IMG_20220602_1831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12774"/>
          <a:stretch/>
        </p:blipFill>
        <p:spPr bwMode="auto">
          <a:xfrm>
            <a:off x="3107154" y="1072661"/>
            <a:ext cx="2651808" cy="5436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951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64" y="97520"/>
            <a:ext cx="7857836" cy="471488"/>
          </a:xfrm>
        </p:spPr>
        <p:txBody>
          <a:bodyPr/>
          <a:lstStyle/>
          <a:p>
            <a:r>
              <a:rPr lang="en-GB" dirty="0" smtClean="0"/>
              <a:t>WP Monitoring &amp; Services: </a:t>
            </a:r>
            <a:r>
              <a:rPr lang="en-GB" dirty="0"/>
              <a:t>Agenda</a:t>
            </a:r>
          </a:p>
        </p:txBody>
      </p:sp>
      <p:sp>
        <p:nvSpPr>
          <p:cNvPr id="4" name="Accolade fermante 3"/>
          <p:cNvSpPr/>
          <p:nvPr/>
        </p:nvSpPr>
        <p:spPr bwMode="auto">
          <a:xfrm>
            <a:off x="5820508" y="773723"/>
            <a:ext cx="70338" cy="958362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sp>
        <p:nvSpPr>
          <p:cNvPr id="5" name="Accolade fermante 4"/>
          <p:cNvSpPr/>
          <p:nvPr/>
        </p:nvSpPr>
        <p:spPr bwMode="auto">
          <a:xfrm>
            <a:off x="5723792" y="835269"/>
            <a:ext cx="96716" cy="89681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99970" y="854966"/>
            <a:ext cx="8657168" cy="5401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ACAC"/>
              </a:buClr>
              <a:buSzPct val="100000"/>
              <a:buFont typeface="Arial" charset="0"/>
              <a:buChar char="●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GB" dirty="0" smtClean="0"/>
              <a:t>Power Supply Box (PSB)</a:t>
            </a:r>
          </a:p>
          <a:p>
            <a:r>
              <a:rPr lang="en-GB" dirty="0" smtClean="0"/>
              <a:t>Power Distribution Box (PDB)</a:t>
            </a:r>
          </a:p>
          <a:p>
            <a:r>
              <a:rPr lang="en-GB" dirty="0" smtClean="0"/>
              <a:t>Embedded Camera Controller (ECC)</a:t>
            </a:r>
          </a:p>
          <a:p>
            <a:endParaRPr lang="en-GB" dirty="0"/>
          </a:p>
          <a:p>
            <a:r>
              <a:rPr lang="en-GB" dirty="0" smtClean="0"/>
              <a:t>Progress status </a:t>
            </a:r>
          </a:p>
          <a:p>
            <a:r>
              <a:rPr lang="en-GB" dirty="0" smtClean="0"/>
              <a:t>Production  </a:t>
            </a:r>
          </a:p>
          <a:p>
            <a:r>
              <a:rPr lang="en-GB" dirty="0" smtClean="0"/>
              <a:t>CDMR RIX status</a:t>
            </a:r>
            <a:endParaRPr lang="en-GB" dirty="0"/>
          </a:p>
        </p:txBody>
      </p:sp>
      <p:sp>
        <p:nvSpPr>
          <p:cNvPr id="6" name="Accolade fermante 5"/>
          <p:cNvSpPr/>
          <p:nvPr/>
        </p:nvSpPr>
        <p:spPr bwMode="auto">
          <a:xfrm>
            <a:off x="5020408" y="835269"/>
            <a:ext cx="230357" cy="764931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16061" y="854966"/>
            <a:ext cx="301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Fred Louis (IRFU)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9" name="Accolade fermante 8"/>
          <p:cNvSpPr/>
          <p:nvPr/>
        </p:nvSpPr>
        <p:spPr bwMode="auto">
          <a:xfrm>
            <a:off x="5489331" y="1611925"/>
            <a:ext cx="230357" cy="764931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84984" y="1631622"/>
            <a:ext cx="301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Julie Prast (LAPP)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TA_Logo_Template_RGB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202155"/>
            <a:ext cx="2390419" cy="935997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dirty="0" smtClean="0"/>
              <a:t>EMBEDDED CAMERA CONTROLLER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642571" y="4707458"/>
            <a:ext cx="6233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Fira sans"/>
                <a:cs typeface="Fira sans"/>
              </a:rPr>
              <a:t>Julie Prast for the LAPP team</a:t>
            </a:r>
            <a:endParaRPr lang="en-US" sz="16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569" y="3966235"/>
            <a:ext cx="6646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ira sans"/>
                <a:cs typeface="Fira sans"/>
              </a:rPr>
              <a:t>NectarCAM F2F, 10-12 October 2022</a:t>
            </a:r>
            <a:endParaRPr lang="en-US" sz="20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4E127C-BE18-0B4A-A816-847FAB578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712"/>
            <a:ext cx="9144000" cy="3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2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64" y="97520"/>
            <a:ext cx="7857836" cy="471488"/>
          </a:xfrm>
        </p:spPr>
        <p:txBody>
          <a:bodyPr/>
          <a:lstStyle/>
          <a:p>
            <a:r>
              <a:rPr lang="en-GB" dirty="0"/>
              <a:t>ECC </a:t>
            </a:r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99971" y="757981"/>
            <a:ext cx="8723188" cy="5845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ACAC"/>
              </a:buClr>
              <a:buSzPct val="100000"/>
              <a:buFont typeface="Arial" charset="0"/>
              <a:buChar char="●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GB" sz="1800" dirty="0" smtClean="0">
                <a:solidFill>
                  <a:schemeClr val="accent2"/>
                </a:solidFill>
              </a:rPr>
              <a:t>Common component </a:t>
            </a:r>
            <a:r>
              <a:rPr lang="en-GB" sz="1800" dirty="0">
                <a:solidFill>
                  <a:schemeClr val="accent2"/>
                </a:solidFill>
              </a:rPr>
              <a:t>between NectarCAM and </a:t>
            </a:r>
            <a:r>
              <a:rPr lang="en-GB" sz="1800" dirty="0" smtClean="0">
                <a:solidFill>
                  <a:schemeClr val="accent2"/>
                </a:solidFill>
              </a:rPr>
              <a:t>LSTCAM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Same hardware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Same software with dedicated camera configuration</a:t>
            </a:r>
          </a:p>
          <a:p>
            <a:pPr lvl="1"/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accent2"/>
                </a:solidFill>
              </a:rPr>
              <a:t>Status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LST2-4 cabinets + LST engineering model cabinet were delivered in 2021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LSTCAM1 ECC has been upgraded in September 2022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Old LSTCAM1 ECC will be upgraded to become the LST spare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NectarCAM Adlershöf cabinet has been upgraded early 2022 </a:t>
            </a:r>
          </a:p>
          <a:p>
            <a:pPr lvl="2"/>
            <a:r>
              <a:rPr lang="en-GB" sz="1400" dirty="0" smtClean="0">
                <a:solidFill>
                  <a:schemeClr val="tx1"/>
                </a:solidFill>
              </a:rPr>
              <a:t>Includes new NectarCAM mechanics with mounting on rails to ease cabinet replacement</a:t>
            </a:r>
          </a:p>
          <a:p>
            <a:pPr lvl="2"/>
            <a:r>
              <a:rPr lang="en-GB" sz="1400" dirty="0" smtClean="0">
                <a:solidFill>
                  <a:schemeClr val="tx1"/>
                </a:solidFill>
              </a:rPr>
              <a:t>Currently used in NectarCAM1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One additional NectarCAM cabinet includes the same electronic, same software, but first version of mechanics</a:t>
            </a:r>
          </a:p>
          <a:p>
            <a:pPr lvl="2"/>
            <a:r>
              <a:rPr lang="en-GB" sz="1400" dirty="0" smtClean="0">
                <a:solidFill>
                  <a:schemeClr val="tx1"/>
                </a:solidFill>
              </a:rPr>
              <a:t>Used for the NectarCAM testbench (Tower 66)</a:t>
            </a:r>
          </a:p>
          <a:p>
            <a:pPr lvl="2"/>
            <a:endParaRPr lang="en-GB" sz="1400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accent2"/>
                </a:solidFill>
              </a:rPr>
              <a:t>All these 8 ECC have the same electronics and the same software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The white target control has been removed (</a:t>
            </a:r>
            <a:r>
              <a:rPr lang="en-GB" sz="1400" dirty="0" err="1" smtClean="0">
                <a:solidFill>
                  <a:schemeClr val="tx1"/>
                </a:solidFill>
              </a:rPr>
              <a:t>IJClab</a:t>
            </a:r>
            <a:r>
              <a:rPr lang="en-GB" sz="1400" dirty="0" smtClean="0">
                <a:solidFill>
                  <a:schemeClr val="tx1"/>
                </a:solidFill>
              </a:rPr>
              <a:t> responsibility in NectarCAM)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Any </a:t>
            </a:r>
            <a:r>
              <a:rPr lang="en-GB" sz="1400" dirty="0">
                <a:solidFill>
                  <a:schemeClr val="tx1"/>
                </a:solidFill>
              </a:rPr>
              <a:t>software upgrade (bug correction…) on one side is immediately reverberated on the other </a:t>
            </a:r>
            <a:r>
              <a:rPr lang="en-GB" sz="1400" dirty="0" smtClean="0">
                <a:solidFill>
                  <a:schemeClr val="tx1"/>
                </a:solidFill>
              </a:rPr>
              <a:t>camera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pPr lvl="2"/>
            <a:endParaRPr lang="en-GB" sz="2000" dirty="0" smtClean="0">
              <a:solidFill>
                <a:srgbClr val="C00000"/>
              </a:solidFill>
            </a:endParaRPr>
          </a:p>
          <a:p>
            <a:pPr lvl="1"/>
            <a:endParaRPr lang="en-GB" sz="1400" dirty="0">
              <a:solidFill>
                <a:srgbClr val="C00000"/>
              </a:solidFill>
            </a:endParaRPr>
          </a:p>
          <a:p>
            <a:endParaRPr lang="en-GB" sz="1600" dirty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1733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64" y="97520"/>
            <a:ext cx="7857836" cy="471488"/>
          </a:xfrm>
        </p:spPr>
        <p:txBody>
          <a:bodyPr/>
          <a:lstStyle/>
          <a:p>
            <a:r>
              <a:rPr lang="en-GB" dirty="0" smtClean="0"/>
              <a:t>Production Hardware</a:t>
            </a:r>
            <a:endParaRPr lang="en-GB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99971" y="757981"/>
            <a:ext cx="8723188" cy="61000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ACAC"/>
              </a:buClr>
              <a:buSzPct val="100000"/>
              <a:buFont typeface="Arial" charset="0"/>
              <a:buChar char="●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GB" sz="1800" dirty="0" smtClean="0"/>
              <a:t>Optimization </a:t>
            </a:r>
            <a:r>
              <a:rPr lang="en-GB" sz="1800" dirty="0"/>
              <a:t>of the ECC cabinet for manufacturing</a:t>
            </a:r>
          </a:p>
          <a:p>
            <a:r>
              <a:rPr lang="en-GB" sz="1800" dirty="0" smtClean="0"/>
              <a:t>Development </a:t>
            </a:r>
            <a:r>
              <a:rPr lang="en-GB" sz="1800" dirty="0"/>
              <a:t>of an Interface </a:t>
            </a:r>
            <a:r>
              <a:rPr lang="en-GB" sz="1800" dirty="0" smtClean="0"/>
              <a:t>Board </a:t>
            </a:r>
            <a:r>
              <a:rPr lang="en-GB" sz="1800" dirty="0"/>
              <a:t>to replace most of the </a:t>
            </a:r>
            <a:r>
              <a:rPr lang="en-GB" sz="1800" dirty="0" smtClean="0"/>
              <a:t>internal cables</a:t>
            </a:r>
          </a:p>
          <a:p>
            <a:r>
              <a:rPr lang="en-GB" sz="1800" dirty="0" smtClean="0"/>
              <a:t>White Target control removed</a:t>
            </a:r>
          </a:p>
          <a:p>
            <a:endParaRPr lang="en-GB" sz="2000" dirty="0"/>
          </a:p>
          <a:p>
            <a:endParaRPr lang="en-GB" sz="160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sz="1600" dirty="0"/>
          </a:p>
          <a:p>
            <a:endParaRPr lang="en-GB" sz="1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r="11346"/>
          <a:stretch/>
        </p:blipFill>
        <p:spPr>
          <a:xfrm>
            <a:off x="1668340" y="1869135"/>
            <a:ext cx="5807320" cy="44525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84739" y="6321668"/>
            <a:ext cx="68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/>
                </a:solidFill>
              </a:rPr>
              <a:t>Old LST1 (</a:t>
            </a:r>
            <a:r>
              <a:rPr lang="fr-FR" sz="1600" dirty="0" err="1" smtClean="0">
                <a:solidFill>
                  <a:schemeClr val="bg2"/>
                </a:solidFill>
              </a:rPr>
              <a:t>left</a:t>
            </a:r>
            <a:r>
              <a:rPr lang="fr-FR" sz="1600" dirty="0" smtClean="0">
                <a:solidFill>
                  <a:schemeClr val="bg2"/>
                </a:solidFill>
              </a:rPr>
              <a:t>) versus new LST1 ECC (right) on the LST </a:t>
            </a:r>
            <a:r>
              <a:rPr lang="fr-FR" sz="1600" dirty="0" err="1" smtClean="0">
                <a:solidFill>
                  <a:schemeClr val="bg2"/>
                </a:solidFill>
              </a:rPr>
              <a:t>access</a:t>
            </a:r>
            <a:r>
              <a:rPr lang="fr-FR" sz="1600" dirty="0" smtClean="0">
                <a:solidFill>
                  <a:schemeClr val="bg2"/>
                </a:solidFill>
              </a:rPr>
              <a:t> </a:t>
            </a:r>
            <a:r>
              <a:rPr lang="fr-FR" sz="1600" dirty="0" err="1" smtClean="0">
                <a:solidFill>
                  <a:schemeClr val="bg2"/>
                </a:solidFill>
              </a:rPr>
              <a:t>tower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64" y="97520"/>
            <a:ext cx="7857836" cy="471488"/>
          </a:xfrm>
        </p:spPr>
        <p:txBody>
          <a:bodyPr/>
          <a:lstStyle/>
          <a:p>
            <a:r>
              <a:rPr lang="en-GB" dirty="0" smtClean="0"/>
              <a:t>NectarCAM Production</a:t>
            </a:r>
            <a:endParaRPr lang="en-GB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99971" y="757981"/>
            <a:ext cx="8723188" cy="5845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ACAC"/>
              </a:buClr>
              <a:buSzPct val="100000"/>
              <a:buFont typeface="Arial" charset="0"/>
              <a:buChar char="●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GB" sz="1800" dirty="0" smtClean="0">
                <a:solidFill>
                  <a:schemeClr val="accent2"/>
                </a:solidFill>
              </a:rPr>
              <a:t>9 cabinets have to be produced (NectarCAM 2-9 +1 spare)</a:t>
            </a:r>
          </a:p>
          <a:p>
            <a:r>
              <a:rPr lang="en-GB" sz="1800" dirty="0" smtClean="0">
                <a:solidFill>
                  <a:schemeClr val="accent2"/>
                </a:solidFill>
              </a:rPr>
              <a:t>A call for tender has been issued in July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5 + 4 cabinets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4 companies made an offer. Comparison is to be done</a:t>
            </a:r>
          </a:p>
          <a:p>
            <a:endParaRPr lang="en-GB" sz="105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accent2"/>
                </a:solidFill>
              </a:rPr>
              <a:t>The call for tender includes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Mechanical cabinet manufacturing (based on Oscar Ferreira’s drawings)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Purchase of small components and cables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Cabinet cabling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First level tests</a:t>
            </a:r>
          </a:p>
          <a:p>
            <a:pPr lvl="1"/>
            <a:endParaRPr lang="en-GB" sz="900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accent2"/>
                </a:solidFill>
              </a:rPr>
              <a:t>The call for tender does not include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The National Instrument components purchase (long delivery time, ordered in advance)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The functional verification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The manufacturing of electronics boards (LEDs and Interface Board) which were already produced</a:t>
            </a:r>
          </a:p>
          <a:p>
            <a:pPr lvl="1"/>
            <a:endParaRPr lang="en-GB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lvl="2"/>
            <a:endParaRPr lang="en-GB" sz="2000" dirty="0" smtClean="0">
              <a:solidFill>
                <a:srgbClr val="C00000"/>
              </a:solidFill>
            </a:endParaRPr>
          </a:p>
          <a:p>
            <a:pPr lvl="1"/>
            <a:endParaRPr lang="en-GB" sz="1400" dirty="0">
              <a:solidFill>
                <a:srgbClr val="C00000"/>
              </a:solidFill>
            </a:endParaRPr>
          </a:p>
          <a:p>
            <a:endParaRPr lang="en-GB" sz="1600" dirty="0"/>
          </a:p>
          <a:p>
            <a:endParaRPr lang="en-GB" sz="1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7115" r="1709" b="6474"/>
          <a:stretch/>
        </p:blipFill>
        <p:spPr>
          <a:xfrm rot="16200000">
            <a:off x="1794783" y="4537053"/>
            <a:ext cx="1707906" cy="22567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1282" r="-332" b="4744"/>
          <a:stretch/>
        </p:blipFill>
        <p:spPr>
          <a:xfrm rot="16200000">
            <a:off x="5409095" y="4852180"/>
            <a:ext cx="1672739" cy="15913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67604" y="6484218"/>
            <a:ext cx="2135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Interface Board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77317" y="6440258"/>
            <a:ext cx="1672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LED Controller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64" y="97520"/>
            <a:ext cx="7857836" cy="471488"/>
          </a:xfrm>
        </p:spPr>
        <p:txBody>
          <a:bodyPr/>
          <a:lstStyle/>
          <a:p>
            <a:r>
              <a:rPr lang="en-GB" dirty="0" smtClean="0"/>
              <a:t>NectarCAM Production (2) </a:t>
            </a:r>
            <a:endParaRPr lang="en-GB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99971" y="757981"/>
            <a:ext cx="8723188" cy="5845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ACAC"/>
              </a:buClr>
              <a:buSzPct val="100000"/>
              <a:buFont typeface="Arial" charset="0"/>
              <a:buChar char="●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GB" sz="1800" dirty="0" smtClean="0">
                <a:solidFill>
                  <a:schemeClr val="accent2"/>
                </a:solidFill>
              </a:rPr>
              <a:t>Price is in the order of amount of what was expected 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NI components ordered for 5 ECC in December 2021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NI components ordered for </a:t>
            </a:r>
            <a:r>
              <a:rPr lang="en-GB" sz="1800" dirty="0" smtClean="0">
                <a:solidFill>
                  <a:schemeClr val="tx1"/>
                </a:solidFill>
              </a:rPr>
              <a:t>4 </a:t>
            </a:r>
            <a:r>
              <a:rPr lang="en-GB" sz="1800" dirty="0">
                <a:solidFill>
                  <a:schemeClr val="tx1"/>
                </a:solidFill>
              </a:rPr>
              <a:t>ECC in </a:t>
            </a:r>
            <a:r>
              <a:rPr lang="en-GB" sz="1800" dirty="0" smtClean="0">
                <a:solidFill>
                  <a:schemeClr val="tx1"/>
                </a:solidFill>
              </a:rPr>
              <a:t>July 2022: ~ </a:t>
            </a:r>
            <a:r>
              <a:rPr lang="en-GB" sz="1800" dirty="0">
                <a:solidFill>
                  <a:schemeClr val="tx1"/>
                </a:solidFill>
              </a:rPr>
              <a:t>+ 50% compared to December </a:t>
            </a:r>
            <a:r>
              <a:rPr lang="en-GB" sz="1800" dirty="0" smtClean="0">
                <a:solidFill>
                  <a:schemeClr val="tx1"/>
                </a:solidFill>
              </a:rPr>
              <a:t>2021 !</a:t>
            </a:r>
            <a:endParaRPr lang="en-GB" sz="1800" dirty="0">
              <a:solidFill>
                <a:schemeClr val="tx1"/>
              </a:solidFill>
            </a:endParaRPr>
          </a:p>
          <a:p>
            <a:pPr lvl="1"/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accent2"/>
                </a:solidFill>
                <a:cs typeface="Arial" charset="0"/>
              </a:rPr>
              <a:t>Delay is in the order of 6 months to receive the 5 first units 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The longest is the manufacturing of the mechanical crate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NI components for the 9 units are available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Delay for the 4 additional cabinets is ~5 months</a:t>
            </a:r>
          </a:p>
          <a:p>
            <a:pPr lvl="1"/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accent2"/>
                </a:solidFill>
              </a:rPr>
              <a:t>The production can </a:t>
            </a:r>
            <a:r>
              <a:rPr lang="en-GB" sz="1800" dirty="0" smtClean="0">
                <a:solidFill>
                  <a:schemeClr val="accent2"/>
                </a:solidFill>
              </a:rPr>
              <a:t>start </a:t>
            </a:r>
            <a:r>
              <a:rPr lang="en-GB" sz="1800" dirty="0">
                <a:solidFill>
                  <a:schemeClr val="accent2"/>
                </a:solidFill>
              </a:rPr>
              <a:t>as soon as the company is selected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lvl="2"/>
            <a:endParaRPr lang="en-GB" sz="2000" dirty="0" smtClean="0">
              <a:solidFill>
                <a:srgbClr val="C00000"/>
              </a:solidFill>
            </a:endParaRPr>
          </a:p>
          <a:p>
            <a:pPr lvl="1"/>
            <a:endParaRPr lang="en-GB" sz="1400" dirty="0">
              <a:solidFill>
                <a:srgbClr val="C00000"/>
              </a:solidFill>
            </a:endParaRPr>
          </a:p>
          <a:p>
            <a:endParaRPr lang="en-GB" sz="1600" dirty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4639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64" y="97520"/>
            <a:ext cx="7857836" cy="471488"/>
          </a:xfrm>
        </p:spPr>
        <p:txBody>
          <a:bodyPr/>
          <a:lstStyle/>
          <a:p>
            <a:r>
              <a:rPr lang="en-GB" dirty="0" smtClean="0"/>
              <a:t>ECC Test and Quality Control</a:t>
            </a:r>
            <a:endParaRPr lang="en-GB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2386" y="788778"/>
            <a:ext cx="8947313" cy="59065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ACAC"/>
              </a:buClr>
              <a:buSzPct val="100000"/>
              <a:buFont typeface="Arial" charset="0"/>
              <a:buChar char="●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GB" sz="1800" dirty="0">
                <a:solidFill>
                  <a:schemeClr val="accent2"/>
                </a:solidFill>
              </a:rPr>
              <a:t>ECC test procedures have been written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MST-CAM-TP-0421-LAPP_ECC_Test_Plan 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accent2"/>
                </a:solidFill>
              </a:rPr>
              <a:t>ECC test result sheet templates are available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LMST-CAM-TR-0422-LAPP_ECC_OPCUA_Method_Test </a:t>
            </a:r>
            <a:r>
              <a:rPr lang="en-GB" sz="1400" dirty="0" err="1">
                <a:solidFill>
                  <a:schemeClr val="tx1"/>
                </a:solidFill>
              </a:rPr>
              <a:t>Results_Template</a:t>
            </a:r>
            <a:endParaRPr lang="en-GB" sz="1400" dirty="0">
              <a:solidFill>
                <a:schemeClr val="tx1"/>
              </a:solidFill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LMST-CAM-TR-0423-LAPP_ECC Test </a:t>
            </a:r>
            <a:r>
              <a:rPr lang="en-GB" sz="1400" dirty="0" err="1">
                <a:solidFill>
                  <a:schemeClr val="tx1"/>
                </a:solidFill>
              </a:rPr>
              <a:t>Results_Template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accent2"/>
                </a:solidFill>
              </a:rPr>
              <a:t>NectarCAM1 production cabinet was delivered with the associated Acceptance Delivery Package thanks to our local quality engineer (she has left since)</a:t>
            </a:r>
          </a:p>
          <a:p>
            <a:endParaRPr lang="en-GB" sz="1800" dirty="0">
              <a:solidFill>
                <a:srgbClr val="C00000"/>
              </a:solidFill>
            </a:endParaRPr>
          </a:p>
          <a:p>
            <a:r>
              <a:rPr lang="en-GB" sz="1800" dirty="0">
                <a:solidFill>
                  <a:schemeClr val="accent2"/>
                </a:solidFill>
              </a:rPr>
              <a:t>Production test is foreseen with the current testbench equipped with camera sensors &amp; actuators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If it is ready </a:t>
            </a:r>
            <a:r>
              <a:rPr lang="en-GB" sz="1800" dirty="0" smtClean="0">
                <a:solidFill>
                  <a:schemeClr val="accent2"/>
                </a:solidFill>
              </a:rPr>
              <a:t>on time a </a:t>
            </a:r>
            <a:r>
              <a:rPr lang="en-GB" sz="1800" dirty="0">
                <a:solidFill>
                  <a:schemeClr val="accent2"/>
                </a:solidFill>
              </a:rPr>
              <a:t>dedicated testbench will be </a:t>
            </a:r>
            <a:r>
              <a:rPr lang="en-GB" sz="1800" dirty="0" smtClean="0">
                <a:solidFill>
                  <a:schemeClr val="accent2"/>
                </a:solidFill>
              </a:rPr>
              <a:t>used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It is based on a compact RIO and dedicated I/O modules to simulate camera sensors/actuators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Emulated from OPCUA interfaces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Errors can be generated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Transportable on site thanks to </a:t>
            </a:r>
            <a:r>
              <a:rPr lang="en-GB" sz="1400" dirty="0" smtClean="0">
                <a:solidFill>
                  <a:schemeClr val="tx1"/>
                </a:solidFill>
              </a:rPr>
              <a:t>a </a:t>
            </a:r>
            <a:r>
              <a:rPr lang="en-GB" sz="1400" dirty="0" smtClean="0">
                <a:solidFill>
                  <a:schemeClr val="tx1"/>
                </a:solidFill>
              </a:rPr>
              <a:t>plane cabin suitcase format</a:t>
            </a:r>
            <a:endParaRPr lang="en-GB" sz="1400" dirty="0">
              <a:solidFill>
                <a:schemeClr val="tx1"/>
              </a:solidFill>
            </a:endParaRPr>
          </a:p>
          <a:p>
            <a:pPr lvl="1"/>
            <a:endParaRPr lang="en-GB" sz="1800" dirty="0">
              <a:solidFill>
                <a:srgbClr val="C00000"/>
              </a:solidFill>
              <a:cs typeface="ＭＳ Ｐゴシック" charset="-128"/>
            </a:endParaRPr>
          </a:p>
          <a:p>
            <a:endParaRPr lang="en-GB" sz="160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sz="1600" dirty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7254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64" y="97520"/>
            <a:ext cx="7857836" cy="471488"/>
          </a:xfrm>
        </p:spPr>
        <p:txBody>
          <a:bodyPr/>
          <a:lstStyle/>
          <a:p>
            <a:r>
              <a:rPr lang="en-GB" dirty="0" smtClean="0"/>
              <a:t>Transportable Testbench</a:t>
            </a:r>
            <a:endParaRPr lang="en-GB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2386" y="788778"/>
            <a:ext cx="8947313" cy="59065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ACAC"/>
              </a:buClr>
              <a:buSzPct val="100000"/>
              <a:buFont typeface="Arial" charset="0"/>
              <a:buChar char="●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endParaRPr lang="fr-FR" sz="1800" dirty="0" smtClean="0">
              <a:solidFill>
                <a:srgbClr val="C00000"/>
              </a:solidFill>
            </a:endParaRPr>
          </a:p>
          <a:p>
            <a:pPr lvl="1"/>
            <a:endParaRPr lang="en-GB" sz="1800" dirty="0">
              <a:solidFill>
                <a:srgbClr val="C00000"/>
              </a:solidFill>
              <a:cs typeface="ＭＳ Ｐゴシック" charset="-128"/>
            </a:endParaRPr>
          </a:p>
          <a:p>
            <a:endParaRPr lang="en-GB" sz="160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sz="1600" dirty="0"/>
          </a:p>
          <a:p>
            <a:endParaRPr lang="en-GB" sz="1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378" y="3657600"/>
            <a:ext cx="2821750" cy="29171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14687"/>
          <a:stretch/>
        </p:blipFill>
        <p:spPr>
          <a:xfrm>
            <a:off x="5379367" y="674787"/>
            <a:ext cx="3650332" cy="21282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3" b="11680"/>
          <a:stretch/>
        </p:blipFill>
        <p:spPr>
          <a:xfrm>
            <a:off x="6614922" y="2704492"/>
            <a:ext cx="2351278" cy="3787158"/>
          </a:xfrm>
          <a:prstGeom prst="rect">
            <a:avLst/>
          </a:prstGeom>
        </p:spPr>
      </p:pic>
      <p:pic>
        <p:nvPicPr>
          <p:cNvPr id="8" name="Image 7" descr="C:\Users\boute\Downloads\IMG_20220520_15315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b="15423"/>
          <a:stretch/>
        </p:blipFill>
        <p:spPr bwMode="auto">
          <a:xfrm>
            <a:off x="315709" y="4589582"/>
            <a:ext cx="3280346" cy="14400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315709" y="914400"/>
            <a:ext cx="4581606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Hardware developed by the student </a:t>
            </a:r>
            <a:r>
              <a:rPr lang="en-GB" sz="1800" dirty="0" err="1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Maxime</a:t>
            </a:r>
            <a:r>
              <a:rPr lang="en-GB" sz="1800" dirty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 </a:t>
            </a:r>
            <a:r>
              <a:rPr lang="en-GB" sz="1800" dirty="0" err="1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Boute</a:t>
            </a:r>
            <a:r>
              <a:rPr lang="en-GB" sz="1800" dirty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 in S1 2022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Software development ongoing (Nadia)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C00000"/>
              </a:solidFill>
              <a:latin typeface="+mn-lt"/>
              <a:ea typeface="MS PGothic" pitchFamily="34" charset="-128"/>
              <a:cs typeface="ＭＳ Ｐゴシック" charset="-128"/>
            </a:endParaRPr>
          </a:p>
          <a:p>
            <a:endParaRPr lang="fr-FR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098276" y="3742072"/>
            <a:ext cx="1748230" cy="855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71600" y="3604846"/>
            <a:ext cx="694592" cy="993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419265" y="2146894"/>
            <a:ext cx="3880585" cy="1720612"/>
            <a:chOff x="202223" y="2136532"/>
            <a:chExt cx="4052796" cy="1940121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02223" y="2136532"/>
              <a:ext cx="4052796" cy="194012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15710" y="2321665"/>
              <a:ext cx="847641" cy="49227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charset="0"/>
                </a:rPr>
                <a:t>ECC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212490" y="2293239"/>
              <a:ext cx="905078" cy="5206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Arial" charset="0"/>
                </a:rPr>
                <a:t>Suitcase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Connecteur droit avec flèche 13"/>
            <p:cNvCxnSpPr>
              <a:stCxn id="11" idx="3"/>
              <a:endCxn id="12" idx="1"/>
            </p:cNvCxnSpPr>
            <p:nvPr/>
          </p:nvCxnSpPr>
          <p:spPr bwMode="auto">
            <a:xfrm flipV="1">
              <a:off x="1163351" y="2553587"/>
              <a:ext cx="2049139" cy="14213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1230159" y="3209328"/>
              <a:ext cx="2031786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1200" dirty="0" smtClean="0"/>
                <a:t>LabVIEW test program</a:t>
              </a:r>
            </a:p>
            <a:p>
              <a:pPr algn="ctr"/>
              <a:r>
                <a:rPr lang="fr-FR" sz="1200" dirty="0" smtClean="0"/>
                <a:t>Injection, monitoring, comparaison</a:t>
              </a:r>
              <a:endParaRPr lang="fr-FR" sz="1200" dirty="0"/>
            </a:p>
          </p:txBody>
        </p:sp>
        <p:cxnSp>
          <p:nvCxnSpPr>
            <p:cNvPr id="21" name="Connecteur droit avec flèche 20"/>
            <p:cNvCxnSpPr>
              <a:stCxn id="11" idx="2"/>
              <a:endCxn id="19" idx="1"/>
            </p:cNvCxnSpPr>
            <p:nvPr/>
          </p:nvCxnSpPr>
          <p:spPr bwMode="auto">
            <a:xfrm>
              <a:off x="739531" y="2813935"/>
              <a:ext cx="490628" cy="718559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12" idx="2"/>
              <a:endCxn id="19" idx="3"/>
            </p:cNvCxnSpPr>
            <p:nvPr/>
          </p:nvCxnSpPr>
          <p:spPr bwMode="auto">
            <a:xfrm flipH="1">
              <a:off x="3261945" y="2813935"/>
              <a:ext cx="403084" cy="718559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3" name="ZoneTexte 42"/>
          <p:cNvSpPr txBox="1"/>
          <p:nvPr/>
        </p:nvSpPr>
        <p:spPr>
          <a:xfrm>
            <a:off x="297629" y="6038134"/>
            <a:ext cx="33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Simulation of PT100 + 5V Fan </a:t>
            </a:r>
            <a:r>
              <a:rPr lang="fr-FR" sz="1600" dirty="0" err="1" smtClean="0"/>
              <a:t>tachymeters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465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new">
  <a:themeElements>
    <a:clrScheme name="CEA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A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A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_x0020_of_x0020_approval xmlns="09001309-9ce7-42c7-b834-f9fc08311a59">Draft</Status_x0020_of_x0020_approval>
    <Document_x0020_version xmlns="09001309-9ce7-42c7-b834-f9fc08311a59">0</Document_x0020_version>
    <TaxCatchAll xmlns="ce7a6e4b-0f6a-4611-a079-2a9736700155"/>
    <Document_x0020_reference xmlns="09001309-9ce7-42c7-b834-f9fc08311a59" xsi:nil="true"/>
    <_dlc_DocId xmlns="ce7a6e4b-0f6a-4611-a079-2a9736700155">CTADOC-481-1648</_dlc_DocId>
    <_dlc_DocIdUrl xmlns="ce7a6e4b-0f6a-4611-a079-2a9736700155">
      <Url>https://portal.cta-observatory.org/WG/mst/CAM/NeCTArCam/NectarCamDoc/_layouts/DocIdRedir.aspx?ID=CTADOC-481-1648</Url>
      <Description>CTADOC-481-1648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6D4B168EBC51409CF42B20716255A2" ma:contentTypeVersion="11" ma:contentTypeDescription="Create a new document." ma:contentTypeScope="" ma:versionID="6ec2061e5cdb3536dd001eebeb637dcc">
  <xsd:schema xmlns:xsd="http://www.w3.org/2001/XMLSchema" xmlns:xs="http://www.w3.org/2001/XMLSchema" xmlns:p="http://schemas.microsoft.com/office/2006/metadata/properties" xmlns:ns2="ce7a6e4b-0f6a-4611-a079-2a9736700155" xmlns:ns3="09001309-9ce7-42c7-b834-f9fc08311a59" targetNamespace="http://schemas.microsoft.com/office/2006/metadata/properties" ma:root="true" ma:fieldsID="2c40fafed023df8525e2a6ff23cf13ba" ns2:_="" ns3:_="">
    <xsd:import namespace="ce7a6e4b-0f6a-4611-a079-2a9736700155"/>
    <xsd:import namespace="09001309-9ce7-42c7-b834-f9fc08311a5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tatus_x0020_of_x0020_approval" minOccurs="0"/>
                <xsd:element ref="ns3:Document_x0020_reference" minOccurs="0"/>
                <xsd:element ref="ns3:Document_x0020_version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a6e4b-0f6a-4611-a079-2a9736700155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TaxCatchAll" ma:index="14" nillable="true" ma:displayName="Colonne Attraper tout de Taxonomie" ma:hidden="true" ma:list="{3849a1ea-4178-4d4a-afb1-cfa1a4356d21}" ma:internalName="TaxCatchAll" ma:showField="CatchAllData" ma:web="ce7a6e4b-0f6a-4611-a079-2a97367001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01309-9ce7-42c7-b834-f9fc08311a59" elementFormDefault="qualified">
    <xsd:import namespace="http://schemas.microsoft.com/office/2006/documentManagement/types"/>
    <xsd:import namespace="http://schemas.microsoft.com/office/infopath/2007/PartnerControls"/>
    <xsd:element name="Status_x0020_of_x0020_approval" ma:index="11" nillable="true" ma:displayName="Status of approval" ma:default="Draft" ma:format="Dropdown" ma:internalName="Status_x0020_of_x0020_approval">
      <xsd:simpleType>
        <xsd:restriction base="dms:Choice">
          <xsd:enumeration value="Draft"/>
          <xsd:enumeration value="Pending for approval"/>
          <xsd:enumeration value="Approved"/>
          <xsd:enumeration value="For information"/>
          <xsd:enumeration value="Obsolete"/>
        </xsd:restriction>
      </xsd:simpleType>
    </xsd:element>
    <xsd:element name="Document_x0020_reference" ma:index="12" nillable="true" ma:displayName="Document reference" ma:internalName="Document_x0020_reference">
      <xsd:simpleType>
        <xsd:restriction base="dms:Text">
          <xsd:maxLength value="255"/>
        </xsd:restriction>
      </xsd:simpleType>
    </xsd:element>
    <xsd:element name="Document_x0020_version" ma:index="13" nillable="true" ma:displayName="Document version" ma:decimals="1" ma:default="0" ma:internalName="Document_x0020_version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5B34A2-DFC1-4ABD-9A30-50E1C0C0E18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42034A9-D267-41FD-A603-7BA076D908E8}">
  <ds:schemaRefs>
    <ds:schemaRef ds:uri="http://purl.org/dc/dcmitype/"/>
    <ds:schemaRef ds:uri="http://schemas.microsoft.com/office/2006/metadata/properties"/>
    <ds:schemaRef ds:uri="http://www.w3.org/XML/1998/namespace"/>
    <ds:schemaRef ds:uri="ce7a6e4b-0f6a-4611-a079-2a973670015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09001309-9ce7-42c7-b834-f9fc08311a5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04532D2-58F2-42A4-ADFC-76AE4D2C7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7a6e4b-0f6a-4611-a079-2a9736700155"/>
    <ds:schemaRef ds:uri="09001309-9ce7-42c7-b834-f9fc08311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5D2AE94-2BE3-4EF8-9955-FC755AE510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CEAnew</Template>
  <TotalTime>46629</TotalTime>
  <Words>757</Words>
  <Application>Microsoft Office PowerPoint</Application>
  <PresentationFormat>Affichage à l'écran (4:3)</PresentationFormat>
  <Paragraphs>145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Arial</vt:lpstr>
      <vt:lpstr>Courier New</vt:lpstr>
      <vt:lpstr>Fira Sans</vt:lpstr>
      <vt:lpstr>Fira Sans</vt:lpstr>
      <vt:lpstr>Wingdings</vt:lpstr>
      <vt:lpstr>CEAnew</vt:lpstr>
      <vt:lpstr>WP Monitoring &amp; Services </vt:lpstr>
      <vt:lpstr>WP Monitoring &amp; Services: Agenda</vt:lpstr>
      <vt:lpstr>EMBEDDED CAMERA CONTROLLER</vt:lpstr>
      <vt:lpstr>ECC Status</vt:lpstr>
      <vt:lpstr>Production Hardware</vt:lpstr>
      <vt:lpstr>NectarCAM Production</vt:lpstr>
      <vt:lpstr>NectarCAM Production (2) </vt:lpstr>
      <vt:lpstr>ECC Test and Quality Control</vt:lpstr>
      <vt:lpstr>Transportable Testbench</vt:lpstr>
      <vt:lpstr>Monitoring &amp; Control WP RIX Status</vt:lpstr>
      <vt:lpstr>Présentation PowerPoint</vt:lpstr>
      <vt:lpstr>Finalization of Production Software</vt:lpstr>
      <vt:lpstr>Présentation PowerPoint</vt:lpstr>
    </vt:vector>
  </TitlesOfParts>
  <Company>֢　]翘ڃ﶐뿿큠ݔ䀜]翘֢蛼뿿큐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NectarCAM Template for presentations</dc:title>
  <dc:creator>v L</dc:creator>
  <cp:lastModifiedBy>Julie Prast</cp:lastModifiedBy>
  <cp:revision>1805</cp:revision>
  <cp:lastPrinted>2019-12-16T13:35:39Z</cp:lastPrinted>
  <dcterms:created xsi:type="dcterms:W3CDTF">2018-06-01T09:55:45Z</dcterms:created>
  <dcterms:modified xsi:type="dcterms:W3CDTF">2022-10-10T08:28:17Z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0x010100276D4B168EBC51409CF42B20716255A2</vt:lpwstr>
  </property>
  <property fmtid="{D5CDD505-2E9C-101B-9397-08002B2CF9AE}" pid="3" name="_dlc_DocIdItemGuid">
    <vt:lpwstr>32d80aba-8ee9-4d01-b07c-f2f3700d921f</vt:lpwstr>
  </property>
</Properties>
</file>