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Lst>
  <p:notesMasterIdLst>
    <p:notesMasterId r:id="rId26"/>
  </p:notesMasterIdLst>
  <p:handoutMasterIdLst>
    <p:handoutMasterId r:id="rId27"/>
  </p:handoutMasterIdLst>
  <p:sldIdLst>
    <p:sldId id="1078" r:id="rId6"/>
    <p:sldId id="1406" r:id="rId7"/>
    <p:sldId id="1458" r:id="rId8"/>
    <p:sldId id="1440" r:id="rId9"/>
    <p:sldId id="1453" r:id="rId10"/>
    <p:sldId id="1459" r:id="rId11"/>
    <p:sldId id="1441" r:id="rId12"/>
    <p:sldId id="1442" r:id="rId13"/>
    <p:sldId id="1443" r:id="rId14"/>
    <p:sldId id="1460" r:id="rId15"/>
    <p:sldId id="1445" r:id="rId16"/>
    <p:sldId id="1448" r:id="rId17"/>
    <p:sldId id="1454" r:id="rId18"/>
    <p:sldId id="1449" r:id="rId19"/>
    <p:sldId id="1455" r:id="rId20"/>
    <p:sldId id="1457" r:id="rId21"/>
    <p:sldId id="1456" r:id="rId22"/>
    <p:sldId id="1461" r:id="rId23"/>
    <p:sldId id="1446" r:id="rId24"/>
    <p:sldId id="1392" r:id="rId25"/>
  </p:sldIdLst>
  <p:sldSz cx="9144000" cy="6858000" type="screen4x3"/>
  <p:notesSz cx="6799263" cy="9929813"/>
  <p:defaultTextStyle>
    <a:defPPr>
      <a:defRPr lang="en-US"/>
    </a:defPPr>
    <a:lvl1pPr algn="l" rtl="0" fontAlgn="base">
      <a:spcBef>
        <a:spcPct val="0"/>
      </a:spcBef>
      <a:spcAft>
        <a:spcPct val="0"/>
      </a:spcAft>
      <a:defRPr sz="2600" kern="1200">
        <a:solidFill>
          <a:srgbClr val="5F5F5F"/>
        </a:solidFill>
        <a:latin typeface="Arial" charset="0"/>
        <a:ea typeface="+mn-ea"/>
        <a:cs typeface="Arial" charset="0"/>
      </a:defRPr>
    </a:lvl1pPr>
    <a:lvl2pPr marL="457200" algn="l" rtl="0" fontAlgn="base">
      <a:spcBef>
        <a:spcPct val="0"/>
      </a:spcBef>
      <a:spcAft>
        <a:spcPct val="0"/>
      </a:spcAft>
      <a:defRPr sz="2600" kern="1200">
        <a:solidFill>
          <a:srgbClr val="5F5F5F"/>
        </a:solidFill>
        <a:latin typeface="Arial" charset="0"/>
        <a:ea typeface="+mn-ea"/>
        <a:cs typeface="Arial" charset="0"/>
      </a:defRPr>
    </a:lvl2pPr>
    <a:lvl3pPr marL="914400" algn="l" rtl="0" fontAlgn="base">
      <a:spcBef>
        <a:spcPct val="0"/>
      </a:spcBef>
      <a:spcAft>
        <a:spcPct val="0"/>
      </a:spcAft>
      <a:defRPr sz="2600" kern="1200">
        <a:solidFill>
          <a:srgbClr val="5F5F5F"/>
        </a:solidFill>
        <a:latin typeface="Arial" charset="0"/>
        <a:ea typeface="+mn-ea"/>
        <a:cs typeface="Arial" charset="0"/>
      </a:defRPr>
    </a:lvl3pPr>
    <a:lvl4pPr marL="1371600" algn="l" rtl="0" fontAlgn="base">
      <a:spcBef>
        <a:spcPct val="0"/>
      </a:spcBef>
      <a:spcAft>
        <a:spcPct val="0"/>
      </a:spcAft>
      <a:defRPr sz="2600" kern="1200">
        <a:solidFill>
          <a:srgbClr val="5F5F5F"/>
        </a:solidFill>
        <a:latin typeface="Arial" charset="0"/>
        <a:ea typeface="+mn-ea"/>
        <a:cs typeface="Arial" charset="0"/>
      </a:defRPr>
    </a:lvl4pPr>
    <a:lvl5pPr marL="1828800" algn="l" rtl="0" fontAlgn="base">
      <a:spcBef>
        <a:spcPct val="0"/>
      </a:spcBef>
      <a:spcAft>
        <a:spcPct val="0"/>
      </a:spcAft>
      <a:defRPr sz="2600" kern="1200">
        <a:solidFill>
          <a:srgbClr val="5F5F5F"/>
        </a:solidFill>
        <a:latin typeface="Arial" charset="0"/>
        <a:ea typeface="+mn-ea"/>
        <a:cs typeface="Arial" charset="0"/>
      </a:defRPr>
    </a:lvl5pPr>
    <a:lvl6pPr marL="2286000" algn="l" defTabSz="914400" rtl="0" eaLnBrk="1" latinLnBrk="0" hangingPunct="1">
      <a:defRPr sz="2600" kern="1200">
        <a:solidFill>
          <a:srgbClr val="5F5F5F"/>
        </a:solidFill>
        <a:latin typeface="Arial" charset="0"/>
        <a:ea typeface="+mn-ea"/>
        <a:cs typeface="Arial" charset="0"/>
      </a:defRPr>
    </a:lvl6pPr>
    <a:lvl7pPr marL="2743200" algn="l" defTabSz="914400" rtl="0" eaLnBrk="1" latinLnBrk="0" hangingPunct="1">
      <a:defRPr sz="2600" kern="1200">
        <a:solidFill>
          <a:srgbClr val="5F5F5F"/>
        </a:solidFill>
        <a:latin typeface="Arial" charset="0"/>
        <a:ea typeface="+mn-ea"/>
        <a:cs typeface="Arial" charset="0"/>
      </a:defRPr>
    </a:lvl7pPr>
    <a:lvl8pPr marL="3200400" algn="l" defTabSz="914400" rtl="0" eaLnBrk="1" latinLnBrk="0" hangingPunct="1">
      <a:defRPr sz="2600" kern="1200">
        <a:solidFill>
          <a:srgbClr val="5F5F5F"/>
        </a:solidFill>
        <a:latin typeface="Arial" charset="0"/>
        <a:ea typeface="+mn-ea"/>
        <a:cs typeface="Arial" charset="0"/>
      </a:defRPr>
    </a:lvl8pPr>
    <a:lvl9pPr marL="3657600" algn="l" defTabSz="914400" rtl="0" eaLnBrk="1" latinLnBrk="0" hangingPunct="1">
      <a:defRPr sz="2600" kern="1200">
        <a:solidFill>
          <a:srgbClr val="5F5F5F"/>
        </a:solidFill>
        <a:latin typeface="Arial" charset="0"/>
        <a:ea typeface="+mn-ea"/>
        <a:cs typeface="Arial" charset="0"/>
      </a:defRPr>
    </a:lvl9pPr>
  </p:defaultTextStyle>
  <p:extLst>
    <p:ext uri="{EFAFB233-063F-42B5-8137-9DF3F51BA10A}">
      <p15:sldGuideLst xmlns:p15="http://schemas.microsoft.com/office/powerpoint/2012/main">
        <p15:guide id="1" orient="horz" pos="414"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ldemard Philippe" initials="G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3CE"/>
    <a:srgbClr val="000000"/>
    <a:srgbClr val="4185CF"/>
    <a:srgbClr val="7F9CCF"/>
    <a:srgbClr val="5A7EC6"/>
    <a:srgbClr val="AD2BE8"/>
    <a:srgbClr val="3B61AD"/>
    <a:srgbClr val="6387C5"/>
    <a:srgbClr val="3B60AC"/>
    <a:srgbClr val="111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43" autoAdjust="0"/>
  </p:normalViewPr>
  <p:slideViewPr>
    <p:cSldViewPr snapToGrid="0">
      <p:cViewPr>
        <p:scale>
          <a:sx n="70" d="100"/>
          <a:sy n="70" d="100"/>
        </p:scale>
        <p:origin x="1536" y="48"/>
      </p:cViewPr>
      <p:guideLst>
        <p:guide orient="horz" pos="4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88"/>
    </p:cViewPr>
  </p:sorterViewPr>
  <p:notesViewPr>
    <p:cSldViewPr snapToGrid="0">
      <p:cViewPr>
        <p:scale>
          <a:sx n="75" d="100"/>
          <a:sy n="75" d="100"/>
        </p:scale>
        <p:origin x="4104" y="252"/>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550" cy="49649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5129">
              <a:spcBef>
                <a:spcPct val="0"/>
              </a:spcBef>
              <a:defRPr sz="1200">
                <a:solidFill>
                  <a:schemeClr val="tx1"/>
                </a:solidFill>
                <a:latin typeface="Arial" charset="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3851194" y="0"/>
            <a:ext cx="2946550" cy="49649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5129">
              <a:spcBef>
                <a:spcPct val="0"/>
              </a:spcBef>
              <a:defRPr sz="1200">
                <a:solidFill>
                  <a:schemeClr val="tx1"/>
                </a:solidFill>
                <a:latin typeface="Arial" charset="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431782"/>
            <a:ext cx="2946550" cy="49649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5129">
              <a:spcBef>
                <a:spcPct val="0"/>
              </a:spcBef>
              <a:defRPr sz="1200">
                <a:solidFill>
                  <a:schemeClr val="tx1"/>
                </a:solidFill>
                <a:latin typeface="Arial"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51194" y="9431782"/>
            <a:ext cx="2946550" cy="49649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5129">
              <a:defRPr sz="1200">
                <a:solidFill>
                  <a:schemeClr val="tx1"/>
                </a:solidFill>
              </a:defRPr>
            </a:lvl1pPr>
          </a:lstStyle>
          <a:p>
            <a:pPr>
              <a:defRPr/>
            </a:pPr>
            <a:fld id="{72DE50E3-A1CC-4094-A925-EC282C355EB3}" type="slidenum">
              <a:rPr lang="en-US"/>
              <a:pPr>
                <a:defRPr/>
              </a:pPr>
              <a:t>‹N°›</a:t>
            </a:fld>
            <a:endParaRPr lang="en-US"/>
          </a:p>
        </p:txBody>
      </p:sp>
    </p:spTree>
    <p:extLst>
      <p:ext uri="{BB962C8B-B14F-4D97-AF65-F5344CB8AC3E}">
        <p14:creationId xmlns:p14="http://schemas.microsoft.com/office/powerpoint/2010/main" val="25175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550" cy="49649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5129">
              <a:spcBef>
                <a:spcPct val="0"/>
              </a:spcBef>
              <a:defRPr sz="1200">
                <a:solidFill>
                  <a:schemeClr val="tx1"/>
                </a:solidFill>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51194" y="0"/>
            <a:ext cx="2946550" cy="49649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5129">
              <a:spcBef>
                <a:spcPct val="0"/>
              </a:spcBef>
              <a:defRPr sz="1200">
                <a:solidFill>
                  <a:schemeClr val="tx1"/>
                </a:solidFill>
                <a:latin typeface="Arial"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623" y="4715120"/>
            <a:ext cx="5440019" cy="446995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8198" name="Rectangle 6"/>
          <p:cNvSpPr>
            <a:spLocks noGrp="1" noChangeArrowheads="1"/>
          </p:cNvSpPr>
          <p:nvPr>
            <p:ph type="ftr" sz="quarter" idx="4"/>
          </p:nvPr>
        </p:nvSpPr>
        <p:spPr bwMode="auto">
          <a:xfrm>
            <a:off x="0" y="9431782"/>
            <a:ext cx="2946550" cy="49649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5129">
              <a:spcBef>
                <a:spcPct val="0"/>
              </a:spcBef>
              <a:defRPr sz="1200">
                <a:solidFill>
                  <a:schemeClr val="tx1"/>
                </a:solidFill>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51194" y="9431782"/>
            <a:ext cx="2946550" cy="49649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5129">
              <a:defRPr sz="1200">
                <a:solidFill>
                  <a:schemeClr val="tx1"/>
                </a:solidFill>
              </a:defRPr>
            </a:lvl1pPr>
          </a:lstStyle>
          <a:p>
            <a:pPr>
              <a:defRPr/>
            </a:pPr>
            <a:fld id="{64214A03-078C-4E11-AC25-6A9B3EB6A848}" type="slidenum">
              <a:rPr lang="en-US"/>
              <a:pPr>
                <a:defRPr/>
              </a:pPr>
              <a:t>‹N°›</a:t>
            </a:fld>
            <a:endParaRPr lang="en-US"/>
          </a:p>
        </p:txBody>
      </p:sp>
    </p:spTree>
    <p:extLst>
      <p:ext uri="{BB962C8B-B14F-4D97-AF65-F5344CB8AC3E}">
        <p14:creationId xmlns:p14="http://schemas.microsoft.com/office/powerpoint/2010/main" val="364856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29" eaLnBrk="0" hangingPunct="0">
              <a:defRPr sz="2500">
                <a:solidFill>
                  <a:srgbClr val="5F5F5F"/>
                </a:solidFill>
                <a:latin typeface="Arial" charset="0"/>
                <a:cs typeface="Arial" charset="0"/>
              </a:defRPr>
            </a:lvl1pPr>
            <a:lvl2pPr marL="717387" indent="-275918" defTabSz="915129" eaLnBrk="0" hangingPunct="0">
              <a:defRPr sz="2500">
                <a:solidFill>
                  <a:srgbClr val="5F5F5F"/>
                </a:solidFill>
                <a:latin typeface="Arial" charset="0"/>
                <a:cs typeface="Arial" charset="0"/>
              </a:defRPr>
            </a:lvl2pPr>
            <a:lvl3pPr marL="1103673" indent="-220734" defTabSz="915129" eaLnBrk="0" hangingPunct="0">
              <a:defRPr sz="2500">
                <a:solidFill>
                  <a:srgbClr val="5F5F5F"/>
                </a:solidFill>
                <a:latin typeface="Arial" charset="0"/>
                <a:cs typeface="Arial" charset="0"/>
              </a:defRPr>
            </a:lvl3pPr>
            <a:lvl4pPr marL="1545142" indent="-220734" defTabSz="915129" eaLnBrk="0" hangingPunct="0">
              <a:defRPr sz="2500">
                <a:solidFill>
                  <a:srgbClr val="5F5F5F"/>
                </a:solidFill>
                <a:latin typeface="Arial" charset="0"/>
                <a:cs typeface="Arial" charset="0"/>
              </a:defRPr>
            </a:lvl4pPr>
            <a:lvl5pPr marL="1986611" indent="-220734" defTabSz="915129" eaLnBrk="0" hangingPunct="0">
              <a:defRPr sz="2500">
                <a:solidFill>
                  <a:srgbClr val="5F5F5F"/>
                </a:solidFill>
                <a:latin typeface="Arial" charset="0"/>
                <a:cs typeface="Arial" charset="0"/>
              </a:defRPr>
            </a:lvl5pPr>
            <a:lvl6pPr marL="2428081" indent="-220734" defTabSz="915129" eaLnBrk="0" fontAlgn="base" hangingPunct="0">
              <a:spcBef>
                <a:spcPct val="0"/>
              </a:spcBef>
              <a:spcAft>
                <a:spcPct val="0"/>
              </a:spcAft>
              <a:defRPr sz="2500">
                <a:solidFill>
                  <a:srgbClr val="5F5F5F"/>
                </a:solidFill>
                <a:latin typeface="Arial" charset="0"/>
                <a:cs typeface="Arial" charset="0"/>
              </a:defRPr>
            </a:lvl6pPr>
            <a:lvl7pPr marL="2869550" indent="-220734" defTabSz="915129" eaLnBrk="0" fontAlgn="base" hangingPunct="0">
              <a:spcBef>
                <a:spcPct val="0"/>
              </a:spcBef>
              <a:spcAft>
                <a:spcPct val="0"/>
              </a:spcAft>
              <a:defRPr sz="2500">
                <a:solidFill>
                  <a:srgbClr val="5F5F5F"/>
                </a:solidFill>
                <a:latin typeface="Arial" charset="0"/>
                <a:cs typeface="Arial" charset="0"/>
              </a:defRPr>
            </a:lvl7pPr>
            <a:lvl8pPr marL="3311019" indent="-220734" defTabSz="915129" eaLnBrk="0" fontAlgn="base" hangingPunct="0">
              <a:spcBef>
                <a:spcPct val="0"/>
              </a:spcBef>
              <a:spcAft>
                <a:spcPct val="0"/>
              </a:spcAft>
              <a:defRPr sz="2500">
                <a:solidFill>
                  <a:srgbClr val="5F5F5F"/>
                </a:solidFill>
                <a:latin typeface="Arial" charset="0"/>
                <a:cs typeface="Arial" charset="0"/>
              </a:defRPr>
            </a:lvl8pPr>
            <a:lvl9pPr marL="3752487" indent="-220734" defTabSz="915129" eaLnBrk="0" fontAlgn="base" hangingPunct="0">
              <a:spcBef>
                <a:spcPct val="0"/>
              </a:spcBef>
              <a:spcAft>
                <a:spcPct val="0"/>
              </a:spcAft>
              <a:defRPr sz="2500">
                <a:solidFill>
                  <a:srgbClr val="5F5F5F"/>
                </a:solidFill>
                <a:latin typeface="Arial" charset="0"/>
                <a:cs typeface="Arial" charset="0"/>
              </a:defRPr>
            </a:lvl9pPr>
          </a:lstStyle>
          <a:p>
            <a:pPr eaLnBrk="1" hangingPunct="1"/>
            <a:fld id="{64D812A7-0A75-4C45-834E-463261DDE412}" type="slidenum">
              <a:rPr lang="en-US" sz="1200">
                <a:solidFill>
                  <a:schemeClr val="tx1"/>
                </a:solidFill>
              </a:rPr>
              <a:pPr eaLnBrk="1" hangingPunct="1"/>
              <a:t>1</a:t>
            </a:fld>
            <a:endParaRPr lang="en-US" sz="1200" dirty="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06164" y="4716663"/>
            <a:ext cx="4986937"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1651CB-BC94-4C11-A508-29CB655CC918}" type="slidenum">
              <a:rPr lang="en-US"/>
              <a:t>3</a:t>
            </a:fld>
            <a:endParaRPr lang="en-US"/>
          </a:p>
        </p:txBody>
      </p:sp>
    </p:spTree>
    <p:extLst>
      <p:ext uri="{BB962C8B-B14F-4D97-AF65-F5344CB8AC3E}">
        <p14:creationId xmlns:p14="http://schemas.microsoft.com/office/powerpoint/2010/main" val="109323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1651CB-BC94-4C11-A508-29CB655CC918}" type="slidenum">
              <a:rPr lang="en-US"/>
              <a:t>6</a:t>
            </a:fld>
            <a:endParaRPr lang="en-US"/>
          </a:p>
        </p:txBody>
      </p:sp>
    </p:spTree>
    <p:extLst>
      <p:ext uri="{BB962C8B-B14F-4D97-AF65-F5344CB8AC3E}">
        <p14:creationId xmlns:p14="http://schemas.microsoft.com/office/powerpoint/2010/main" val="18642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1651CB-BC94-4C11-A508-29CB655CC918}" type="slidenum">
              <a:rPr lang="en-US"/>
              <a:t>10</a:t>
            </a:fld>
            <a:endParaRPr lang="en-US"/>
          </a:p>
        </p:txBody>
      </p:sp>
    </p:spTree>
    <p:extLst>
      <p:ext uri="{BB962C8B-B14F-4D97-AF65-F5344CB8AC3E}">
        <p14:creationId xmlns:p14="http://schemas.microsoft.com/office/powerpoint/2010/main" val="48080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1651CB-BC94-4C11-A508-29CB655CC918}" type="slidenum">
              <a:rPr lang="en-US"/>
              <a:t>18</a:t>
            </a:fld>
            <a:endParaRPr lang="en-US"/>
          </a:p>
        </p:txBody>
      </p:sp>
    </p:spTree>
    <p:extLst>
      <p:ext uri="{BB962C8B-B14F-4D97-AF65-F5344CB8AC3E}">
        <p14:creationId xmlns:p14="http://schemas.microsoft.com/office/powerpoint/2010/main" val="3226663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cta_sur_hq2_1200x848.jpeg"/>
          <p:cNvPicPr>
            <a:picLocks noChangeAspect="1"/>
          </p:cNvPicPr>
          <p:nvPr userDrawn="1"/>
        </p:nvPicPr>
        <p:blipFill rotWithShape="1">
          <a:blip r:embed="rId2">
            <a:extLst>
              <a:ext uri="{28A0092B-C50C-407E-A947-70E740481C1C}">
                <a14:useLocalDpi xmlns:a14="http://schemas.microsoft.com/office/drawing/2010/main" val="0"/>
              </a:ext>
            </a:extLst>
          </a:blip>
          <a:srcRect l="7597"/>
          <a:stretch/>
        </p:blipFill>
        <p:spPr>
          <a:xfrm>
            <a:off x="0" y="1289936"/>
            <a:ext cx="9156330" cy="5568064"/>
          </a:xfrm>
          <a:prstGeom prst="rect">
            <a:avLst/>
          </a:prstGeom>
        </p:spPr>
      </p:pic>
      <p:pic>
        <p:nvPicPr>
          <p:cNvPr id="5" name="Picture 4" descr="CTA_Logo_Template_RGB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349" y="202155"/>
            <a:ext cx="2390419" cy="935997"/>
          </a:xfrm>
          <a:prstGeom prst="rect">
            <a:avLst/>
          </a:prstGeom>
        </p:spPr>
      </p:pic>
      <p:sp>
        <p:nvSpPr>
          <p:cNvPr id="2" name="Titre 1"/>
          <p:cNvSpPr>
            <a:spLocks noGrp="1"/>
          </p:cNvSpPr>
          <p:nvPr>
            <p:ph type="ctrTitle"/>
          </p:nvPr>
        </p:nvSpPr>
        <p:spPr>
          <a:xfrm>
            <a:off x="685800" y="2130425"/>
            <a:ext cx="7772400" cy="1470025"/>
          </a:xfrm>
        </p:spPr>
        <p:txBody>
          <a:bodyPr/>
          <a:lstStyle>
            <a:lvl1pPr>
              <a:defRPr>
                <a:solidFill>
                  <a:schemeClr val="bg1"/>
                </a:solidFill>
              </a:defRPr>
            </a:lvl1p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Cliquez pour modifier le style des sous-titres du masque</a:t>
            </a:r>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851" y="186681"/>
            <a:ext cx="1412567" cy="951471"/>
          </a:xfrm>
          <a:prstGeom prst="rect">
            <a:avLst/>
          </a:prstGeom>
        </p:spPr>
      </p:pic>
    </p:spTree>
    <p:extLst>
      <p:ext uri="{BB962C8B-B14F-4D97-AF65-F5344CB8AC3E}">
        <p14:creationId xmlns:p14="http://schemas.microsoft.com/office/powerpoint/2010/main" val="2519492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19798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4200" y="142875"/>
            <a:ext cx="2032000" cy="54959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838200" y="142875"/>
            <a:ext cx="5943600" cy="54959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4047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79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0">
            <a:extLst>
              <a:ext uri="{FF2B5EF4-FFF2-40B4-BE49-F238E27FC236}">
                <a16:creationId xmlns:a16="http://schemas.microsoft.com/office/drawing/2014/main" id="{40569C83-2C7C-400B-BBEA-1BF4F2981145}"/>
              </a:ext>
            </a:extLst>
          </p:cNvPr>
          <p:cNvSpPr txBox="1">
            <a:spLocks/>
          </p:cNvSpPr>
          <p:nvPr userDrawn="1"/>
        </p:nvSpPr>
        <p:spPr>
          <a:xfrm>
            <a:off x="2343220" y="2516997"/>
            <a:ext cx="4179332" cy="824083"/>
          </a:xfrm>
          <a:prstGeom prst="rect">
            <a:avLst/>
          </a:prstGeom>
        </p:spPr>
        <p:txBody>
          <a:bodyPr/>
          <a:lstStyle>
            <a:lvl1pPr algn="l" defTabSz="457200" rtl="0" eaLnBrk="1" latinLnBrk="0" hangingPunct="1">
              <a:spcBef>
                <a:spcPct val="0"/>
              </a:spcBef>
              <a:buNone/>
              <a:defRPr sz="2800" b="1" kern="1200">
                <a:solidFill>
                  <a:schemeClr val="tx1"/>
                </a:solidFill>
                <a:latin typeface="Fira Sans"/>
                <a:ea typeface="+mj-ea"/>
                <a:cs typeface="Fira Sans"/>
              </a:defRPr>
            </a:lvl1pPr>
          </a:lstStyle>
          <a:p>
            <a:pPr algn="ctr"/>
            <a:r>
              <a:rPr lang="en-GB" sz="4400" dirty="0" smtClean="0">
                <a:solidFill>
                  <a:schemeClr val="bg1"/>
                </a:solidFill>
              </a:rPr>
              <a:t>Questions ?</a:t>
            </a:r>
            <a:endParaRPr lang="en-US" sz="4400" b="0" dirty="0">
              <a:solidFill>
                <a:schemeClr val="bg1"/>
              </a:solidFill>
            </a:endParaRPr>
          </a:p>
        </p:txBody>
      </p:sp>
    </p:spTree>
    <p:extLst>
      <p:ext uri="{BB962C8B-B14F-4D97-AF65-F5344CB8AC3E}">
        <p14:creationId xmlns:p14="http://schemas.microsoft.com/office/powerpoint/2010/main" val="31627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829733" y="1752600"/>
            <a:ext cx="7620000" cy="3886200"/>
          </a:xfrm>
        </p:spPr>
        <p:txBody>
          <a:bodyPr/>
          <a:lstStyle>
            <a:lvl1pPr>
              <a:defRPr sz="2000">
                <a:solidFill>
                  <a:srgbClr val="000000"/>
                </a:solidFill>
              </a:defRPr>
            </a:lvl1pPr>
            <a:lvl2pPr>
              <a:defRPr sz="1800">
                <a:solidFill>
                  <a:srgbClr val="000000"/>
                </a:solidFill>
              </a:defRPr>
            </a:lvl2pPr>
            <a:lvl3pPr>
              <a:defRPr>
                <a:solidFill>
                  <a:srgbClr val="000000"/>
                </a:solidFill>
              </a:defRPr>
            </a:lvl3pPr>
            <a:lvl4pPr>
              <a:defRPr>
                <a:solidFill>
                  <a:srgbClr val="000000"/>
                </a:solidFill>
              </a:defRPr>
            </a:lvl4pPr>
            <a:lvl5pPr>
              <a:buFont typeface="Arial" pitchFamily="34" charset="0"/>
              <a:buChar char="•"/>
              <a:defRPr>
                <a:solidFill>
                  <a:srgbClr val="000000"/>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Tree>
    <p:extLst>
      <p:ext uri="{BB962C8B-B14F-4D97-AF65-F5344CB8AC3E}">
        <p14:creationId xmlns:p14="http://schemas.microsoft.com/office/powerpoint/2010/main" val="34906822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Tree>
    <p:extLst>
      <p:ext uri="{BB962C8B-B14F-4D97-AF65-F5344CB8AC3E}">
        <p14:creationId xmlns:p14="http://schemas.microsoft.com/office/powerpoint/2010/main" val="110688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838200" y="17526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7526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Tree>
    <p:extLst>
      <p:ext uri="{BB962C8B-B14F-4D97-AF65-F5344CB8AC3E}">
        <p14:creationId xmlns:p14="http://schemas.microsoft.com/office/powerpoint/2010/main" val="3927419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Tree>
    <p:extLst>
      <p:ext uri="{BB962C8B-B14F-4D97-AF65-F5344CB8AC3E}">
        <p14:creationId xmlns:p14="http://schemas.microsoft.com/office/powerpoint/2010/main" val="2273464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7" name="Connecteur droit 6"/>
          <p:cNvCxnSpPr/>
          <p:nvPr userDrawn="1"/>
        </p:nvCxnSpPr>
        <p:spPr bwMode="auto">
          <a:xfrm>
            <a:off x="0" y="633180"/>
            <a:ext cx="9144000" cy="285"/>
          </a:xfrm>
          <a:prstGeom prst="line">
            <a:avLst/>
          </a:prstGeom>
          <a:noFill/>
          <a:ln w="9525" cap="flat" cmpd="sng" algn="ctr">
            <a:solidFill>
              <a:srgbClr val="11193A"/>
            </a:solidFill>
            <a:prstDash val="solid"/>
            <a:round/>
            <a:headEnd type="none" w="med" len="med"/>
            <a:tailEnd type="none" w="med" len="med"/>
          </a:ln>
          <a:effectLst/>
        </p:spPr>
      </p:cxnSp>
      <p:sp>
        <p:nvSpPr>
          <p:cNvPr id="9" name="Rectangle 6"/>
          <p:cNvSpPr>
            <a:spLocks noChangeArrowheads="1"/>
          </p:cNvSpPr>
          <p:nvPr userDrawn="1"/>
        </p:nvSpPr>
        <p:spPr bwMode="auto">
          <a:xfrm>
            <a:off x="8462963" y="6432550"/>
            <a:ext cx="558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eaLnBrk="0" hangingPunct="0"/>
            <a:fld id="{A6BD52C7-506B-4C9D-9C8E-1187B0273A75}" type="slidenum">
              <a:rPr lang="fr-FR" sz="900">
                <a:solidFill>
                  <a:srgbClr val="2D2D8A"/>
                </a:solidFill>
              </a:rPr>
              <a:pPr algn="r" eaLnBrk="0" hangingPunct="0"/>
              <a:t>‹N°›</a:t>
            </a:fld>
            <a:endParaRPr lang="fr-FR" sz="900" dirty="0">
              <a:solidFill>
                <a:srgbClr val="2D2D8A"/>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
        <p:nvSpPr>
          <p:cNvPr id="3" name="Titre 2"/>
          <p:cNvSpPr>
            <a:spLocks noGrp="1"/>
          </p:cNvSpPr>
          <p:nvPr>
            <p:ph type="title"/>
          </p:nvPr>
        </p:nvSpPr>
        <p:spPr/>
        <p:txBody>
          <a:bodyPr/>
          <a:lstStyle/>
          <a:p>
            <a:r>
              <a:rPr lang="fr-FR" smtClean="0"/>
              <a:t>Modifiez le style du titre</a:t>
            </a:r>
            <a:endParaRPr lang="en-GB"/>
          </a:p>
        </p:txBody>
      </p:sp>
    </p:spTree>
    <p:extLst>
      <p:ext uri="{BB962C8B-B14F-4D97-AF65-F5344CB8AC3E}">
        <p14:creationId xmlns:p14="http://schemas.microsoft.com/office/powerpoint/2010/main" val="38900795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70" y="0"/>
            <a:ext cx="740229" cy="498600"/>
          </a:xfrm>
          <a:prstGeom prst="rect">
            <a:avLst/>
          </a:prstGeom>
        </p:spPr>
      </p:pic>
    </p:spTree>
    <p:extLst>
      <p:ext uri="{BB962C8B-B14F-4D97-AF65-F5344CB8AC3E}">
        <p14:creationId xmlns:p14="http://schemas.microsoft.com/office/powerpoint/2010/main" val="3621216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11258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533646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42875"/>
            <a:ext cx="8128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838200" y="17526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31" name="Rectangle 6"/>
          <p:cNvSpPr>
            <a:spLocks noChangeArrowheads="1"/>
          </p:cNvSpPr>
          <p:nvPr/>
        </p:nvSpPr>
        <p:spPr bwMode="auto">
          <a:xfrm>
            <a:off x="8462963" y="6432550"/>
            <a:ext cx="558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eaLnBrk="0" hangingPunct="0"/>
            <a:fld id="{A6BD52C7-506B-4C9D-9C8E-1187B0273A75}" type="slidenum">
              <a:rPr lang="fr-FR" sz="900"/>
              <a:pPr algn="r" eaLnBrk="0" hangingPunct="0"/>
              <a:t>‹N°›</a:t>
            </a:fld>
            <a:endParaRPr lang="fr-FR" sz="9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24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24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24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24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2400" b="1">
          <a:solidFill>
            <a:srgbClr val="5F5F5F"/>
          </a:solidFill>
          <a:latin typeface="Arial" charset="0"/>
        </a:defRPr>
      </a:lvl6pPr>
      <a:lvl7pPr marL="914400" algn="l" rtl="0" fontAlgn="base">
        <a:spcBef>
          <a:spcPct val="0"/>
        </a:spcBef>
        <a:spcAft>
          <a:spcPct val="0"/>
        </a:spcAft>
        <a:defRPr sz="2400" b="1">
          <a:solidFill>
            <a:srgbClr val="5F5F5F"/>
          </a:solidFill>
          <a:latin typeface="Arial" charset="0"/>
        </a:defRPr>
      </a:lvl7pPr>
      <a:lvl8pPr marL="1371600" algn="l" rtl="0" fontAlgn="base">
        <a:spcBef>
          <a:spcPct val="0"/>
        </a:spcBef>
        <a:spcAft>
          <a:spcPct val="0"/>
        </a:spcAft>
        <a:defRPr sz="2400" b="1">
          <a:solidFill>
            <a:srgbClr val="5F5F5F"/>
          </a:solidFill>
          <a:latin typeface="Arial" charset="0"/>
        </a:defRPr>
      </a:lvl8pPr>
      <a:lvl9pPr marL="1828800" algn="l" rtl="0" fontAlgn="base">
        <a:spcBef>
          <a:spcPct val="0"/>
        </a:spcBef>
        <a:spcAft>
          <a:spcPct val="0"/>
        </a:spcAft>
        <a:defRPr sz="2400" b="1">
          <a:solidFill>
            <a:srgbClr val="5F5F5F"/>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rge.in2p3.fr/issues/42745" TargetMode="External"/><Relationship Id="rId2" Type="http://schemas.openxmlformats.org/officeDocument/2006/relationships/hyperlink" Target="https://forge.in2p3.fr/issues/4285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redmine.cta-observatory.org/projects/telescope-requirements/board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redmine.cta-observatory.org/issues/4176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TA_Logo_Template_RGB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49" y="202155"/>
            <a:ext cx="2390419" cy="935997"/>
          </a:xfrm>
          <a:prstGeom prst="rect">
            <a:avLst/>
          </a:prstGeom>
        </p:spPr>
      </p:pic>
      <p:sp>
        <p:nvSpPr>
          <p:cNvPr id="5" name="Titre 4"/>
          <p:cNvSpPr>
            <a:spLocks noGrp="1"/>
          </p:cNvSpPr>
          <p:nvPr>
            <p:ph type="ctrTitle"/>
          </p:nvPr>
        </p:nvSpPr>
        <p:spPr/>
        <p:txBody>
          <a:bodyPr/>
          <a:lstStyle/>
          <a:p>
            <a:r>
              <a:rPr lang="fr-FR" sz="2800" dirty="0" smtClean="0"/>
              <a:t>System Engineering</a:t>
            </a:r>
            <a:endParaRPr lang="fr-FR" sz="2800" dirty="0"/>
          </a:p>
        </p:txBody>
      </p:sp>
      <p:sp>
        <p:nvSpPr>
          <p:cNvPr id="7" name="Rectangle 6"/>
          <p:cNvSpPr/>
          <p:nvPr/>
        </p:nvSpPr>
        <p:spPr>
          <a:xfrm>
            <a:off x="642571" y="4707458"/>
            <a:ext cx="6233013" cy="338554"/>
          </a:xfrm>
          <a:prstGeom prst="rect">
            <a:avLst/>
          </a:prstGeom>
        </p:spPr>
        <p:txBody>
          <a:bodyPr wrap="square">
            <a:spAutoFit/>
          </a:bodyPr>
          <a:lstStyle/>
          <a:p>
            <a:r>
              <a:rPr lang="en-US" sz="1600" dirty="0" smtClean="0">
                <a:solidFill>
                  <a:schemeClr val="bg1"/>
                </a:solidFill>
                <a:latin typeface="Fira sans"/>
                <a:cs typeface="Fira sans"/>
              </a:rPr>
              <a:t>Julie </a:t>
            </a:r>
            <a:r>
              <a:rPr lang="en-US" sz="1600" dirty="0">
                <a:solidFill>
                  <a:schemeClr val="bg1"/>
                </a:solidFill>
                <a:latin typeface="Fira sans"/>
                <a:cs typeface="Fira sans"/>
              </a:rPr>
              <a:t>Prast </a:t>
            </a:r>
            <a:r>
              <a:rPr lang="en-US" sz="1600" i="1" dirty="0" smtClean="0">
                <a:solidFill>
                  <a:schemeClr val="bg1"/>
                </a:solidFill>
                <a:latin typeface="Fira sans"/>
                <a:cs typeface="Fira sans"/>
              </a:rPr>
              <a:t>(LAPP)</a:t>
            </a:r>
            <a:endParaRPr lang="en-US" sz="1600" i="1" dirty="0">
              <a:solidFill>
                <a:schemeClr val="bg1"/>
              </a:solidFill>
              <a:latin typeface="Fira sans"/>
              <a:cs typeface="Fira sans"/>
            </a:endParaRPr>
          </a:p>
        </p:txBody>
      </p:sp>
      <p:sp>
        <p:nvSpPr>
          <p:cNvPr id="8" name="Rectangle 7"/>
          <p:cNvSpPr/>
          <p:nvPr/>
        </p:nvSpPr>
        <p:spPr>
          <a:xfrm>
            <a:off x="642569" y="3966235"/>
            <a:ext cx="6646253" cy="400110"/>
          </a:xfrm>
          <a:prstGeom prst="rect">
            <a:avLst/>
          </a:prstGeom>
        </p:spPr>
        <p:txBody>
          <a:bodyPr wrap="square">
            <a:spAutoFit/>
          </a:bodyPr>
          <a:lstStyle/>
          <a:p>
            <a:r>
              <a:rPr lang="en-US" sz="2000" dirty="0" smtClean="0">
                <a:solidFill>
                  <a:schemeClr val="bg1"/>
                </a:solidFill>
                <a:latin typeface="Fira sans"/>
                <a:cs typeface="Fira sans"/>
              </a:rPr>
              <a:t>NectarCAM Collaboration Meeting, 10-12 October 2022</a:t>
            </a:r>
            <a:endParaRPr lang="en-US" sz="2000" dirty="0">
              <a:solidFill>
                <a:schemeClr val="bg1"/>
              </a:solidFill>
              <a:latin typeface="Fira sans"/>
              <a:cs typeface="Fira sans"/>
            </a:endParaRPr>
          </a:p>
        </p:txBody>
      </p:sp>
      <p:pic>
        <p:nvPicPr>
          <p:cNvPr id="9" name="Image 8">
            <a:extLst>
              <a:ext uri="{FF2B5EF4-FFF2-40B4-BE49-F238E27FC236}">
                <a16:creationId xmlns:a16="http://schemas.microsoft.com/office/drawing/2014/main" id="{054E127C-BE18-0B4A-A816-847FAB578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80712"/>
            <a:ext cx="9144000" cy="37728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570" y="2144418"/>
            <a:ext cx="8012867" cy="646331"/>
          </a:xfrm>
          <a:prstGeom prst="rect">
            <a:avLst/>
          </a:prstGeom>
        </p:spPr>
        <p:txBody>
          <a:bodyPr wrap="square">
            <a:spAutoFit/>
          </a:bodyPr>
          <a:lstStyle/>
          <a:p>
            <a:r>
              <a:rPr lang="en-US" sz="3600" b="1" dirty="0" smtClean="0">
                <a:solidFill>
                  <a:schemeClr val="bg1"/>
                </a:solidFill>
                <a:latin typeface="Fira sans"/>
                <a:cs typeface="Fira sans"/>
              </a:rPr>
              <a:t>Design Verification</a:t>
            </a:r>
            <a:endParaRPr lang="en-US" sz="3600" b="1" dirty="0">
              <a:solidFill>
                <a:schemeClr val="bg1"/>
              </a:solidFill>
              <a:latin typeface="Fira sans"/>
              <a:cs typeface="Fira sans"/>
            </a:endParaRPr>
          </a:p>
        </p:txBody>
      </p:sp>
    </p:spTree>
    <p:extLst>
      <p:ext uri="{BB962C8B-B14F-4D97-AF65-F5344CB8AC3E}">
        <p14:creationId xmlns:p14="http://schemas.microsoft.com/office/powerpoint/2010/main" val="340190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9" y="142875"/>
            <a:ext cx="8491415" cy="471488"/>
          </a:xfrm>
        </p:spPr>
        <p:txBody>
          <a:bodyPr/>
          <a:lstStyle/>
          <a:p>
            <a:r>
              <a:rPr lang="fr-FR" dirty="0" smtClean="0"/>
              <a:t>Compliance Matrix &amp; </a:t>
            </a:r>
            <a:r>
              <a:rPr lang="fr-FR" dirty="0" err="1" smtClean="0"/>
              <a:t>Verification</a:t>
            </a:r>
            <a:r>
              <a:rPr lang="fr-FR" dirty="0" smtClean="0"/>
              <a:t> Plan: a Long </a:t>
            </a:r>
            <a:r>
              <a:rPr lang="fr-FR" dirty="0" err="1"/>
              <a:t>P</a:t>
            </a:r>
            <a:r>
              <a:rPr lang="fr-FR" dirty="0" err="1" smtClean="0"/>
              <a:t>rocess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rgbClr val="C00000"/>
                </a:solidFill>
              </a:rPr>
              <a:t>Key elements in the verification process of the camera</a:t>
            </a:r>
            <a:r>
              <a:rPr lang="en-GB" sz="1800" dirty="0">
                <a:solidFill>
                  <a:srgbClr val="C00000"/>
                </a:solidFill>
              </a:rPr>
              <a:t>. </a:t>
            </a:r>
            <a:endParaRPr lang="en-GB" sz="1800" dirty="0" smtClean="0">
              <a:solidFill>
                <a:srgbClr val="C00000"/>
              </a:solidFill>
            </a:endParaRPr>
          </a:p>
          <a:p>
            <a:pPr lvl="1"/>
            <a:r>
              <a:rPr lang="en-GB" sz="1400" dirty="0" smtClean="0">
                <a:solidFill>
                  <a:srgbClr val="C00000"/>
                </a:solidFill>
              </a:rPr>
              <a:t>Verification plan </a:t>
            </a:r>
            <a:r>
              <a:rPr lang="en-GB" sz="1400" dirty="0" smtClean="0"/>
              <a:t>lists </a:t>
            </a:r>
            <a:r>
              <a:rPr lang="en-GB" sz="1400" dirty="0"/>
              <a:t>all the NectarCAM applicable requirements. For each </a:t>
            </a:r>
            <a:r>
              <a:rPr lang="en-GB" sz="1400" dirty="0" smtClean="0"/>
              <a:t>requirement, </a:t>
            </a:r>
            <a:r>
              <a:rPr lang="en-GB" sz="1400" dirty="0"/>
              <a:t>the verification methods at each project phase, and the testing procedures </a:t>
            </a:r>
            <a:r>
              <a:rPr lang="en-GB" sz="1400" dirty="0" smtClean="0"/>
              <a:t>are given</a:t>
            </a:r>
          </a:p>
          <a:p>
            <a:pPr lvl="1"/>
            <a:r>
              <a:rPr lang="en-GB" sz="1400" dirty="0">
                <a:solidFill>
                  <a:srgbClr val="C00000"/>
                </a:solidFill>
              </a:rPr>
              <a:t>Compliance Matrix </a:t>
            </a:r>
            <a:r>
              <a:rPr lang="en-GB" sz="1400" dirty="0">
                <a:solidFill>
                  <a:schemeClr val="tx1"/>
                </a:solidFill>
              </a:rPr>
              <a:t>gives compliance status photography of the camera at a given time</a:t>
            </a:r>
          </a:p>
          <a:p>
            <a:pPr lvl="1"/>
            <a:endParaRPr lang="en-GB" sz="1400" dirty="0" smtClean="0"/>
          </a:p>
          <a:p>
            <a:pPr lvl="1"/>
            <a:endParaRPr lang="fr-FR" sz="1400" dirty="0"/>
          </a:p>
          <a:p>
            <a:r>
              <a:rPr lang="en-GB" sz="1800" u="sng" dirty="0" smtClean="0">
                <a:solidFill>
                  <a:srgbClr val="C00000"/>
                </a:solidFill>
              </a:rPr>
              <a:t>History:</a:t>
            </a:r>
          </a:p>
          <a:p>
            <a:r>
              <a:rPr lang="en-GB" sz="1400" dirty="0" smtClean="0">
                <a:solidFill>
                  <a:schemeClr val="tx1"/>
                </a:solidFill>
              </a:rPr>
              <a:t>CTAO was contacted several times prior the NectarCAM CDMR to agree on the compliance matrix format (starting from Feb 2019). No answer was received</a:t>
            </a:r>
          </a:p>
          <a:p>
            <a:r>
              <a:rPr lang="en-GB" sz="1400" dirty="0" smtClean="0">
                <a:solidFill>
                  <a:schemeClr val="tx1"/>
                </a:solidFill>
              </a:rPr>
              <a:t>During the </a:t>
            </a:r>
            <a:r>
              <a:rPr lang="en-GB" sz="1400" dirty="0" smtClean="0">
                <a:solidFill>
                  <a:schemeClr val="tx1"/>
                </a:solidFill>
              </a:rPr>
              <a:t>CDMR (Feb 21), </a:t>
            </a:r>
            <a:r>
              <a:rPr lang="en-GB" sz="1400" dirty="0" smtClean="0">
                <a:solidFill>
                  <a:schemeClr val="tx1"/>
                </a:solidFill>
              </a:rPr>
              <a:t>reviewers said that the </a:t>
            </a:r>
            <a:r>
              <a:rPr lang="en-GB" sz="1400" dirty="0">
                <a:solidFill>
                  <a:schemeClr val="tx1"/>
                </a:solidFill>
              </a:rPr>
              <a:t>verification plan needs to be released (</a:t>
            </a:r>
            <a:r>
              <a:rPr lang="en-GB" sz="1400" dirty="0">
                <a:solidFill>
                  <a:schemeClr val="tx1"/>
                </a:solidFill>
                <a:hlinkClick r:id="rId2"/>
              </a:rPr>
              <a:t>#42850</a:t>
            </a:r>
            <a:r>
              <a:rPr lang="en-GB" sz="1400" dirty="0">
                <a:solidFill>
                  <a:schemeClr val="tx1"/>
                </a:solidFill>
              </a:rPr>
              <a:t>) and the design compliance demonstrated in an updated verification matrix (</a:t>
            </a:r>
            <a:r>
              <a:rPr lang="en-GB" sz="1400" dirty="0">
                <a:solidFill>
                  <a:schemeClr val="tx1"/>
                </a:solidFill>
                <a:hlinkClick r:id="rId3"/>
              </a:rPr>
              <a:t>#</a:t>
            </a:r>
            <a:r>
              <a:rPr lang="en-GB" sz="1400" dirty="0" smtClean="0">
                <a:solidFill>
                  <a:schemeClr val="tx1"/>
                </a:solidFill>
                <a:hlinkClick r:id="rId3"/>
              </a:rPr>
              <a:t>42745</a:t>
            </a:r>
            <a:r>
              <a:rPr lang="en-GB" sz="1400" dirty="0" smtClean="0">
                <a:solidFill>
                  <a:schemeClr val="tx1"/>
                </a:solidFill>
              </a:rPr>
              <a:t>)</a:t>
            </a:r>
          </a:p>
          <a:p>
            <a:r>
              <a:rPr lang="en-GB" sz="1400" dirty="0" smtClean="0">
                <a:solidFill>
                  <a:schemeClr val="tx1"/>
                </a:solidFill>
              </a:rPr>
              <a:t>To clarify the </a:t>
            </a:r>
            <a:r>
              <a:rPr lang="en-GB" sz="1400" dirty="0" smtClean="0">
                <a:solidFill>
                  <a:schemeClr val="tx1"/>
                </a:solidFill>
              </a:rPr>
              <a:t>expectations, </a:t>
            </a:r>
            <a:r>
              <a:rPr lang="en-GB" sz="1400" dirty="0" smtClean="0">
                <a:solidFill>
                  <a:schemeClr val="tx1"/>
                </a:solidFill>
              </a:rPr>
              <a:t>several meetings were organized in spring &amp; summer 2021 with Vanessa Montes but no agreement was reached</a:t>
            </a:r>
          </a:p>
          <a:p>
            <a:r>
              <a:rPr lang="en-GB" sz="1400" dirty="0" smtClean="0">
                <a:solidFill>
                  <a:schemeClr val="tx1"/>
                </a:solidFill>
              </a:rPr>
              <a:t>September 2021 : Stefano, as CTA Telescope manager was put in the loop</a:t>
            </a:r>
          </a:p>
          <a:p>
            <a:endParaRPr lang="en-GB" sz="1400" dirty="0" smtClean="0">
              <a:solidFill>
                <a:schemeClr val="tx1"/>
              </a:solidFill>
            </a:endParaRPr>
          </a:p>
          <a:p>
            <a:r>
              <a:rPr lang="en-GB" sz="1400" dirty="0">
                <a:solidFill>
                  <a:schemeClr val="tx1"/>
                </a:solidFill>
              </a:rPr>
              <a:t>End of </a:t>
            </a:r>
            <a:r>
              <a:rPr lang="en-GB" sz="1400" dirty="0" smtClean="0">
                <a:solidFill>
                  <a:schemeClr val="tx1"/>
                </a:solidFill>
              </a:rPr>
              <a:t>November 21: </a:t>
            </a:r>
            <a:r>
              <a:rPr lang="en-GB" sz="1400" dirty="0">
                <a:solidFill>
                  <a:schemeClr val="tx1"/>
                </a:solidFill>
              </a:rPr>
              <a:t>F2F </a:t>
            </a:r>
            <a:r>
              <a:rPr lang="en-US" sz="1400" dirty="0">
                <a:solidFill>
                  <a:schemeClr val="tx1"/>
                </a:solidFill>
              </a:rPr>
              <a:t>meeting with Stefano &amp; Nick @ </a:t>
            </a:r>
            <a:r>
              <a:rPr lang="en-US" sz="1400" dirty="0" err="1">
                <a:solidFill>
                  <a:schemeClr val="tx1"/>
                </a:solidFill>
              </a:rPr>
              <a:t>Saclay</a:t>
            </a:r>
            <a:endParaRPr lang="en-US" sz="1400" dirty="0">
              <a:solidFill>
                <a:schemeClr val="tx1"/>
              </a:solidFill>
            </a:endParaRPr>
          </a:p>
          <a:p>
            <a:pPr lvl="1"/>
            <a:r>
              <a:rPr lang="en-US" sz="1400" dirty="0">
                <a:solidFill>
                  <a:schemeClr val="tx1"/>
                </a:solidFill>
              </a:rPr>
              <a:t>Verification Plan &amp; Compliance Matrix formats agreed with CTAO</a:t>
            </a:r>
          </a:p>
          <a:p>
            <a:pPr lvl="1"/>
            <a:r>
              <a:rPr lang="en-US" sz="1400" dirty="0" smtClean="0">
                <a:solidFill>
                  <a:schemeClr val="tx1"/>
                </a:solidFill>
              </a:rPr>
              <a:t>Request for an update of the compliance documents to reach an “acceptable </a:t>
            </a:r>
            <a:r>
              <a:rPr lang="en-US" sz="1400" dirty="0" smtClean="0">
                <a:solidFill>
                  <a:schemeClr val="tx1"/>
                </a:solidFill>
              </a:rPr>
              <a:t>state for the CDMR closure, </a:t>
            </a:r>
            <a:r>
              <a:rPr lang="en-US" sz="1400" dirty="0" smtClean="0">
                <a:solidFill>
                  <a:schemeClr val="tx1"/>
                </a:solidFill>
              </a:rPr>
              <a:t>with the promise they will be improved for the </a:t>
            </a:r>
            <a:r>
              <a:rPr lang="en-US" sz="1400" dirty="0" err="1" smtClean="0">
                <a:solidFill>
                  <a:schemeClr val="tx1"/>
                </a:solidFill>
              </a:rPr>
              <a:t>preshipment</a:t>
            </a:r>
            <a:r>
              <a:rPr lang="en-US" sz="1400" dirty="0" smtClean="0">
                <a:solidFill>
                  <a:schemeClr val="tx1"/>
                </a:solidFill>
              </a:rPr>
              <a:t> and acceptance reviews</a:t>
            </a:r>
          </a:p>
          <a:p>
            <a:pPr lvl="1"/>
            <a:r>
              <a:rPr lang="en-US" sz="1400" dirty="0" smtClean="0">
                <a:solidFill>
                  <a:schemeClr val="tx1"/>
                </a:solidFill>
              </a:rPr>
              <a:t>Verification procedures delayed to the Test Readiness Review</a:t>
            </a:r>
            <a:endParaRPr lang="en-US" sz="1400" dirty="0">
              <a:solidFill>
                <a:schemeClr val="tx1"/>
              </a:solidFill>
            </a:endParaRPr>
          </a:p>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276844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57" y="142875"/>
            <a:ext cx="8128000" cy="471488"/>
          </a:xfrm>
        </p:spPr>
        <p:txBody>
          <a:bodyPr/>
          <a:lstStyle/>
          <a:p>
            <a:r>
              <a:rPr lang="fr-FR" dirty="0"/>
              <a:t>Compliance Matrix : a Long </a:t>
            </a:r>
            <a:r>
              <a:rPr lang="fr-FR" dirty="0" err="1" smtClean="0"/>
              <a:t>Process</a:t>
            </a:r>
            <a:r>
              <a:rPr lang="fr-FR" dirty="0" smtClean="0"/>
              <a:t> (2)</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US" sz="1400" dirty="0" smtClean="0">
                <a:solidFill>
                  <a:schemeClr val="tx1"/>
                </a:solidFill>
              </a:rPr>
              <a:t>2021-12-02: agreement presented </a:t>
            </a:r>
            <a:r>
              <a:rPr lang="en-US" sz="1400" dirty="0">
                <a:solidFill>
                  <a:schemeClr val="tx1"/>
                </a:solidFill>
              </a:rPr>
              <a:t>in NectarCAM </a:t>
            </a:r>
            <a:r>
              <a:rPr lang="en-US" sz="1400" dirty="0" smtClean="0">
                <a:solidFill>
                  <a:schemeClr val="tx1"/>
                </a:solidFill>
              </a:rPr>
              <a:t>PC</a:t>
            </a:r>
            <a:endParaRPr lang="en-US" sz="1400" dirty="0">
              <a:solidFill>
                <a:schemeClr val="tx1"/>
              </a:solidFill>
            </a:endParaRPr>
          </a:p>
          <a:p>
            <a:r>
              <a:rPr lang="en-US" sz="1400" dirty="0" smtClean="0">
                <a:solidFill>
                  <a:schemeClr val="tx1"/>
                </a:solidFill>
              </a:rPr>
              <a:t>Matrix content </a:t>
            </a:r>
            <a:r>
              <a:rPr lang="en-US" sz="1400" dirty="0">
                <a:solidFill>
                  <a:schemeClr val="tx1"/>
                </a:solidFill>
              </a:rPr>
              <a:t>filled through </a:t>
            </a:r>
            <a:r>
              <a:rPr lang="en-US" sz="1400" dirty="0" smtClean="0">
                <a:solidFill>
                  <a:schemeClr val="tx1"/>
                </a:solidFill>
              </a:rPr>
              <a:t>dedicated calls </a:t>
            </a:r>
            <a:r>
              <a:rPr lang="en-US" sz="1400" dirty="0">
                <a:solidFill>
                  <a:schemeClr val="tx1"/>
                </a:solidFill>
              </a:rPr>
              <a:t>organized with the WPs in Dec (verification methods for each project phase, test applicability</a:t>
            </a:r>
            <a:r>
              <a:rPr lang="en-US" sz="1400" dirty="0" smtClean="0">
                <a:solidFill>
                  <a:schemeClr val="tx1"/>
                </a:solidFill>
              </a:rPr>
              <a:t>)</a:t>
            </a:r>
          </a:p>
          <a:p>
            <a:r>
              <a:rPr lang="en-US" sz="1400" dirty="0" smtClean="0">
                <a:solidFill>
                  <a:schemeClr val="tx1"/>
                </a:solidFill>
              </a:rPr>
              <a:t>Update of some compliance documents to include clarifications or missing information (configuration, testbench description, accessible references, compliance status …)</a:t>
            </a:r>
          </a:p>
          <a:p>
            <a:endParaRPr lang="en-US" sz="1400" dirty="0" smtClean="0">
              <a:solidFill>
                <a:schemeClr val="tx1"/>
              </a:solidFill>
            </a:endParaRPr>
          </a:p>
          <a:p>
            <a:r>
              <a:rPr lang="en-US" sz="1400" dirty="0" smtClean="0">
                <a:solidFill>
                  <a:schemeClr val="tx1"/>
                </a:solidFill>
              </a:rPr>
              <a:t>2022-03-17 : </a:t>
            </a:r>
            <a:r>
              <a:rPr lang="en-GB" sz="1400" dirty="0" smtClean="0"/>
              <a:t>Exchange</a:t>
            </a:r>
            <a:r>
              <a:rPr lang="en-US" sz="1400" dirty="0" smtClean="0">
                <a:solidFill>
                  <a:schemeClr val="tx1"/>
                </a:solidFill>
              </a:rPr>
              <a:t> with Stefano: </a:t>
            </a:r>
            <a:r>
              <a:rPr lang="en-GB" sz="1400" dirty="0" smtClean="0"/>
              <a:t>“A </a:t>
            </a:r>
            <a:r>
              <a:rPr lang="en-GB" sz="1400" dirty="0"/>
              <a:t>very significant progress has been done”</a:t>
            </a:r>
            <a:endParaRPr lang="en-US" sz="1400" dirty="0"/>
          </a:p>
          <a:p>
            <a:r>
              <a:rPr lang="en-US" sz="1400" dirty="0" smtClean="0">
                <a:solidFill>
                  <a:schemeClr val="tx1"/>
                </a:solidFill>
              </a:rPr>
              <a:t>2022-03-23 Work </a:t>
            </a:r>
            <a:r>
              <a:rPr lang="en-US" sz="1400" dirty="0">
                <a:solidFill>
                  <a:schemeClr val="tx1"/>
                </a:solidFill>
              </a:rPr>
              <a:t>submitted </a:t>
            </a:r>
            <a:r>
              <a:rPr lang="en-US" sz="1400" dirty="0" smtClean="0">
                <a:solidFill>
                  <a:schemeClr val="tx1"/>
                </a:solidFill>
              </a:rPr>
              <a:t>through the RIX 42745 update</a:t>
            </a:r>
          </a:p>
          <a:p>
            <a:r>
              <a:rPr lang="en-US" sz="1400" dirty="0" smtClean="0">
                <a:solidFill>
                  <a:schemeClr val="tx1"/>
                </a:solidFill>
              </a:rPr>
              <a:t>2022-06-21 Meeting with Nick, Stefano, JF, PG, JP related to critical </a:t>
            </a:r>
            <a:r>
              <a:rPr lang="en-US" sz="1400" dirty="0" err="1" smtClean="0">
                <a:solidFill>
                  <a:schemeClr val="tx1"/>
                </a:solidFill>
              </a:rPr>
              <a:t>RIXes</a:t>
            </a:r>
            <a:r>
              <a:rPr lang="en-US" sz="1400" dirty="0" smtClean="0">
                <a:solidFill>
                  <a:schemeClr val="tx1"/>
                </a:solidFill>
              </a:rPr>
              <a:t> (architecture document and verification and compliance matrices)</a:t>
            </a:r>
          </a:p>
          <a:p>
            <a:endParaRPr lang="en-US" sz="1400" dirty="0">
              <a:solidFill>
                <a:schemeClr val="tx1"/>
              </a:solidFill>
            </a:endParaRPr>
          </a:p>
          <a:p>
            <a:r>
              <a:rPr lang="en-US" sz="1400" dirty="0" smtClean="0">
                <a:solidFill>
                  <a:schemeClr val="tx1"/>
                </a:solidFill>
              </a:rPr>
              <a:t>2022-07-04 RIX 42745 is closed by Nick </a:t>
            </a:r>
          </a:p>
          <a:p>
            <a:pPr lvl="1"/>
            <a:r>
              <a:rPr lang="en-GB" sz="1400" dirty="0">
                <a:solidFill>
                  <a:srgbClr val="C00000"/>
                </a:solidFill>
              </a:rPr>
              <a:t>The requested compliance matrix and verification plan have </a:t>
            </a:r>
            <a:r>
              <a:rPr lang="en-GB" sz="1400" dirty="0" smtClean="0">
                <a:solidFill>
                  <a:srgbClr val="C00000"/>
                </a:solidFill>
              </a:rPr>
              <a:t>been provided </a:t>
            </a:r>
            <a:r>
              <a:rPr lang="en-GB" sz="1400" dirty="0">
                <a:solidFill>
                  <a:srgbClr val="C00000"/>
                </a:solidFill>
              </a:rPr>
              <a:t>and reviewed.</a:t>
            </a:r>
            <a:r>
              <a:rPr lang="en-GB" sz="1400" dirty="0"/>
              <a:t> </a:t>
            </a:r>
            <a:r>
              <a:rPr lang="en-GB" sz="1400" dirty="0">
                <a:solidFill>
                  <a:srgbClr val="C00000"/>
                </a:solidFill>
              </a:rPr>
              <a:t>Therefore, this action is </a:t>
            </a:r>
            <a:r>
              <a:rPr lang="en-GB" sz="1400" dirty="0" smtClean="0">
                <a:solidFill>
                  <a:srgbClr val="C00000"/>
                </a:solidFill>
              </a:rPr>
              <a:t>closed</a:t>
            </a:r>
            <a:r>
              <a:rPr lang="en-GB" sz="1400" dirty="0" smtClean="0"/>
              <a:t>. It </a:t>
            </a:r>
            <a:r>
              <a:rPr lang="en-GB" sz="1400" dirty="0"/>
              <a:t>was not possible to check the linked reports and procedures due to the non-availability of the old </a:t>
            </a:r>
            <a:r>
              <a:rPr lang="en-GB" sz="1400" dirty="0" smtClean="0"/>
              <a:t>SharePoint </a:t>
            </a:r>
            <a:r>
              <a:rPr lang="en-GB" sz="1400" dirty="0"/>
              <a:t>directories. This will be checked as normal work when a replacement repository is available</a:t>
            </a:r>
            <a:r>
              <a:rPr lang="en-GB" sz="1400" dirty="0" smtClean="0"/>
              <a:t>. </a:t>
            </a:r>
            <a:r>
              <a:rPr lang="en-GB" sz="1400" dirty="0" smtClean="0">
                <a:solidFill>
                  <a:srgbClr val="C00000"/>
                </a:solidFill>
              </a:rPr>
              <a:t>We </a:t>
            </a:r>
            <a:r>
              <a:rPr lang="en-GB" sz="1400" dirty="0">
                <a:solidFill>
                  <a:srgbClr val="C00000"/>
                </a:solidFill>
              </a:rPr>
              <a:t>agreed CTAO will support the generation of the verification and inspection procedures and any updates of the verification plan in preparation for the TRR</a:t>
            </a:r>
            <a:r>
              <a:rPr lang="en-GB" sz="1400" dirty="0"/>
              <a:t> which is </a:t>
            </a:r>
            <a:r>
              <a:rPr lang="en-GB" sz="1400" dirty="0" smtClean="0"/>
              <a:t>targeted </a:t>
            </a:r>
            <a:r>
              <a:rPr lang="en-GB" sz="1400" dirty="0"/>
              <a:t>for the end of 2022</a:t>
            </a:r>
            <a:r>
              <a:rPr lang="en-GB" sz="1400" dirty="0" smtClean="0"/>
              <a:t>.</a:t>
            </a:r>
          </a:p>
          <a:p>
            <a:pPr lvl="1"/>
            <a:endParaRPr lang="en-GB" sz="1400" dirty="0"/>
          </a:p>
          <a:p>
            <a:r>
              <a:rPr lang="en-US" sz="1400" dirty="0">
                <a:solidFill>
                  <a:schemeClr val="tx1"/>
                </a:solidFill>
              </a:rPr>
              <a:t>2022-07-12 CTA PC : 2 templates </a:t>
            </a:r>
            <a:r>
              <a:rPr lang="en-US" sz="1400" dirty="0" smtClean="0">
                <a:solidFill>
                  <a:schemeClr val="tx1"/>
                </a:solidFill>
              </a:rPr>
              <a:t>documents given as </a:t>
            </a:r>
            <a:r>
              <a:rPr lang="en-US" sz="1400" dirty="0">
                <a:solidFill>
                  <a:schemeClr val="tx1"/>
                </a:solidFill>
              </a:rPr>
              <a:t>models for other teams</a:t>
            </a:r>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235303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869" y="142875"/>
            <a:ext cx="8128000" cy="471488"/>
          </a:xfrm>
        </p:spPr>
        <p:txBody>
          <a:bodyPr/>
          <a:lstStyle/>
          <a:p>
            <a:r>
              <a:rPr lang="fr-FR" dirty="0" err="1" smtClean="0"/>
              <a:t>Verification</a:t>
            </a:r>
            <a:r>
              <a:rPr lang="fr-FR" dirty="0" smtClean="0"/>
              <a:t> Plan</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4" name="Espace réservé du contenu 2"/>
          <p:cNvSpPr txBox="1">
            <a:spLocks/>
          </p:cNvSpPr>
          <p:nvPr/>
        </p:nvSpPr>
        <p:spPr>
          <a:xfrm>
            <a:off x="193527" y="777517"/>
            <a:ext cx="8807037" cy="696832"/>
          </a:xfrm>
          <a:prstGeom prst="rect">
            <a:avLst/>
          </a:prstGeom>
        </p:spPr>
        <p:txBody>
          <a:bodyPr>
            <a:normAutofit/>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kern="0" dirty="0" smtClean="0"/>
              <a:t>Lists all the NectarCAM applicable requirements. For each requirement, the verification methods at each project phase, and the testing procedures are given</a:t>
            </a:r>
            <a:endParaRPr lang="fr-FR" sz="1800" kern="0" dirty="0"/>
          </a:p>
        </p:txBody>
      </p:sp>
      <p:pic>
        <p:nvPicPr>
          <p:cNvPr id="5" name="Image 4"/>
          <p:cNvPicPr>
            <a:picLocks noChangeAspect="1"/>
          </p:cNvPicPr>
          <p:nvPr/>
        </p:nvPicPr>
        <p:blipFill rotWithShape="1">
          <a:blip r:embed="rId2"/>
          <a:srcRect r="4848"/>
          <a:stretch/>
        </p:blipFill>
        <p:spPr>
          <a:xfrm>
            <a:off x="0" y="1637503"/>
            <a:ext cx="9080635" cy="4255295"/>
          </a:xfrm>
          <a:prstGeom prst="rect">
            <a:avLst/>
          </a:prstGeom>
        </p:spPr>
      </p:pic>
    </p:spTree>
    <p:extLst>
      <p:ext uri="{BB962C8B-B14F-4D97-AF65-F5344CB8AC3E}">
        <p14:creationId xmlns:p14="http://schemas.microsoft.com/office/powerpoint/2010/main" val="80925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869" y="142875"/>
            <a:ext cx="8128000" cy="471488"/>
          </a:xfrm>
        </p:spPr>
        <p:txBody>
          <a:bodyPr/>
          <a:lstStyle/>
          <a:p>
            <a:r>
              <a:rPr lang="fr-FR" dirty="0"/>
              <a:t>Compliance </a:t>
            </a:r>
            <a:r>
              <a:rPr lang="fr-FR" dirty="0" smtClean="0"/>
              <a:t>Matrix</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4" name="Espace réservé du contenu 2"/>
          <p:cNvSpPr txBox="1">
            <a:spLocks/>
          </p:cNvSpPr>
          <p:nvPr/>
        </p:nvSpPr>
        <p:spPr>
          <a:xfrm>
            <a:off x="186379" y="819251"/>
            <a:ext cx="8724540" cy="1099122"/>
          </a:xfrm>
          <a:prstGeom prst="rect">
            <a:avLst/>
          </a:prstGeom>
        </p:spPr>
        <p:txBody>
          <a:bodyPr>
            <a:normAutofit fontScale="92500"/>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chemeClr val="tx1"/>
                </a:solidFill>
              </a:rPr>
              <a:t>Gives </a:t>
            </a:r>
            <a:r>
              <a:rPr lang="en-GB" sz="1800" dirty="0">
                <a:solidFill>
                  <a:schemeClr val="tx1"/>
                </a:solidFill>
              </a:rPr>
              <a:t>compliance status photography of the camera at a given </a:t>
            </a:r>
            <a:r>
              <a:rPr lang="en-GB" sz="1800" dirty="0" smtClean="0">
                <a:solidFill>
                  <a:schemeClr val="tx1"/>
                </a:solidFill>
              </a:rPr>
              <a:t>time. V</a:t>
            </a:r>
            <a:r>
              <a:rPr lang="en-GB" sz="1800" kern="0" dirty="0" smtClean="0"/>
              <a:t> </a:t>
            </a:r>
            <a:r>
              <a:rPr lang="en-GB" sz="1800" kern="0" dirty="0" smtClean="0"/>
              <a:t>3.0 gives the compliance status photography at the CDMR closure. </a:t>
            </a:r>
            <a:endParaRPr lang="en-GB" sz="1800" kern="0" dirty="0" smtClean="0"/>
          </a:p>
          <a:p>
            <a:r>
              <a:rPr lang="en-GB" sz="1800" kern="0" dirty="0" smtClean="0"/>
              <a:t>One </a:t>
            </a:r>
            <a:r>
              <a:rPr lang="en-GB" sz="1800" kern="0" dirty="0" smtClean="0"/>
              <a:t>compliance matrix will be issued for each project review and all camera units </a:t>
            </a:r>
            <a:endParaRPr lang="fr-FR" sz="1800" kern="0" dirty="0"/>
          </a:p>
        </p:txBody>
      </p:sp>
      <p:pic>
        <p:nvPicPr>
          <p:cNvPr id="5" name="Image 4"/>
          <p:cNvPicPr>
            <a:picLocks noChangeAspect="1"/>
          </p:cNvPicPr>
          <p:nvPr/>
        </p:nvPicPr>
        <p:blipFill rotWithShape="1">
          <a:blip r:embed="rId2"/>
          <a:srcRect r="16451"/>
          <a:stretch/>
        </p:blipFill>
        <p:spPr>
          <a:xfrm>
            <a:off x="186379" y="1955835"/>
            <a:ext cx="8814186" cy="4654115"/>
          </a:xfrm>
          <a:prstGeom prst="rect">
            <a:avLst/>
          </a:prstGeom>
        </p:spPr>
      </p:pic>
    </p:spTree>
    <p:extLst>
      <p:ext uri="{BB962C8B-B14F-4D97-AF65-F5344CB8AC3E}">
        <p14:creationId xmlns:p14="http://schemas.microsoft.com/office/powerpoint/2010/main" val="90582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146" y="142875"/>
            <a:ext cx="8676054" cy="471488"/>
          </a:xfrm>
        </p:spPr>
        <p:txBody>
          <a:bodyPr/>
          <a:lstStyle/>
          <a:p>
            <a:r>
              <a:rPr lang="fr-FR" dirty="0" smtClean="0"/>
              <a:t>NectarCAM </a:t>
            </a:r>
            <a:r>
              <a:rPr lang="fr-FR" dirty="0" err="1" smtClean="0"/>
              <a:t>Verification</a:t>
            </a:r>
            <a:r>
              <a:rPr lang="fr-FR" dirty="0" smtClean="0"/>
              <a:t> </a:t>
            </a:r>
            <a:r>
              <a:rPr lang="fr-FR" dirty="0" err="1" smtClean="0"/>
              <a:t>Status</a:t>
            </a:r>
            <a:r>
              <a:rPr lang="fr-FR" dirty="0" smtClean="0"/>
              <a:t> @ CDMR (last </a:t>
            </a:r>
            <a:r>
              <a:rPr lang="fr-FR" dirty="0" err="1" smtClean="0"/>
              <a:t>Spring</a:t>
            </a:r>
            <a:r>
              <a:rPr lang="fr-FR" dirty="0" smtClean="0"/>
              <a:t>)</a:t>
            </a:r>
            <a:endParaRPr lang="fr-FR" dirty="0"/>
          </a:p>
        </p:txBody>
      </p:sp>
      <p:sp>
        <p:nvSpPr>
          <p:cNvPr id="3" name="Espace réservé du contenu 2"/>
          <p:cNvSpPr txBox="1">
            <a:spLocks/>
          </p:cNvSpPr>
          <p:nvPr/>
        </p:nvSpPr>
        <p:spPr>
          <a:xfrm>
            <a:off x="290146" y="2810012"/>
            <a:ext cx="8723188" cy="3863350"/>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a:solidFill>
                  <a:srgbClr val="C00000"/>
                </a:solidFill>
              </a:rPr>
              <a:t>No particular worry that we will not be compliant with some requirements </a:t>
            </a:r>
            <a:endParaRPr lang="en-GB" sz="1800" dirty="0" smtClean="0">
              <a:solidFill>
                <a:srgbClr val="C00000"/>
              </a:solidFill>
            </a:endParaRPr>
          </a:p>
          <a:p>
            <a:pPr lvl="1"/>
            <a:r>
              <a:rPr lang="en-GB" sz="1400" dirty="0">
                <a:solidFill>
                  <a:schemeClr val="tx1"/>
                </a:solidFill>
              </a:rPr>
              <a:t>2 PC are related to South Earthquakes (not applicable, NCAM goes to North)</a:t>
            </a:r>
          </a:p>
          <a:p>
            <a:pPr lvl="1"/>
            <a:r>
              <a:rPr lang="en-GB" sz="1400" dirty="0" smtClean="0">
                <a:solidFill>
                  <a:schemeClr val="tx1"/>
                </a:solidFill>
              </a:rPr>
              <a:t>1 TBC is now validated by tests from the supplier of the new shutter (opening/closing up to 50km/h)</a:t>
            </a:r>
          </a:p>
          <a:p>
            <a:pPr lvl="1"/>
            <a:r>
              <a:rPr lang="en-GB" sz="1400" dirty="0" smtClean="0">
                <a:solidFill>
                  <a:schemeClr val="tx1"/>
                </a:solidFill>
              </a:rPr>
              <a:t>2 TBC are related to requirements to be clarified with CTAO</a:t>
            </a:r>
          </a:p>
          <a:p>
            <a:pPr lvl="1"/>
            <a:r>
              <a:rPr lang="en-GB" sz="1400" dirty="0" smtClean="0">
                <a:solidFill>
                  <a:schemeClr val="tx1"/>
                </a:solidFill>
              </a:rPr>
              <a:t>Most of the deferred to the </a:t>
            </a:r>
            <a:r>
              <a:rPr lang="en-GB" sz="1400" dirty="0" err="1" smtClean="0">
                <a:solidFill>
                  <a:schemeClr val="tx1"/>
                </a:solidFill>
              </a:rPr>
              <a:t>preshipment</a:t>
            </a:r>
            <a:r>
              <a:rPr lang="en-GB" sz="1400" dirty="0" smtClean="0">
                <a:solidFill>
                  <a:schemeClr val="tx1"/>
                </a:solidFill>
              </a:rPr>
              <a:t> review require the final software (RCC, ACADA, RTA)</a:t>
            </a:r>
          </a:p>
          <a:p>
            <a:pPr lvl="1"/>
            <a:r>
              <a:rPr lang="en-GB" sz="1400" dirty="0" smtClean="0">
                <a:solidFill>
                  <a:schemeClr val="tx1"/>
                </a:solidFill>
              </a:rPr>
              <a:t>3 were linked to missing test facilities (laser). Validated since. </a:t>
            </a:r>
          </a:p>
          <a:p>
            <a:pPr lvl="1"/>
            <a:r>
              <a:rPr lang="en-GB" sz="1400" dirty="0" smtClean="0">
                <a:solidFill>
                  <a:schemeClr val="tx1"/>
                </a:solidFill>
              </a:rPr>
              <a:t>4 are linked to maintenance duration or maintenance documentation</a:t>
            </a:r>
          </a:p>
          <a:p>
            <a:pPr lvl="1"/>
            <a:r>
              <a:rPr lang="en-GB" sz="1400" dirty="0" smtClean="0">
                <a:solidFill>
                  <a:schemeClr val="tx1"/>
                </a:solidFill>
              </a:rPr>
              <a:t>3 require that all errors /alarms/ particular cases are listed and analysed</a:t>
            </a:r>
          </a:p>
          <a:p>
            <a:pPr lvl="1"/>
            <a:r>
              <a:rPr lang="en-GB" sz="1400" dirty="0" smtClean="0">
                <a:solidFill>
                  <a:schemeClr val="tx1"/>
                </a:solidFill>
              </a:rPr>
              <a:t>Those deferred to the acceptance review are linked to the cabling on the telescope or validation from data </a:t>
            </a:r>
            <a:r>
              <a:rPr lang="en-GB" sz="1400" dirty="0" err="1" smtClean="0">
                <a:solidFill>
                  <a:schemeClr val="tx1"/>
                </a:solidFill>
              </a:rPr>
              <a:t>center</a:t>
            </a:r>
            <a:endParaRPr lang="en-GB" sz="1400" dirty="0" smtClean="0">
              <a:solidFill>
                <a:schemeClr val="tx1"/>
              </a:solidFill>
            </a:endParaRPr>
          </a:p>
          <a:p>
            <a:pPr lvl="1"/>
            <a:endParaRPr lang="en-GB" sz="1400" dirty="0">
              <a:solidFill>
                <a:schemeClr val="tx1"/>
              </a:solidFill>
            </a:endParaRPr>
          </a:p>
          <a:p>
            <a:r>
              <a:rPr lang="en-GB" sz="1600" dirty="0" smtClean="0">
                <a:solidFill>
                  <a:schemeClr val="tx1"/>
                </a:solidFill>
              </a:rPr>
              <a:t>Notes</a:t>
            </a:r>
          </a:p>
          <a:p>
            <a:pPr lvl="1"/>
            <a:r>
              <a:rPr lang="en-GB" sz="1400" dirty="0">
                <a:solidFill>
                  <a:srgbClr val="C00000"/>
                </a:solidFill>
              </a:rPr>
              <a:t>Waterproofness</a:t>
            </a:r>
            <a:r>
              <a:rPr lang="en-GB" sz="1400" dirty="0">
                <a:solidFill>
                  <a:schemeClr val="tx1"/>
                </a:solidFill>
              </a:rPr>
              <a:t> of the first unit will be re-done soon with the updated camera front design</a:t>
            </a:r>
          </a:p>
          <a:p>
            <a:pPr lvl="1"/>
            <a:r>
              <a:rPr lang="en-GB" sz="1400" dirty="0">
                <a:solidFill>
                  <a:srgbClr val="C00000"/>
                </a:solidFill>
              </a:rPr>
              <a:t>Thermal tests</a:t>
            </a:r>
            <a:r>
              <a:rPr lang="en-GB" sz="1400" dirty="0">
                <a:solidFill>
                  <a:schemeClr val="tx1"/>
                </a:solidFill>
              </a:rPr>
              <a:t> planned in the dark room in the coming </a:t>
            </a:r>
            <a:r>
              <a:rPr lang="en-GB" sz="1400" dirty="0" smtClean="0">
                <a:solidFill>
                  <a:schemeClr val="tx1"/>
                </a:solidFill>
              </a:rPr>
              <a:t>weeks to validate by tests the requirements</a:t>
            </a:r>
            <a:endParaRPr lang="en-GB" sz="1400" dirty="0">
              <a:solidFill>
                <a:schemeClr val="tx1"/>
              </a:solidFill>
            </a:endParaRPr>
          </a:p>
          <a:p>
            <a:pPr lvl="1"/>
            <a:r>
              <a:rPr lang="en-GB" sz="1200" dirty="0" smtClean="0">
                <a:solidFill>
                  <a:schemeClr val="tx1"/>
                </a:solidFill>
              </a:rPr>
              <a:t>….</a:t>
            </a: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pic>
        <p:nvPicPr>
          <p:cNvPr id="8" name="Image 7"/>
          <p:cNvPicPr>
            <a:picLocks noChangeAspect="1"/>
          </p:cNvPicPr>
          <p:nvPr/>
        </p:nvPicPr>
        <p:blipFill>
          <a:blip r:embed="rId2"/>
          <a:stretch>
            <a:fillRect/>
          </a:stretch>
        </p:blipFill>
        <p:spPr>
          <a:xfrm>
            <a:off x="767700" y="803636"/>
            <a:ext cx="7573432" cy="1962424"/>
          </a:xfrm>
          <a:prstGeom prst="rect">
            <a:avLst/>
          </a:prstGeom>
        </p:spPr>
      </p:pic>
    </p:spTree>
    <p:extLst>
      <p:ext uri="{BB962C8B-B14F-4D97-AF65-F5344CB8AC3E}">
        <p14:creationId xmlns:p14="http://schemas.microsoft.com/office/powerpoint/2010/main" val="176603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829" y="142875"/>
            <a:ext cx="8128000" cy="471488"/>
          </a:xfrm>
        </p:spPr>
        <p:txBody>
          <a:bodyPr/>
          <a:lstStyle/>
          <a:p>
            <a:r>
              <a:rPr lang="fr-FR" dirty="0" smtClean="0"/>
              <a:t>CTA </a:t>
            </a:r>
            <a:r>
              <a:rPr lang="fr-FR" dirty="0" err="1" smtClean="0"/>
              <a:t>Requirements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4" name="Espace réservé du contenu 2"/>
          <p:cNvSpPr txBox="1">
            <a:spLocks/>
          </p:cNvSpPr>
          <p:nvPr/>
        </p:nvSpPr>
        <p:spPr>
          <a:xfrm>
            <a:off x="252371" y="9103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marL="342900" lvl="1" indent="-342900">
              <a:buFont typeface="Wingdings" pitchFamily="2" charset="2"/>
              <a:buChar char="§"/>
            </a:pPr>
            <a:r>
              <a:rPr lang="en-US" sz="1800" dirty="0" smtClean="0">
                <a:solidFill>
                  <a:schemeClr val="tx1"/>
                </a:solidFill>
                <a:cs typeface="ＭＳ Ｐゴシック" charset="-128"/>
              </a:rPr>
              <a:t>CTA requirements are not yet frozen</a:t>
            </a:r>
          </a:p>
          <a:p>
            <a:pPr marL="342900" lvl="1" indent="-342900">
              <a:buFont typeface="Wingdings" pitchFamily="2" charset="2"/>
              <a:buChar char="§"/>
            </a:pPr>
            <a:r>
              <a:rPr lang="en-US" sz="1800" dirty="0" smtClean="0">
                <a:solidFill>
                  <a:schemeClr val="tx1"/>
                </a:solidFill>
                <a:cs typeface="ＭＳ Ｐゴシック" charset="-128"/>
              </a:rPr>
              <a:t>Some </a:t>
            </a:r>
            <a:r>
              <a:rPr lang="en-US" sz="1800" dirty="0">
                <a:solidFill>
                  <a:schemeClr val="tx1"/>
                </a:solidFill>
                <a:cs typeface="ＭＳ Ｐゴシック" charset="-128"/>
              </a:rPr>
              <a:t>requirements are still unclear, incomplete or wrong</a:t>
            </a:r>
          </a:p>
          <a:p>
            <a:pPr marL="342900" lvl="1" indent="-342900">
              <a:buFont typeface="Wingdings" pitchFamily="2" charset="2"/>
              <a:buChar char="§"/>
            </a:pPr>
            <a:r>
              <a:rPr lang="en-GB" sz="1800" dirty="0">
                <a:solidFill>
                  <a:schemeClr val="tx1"/>
                </a:solidFill>
                <a:cs typeface="ＭＳ Ｐゴシック" charset="-128"/>
              </a:rPr>
              <a:t>CTAO </a:t>
            </a:r>
            <a:r>
              <a:rPr lang="en-GB" sz="1800" dirty="0" smtClean="0">
                <a:solidFill>
                  <a:schemeClr val="tx1"/>
                </a:solidFill>
                <a:cs typeface="ＭＳ Ｐゴシック" charset="-128"/>
              </a:rPr>
              <a:t>intention </a:t>
            </a:r>
            <a:r>
              <a:rPr lang="en-GB" sz="1800" dirty="0">
                <a:solidFill>
                  <a:schemeClr val="tx1"/>
                </a:solidFill>
                <a:cs typeface="ＭＳ Ｐゴシック" charset="-128"/>
              </a:rPr>
              <a:t>is to prepare some generic specifications to be mentioned in the IKC agreement</a:t>
            </a:r>
          </a:p>
          <a:p>
            <a:pPr marL="342900" lvl="1" indent="-342900">
              <a:buFont typeface="Wingdings" pitchFamily="2" charset="2"/>
              <a:buChar char="§"/>
            </a:pPr>
            <a:r>
              <a:rPr lang="en-GB" sz="1800" dirty="0">
                <a:solidFill>
                  <a:schemeClr val="tx1"/>
                </a:solidFill>
                <a:cs typeface="ＭＳ Ｐゴシック" charset="-128"/>
              </a:rPr>
              <a:t>Work complicated by existing advanced designs, and possible conflicts</a:t>
            </a:r>
          </a:p>
          <a:p>
            <a:pPr marL="342900" lvl="1" indent="-342900">
              <a:buFont typeface="Wingdings" pitchFamily="2" charset="2"/>
              <a:buChar char="§"/>
            </a:pPr>
            <a:r>
              <a:rPr lang="en-GB" sz="1800" dirty="0">
                <a:solidFill>
                  <a:schemeClr val="tx1"/>
                </a:solidFill>
                <a:cs typeface="ＭＳ Ｐゴシック" charset="-128"/>
              </a:rPr>
              <a:t>Some environmental requirements should be relaxed</a:t>
            </a:r>
          </a:p>
          <a:p>
            <a:pPr marL="342900" lvl="1" indent="-342900">
              <a:buFont typeface="Wingdings" pitchFamily="2" charset="2"/>
              <a:buChar char="§"/>
            </a:pPr>
            <a:r>
              <a:rPr lang="en-GB" sz="1800" dirty="0">
                <a:solidFill>
                  <a:schemeClr val="tx1"/>
                </a:solidFill>
                <a:cs typeface="ＭＳ Ｐゴシック" charset="-128"/>
              </a:rPr>
              <a:t>Forum for revision of telescope requirements set </a:t>
            </a:r>
          </a:p>
          <a:p>
            <a:pPr lvl="1"/>
            <a:r>
              <a:rPr lang="en-US" sz="1600" dirty="0">
                <a:solidFill>
                  <a:schemeClr val="tx1"/>
                </a:solidFill>
                <a:hlinkClick r:id="rId2"/>
              </a:rPr>
              <a:t>https://</a:t>
            </a:r>
            <a:r>
              <a:rPr lang="en-US" sz="1600" dirty="0" smtClean="0">
                <a:solidFill>
                  <a:schemeClr val="tx1"/>
                </a:solidFill>
                <a:hlinkClick r:id="rId2"/>
              </a:rPr>
              <a:t>redmine.cta-observatory.org/projects/telescope-requirements/boards</a:t>
            </a:r>
            <a:endParaRPr lang="en-US" sz="1600" dirty="0" smtClean="0">
              <a:solidFill>
                <a:schemeClr val="tx1"/>
              </a:solidFill>
            </a:endParaRPr>
          </a:p>
          <a:p>
            <a:pPr lvl="1"/>
            <a:endParaRPr lang="en-US" sz="1600" dirty="0" smtClean="0">
              <a:solidFill>
                <a:schemeClr val="tx1"/>
              </a:solidFill>
            </a:endParaRPr>
          </a:p>
          <a:p>
            <a:pPr marL="342900" lvl="1" indent="-342900">
              <a:buFont typeface="Wingdings" pitchFamily="2" charset="2"/>
              <a:buChar char="§"/>
            </a:pPr>
            <a:r>
              <a:rPr lang="en-US" sz="1800" dirty="0" smtClean="0">
                <a:solidFill>
                  <a:schemeClr val="tx1"/>
                </a:solidFill>
                <a:cs typeface="ＭＳ Ｐゴシック" charset="-128"/>
              </a:rPr>
              <a:t>In </a:t>
            </a:r>
            <a:r>
              <a:rPr lang="en-US" sz="1800" dirty="0">
                <a:solidFill>
                  <a:schemeClr val="tx1"/>
                </a:solidFill>
                <a:cs typeface="ＭＳ Ｐゴシック" charset="-128"/>
              </a:rPr>
              <a:t>the last CTAO MST SE meting, it was said that </a:t>
            </a:r>
            <a:r>
              <a:rPr lang="en-GB" sz="1800" dirty="0" smtClean="0">
                <a:solidFill>
                  <a:schemeClr val="tx1"/>
                </a:solidFill>
                <a:cs typeface="ＭＳ Ｐゴシック" charset="-128"/>
              </a:rPr>
              <a:t>any </a:t>
            </a:r>
            <a:r>
              <a:rPr lang="en-GB" sz="1800" dirty="0">
                <a:solidFill>
                  <a:schemeClr val="tx1"/>
                </a:solidFill>
                <a:cs typeface="ＭＳ Ｐゴシック" charset="-128"/>
              </a:rPr>
              <a:t>change in the requirement will be mutually agreed by CTAO and the telescope. Changes </a:t>
            </a:r>
            <a:r>
              <a:rPr lang="en-GB" sz="1800" i="1" dirty="0">
                <a:solidFill>
                  <a:schemeClr val="tx1"/>
                </a:solidFill>
                <a:cs typeface="ＭＳ Ｐゴシック" charset="-128"/>
              </a:rPr>
              <a:t>should</a:t>
            </a:r>
            <a:r>
              <a:rPr lang="en-GB" sz="1800" dirty="0">
                <a:solidFill>
                  <a:schemeClr val="tx1"/>
                </a:solidFill>
                <a:cs typeface="ＭＳ Ｐゴシック" charset="-128"/>
              </a:rPr>
              <a:t> not impact the camera </a:t>
            </a:r>
            <a:r>
              <a:rPr lang="en-GB" sz="1800" dirty="0" smtClean="0">
                <a:solidFill>
                  <a:schemeClr val="tx1"/>
                </a:solidFill>
                <a:cs typeface="ＭＳ Ｐゴシック" charset="-128"/>
              </a:rPr>
              <a:t>design</a:t>
            </a:r>
            <a:endParaRPr lang="en-GB" sz="1800" dirty="0">
              <a:solidFill>
                <a:schemeClr val="tx1"/>
              </a:solidFill>
              <a:cs typeface="ＭＳ Ｐゴシック" charset="-128"/>
            </a:endParaRPr>
          </a:p>
          <a:p>
            <a:pPr lvl="1"/>
            <a:endParaRPr lang="en-US" sz="1600" dirty="0" smtClean="0">
              <a:solidFill>
                <a:schemeClr val="tx1"/>
              </a:solidFill>
            </a:endParaRPr>
          </a:p>
          <a:p>
            <a:pPr lvl="1"/>
            <a:endParaRPr lang="en-US" sz="1600" dirty="0">
              <a:solidFill>
                <a:schemeClr val="tx1"/>
              </a:solidFill>
            </a:endParaRPr>
          </a:p>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572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83" y="142875"/>
            <a:ext cx="8128000" cy="471488"/>
          </a:xfrm>
        </p:spPr>
        <p:txBody>
          <a:bodyPr/>
          <a:lstStyle/>
          <a:p>
            <a:r>
              <a:rPr lang="fr-FR" dirty="0" err="1" smtClean="0"/>
              <a:t>Verification</a:t>
            </a:r>
            <a:r>
              <a:rPr lang="fr-FR" dirty="0" smtClean="0"/>
              <a:t> : </a:t>
            </a:r>
            <a:r>
              <a:rPr lang="fr-FR" dirty="0" err="1" smtClean="0"/>
              <a:t>Next</a:t>
            </a:r>
            <a:r>
              <a:rPr lang="fr-FR" dirty="0" smtClean="0"/>
              <a:t> </a:t>
            </a:r>
            <a:r>
              <a:rPr lang="fr-FR" dirty="0" err="1" smtClean="0"/>
              <a:t>Steps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6" name="Espace réservé du contenu 2"/>
          <p:cNvSpPr txBox="1">
            <a:spLocks/>
          </p:cNvSpPr>
          <p:nvPr/>
        </p:nvSpPr>
        <p:spPr>
          <a:xfrm>
            <a:off x="252371" y="910381"/>
            <a:ext cx="8803706"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US" sz="1800" dirty="0" smtClean="0">
                <a:solidFill>
                  <a:schemeClr val="tx1"/>
                </a:solidFill>
              </a:rPr>
              <a:t>Write </a:t>
            </a:r>
            <a:r>
              <a:rPr lang="en-US" sz="1800" dirty="0">
                <a:solidFill>
                  <a:schemeClr val="tx1"/>
                </a:solidFill>
              </a:rPr>
              <a:t>verification </a:t>
            </a:r>
            <a:r>
              <a:rPr lang="en-US" sz="1800" dirty="0" smtClean="0">
                <a:solidFill>
                  <a:schemeClr val="tx1"/>
                </a:solidFill>
              </a:rPr>
              <a:t>and inspection procedures </a:t>
            </a:r>
          </a:p>
          <a:p>
            <a:r>
              <a:rPr lang="en-US" sz="1800" dirty="0">
                <a:solidFill>
                  <a:schemeClr val="tx1"/>
                </a:solidFill>
              </a:rPr>
              <a:t>Expected for the Test Readiness </a:t>
            </a:r>
            <a:r>
              <a:rPr lang="en-US" sz="1800" dirty="0" smtClean="0">
                <a:solidFill>
                  <a:schemeClr val="tx1"/>
                </a:solidFill>
              </a:rPr>
              <a:t>Review (TRR)</a:t>
            </a:r>
            <a:endParaRPr lang="en-US" sz="1800" dirty="0">
              <a:solidFill>
                <a:schemeClr val="tx1"/>
              </a:solidFill>
            </a:endParaRPr>
          </a:p>
          <a:p>
            <a:r>
              <a:rPr lang="en-GB" sz="1800" dirty="0">
                <a:solidFill>
                  <a:schemeClr val="tx1"/>
                </a:solidFill>
              </a:rPr>
              <a:t>CTAO should support the generation </a:t>
            </a:r>
            <a:r>
              <a:rPr lang="en-GB" sz="1800" dirty="0" smtClean="0">
                <a:solidFill>
                  <a:schemeClr val="tx1"/>
                </a:solidFill>
              </a:rPr>
              <a:t>of </a:t>
            </a:r>
            <a:r>
              <a:rPr lang="en-GB" sz="1800" dirty="0">
                <a:solidFill>
                  <a:schemeClr val="tx1"/>
                </a:solidFill>
              </a:rPr>
              <a:t>these documents</a:t>
            </a:r>
          </a:p>
          <a:p>
            <a:r>
              <a:rPr lang="en-GB" sz="1800" dirty="0">
                <a:solidFill>
                  <a:schemeClr val="tx1"/>
                </a:solidFill>
              </a:rPr>
              <a:t>Shall include </a:t>
            </a:r>
          </a:p>
          <a:p>
            <a:pPr lvl="1"/>
            <a:r>
              <a:rPr lang="en-GB" sz="1400" dirty="0" smtClean="0">
                <a:solidFill>
                  <a:schemeClr val="tx1"/>
                </a:solidFill>
              </a:rPr>
              <a:t>Test facilities </a:t>
            </a:r>
            <a:r>
              <a:rPr lang="en-GB" sz="1400" dirty="0">
                <a:solidFill>
                  <a:schemeClr val="tx1"/>
                </a:solidFill>
              </a:rPr>
              <a:t>description</a:t>
            </a:r>
          </a:p>
          <a:p>
            <a:pPr lvl="1"/>
            <a:r>
              <a:rPr lang="en-GB" sz="1400" dirty="0">
                <a:solidFill>
                  <a:schemeClr val="tx1"/>
                </a:solidFill>
              </a:rPr>
              <a:t>Software and hardware </a:t>
            </a:r>
            <a:r>
              <a:rPr lang="en-GB" sz="1400" dirty="0" smtClean="0">
                <a:solidFill>
                  <a:schemeClr val="tx1"/>
                </a:solidFill>
              </a:rPr>
              <a:t>configurations</a:t>
            </a:r>
            <a:endParaRPr lang="en-GB" sz="1400" dirty="0">
              <a:solidFill>
                <a:schemeClr val="tx1"/>
              </a:solidFill>
            </a:endParaRPr>
          </a:p>
          <a:p>
            <a:pPr lvl="1"/>
            <a:r>
              <a:rPr lang="en-GB" sz="1400" dirty="0">
                <a:solidFill>
                  <a:schemeClr val="tx1"/>
                </a:solidFill>
              </a:rPr>
              <a:t>Description of tests and inspections that will be performed on the camera units</a:t>
            </a:r>
          </a:p>
          <a:p>
            <a:pPr lvl="1"/>
            <a:r>
              <a:rPr lang="en-GB" sz="1400" dirty="0">
                <a:solidFill>
                  <a:schemeClr val="tx1"/>
                </a:solidFill>
              </a:rPr>
              <a:t>Note that some verifications will be performed only on the first </a:t>
            </a:r>
            <a:r>
              <a:rPr lang="en-GB" sz="1400" dirty="0" smtClean="0">
                <a:solidFill>
                  <a:schemeClr val="tx1"/>
                </a:solidFill>
              </a:rPr>
              <a:t>camera(s)</a:t>
            </a:r>
          </a:p>
          <a:p>
            <a:r>
              <a:rPr lang="en-GB" sz="1800" dirty="0">
                <a:solidFill>
                  <a:srgbClr val="C00000"/>
                </a:solidFill>
              </a:rPr>
              <a:t>The QM is the ideal place to validate the </a:t>
            </a:r>
            <a:r>
              <a:rPr lang="en-GB" sz="1800" dirty="0" smtClean="0">
                <a:solidFill>
                  <a:srgbClr val="C00000"/>
                </a:solidFill>
              </a:rPr>
              <a:t>performances, calibrate </a:t>
            </a:r>
            <a:r>
              <a:rPr lang="en-GB" sz="1800" dirty="0">
                <a:solidFill>
                  <a:srgbClr val="C00000"/>
                </a:solidFill>
              </a:rPr>
              <a:t>the </a:t>
            </a:r>
            <a:r>
              <a:rPr lang="en-GB" sz="1800" dirty="0" smtClean="0">
                <a:solidFill>
                  <a:srgbClr val="C00000"/>
                </a:solidFill>
              </a:rPr>
              <a:t>camera and prepare the associated procedures</a:t>
            </a:r>
            <a:endParaRPr lang="en-GB" sz="1800" dirty="0">
              <a:solidFill>
                <a:srgbClr val="C00000"/>
              </a:solidFill>
            </a:endParaRPr>
          </a:p>
          <a:p>
            <a:pPr marL="342900" lvl="1" indent="-342900">
              <a:buFont typeface="Wingdings" pitchFamily="2" charset="2"/>
              <a:buChar char="§"/>
            </a:pPr>
            <a:endParaRPr lang="en-GB" sz="1800" dirty="0">
              <a:solidFill>
                <a:schemeClr val="tx1"/>
              </a:solidFill>
              <a:cs typeface="ＭＳ Ｐゴシック" charset="-128"/>
            </a:endParaRPr>
          </a:p>
          <a:p>
            <a:r>
              <a:rPr lang="en-GB" sz="1800" dirty="0" smtClean="0">
                <a:solidFill>
                  <a:schemeClr val="tx1"/>
                </a:solidFill>
              </a:rPr>
              <a:t>TRR Target:  February / </a:t>
            </a:r>
            <a:r>
              <a:rPr lang="en-GB" sz="1800" dirty="0">
                <a:solidFill>
                  <a:schemeClr val="tx1"/>
                </a:solidFill>
              </a:rPr>
              <a:t>March </a:t>
            </a:r>
            <a:r>
              <a:rPr lang="en-GB" sz="1800" dirty="0" smtClean="0">
                <a:solidFill>
                  <a:schemeClr val="tx1"/>
                </a:solidFill>
              </a:rPr>
              <a:t>2023</a:t>
            </a:r>
          </a:p>
          <a:p>
            <a:r>
              <a:rPr lang="en-GB" sz="1800" i="1" dirty="0" smtClean="0">
                <a:solidFill>
                  <a:schemeClr val="tx1"/>
                </a:solidFill>
              </a:rPr>
              <a:t>“The </a:t>
            </a:r>
            <a:r>
              <a:rPr lang="en-GB" sz="1800" i="1" dirty="0">
                <a:solidFill>
                  <a:schemeClr val="tx1"/>
                </a:solidFill>
              </a:rPr>
              <a:t>basic objective of the TRR is to check whether the test item is ready for testing (including a check that there are no open change requests or action items from previous review) and whether the test program and its related facilities are fit to perform the test (i.e. test plans and procedures are available and accepted</a:t>
            </a:r>
            <a:r>
              <a:rPr lang="en-GB" sz="1800" i="1" dirty="0" smtClean="0">
                <a:solidFill>
                  <a:schemeClr val="tx1"/>
                </a:solidFill>
              </a:rPr>
              <a:t>)” - CTA </a:t>
            </a:r>
            <a:r>
              <a:rPr lang="en-GB" sz="1800" i="1" dirty="0">
                <a:solidFill>
                  <a:schemeClr val="tx1"/>
                </a:solidFill>
              </a:rPr>
              <a:t>Management </a:t>
            </a:r>
            <a:r>
              <a:rPr lang="en-GB" sz="1800" i="1" dirty="0" smtClean="0">
                <a:solidFill>
                  <a:schemeClr val="tx1"/>
                </a:solidFill>
              </a:rPr>
              <a:t>Plan 2020-05-25</a:t>
            </a:r>
            <a:endParaRPr lang="en-US" sz="1800" i="1" dirty="0">
              <a:solidFill>
                <a:schemeClr val="tx1"/>
              </a:solidFill>
            </a:endParaRPr>
          </a:p>
          <a:p>
            <a:pPr lvl="1"/>
            <a:endParaRPr lang="en-US" sz="1600" dirty="0">
              <a:solidFill>
                <a:schemeClr val="tx1"/>
              </a:solidFill>
            </a:endParaRPr>
          </a:p>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297650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570" y="2144418"/>
            <a:ext cx="8012867" cy="1200329"/>
          </a:xfrm>
          <a:prstGeom prst="rect">
            <a:avLst/>
          </a:prstGeom>
        </p:spPr>
        <p:txBody>
          <a:bodyPr wrap="square">
            <a:spAutoFit/>
          </a:bodyPr>
          <a:lstStyle/>
          <a:p>
            <a:r>
              <a:rPr lang="en-US" sz="3600" b="1" dirty="0" smtClean="0">
                <a:solidFill>
                  <a:schemeClr val="bg1"/>
                </a:solidFill>
                <a:latin typeface="Fira sans"/>
                <a:cs typeface="Fira sans"/>
              </a:rPr>
              <a:t>Status of CDMR </a:t>
            </a:r>
            <a:r>
              <a:rPr lang="en-US" sz="3600" b="1" dirty="0" err="1" smtClean="0">
                <a:solidFill>
                  <a:schemeClr val="bg1"/>
                </a:solidFill>
                <a:latin typeface="Fira sans"/>
                <a:cs typeface="Fira sans"/>
              </a:rPr>
              <a:t>RIXes</a:t>
            </a:r>
            <a:r>
              <a:rPr lang="en-US" sz="3600" b="1" dirty="0" smtClean="0">
                <a:solidFill>
                  <a:schemeClr val="bg1"/>
                </a:solidFill>
                <a:latin typeface="Fira sans"/>
                <a:cs typeface="Fira sans"/>
              </a:rPr>
              <a:t> </a:t>
            </a:r>
          </a:p>
          <a:p>
            <a:r>
              <a:rPr lang="en-US" sz="3600" b="1" dirty="0" smtClean="0">
                <a:solidFill>
                  <a:schemeClr val="bg1"/>
                </a:solidFill>
                <a:latin typeface="Fira sans"/>
                <a:cs typeface="Fira sans"/>
              </a:rPr>
              <a:t>for System Engineering WP</a:t>
            </a:r>
            <a:endParaRPr lang="en-US" sz="3600" b="1" dirty="0">
              <a:solidFill>
                <a:schemeClr val="bg1"/>
              </a:solidFill>
              <a:latin typeface="Fira sans"/>
              <a:cs typeface="Fira sans"/>
            </a:endParaRPr>
          </a:p>
        </p:txBody>
      </p:sp>
    </p:spTree>
    <p:extLst>
      <p:ext uri="{BB962C8B-B14F-4D97-AF65-F5344CB8AC3E}">
        <p14:creationId xmlns:p14="http://schemas.microsoft.com/office/powerpoint/2010/main" val="146428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539" y="142875"/>
            <a:ext cx="8128000" cy="471488"/>
          </a:xfrm>
        </p:spPr>
        <p:txBody>
          <a:bodyPr/>
          <a:lstStyle/>
          <a:p>
            <a:r>
              <a:rPr lang="fr-FR" dirty="0" smtClean="0"/>
              <a:t>System Engineering </a:t>
            </a:r>
            <a:r>
              <a:rPr lang="fr-FR" dirty="0" err="1" smtClean="0"/>
              <a:t>RIXes</a:t>
            </a:r>
            <a:r>
              <a:rPr lang="fr-FR" dirty="0" smtClean="0"/>
              <a:t>: </a:t>
            </a:r>
            <a:r>
              <a:rPr lang="fr-FR" dirty="0" err="1" smtClean="0"/>
              <a:t>Status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rgbClr val="C00000"/>
                </a:solidFill>
              </a:rPr>
              <a:t>27 </a:t>
            </a:r>
            <a:r>
              <a:rPr lang="en-GB" sz="1800" dirty="0" err="1" smtClean="0">
                <a:solidFill>
                  <a:srgbClr val="C00000"/>
                </a:solidFill>
              </a:rPr>
              <a:t>RIXes</a:t>
            </a:r>
            <a:r>
              <a:rPr lang="en-GB" sz="1800" dirty="0" smtClean="0">
                <a:solidFill>
                  <a:srgbClr val="C00000"/>
                </a:solidFill>
              </a:rPr>
              <a:t> within the category “System Engineering” (6 high priority)</a:t>
            </a:r>
          </a:p>
          <a:p>
            <a:pPr lvl="1"/>
            <a:r>
              <a:rPr lang="en-GB" sz="1400" dirty="0" smtClean="0">
                <a:solidFill>
                  <a:schemeClr val="tx1"/>
                </a:solidFill>
              </a:rPr>
              <a:t>22 are closed</a:t>
            </a:r>
          </a:p>
          <a:p>
            <a:pPr lvl="1"/>
            <a:r>
              <a:rPr lang="en-GB" sz="1400" dirty="0" smtClean="0">
                <a:solidFill>
                  <a:schemeClr val="tx1"/>
                </a:solidFill>
              </a:rPr>
              <a:t>4 </a:t>
            </a:r>
            <a:r>
              <a:rPr lang="en-GB" sz="1400" dirty="0" smtClean="0">
                <a:solidFill>
                  <a:schemeClr val="tx1"/>
                </a:solidFill>
              </a:rPr>
              <a:t>non closed </a:t>
            </a:r>
            <a:r>
              <a:rPr lang="en-GB" sz="1400" dirty="0" err="1" smtClean="0">
                <a:solidFill>
                  <a:schemeClr val="tx1"/>
                </a:solidFill>
              </a:rPr>
              <a:t>RIXes</a:t>
            </a:r>
            <a:r>
              <a:rPr lang="en-GB" sz="1400" dirty="0" smtClean="0">
                <a:solidFill>
                  <a:schemeClr val="tx1"/>
                </a:solidFill>
              </a:rPr>
              <a:t> are assigned to </a:t>
            </a:r>
            <a:r>
              <a:rPr lang="en-GB" sz="1400" dirty="0" smtClean="0">
                <a:solidFill>
                  <a:schemeClr val="tx1"/>
                </a:solidFill>
              </a:rPr>
              <a:t>CTAO (42381</a:t>
            </a:r>
            <a:r>
              <a:rPr lang="en-GB" sz="1400" dirty="0" smtClean="0">
                <a:solidFill>
                  <a:schemeClr val="tx1"/>
                </a:solidFill>
              </a:rPr>
              <a:t>, 42336, </a:t>
            </a:r>
            <a:r>
              <a:rPr lang="en-GB" sz="1400" dirty="0">
                <a:solidFill>
                  <a:schemeClr val="tx1"/>
                </a:solidFill>
              </a:rPr>
              <a:t>42629, 42511) </a:t>
            </a:r>
            <a:endParaRPr lang="en-GB" sz="1400" dirty="0" smtClean="0">
              <a:solidFill>
                <a:schemeClr val="tx1"/>
              </a:solidFill>
            </a:endParaRPr>
          </a:p>
          <a:p>
            <a:endParaRPr lang="en-GB" sz="1800" dirty="0" smtClean="0">
              <a:solidFill>
                <a:schemeClr val="tx1"/>
              </a:solidFill>
            </a:endParaRPr>
          </a:p>
          <a:p>
            <a:endParaRPr lang="en-GB" sz="1800" dirty="0" smtClean="0">
              <a:solidFill>
                <a:schemeClr val="tx1"/>
              </a:solidFill>
            </a:endParaRPr>
          </a:p>
          <a:p>
            <a:r>
              <a:rPr lang="en-GB" sz="1800" dirty="0" smtClean="0">
                <a:solidFill>
                  <a:srgbClr val="C00000"/>
                </a:solidFill>
              </a:rPr>
              <a:t>1 non closed RIX </a:t>
            </a:r>
          </a:p>
          <a:p>
            <a:pPr lvl="1"/>
            <a:r>
              <a:rPr lang="en-GB" sz="1400" dirty="0" smtClean="0">
                <a:solidFill>
                  <a:schemeClr val="tx1"/>
                </a:solidFill>
                <a:hlinkClick r:id="rId2"/>
              </a:rPr>
              <a:t>RIX 41768</a:t>
            </a:r>
            <a:endParaRPr lang="en-GB" sz="1400" dirty="0" smtClean="0">
              <a:solidFill>
                <a:schemeClr val="tx1"/>
              </a:solidFill>
            </a:endParaRPr>
          </a:p>
          <a:p>
            <a:pPr lvl="1"/>
            <a:r>
              <a:rPr lang="en-GB" sz="1400" dirty="0" smtClean="0"/>
              <a:t>“We </a:t>
            </a:r>
            <a:r>
              <a:rPr lang="en-GB" sz="1400" dirty="0"/>
              <a:t>have discussed this topic in the monthly SE meeting between MST and CTAO in April 2021. MST agreed to provide the allocation of the MST level B requirements to the camera and structure (AI-210416-01). The allocation of requirements that are only for camera or structure exists / has been provided.</a:t>
            </a:r>
            <a:r>
              <a:rPr lang="en-GB" sz="1400" dirty="0" smtClean="0">
                <a:solidFill>
                  <a:schemeClr val="tx1"/>
                </a:solidFill>
              </a:rPr>
              <a:t>“</a:t>
            </a:r>
          </a:p>
          <a:p>
            <a:pPr lvl="1"/>
            <a:r>
              <a:rPr lang="en-GB" sz="1400" b="1" dirty="0" smtClean="0"/>
              <a:t>“</a:t>
            </a:r>
            <a:r>
              <a:rPr lang="en-GB" sz="1400" b="1" dirty="0" smtClean="0">
                <a:solidFill>
                  <a:schemeClr val="accent1">
                    <a:lumMod val="75000"/>
                  </a:schemeClr>
                </a:solidFill>
              </a:rPr>
              <a:t>The </a:t>
            </a:r>
            <a:r>
              <a:rPr lang="en-GB" sz="1400" b="1" dirty="0">
                <a:solidFill>
                  <a:schemeClr val="accent1">
                    <a:lumMod val="75000"/>
                  </a:schemeClr>
                </a:solidFill>
              </a:rPr>
              <a:t>remaining open part of the relevant action is for the MST team to provide a breakdown (budget allocation) for those requirements that have components from both structure and camera. This is currently on hold due to other priorities</a:t>
            </a:r>
            <a:r>
              <a:rPr lang="en-GB" sz="1400" b="1" dirty="0" smtClean="0">
                <a:solidFill>
                  <a:schemeClr val="accent1">
                    <a:lumMod val="75000"/>
                  </a:schemeClr>
                </a:solidFill>
              </a:rPr>
              <a:t>.”</a:t>
            </a: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4" name="ZoneTexte 3"/>
          <p:cNvSpPr txBox="1"/>
          <p:nvPr/>
        </p:nvSpPr>
        <p:spPr>
          <a:xfrm>
            <a:off x="5416062" y="5741377"/>
            <a:ext cx="3407097" cy="492443"/>
          </a:xfrm>
          <a:prstGeom prst="rect">
            <a:avLst/>
          </a:prstGeom>
          <a:noFill/>
        </p:spPr>
        <p:txBody>
          <a:bodyPr wrap="square" rtlCol="0">
            <a:spAutoFit/>
          </a:bodyPr>
          <a:lstStyle/>
          <a:p>
            <a:r>
              <a:rPr lang="en-GB" dirty="0" smtClean="0"/>
              <a:t>Status on 2022-10-05</a:t>
            </a:r>
            <a:endParaRPr lang="en-GB" dirty="0"/>
          </a:p>
        </p:txBody>
      </p:sp>
    </p:spTree>
    <p:extLst>
      <p:ext uri="{BB962C8B-B14F-4D97-AF65-F5344CB8AC3E}">
        <p14:creationId xmlns:p14="http://schemas.microsoft.com/office/powerpoint/2010/main" val="196783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585" y="97520"/>
            <a:ext cx="7857836" cy="471488"/>
          </a:xfrm>
        </p:spPr>
        <p:txBody>
          <a:bodyPr/>
          <a:lstStyle/>
          <a:p>
            <a:r>
              <a:rPr lang="en-GB" dirty="0" smtClean="0"/>
              <a:t>System Engineering: </a:t>
            </a:r>
            <a:r>
              <a:rPr lang="en-GB" dirty="0"/>
              <a:t>Agenda</a:t>
            </a:r>
          </a:p>
        </p:txBody>
      </p:sp>
      <p:sp>
        <p:nvSpPr>
          <p:cNvPr id="3" name="Espace réservé du contenu 2"/>
          <p:cNvSpPr txBox="1">
            <a:spLocks/>
          </p:cNvSpPr>
          <p:nvPr/>
        </p:nvSpPr>
        <p:spPr>
          <a:xfrm>
            <a:off x="99970" y="854966"/>
            <a:ext cx="8657168" cy="5401450"/>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dirty="0" smtClean="0">
                <a:solidFill>
                  <a:schemeClr val="tx1"/>
                </a:solidFill>
              </a:rPr>
              <a:t>Meeting Organization Overview </a:t>
            </a:r>
          </a:p>
          <a:p>
            <a:endParaRPr lang="en-GB" dirty="0" smtClean="0">
              <a:solidFill>
                <a:schemeClr val="tx1"/>
              </a:solidFill>
            </a:endParaRPr>
          </a:p>
          <a:p>
            <a:r>
              <a:rPr lang="en-GB" dirty="0" smtClean="0">
                <a:solidFill>
                  <a:schemeClr val="tx1"/>
                </a:solidFill>
              </a:rPr>
              <a:t>Interfaces News</a:t>
            </a:r>
          </a:p>
          <a:p>
            <a:endParaRPr lang="en-GB" dirty="0" smtClean="0">
              <a:solidFill>
                <a:srgbClr val="C00000"/>
              </a:solidFill>
            </a:endParaRPr>
          </a:p>
          <a:p>
            <a:r>
              <a:rPr lang="en-GB" dirty="0" smtClean="0"/>
              <a:t>Design Verification</a:t>
            </a:r>
          </a:p>
          <a:p>
            <a:endParaRPr lang="en-GB" dirty="0"/>
          </a:p>
          <a:p>
            <a:r>
              <a:rPr lang="en-GB" dirty="0" smtClean="0"/>
              <a:t>Status of CDMR </a:t>
            </a:r>
            <a:r>
              <a:rPr lang="en-GB" dirty="0" err="1" smtClean="0"/>
              <a:t>RIXes</a:t>
            </a:r>
            <a:endParaRPr lang="en-GB" dirty="0" smtClean="0"/>
          </a:p>
          <a:p>
            <a:pPr lvl="1"/>
            <a:endParaRPr lang="en-GB" dirty="0"/>
          </a:p>
        </p:txBody>
      </p:sp>
      <p:sp>
        <p:nvSpPr>
          <p:cNvPr id="4" name="ZoneTexte 3"/>
          <p:cNvSpPr txBox="1"/>
          <p:nvPr/>
        </p:nvSpPr>
        <p:spPr>
          <a:xfrm>
            <a:off x="4220307" y="4009293"/>
            <a:ext cx="4615961" cy="2585323"/>
          </a:xfrm>
          <a:prstGeom prst="rect">
            <a:avLst/>
          </a:prstGeom>
          <a:solidFill>
            <a:schemeClr val="accent5"/>
          </a:solidFill>
          <a:ln>
            <a:solidFill>
              <a:schemeClr val="accent2"/>
            </a:solidFill>
          </a:ln>
        </p:spPr>
        <p:txBody>
          <a:bodyPr wrap="square" rtlCol="0">
            <a:spAutoFit/>
          </a:bodyPr>
          <a:lstStyle/>
          <a:p>
            <a:r>
              <a:rPr lang="fr-FR" sz="1800" dirty="0">
                <a:solidFill>
                  <a:srgbClr val="C00000"/>
                </a:solidFill>
              </a:rPr>
              <a:t>CDMR</a:t>
            </a:r>
            <a:r>
              <a:rPr lang="fr-FR" sz="1800" dirty="0"/>
              <a:t>: Critical Design and </a:t>
            </a:r>
            <a:r>
              <a:rPr lang="fr-FR" sz="1800" dirty="0" err="1"/>
              <a:t>Manufacturing</a:t>
            </a:r>
            <a:r>
              <a:rPr lang="fr-FR" sz="1800" dirty="0"/>
              <a:t> </a:t>
            </a:r>
            <a:r>
              <a:rPr lang="fr-FR" sz="1800" dirty="0" err="1"/>
              <a:t>Readiness</a:t>
            </a:r>
            <a:r>
              <a:rPr lang="fr-FR" sz="1800" dirty="0"/>
              <a:t> </a:t>
            </a:r>
            <a:r>
              <a:rPr lang="fr-FR" sz="1800" dirty="0" err="1"/>
              <a:t>Review</a:t>
            </a:r>
            <a:endParaRPr lang="fr-FR" sz="1800" dirty="0"/>
          </a:p>
          <a:p>
            <a:r>
              <a:rPr lang="fr-FR" sz="1800" dirty="0">
                <a:solidFill>
                  <a:srgbClr val="C00000"/>
                </a:solidFill>
              </a:rPr>
              <a:t>CTAO</a:t>
            </a:r>
            <a:r>
              <a:rPr lang="fr-FR" sz="1800" dirty="0"/>
              <a:t>: CTA Office </a:t>
            </a:r>
          </a:p>
          <a:p>
            <a:r>
              <a:rPr lang="fr-FR" sz="1800" dirty="0">
                <a:solidFill>
                  <a:srgbClr val="C00000"/>
                </a:solidFill>
              </a:rPr>
              <a:t>ICD: </a:t>
            </a:r>
            <a:r>
              <a:rPr lang="fr-FR" sz="1800" dirty="0"/>
              <a:t>Interface Control Document</a:t>
            </a:r>
          </a:p>
          <a:p>
            <a:r>
              <a:rPr lang="fr-FR" sz="1800" dirty="0">
                <a:solidFill>
                  <a:srgbClr val="C00000"/>
                </a:solidFill>
              </a:rPr>
              <a:t>IPS</a:t>
            </a:r>
            <a:r>
              <a:rPr lang="fr-FR" sz="1800" dirty="0"/>
              <a:t>: Integrated Protection System</a:t>
            </a:r>
          </a:p>
          <a:p>
            <a:r>
              <a:rPr lang="fr-FR" sz="1800" dirty="0" smtClean="0">
                <a:solidFill>
                  <a:srgbClr val="C00000"/>
                </a:solidFill>
              </a:rPr>
              <a:t>RIX</a:t>
            </a:r>
            <a:r>
              <a:rPr lang="fr-FR" sz="1800" dirty="0" smtClean="0"/>
              <a:t>: </a:t>
            </a:r>
            <a:r>
              <a:rPr lang="fr-FR" sz="1800" dirty="0" err="1" smtClean="0"/>
              <a:t>Review</a:t>
            </a:r>
            <a:r>
              <a:rPr lang="fr-FR" sz="1800" dirty="0" smtClean="0"/>
              <a:t> Item comment or question</a:t>
            </a:r>
          </a:p>
          <a:p>
            <a:r>
              <a:rPr lang="fr-FR" sz="1800" dirty="0">
                <a:solidFill>
                  <a:srgbClr val="C00000"/>
                </a:solidFill>
              </a:rPr>
              <a:t>SE: </a:t>
            </a:r>
            <a:r>
              <a:rPr lang="fr-FR" sz="1800" dirty="0"/>
              <a:t>System </a:t>
            </a:r>
            <a:r>
              <a:rPr lang="fr-FR" sz="1800" dirty="0" smtClean="0"/>
              <a:t>Engineering</a:t>
            </a:r>
          </a:p>
          <a:p>
            <a:r>
              <a:rPr lang="fr-FR" sz="1800" dirty="0" smtClean="0">
                <a:solidFill>
                  <a:srgbClr val="C00000"/>
                </a:solidFill>
              </a:rPr>
              <a:t>TRR: </a:t>
            </a:r>
            <a:r>
              <a:rPr lang="fr-FR" sz="1800" dirty="0" smtClean="0"/>
              <a:t>Test </a:t>
            </a:r>
            <a:r>
              <a:rPr lang="fr-FR" sz="1800" dirty="0" err="1" smtClean="0"/>
              <a:t>Readiness</a:t>
            </a:r>
            <a:r>
              <a:rPr lang="fr-FR" sz="1800" dirty="0" smtClean="0"/>
              <a:t> </a:t>
            </a:r>
            <a:r>
              <a:rPr lang="fr-FR" sz="1800" dirty="0" err="1" smtClean="0"/>
              <a:t>Review</a:t>
            </a:r>
            <a:endParaRPr lang="fr-FR" sz="1800" dirty="0"/>
          </a:p>
          <a:p>
            <a:r>
              <a:rPr lang="fr-FR" sz="1800" dirty="0" smtClean="0">
                <a:solidFill>
                  <a:srgbClr val="C00000"/>
                </a:solidFill>
              </a:rPr>
              <a:t>WP</a:t>
            </a:r>
            <a:r>
              <a:rPr lang="fr-FR" sz="1800" dirty="0" smtClean="0"/>
              <a:t>: </a:t>
            </a:r>
            <a:r>
              <a:rPr lang="fr-FR" sz="1800" dirty="0" err="1" smtClean="0"/>
              <a:t>Work</a:t>
            </a:r>
            <a:r>
              <a:rPr lang="fr-FR" sz="1800" dirty="0" smtClean="0"/>
              <a:t> Package</a:t>
            </a:r>
            <a:endParaRPr lang="fr-FR" sz="1800" dirty="0"/>
          </a:p>
        </p:txBody>
      </p:sp>
    </p:spTree>
    <p:extLst>
      <p:ext uri="{BB962C8B-B14F-4D97-AF65-F5344CB8AC3E}">
        <p14:creationId xmlns:p14="http://schemas.microsoft.com/office/powerpoint/2010/main" val="4214183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44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570" y="2144418"/>
            <a:ext cx="8012867" cy="646331"/>
          </a:xfrm>
          <a:prstGeom prst="rect">
            <a:avLst/>
          </a:prstGeom>
        </p:spPr>
        <p:txBody>
          <a:bodyPr wrap="square">
            <a:spAutoFit/>
          </a:bodyPr>
          <a:lstStyle/>
          <a:p>
            <a:r>
              <a:rPr lang="en-US" sz="3600" b="1" dirty="0" smtClean="0">
                <a:solidFill>
                  <a:schemeClr val="bg1"/>
                </a:solidFill>
                <a:latin typeface="Fira sans"/>
                <a:cs typeface="Fira sans"/>
              </a:rPr>
              <a:t>Meeting Organization</a:t>
            </a:r>
            <a:endParaRPr lang="en-US" sz="3600" b="1" dirty="0">
              <a:solidFill>
                <a:schemeClr val="bg1"/>
              </a:solidFill>
              <a:latin typeface="Fira sans"/>
              <a:cs typeface="Fira sans"/>
            </a:endParaRPr>
          </a:p>
        </p:txBody>
      </p:sp>
    </p:spTree>
    <p:extLst>
      <p:ext uri="{BB962C8B-B14F-4D97-AF65-F5344CB8AC3E}">
        <p14:creationId xmlns:p14="http://schemas.microsoft.com/office/powerpoint/2010/main" val="317565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57" y="142875"/>
            <a:ext cx="8128000" cy="471488"/>
          </a:xfrm>
        </p:spPr>
        <p:txBody>
          <a:bodyPr/>
          <a:lstStyle/>
          <a:p>
            <a:r>
              <a:rPr lang="en-GB" dirty="0" smtClean="0"/>
              <a:t>SE Meeting Organization Overview</a:t>
            </a:r>
            <a:endParaRPr lang="en-GB" dirty="0"/>
          </a:p>
        </p:txBody>
      </p:sp>
      <p:sp>
        <p:nvSpPr>
          <p:cNvPr id="3" name="Espace réservé du contenu 2"/>
          <p:cNvSpPr txBox="1">
            <a:spLocks/>
          </p:cNvSpPr>
          <p:nvPr/>
        </p:nvSpPr>
        <p:spPr>
          <a:xfrm>
            <a:off x="99971" y="757981"/>
            <a:ext cx="8833014"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a:solidFill>
                  <a:srgbClr val="C00000"/>
                </a:solidFill>
              </a:rPr>
              <a:t>Interactions with MST teams : MST Technical Coordination Group (MST TCG)</a:t>
            </a:r>
          </a:p>
          <a:p>
            <a:pPr lvl="1"/>
            <a:r>
              <a:rPr lang="en-GB" sz="1400" dirty="0">
                <a:solidFill>
                  <a:schemeClr val="tx1"/>
                </a:solidFill>
              </a:rPr>
              <a:t>E</a:t>
            </a:r>
            <a:r>
              <a:rPr lang="en-GB" sz="1400" dirty="0" smtClean="0">
                <a:solidFill>
                  <a:schemeClr val="tx1"/>
                </a:solidFill>
              </a:rPr>
              <a:t>very Monday at 10 am </a:t>
            </a:r>
          </a:p>
          <a:p>
            <a:pPr lvl="1"/>
            <a:r>
              <a:rPr lang="en-GB" sz="1400" dirty="0" smtClean="0">
                <a:solidFill>
                  <a:schemeClr val="tx1"/>
                </a:solidFill>
              </a:rPr>
              <a:t>MST Structure (Markus &amp; Alex), </a:t>
            </a:r>
            <a:r>
              <a:rPr lang="en-GB" sz="1400" dirty="0" err="1" smtClean="0">
                <a:solidFill>
                  <a:schemeClr val="tx1"/>
                </a:solidFill>
              </a:rPr>
              <a:t>FlashCAM</a:t>
            </a:r>
            <a:r>
              <a:rPr lang="en-GB" sz="1400" dirty="0" smtClean="0">
                <a:solidFill>
                  <a:schemeClr val="tx1"/>
                </a:solidFill>
              </a:rPr>
              <a:t> (German, </a:t>
            </a:r>
            <a:r>
              <a:rPr lang="en-GB" sz="1400" dirty="0" err="1" smtClean="0">
                <a:solidFill>
                  <a:schemeClr val="tx1"/>
                </a:solidFill>
              </a:rPr>
              <a:t>Miquel</a:t>
            </a:r>
            <a:r>
              <a:rPr lang="en-GB" sz="1400" dirty="0" smtClean="0">
                <a:solidFill>
                  <a:schemeClr val="tx1"/>
                </a:solidFill>
              </a:rPr>
              <a:t>) and NectarCAM (Philippe &amp; myself)</a:t>
            </a:r>
          </a:p>
          <a:p>
            <a:pPr lvl="1"/>
            <a:r>
              <a:rPr lang="en-GB" sz="1400" dirty="0" smtClean="0">
                <a:solidFill>
                  <a:schemeClr val="tx1"/>
                </a:solidFill>
              </a:rPr>
              <a:t>+ relevant experts when necessary</a:t>
            </a:r>
          </a:p>
          <a:p>
            <a:pPr lvl="1"/>
            <a:r>
              <a:rPr lang="en-GB" sz="1400" dirty="0" smtClean="0">
                <a:solidFill>
                  <a:schemeClr val="tx1"/>
                </a:solidFill>
              </a:rPr>
              <a:t>Agree on common ICD (MST Structure – Camera ICD), common objects (chiller specifications, UPS) </a:t>
            </a:r>
          </a:p>
          <a:p>
            <a:pPr lvl="1"/>
            <a:r>
              <a:rPr lang="en-GB" sz="1400" dirty="0" smtClean="0">
                <a:solidFill>
                  <a:schemeClr val="tx1"/>
                </a:solidFill>
              </a:rPr>
              <a:t>Share common issues (high wind resistance), prepare interactions with CTAO…</a:t>
            </a:r>
          </a:p>
          <a:p>
            <a:pPr lvl="1"/>
            <a:endParaRPr lang="en-GB" sz="1200" dirty="0">
              <a:solidFill>
                <a:schemeClr val="tx1"/>
              </a:solidFill>
            </a:endParaRPr>
          </a:p>
          <a:p>
            <a:r>
              <a:rPr lang="en-GB" sz="1800" dirty="0" smtClean="0">
                <a:solidFill>
                  <a:srgbClr val="C00000"/>
                </a:solidFill>
              </a:rPr>
              <a:t>Interaction with CTAO SE team: CTAO – MST SE meeting </a:t>
            </a:r>
          </a:p>
          <a:p>
            <a:pPr lvl="1"/>
            <a:r>
              <a:rPr lang="en-GB" sz="1400" dirty="0" smtClean="0">
                <a:solidFill>
                  <a:schemeClr val="tx1"/>
                </a:solidFill>
              </a:rPr>
              <a:t>Once a month</a:t>
            </a:r>
          </a:p>
          <a:p>
            <a:pPr lvl="1"/>
            <a:r>
              <a:rPr lang="en-GB" sz="1400" dirty="0" smtClean="0">
                <a:solidFill>
                  <a:schemeClr val="tx1"/>
                </a:solidFill>
              </a:rPr>
              <a:t>Common meeting within MST Structure, </a:t>
            </a:r>
            <a:r>
              <a:rPr lang="en-GB" sz="1400" dirty="0" err="1" smtClean="0">
                <a:solidFill>
                  <a:schemeClr val="tx1"/>
                </a:solidFill>
              </a:rPr>
              <a:t>FlashCAM</a:t>
            </a:r>
            <a:r>
              <a:rPr lang="en-GB" sz="1400" dirty="0" smtClean="0">
                <a:solidFill>
                  <a:schemeClr val="tx1"/>
                </a:solidFill>
              </a:rPr>
              <a:t> and NectarCAM teams</a:t>
            </a:r>
          </a:p>
          <a:p>
            <a:pPr lvl="1"/>
            <a:r>
              <a:rPr lang="en-GB" sz="1400" dirty="0" smtClean="0">
                <a:solidFill>
                  <a:schemeClr val="tx1"/>
                </a:solidFill>
              </a:rPr>
              <a:t>Discuss telescope interfaces, telescope requirements, telescope reviews, maintenance issues, technical workshops </a:t>
            </a:r>
            <a:r>
              <a:rPr lang="en-GB" sz="1200" dirty="0" smtClean="0">
                <a:solidFill>
                  <a:schemeClr val="tx1"/>
                </a:solidFill>
              </a:rPr>
              <a:t>…</a:t>
            </a:r>
          </a:p>
          <a:p>
            <a:pPr lvl="1"/>
            <a:endParaRPr lang="en-GB" sz="1200" dirty="0">
              <a:solidFill>
                <a:schemeClr val="tx1"/>
              </a:solidFill>
            </a:endParaRPr>
          </a:p>
          <a:p>
            <a:r>
              <a:rPr lang="en-GB" sz="1800" dirty="0" smtClean="0">
                <a:solidFill>
                  <a:srgbClr val="C00000"/>
                </a:solidFill>
              </a:rPr>
              <a:t>Specific meetings with CTAO on dedicated subjects </a:t>
            </a:r>
          </a:p>
          <a:p>
            <a:pPr lvl="1"/>
            <a:r>
              <a:rPr lang="en-GB" sz="1400" dirty="0" smtClean="0">
                <a:solidFill>
                  <a:schemeClr val="tx1"/>
                </a:solidFill>
              </a:rPr>
              <a:t>Interfaces (software, IPS…), requirements, CTA standards… </a:t>
            </a:r>
          </a:p>
          <a:p>
            <a:pPr lvl="1"/>
            <a:r>
              <a:rPr lang="en-GB" sz="1400" dirty="0" smtClean="0">
                <a:solidFill>
                  <a:schemeClr val="tx1"/>
                </a:solidFill>
              </a:rPr>
              <a:t>With relevant experts on each side</a:t>
            </a:r>
          </a:p>
          <a:p>
            <a:pPr lvl="1"/>
            <a:endParaRPr lang="en-GB" sz="1200" dirty="0">
              <a:solidFill>
                <a:schemeClr val="tx1"/>
              </a:solidFill>
            </a:endParaRPr>
          </a:p>
          <a:p>
            <a:r>
              <a:rPr lang="en-GB" sz="1800" dirty="0" smtClean="0">
                <a:solidFill>
                  <a:srgbClr val="C00000"/>
                </a:solidFill>
              </a:rPr>
              <a:t>Technical Follow up meetings within NectarCAM</a:t>
            </a:r>
          </a:p>
          <a:p>
            <a:pPr lvl="1"/>
            <a:r>
              <a:rPr lang="en-GB" sz="1400" dirty="0" smtClean="0">
                <a:solidFill>
                  <a:schemeClr val="tx1"/>
                </a:solidFill>
              </a:rPr>
              <a:t>Monitor progress of the implementation of changes, ensure requirement flow down, discuss technical issues </a:t>
            </a:r>
          </a:p>
          <a:p>
            <a:pPr lvl="1"/>
            <a:r>
              <a:rPr lang="en-GB" sz="1400" dirty="0" smtClean="0">
                <a:solidFill>
                  <a:schemeClr val="tx1"/>
                </a:solidFill>
              </a:rPr>
              <a:t>Fred, Philippe G., François T. and me as permanent members + relevant experts</a:t>
            </a:r>
          </a:p>
          <a:p>
            <a:pPr lvl="1"/>
            <a:endParaRPr lang="en-GB" sz="12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402077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658" y="185737"/>
            <a:ext cx="8128000" cy="471488"/>
          </a:xfrm>
        </p:spPr>
        <p:txBody>
          <a:bodyPr/>
          <a:lstStyle/>
          <a:p>
            <a:r>
              <a:rPr lang="fr-FR" dirty="0" smtClean="0"/>
              <a:t>NectarCAM </a:t>
            </a:r>
            <a:r>
              <a:rPr lang="fr-FR" dirty="0" err="1"/>
              <a:t>T</a:t>
            </a:r>
            <a:r>
              <a:rPr lang="fr-FR" dirty="0" err="1" smtClean="0"/>
              <a:t>echnical</a:t>
            </a:r>
            <a:r>
              <a:rPr lang="fr-FR" dirty="0" smtClean="0"/>
              <a:t> </a:t>
            </a:r>
            <a:r>
              <a:rPr lang="fr-FR" dirty="0" err="1" smtClean="0"/>
              <a:t>Follow</a:t>
            </a:r>
            <a:r>
              <a:rPr lang="fr-FR" dirty="0" smtClean="0"/>
              <a:t> up Meetings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4" name="Espace réservé du contenu 2"/>
          <p:cNvSpPr txBox="1">
            <a:spLocks/>
          </p:cNvSpPr>
          <p:nvPr/>
        </p:nvSpPr>
        <p:spPr>
          <a:xfrm>
            <a:off x="252371" y="9103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rgbClr val="C00000"/>
                </a:solidFill>
              </a:rPr>
              <a:t>Meeting with IJC Lab hold on Sept 27</a:t>
            </a:r>
          </a:p>
          <a:p>
            <a:pPr lvl="1"/>
            <a:r>
              <a:rPr lang="en-GB" sz="1400" dirty="0" smtClean="0">
                <a:solidFill>
                  <a:schemeClr val="tx1"/>
                </a:solidFill>
              </a:rPr>
              <a:t>Feedback on the white target installation with respect with camera front door</a:t>
            </a:r>
          </a:p>
          <a:p>
            <a:pPr lvl="1"/>
            <a:r>
              <a:rPr lang="en-GB" sz="1400" dirty="0" smtClean="0">
                <a:solidFill>
                  <a:schemeClr val="tx1"/>
                </a:solidFill>
              </a:rPr>
              <a:t>Motor Control Box power supply</a:t>
            </a:r>
          </a:p>
          <a:p>
            <a:pPr lvl="1"/>
            <a:r>
              <a:rPr lang="en-GB" sz="1400" dirty="0" smtClean="0">
                <a:solidFill>
                  <a:schemeClr val="tx1"/>
                </a:solidFill>
              </a:rPr>
              <a:t>Adlershöf Flat Field Calibration Box non conformity </a:t>
            </a:r>
          </a:p>
          <a:p>
            <a:pPr lvl="1"/>
            <a:r>
              <a:rPr lang="en-GB" sz="1400" dirty="0" smtClean="0">
                <a:solidFill>
                  <a:schemeClr val="tx1"/>
                </a:solidFill>
              </a:rPr>
              <a:t>Maintenance tools update</a:t>
            </a:r>
          </a:p>
          <a:p>
            <a:pPr lvl="1"/>
            <a:endParaRPr lang="en-GB" sz="1400" dirty="0" smtClean="0">
              <a:solidFill>
                <a:schemeClr val="tx1"/>
              </a:solidFill>
            </a:endParaRPr>
          </a:p>
          <a:p>
            <a:r>
              <a:rPr lang="en-GB" sz="1800" dirty="0" smtClean="0">
                <a:solidFill>
                  <a:srgbClr val="C00000"/>
                </a:solidFill>
              </a:rPr>
              <a:t>Focal Plane Module production (IRAP) hold </a:t>
            </a:r>
            <a:r>
              <a:rPr lang="en-GB" sz="1800" dirty="0">
                <a:solidFill>
                  <a:srgbClr val="C00000"/>
                </a:solidFill>
              </a:rPr>
              <a:t>on Sept </a:t>
            </a:r>
            <a:r>
              <a:rPr lang="en-GB" sz="1800" dirty="0" smtClean="0">
                <a:solidFill>
                  <a:srgbClr val="C00000"/>
                </a:solidFill>
              </a:rPr>
              <a:t>28</a:t>
            </a:r>
            <a:r>
              <a:rPr lang="en-GB" sz="1800" baseline="30000" dirty="0" smtClean="0">
                <a:solidFill>
                  <a:srgbClr val="C00000"/>
                </a:solidFill>
              </a:rPr>
              <a:t>th</a:t>
            </a:r>
          </a:p>
          <a:p>
            <a:pPr lvl="1"/>
            <a:r>
              <a:rPr lang="en-GB" sz="1400" dirty="0" smtClean="0">
                <a:solidFill>
                  <a:schemeClr val="tx1"/>
                </a:solidFill>
              </a:rPr>
              <a:t>Follow up procedures with </a:t>
            </a:r>
            <a:r>
              <a:rPr lang="en-GB" sz="1400" dirty="0" err="1" smtClean="0">
                <a:solidFill>
                  <a:schemeClr val="tx1"/>
                </a:solidFill>
              </a:rPr>
              <a:t>Microtec</a:t>
            </a:r>
            <a:r>
              <a:rPr lang="en-GB" sz="1400" dirty="0" smtClean="0">
                <a:solidFill>
                  <a:schemeClr val="tx1"/>
                </a:solidFill>
              </a:rPr>
              <a:t> and associated planning</a:t>
            </a:r>
          </a:p>
          <a:p>
            <a:pPr lvl="1"/>
            <a:r>
              <a:rPr lang="en-GB" sz="1400" dirty="0" smtClean="0">
                <a:solidFill>
                  <a:schemeClr val="tx1"/>
                </a:solidFill>
              </a:rPr>
              <a:t>Call for tenders for production </a:t>
            </a:r>
          </a:p>
          <a:p>
            <a:pPr lvl="1"/>
            <a:endParaRPr lang="en-GB" sz="1400" dirty="0" smtClean="0">
              <a:solidFill>
                <a:schemeClr val="tx1"/>
              </a:solidFill>
            </a:endParaRPr>
          </a:p>
          <a:p>
            <a:r>
              <a:rPr lang="en-US" sz="1800" dirty="0">
                <a:solidFill>
                  <a:srgbClr val="C00000"/>
                </a:solidFill>
              </a:rPr>
              <a:t>NectarCAM </a:t>
            </a:r>
            <a:r>
              <a:rPr lang="en-US" sz="1800" dirty="0" smtClean="0">
                <a:solidFill>
                  <a:srgbClr val="C00000"/>
                </a:solidFill>
              </a:rPr>
              <a:t>documentation </a:t>
            </a:r>
            <a:r>
              <a:rPr lang="en-US" sz="1800" dirty="0">
                <a:solidFill>
                  <a:srgbClr val="C00000"/>
                </a:solidFill>
              </a:rPr>
              <a:t>system hold </a:t>
            </a:r>
            <a:r>
              <a:rPr lang="en-US" sz="1800" dirty="0" smtClean="0">
                <a:solidFill>
                  <a:srgbClr val="C00000"/>
                </a:solidFill>
              </a:rPr>
              <a:t>with Dirk on </a:t>
            </a:r>
            <a:r>
              <a:rPr lang="en-US" sz="1800" dirty="0">
                <a:solidFill>
                  <a:srgbClr val="C00000"/>
                </a:solidFill>
              </a:rPr>
              <a:t>Sept </a:t>
            </a:r>
            <a:r>
              <a:rPr lang="en-US" sz="1800" dirty="0" smtClean="0">
                <a:solidFill>
                  <a:srgbClr val="C00000"/>
                </a:solidFill>
              </a:rPr>
              <a:t>29</a:t>
            </a:r>
            <a:r>
              <a:rPr lang="en-US" sz="1800" baseline="30000" dirty="0" smtClean="0">
                <a:solidFill>
                  <a:srgbClr val="C00000"/>
                </a:solidFill>
              </a:rPr>
              <a:t>th</a:t>
            </a:r>
            <a:endParaRPr lang="en-US" sz="1800" dirty="0">
              <a:solidFill>
                <a:srgbClr val="C00000"/>
              </a:solidFill>
            </a:endParaRPr>
          </a:p>
          <a:p>
            <a:pPr lvl="1"/>
            <a:r>
              <a:rPr lang="en-US" sz="1400" dirty="0" smtClean="0">
                <a:solidFill>
                  <a:schemeClr val="tx1"/>
                </a:solidFill>
              </a:rPr>
              <a:t>Data recovery</a:t>
            </a:r>
          </a:p>
          <a:p>
            <a:pPr lvl="1"/>
            <a:r>
              <a:rPr lang="en-GB" sz="1400" dirty="0" smtClean="0"/>
              <a:t>Possible NectarCAM </a:t>
            </a:r>
            <a:r>
              <a:rPr lang="en-GB" sz="1400" dirty="0"/>
              <a:t>site on office365-online </a:t>
            </a:r>
            <a:r>
              <a:rPr lang="en-GB" sz="1400" dirty="0" err="1" smtClean="0"/>
              <a:t>Sharepoint</a:t>
            </a:r>
            <a:r>
              <a:rPr lang="en-GB" sz="1400" dirty="0" smtClean="0"/>
              <a:t> in </a:t>
            </a:r>
            <a:r>
              <a:rPr lang="en-GB" sz="1400" dirty="0"/>
              <a:t>the same way than the CTAO Document </a:t>
            </a:r>
            <a:r>
              <a:rPr lang="en-GB" sz="1400" dirty="0" smtClean="0"/>
              <a:t>Repository</a:t>
            </a:r>
          </a:p>
          <a:p>
            <a:pPr lvl="1"/>
            <a:endParaRPr lang="en-GB" sz="1600" dirty="0">
              <a:solidFill>
                <a:schemeClr val="tx1"/>
              </a:solidFill>
            </a:endParaRPr>
          </a:p>
          <a:p>
            <a:r>
              <a:rPr lang="en-GB" sz="1800" dirty="0" smtClean="0">
                <a:solidFill>
                  <a:srgbClr val="C00000"/>
                </a:solidFill>
              </a:rPr>
              <a:t>Camera front (LP2I) hold on </a:t>
            </a:r>
            <a:r>
              <a:rPr lang="en-GB" sz="1800" dirty="0">
                <a:solidFill>
                  <a:srgbClr val="C00000"/>
                </a:solidFill>
              </a:rPr>
              <a:t>Sept </a:t>
            </a:r>
            <a:r>
              <a:rPr lang="en-GB" sz="1800" dirty="0" smtClean="0">
                <a:solidFill>
                  <a:srgbClr val="C00000"/>
                </a:solidFill>
              </a:rPr>
              <a:t>30</a:t>
            </a:r>
          </a:p>
          <a:p>
            <a:pPr lvl="1"/>
            <a:r>
              <a:rPr lang="en-GB" sz="1400" dirty="0" smtClean="0">
                <a:solidFill>
                  <a:schemeClr val="tx1"/>
                </a:solidFill>
              </a:rPr>
              <a:t>Feedback on camera front door installation </a:t>
            </a:r>
          </a:p>
          <a:p>
            <a:pPr lvl="1"/>
            <a:r>
              <a:rPr lang="en-GB" sz="1400" dirty="0" smtClean="0">
                <a:solidFill>
                  <a:schemeClr val="tx1"/>
                </a:solidFill>
              </a:rPr>
              <a:t>Shutter status and agenda </a:t>
            </a:r>
          </a:p>
          <a:p>
            <a:pPr lvl="1"/>
            <a:r>
              <a:rPr lang="en-GB" sz="1400" dirty="0" smtClean="0">
                <a:solidFill>
                  <a:schemeClr val="tx1"/>
                </a:solidFill>
              </a:rPr>
              <a:t>Shutter control, shutter flatness</a:t>
            </a:r>
          </a:p>
          <a:p>
            <a:pPr lvl="1"/>
            <a:r>
              <a:rPr lang="en-GB" sz="1400" dirty="0" smtClean="0">
                <a:solidFill>
                  <a:schemeClr val="tx1"/>
                </a:solidFill>
              </a:rPr>
              <a:t>Window production</a:t>
            </a:r>
          </a:p>
          <a:p>
            <a:pPr lvl="1"/>
            <a:endParaRPr lang="en-GB" sz="1400" dirty="0">
              <a:solidFill>
                <a:schemeClr val="tx1"/>
              </a:solidFill>
            </a:endParaRPr>
          </a:p>
          <a:p>
            <a:endParaRPr lang="en-GB" sz="1800" dirty="0">
              <a:solidFill>
                <a:schemeClr val="tx1"/>
              </a:solidFill>
            </a:endParaRPr>
          </a:p>
          <a:p>
            <a:endParaRPr lang="en-GB" sz="1800" dirty="0" smtClean="0">
              <a:solidFill>
                <a:schemeClr val="tx1"/>
              </a:solidFill>
            </a:endParaRPr>
          </a:p>
          <a:p>
            <a:pPr marL="457200" lvl="1" indent="0">
              <a:buNone/>
            </a:pPr>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
        <p:nvSpPr>
          <p:cNvPr id="5" name="ZoneTexte 4"/>
          <p:cNvSpPr txBox="1"/>
          <p:nvPr/>
        </p:nvSpPr>
        <p:spPr>
          <a:xfrm>
            <a:off x="5996355" y="4554417"/>
            <a:ext cx="2826804" cy="2246769"/>
          </a:xfrm>
          <a:prstGeom prst="rect">
            <a:avLst/>
          </a:prstGeom>
          <a:solidFill>
            <a:schemeClr val="accent1"/>
          </a:solidFill>
          <a:ln>
            <a:solidFill>
              <a:schemeClr val="accent2"/>
            </a:solidFill>
          </a:ln>
        </p:spPr>
        <p:txBody>
          <a:bodyPr wrap="square" rtlCol="0">
            <a:spAutoFit/>
          </a:bodyPr>
          <a:lstStyle/>
          <a:p>
            <a:r>
              <a:rPr lang="fr-FR" sz="1400" dirty="0" smtClean="0">
                <a:solidFill>
                  <a:schemeClr val="accent2"/>
                </a:solidFill>
              </a:rPr>
              <a:t>To come:</a:t>
            </a:r>
          </a:p>
          <a:p>
            <a:pPr marL="342900" indent="-342900">
              <a:buFont typeface="Arial" panose="020B0604020202020204" pitchFamily="34" charset="0"/>
              <a:buChar char="•"/>
            </a:pPr>
            <a:r>
              <a:rPr lang="fr-FR" sz="1400" dirty="0" smtClean="0">
                <a:solidFill>
                  <a:schemeClr val="accent2"/>
                </a:solidFill>
              </a:rPr>
              <a:t>Embedded Camera Controller</a:t>
            </a:r>
          </a:p>
          <a:p>
            <a:pPr marL="342900" indent="-342900">
              <a:buFont typeface="Arial" panose="020B0604020202020204" pitchFamily="34" charset="0"/>
              <a:buChar char="•"/>
            </a:pPr>
            <a:r>
              <a:rPr lang="fr-FR" sz="1400" dirty="0" smtClean="0">
                <a:solidFill>
                  <a:schemeClr val="accent2"/>
                </a:solidFill>
              </a:rPr>
              <a:t>Digital Trigger </a:t>
            </a:r>
            <a:r>
              <a:rPr lang="fr-FR" sz="1400" dirty="0" err="1" smtClean="0">
                <a:solidFill>
                  <a:schemeClr val="accent2"/>
                </a:solidFill>
              </a:rPr>
              <a:t>Crate</a:t>
            </a:r>
            <a:endParaRPr lang="fr-FR" sz="1400" dirty="0" smtClean="0">
              <a:solidFill>
                <a:schemeClr val="accent2"/>
              </a:solidFill>
            </a:endParaRPr>
          </a:p>
          <a:p>
            <a:pPr marL="342900" indent="-342900">
              <a:buFont typeface="Arial" panose="020B0604020202020204" pitchFamily="34" charset="0"/>
              <a:buChar char="•"/>
            </a:pPr>
            <a:r>
              <a:rPr lang="fr-FR" sz="1400" dirty="0" smtClean="0">
                <a:solidFill>
                  <a:schemeClr val="accent2"/>
                </a:solidFill>
              </a:rPr>
              <a:t>NectarCAM Module Controller</a:t>
            </a:r>
          </a:p>
          <a:p>
            <a:pPr marL="342900" indent="-342900">
              <a:buFont typeface="Arial" panose="020B0604020202020204" pitchFamily="34" charset="0"/>
              <a:buChar char="•"/>
            </a:pPr>
            <a:r>
              <a:rPr lang="fr-FR" sz="1400" dirty="0" smtClean="0">
                <a:solidFill>
                  <a:schemeClr val="accent2"/>
                </a:solidFill>
              </a:rPr>
              <a:t>Event </a:t>
            </a:r>
            <a:r>
              <a:rPr lang="fr-FR" sz="1400" dirty="0" err="1" smtClean="0">
                <a:solidFill>
                  <a:schemeClr val="accent2"/>
                </a:solidFill>
              </a:rPr>
              <a:t>Builder</a:t>
            </a:r>
            <a:endParaRPr lang="fr-FR" sz="1400" dirty="0" smtClean="0">
              <a:solidFill>
                <a:schemeClr val="accent2"/>
              </a:solidFill>
            </a:endParaRPr>
          </a:p>
          <a:p>
            <a:pPr marL="342900" indent="-342900">
              <a:buFont typeface="Arial" panose="020B0604020202020204" pitchFamily="34" charset="0"/>
              <a:buChar char="•"/>
            </a:pPr>
            <a:r>
              <a:rPr lang="fr-FR" sz="1400" dirty="0" err="1" smtClean="0">
                <a:solidFill>
                  <a:schemeClr val="accent2"/>
                </a:solidFill>
              </a:rPr>
              <a:t>Quality</a:t>
            </a:r>
            <a:r>
              <a:rPr lang="fr-FR" sz="1400" dirty="0" smtClean="0">
                <a:solidFill>
                  <a:schemeClr val="accent2"/>
                </a:solidFill>
              </a:rPr>
              <a:t> Control</a:t>
            </a:r>
          </a:p>
          <a:p>
            <a:pPr marL="342900" indent="-342900">
              <a:buFont typeface="Arial" panose="020B0604020202020204" pitchFamily="34" charset="0"/>
              <a:buChar char="•"/>
            </a:pPr>
            <a:r>
              <a:rPr lang="fr-FR" sz="1400" dirty="0" smtClean="0">
                <a:solidFill>
                  <a:schemeClr val="accent2"/>
                </a:solidFill>
              </a:rPr>
              <a:t>PSB/PDB call for tenders</a:t>
            </a:r>
          </a:p>
          <a:p>
            <a:pPr marL="342900" indent="-342900">
              <a:buFont typeface="Arial" panose="020B0604020202020204" pitchFamily="34" charset="0"/>
              <a:buChar char="•"/>
            </a:pPr>
            <a:r>
              <a:rPr lang="fr-FR" sz="1400" dirty="0" smtClean="0">
                <a:solidFill>
                  <a:schemeClr val="accent2"/>
                </a:solidFill>
              </a:rPr>
              <a:t>….</a:t>
            </a:r>
            <a:endParaRPr lang="fr-FR" sz="1400" dirty="0">
              <a:solidFill>
                <a:schemeClr val="accent2"/>
              </a:solidFill>
            </a:endParaRPr>
          </a:p>
        </p:txBody>
      </p:sp>
    </p:spTree>
    <p:extLst>
      <p:ext uri="{BB962C8B-B14F-4D97-AF65-F5344CB8AC3E}">
        <p14:creationId xmlns:p14="http://schemas.microsoft.com/office/powerpoint/2010/main" val="8348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570" y="2144418"/>
            <a:ext cx="8012867" cy="646331"/>
          </a:xfrm>
          <a:prstGeom prst="rect">
            <a:avLst/>
          </a:prstGeom>
        </p:spPr>
        <p:txBody>
          <a:bodyPr wrap="square">
            <a:spAutoFit/>
          </a:bodyPr>
          <a:lstStyle/>
          <a:p>
            <a:r>
              <a:rPr lang="en-US" sz="3600" b="1" dirty="0" smtClean="0">
                <a:solidFill>
                  <a:schemeClr val="bg1"/>
                </a:solidFill>
                <a:latin typeface="Fira sans"/>
                <a:cs typeface="Fira sans"/>
              </a:rPr>
              <a:t>Interface News</a:t>
            </a:r>
            <a:endParaRPr lang="en-US" sz="3600" b="1" dirty="0">
              <a:solidFill>
                <a:schemeClr val="bg1"/>
              </a:solidFill>
              <a:latin typeface="Fira sans"/>
              <a:cs typeface="Fira sans"/>
            </a:endParaRPr>
          </a:p>
        </p:txBody>
      </p:sp>
    </p:spTree>
    <p:extLst>
      <p:ext uri="{BB962C8B-B14F-4D97-AF65-F5344CB8AC3E}">
        <p14:creationId xmlns:p14="http://schemas.microsoft.com/office/powerpoint/2010/main" val="938476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57" y="142875"/>
            <a:ext cx="8128000" cy="471488"/>
          </a:xfrm>
        </p:spPr>
        <p:txBody>
          <a:bodyPr/>
          <a:lstStyle/>
          <a:p>
            <a:r>
              <a:rPr lang="fr-FR" dirty="0" smtClean="0"/>
              <a:t>Interfaces News: MST Structure Camera ICD</a:t>
            </a:r>
            <a:endParaRPr lang="fr-FR" dirty="0"/>
          </a:p>
        </p:txBody>
      </p:sp>
      <p:sp>
        <p:nvSpPr>
          <p:cNvPr id="3" name="Espace réservé du contenu 2"/>
          <p:cNvSpPr txBox="1">
            <a:spLocks/>
          </p:cNvSpPr>
          <p:nvPr/>
        </p:nvSpPr>
        <p:spPr>
          <a:xfrm>
            <a:off x="99971" y="837109"/>
            <a:ext cx="5456767" cy="4007450"/>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rgbClr val="C00000"/>
                </a:solidFill>
              </a:rPr>
              <a:t>Updated version of the MST Structure –Camera ICD V1.0</a:t>
            </a:r>
          </a:p>
          <a:p>
            <a:pPr lvl="1"/>
            <a:r>
              <a:rPr lang="en-GB" sz="1400" dirty="0" smtClean="0"/>
              <a:t>Address </a:t>
            </a:r>
            <a:r>
              <a:rPr lang="en-GB" sz="1400" dirty="0"/>
              <a:t>points from CTAO reviews </a:t>
            </a:r>
            <a:r>
              <a:rPr lang="en-GB" sz="1400" dirty="0" smtClean="0"/>
              <a:t>(</a:t>
            </a:r>
            <a:r>
              <a:rPr lang="en-GB" sz="1400" dirty="0"/>
              <a:t>most of them by Stefano</a:t>
            </a:r>
            <a:r>
              <a:rPr lang="en-GB" sz="1400" dirty="0" smtClean="0"/>
              <a:t>)</a:t>
            </a:r>
          </a:p>
          <a:p>
            <a:pPr lvl="1"/>
            <a:r>
              <a:rPr lang="en-GB" sz="1400" dirty="0" smtClean="0"/>
              <a:t>General </a:t>
            </a:r>
            <a:r>
              <a:rPr lang="en-GB" sz="1400" dirty="0"/>
              <a:t>cleaning </a:t>
            </a:r>
            <a:r>
              <a:rPr lang="en-GB" sz="1400" dirty="0" smtClean="0"/>
              <a:t>of </a:t>
            </a:r>
            <a:r>
              <a:rPr lang="en-GB" sz="1400" dirty="0"/>
              <a:t>the document after </a:t>
            </a:r>
            <a:r>
              <a:rPr lang="en-GB" sz="1400" dirty="0" smtClean="0"/>
              <a:t>interface </a:t>
            </a:r>
            <a:r>
              <a:rPr lang="en-GB" sz="1400" dirty="0"/>
              <a:t>items got better defined </a:t>
            </a:r>
            <a:endParaRPr lang="en-GB" sz="1400" dirty="0" smtClean="0"/>
          </a:p>
          <a:p>
            <a:pPr lvl="1"/>
            <a:r>
              <a:rPr lang="en-GB" sz="1400" dirty="0" smtClean="0"/>
              <a:t>Align </a:t>
            </a:r>
            <a:r>
              <a:rPr lang="en-GB" sz="1400" dirty="0"/>
              <a:t>the document concerning terms and layout to CTAO </a:t>
            </a:r>
            <a:r>
              <a:rPr lang="en-GB" sz="1400" dirty="0" smtClean="0"/>
              <a:t>standards</a:t>
            </a:r>
          </a:p>
          <a:p>
            <a:pPr lvl="1"/>
            <a:r>
              <a:rPr lang="en-GB" sz="1400" dirty="0" smtClean="0"/>
              <a:t>Mainly motivated by approaching MST Structure CDMR</a:t>
            </a:r>
          </a:p>
          <a:p>
            <a:pPr lvl="1"/>
            <a:r>
              <a:rPr lang="en-GB" sz="1400" dirty="0"/>
              <a:t>No major modification for </a:t>
            </a:r>
            <a:r>
              <a:rPr lang="en-GB" sz="1400" dirty="0" smtClean="0"/>
              <a:t>cameras, except </a:t>
            </a:r>
          </a:p>
          <a:p>
            <a:pPr lvl="2"/>
            <a:r>
              <a:rPr lang="en-GB" sz="1400" dirty="0"/>
              <a:t>Max camera weight </a:t>
            </a:r>
            <a:r>
              <a:rPr lang="en-GB" sz="1400" dirty="0" smtClean="0"/>
              <a:t>increased to 2,5T</a:t>
            </a:r>
          </a:p>
          <a:p>
            <a:pPr lvl="2"/>
            <a:r>
              <a:rPr lang="en-GB" sz="1400" dirty="0"/>
              <a:t>S</a:t>
            </a:r>
            <a:r>
              <a:rPr lang="en-GB" sz="1400" dirty="0" smtClean="0"/>
              <a:t>pecification </a:t>
            </a:r>
            <a:r>
              <a:rPr lang="en-GB" sz="1400" dirty="0"/>
              <a:t>for shutter flatness </a:t>
            </a:r>
            <a:r>
              <a:rPr lang="en-GB" sz="1400" dirty="0" smtClean="0"/>
              <a:t>(under </a:t>
            </a:r>
            <a:r>
              <a:rPr lang="en-GB" sz="1400" dirty="0"/>
              <a:t>discussion)</a:t>
            </a:r>
          </a:p>
          <a:p>
            <a:pPr lvl="1"/>
            <a:endParaRPr lang="en-GB" sz="1400" dirty="0"/>
          </a:p>
          <a:p>
            <a:endParaRPr lang="en-GB" sz="1800" dirty="0" smtClean="0">
              <a:solidFill>
                <a:srgbClr val="C00000"/>
              </a:solidFill>
            </a:endParaRPr>
          </a:p>
          <a:p>
            <a:pPr marL="457200" lvl="1" indent="0">
              <a:buNone/>
            </a:pPr>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pic>
        <p:nvPicPr>
          <p:cNvPr id="4" name="Image 3"/>
          <p:cNvPicPr>
            <a:picLocks noChangeAspect="1"/>
          </p:cNvPicPr>
          <p:nvPr/>
        </p:nvPicPr>
        <p:blipFill>
          <a:blip r:embed="rId2"/>
          <a:stretch>
            <a:fillRect/>
          </a:stretch>
        </p:blipFill>
        <p:spPr>
          <a:xfrm>
            <a:off x="6022732" y="837109"/>
            <a:ext cx="2815162" cy="3942220"/>
          </a:xfrm>
          <a:prstGeom prst="rect">
            <a:avLst/>
          </a:prstGeom>
        </p:spPr>
      </p:pic>
    </p:spTree>
    <p:extLst>
      <p:ext uri="{BB962C8B-B14F-4D97-AF65-F5344CB8AC3E}">
        <p14:creationId xmlns:p14="http://schemas.microsoft.com/office/powerpoint/2010/main" val="366432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980" y="142875"/>
            <a:ext cx="8128000" cy="471488"/>
          </a:xfrm>
        </p:spPr>
        <p:txBody>
          <a:bodyPr/>
          <a:lstStyle/>
          <a:p>
            <a:r>
              <a:rPr lang="fr-FR" dirty="0" smtClean="0"/>
              <a:t>Interfaces News : New CTAO documents</a:t>
            </a:r>
            <a:endParaRPr lang="fr-FR" dirty="0"/>
          </a:p>
        </p:txBody>
      </p:sp>
      <p:sp>
        <p:nvSpPr>
          <p:cNvPr id="3" name="Espace réservé du contenu 2"/>
          <p:cNvSpPr txBox="1">
            <a:spLocks/>
          </p:cNvSpPr>
          <p:nvPr/>
        </p:nvSpPr>
        <p:spPr>
          <a:xfrm>
            <a:off x="99971" y="757981"/>
            <a:ext cx="8723188" cy="578136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CACAC"/>
              </a:buClr>
              <a:buSzPct val="100000"/>
              <a:buFont typeface="Arial" charset="0"/>
              <a:buChar char="●"/>
              <a:defRPr sz="2000">
                <a:solidFill>
                  <a:srgbClr val="000000"/>
                </a:solidFill>
                <a:latin typeface="+mn-lt"/>
                <a:ea typeface="MS PGothic" pitchFamily="34" charset="-128"/>
              </a:defRPr>
            </a:lvl2pPr>
            <a:lvl3pPr marL="1143000" indent="-228600" algn="l" rtl="0" eaLnBrk="0" fontAlgn="base" hangingPunct="0">
              <a:spcBef>
                <a:spcPct val="20000"/>
              </a:spcBef>
              <a:spcAft>
                <a:spcPct val="0"/>
              </a:spcAft>
              <a:buFont typeface="Courier New" pitchFamily="49" charset="0"/>
              <a:buChar char="o"/>
              <a:defRPr>
                <a:solidFill>
                  <a:srgbClr val="000000"/>
                </a:solidFill>
                <a:latin typeface="+mn-lt"/>
                <a:ea typeface="MS PGothic" pitchFamily="34" charset="-128"/>
              </a:defRPr>
            </a:lvl3pPr>
            <a:lvl4pPr marL="1562100" indent="-228600" algn="l" rtl="0" eaLnBrk="0" fontAlgn="base" hangingPunct="0">
              <a:spcBef>
                <a:spcPct val="20000"/>
              </a:spcBef>
              <a:spcAft>
                <a:spcPct val="0"/>
              </a:spcAft>
              <a:buFont typeface="Wingdings"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defRPr>
                <a:solidFill>
                  <a:srgbClr val="000000"/>
                </a:solidFill>
                <a:latin typeface="+mn-lt"/>
                <a:ea typeface="MS PGothic" pitchFamily="34" charset="-128"/>
              </a:defRPr>
            </a:lvl5pPr>
            <a:lvl6pPr marL="2514600" indent="-228600" algn="l" rtl="0" fontAlgn="base">
              <a:spcBef>
                <a:spcPct val="20000"/>
              </a:spcBef>
              <a:spcAft>
                <a:spcPct val="0"/>
              </a:spcAft>
              <a:defRPr sz="1600">
                <a:solidFill>
                  <a:srgbClr val="5F5F5F"/>
                </a:solidFill>
                <a:latin typeface="+mn-lt"/>
              </a:defRPr>
            </a:lvl6pPr>
            <a:lvl7pPr marL="2971800" indent="-228600" algn="l" rtl="0" fontAlgn="base">
              <a:spcBef>
                <a:spcPct val="20000"/>
              </a:spcBef>
              <a:spcAft>
                <a:spcPct val="0"/>
              </a:spcAft>
              <a:defRPr sz="1600">
                <a:solidFill>
                  <a:srgbClr val="5F5F5F"/>
                </a:solidFill>
                <a:latin typeface="+mn-lt"/>
              </a:defRPr>
            </a:lvl7pPr>
            <a:lvl8pPr marL="3429000" indent="-228600" algn="l" rtl="0" fontAlgn="base">
              <a:spcBef>
                <a:spcPct val="20000"/>
              </a:spcBef>
              <a:spcAft>
                <a:spcPct val="0"/>
              </a:spcAft>
              <a:defRPr sz="1600">
                <a:solidFill>
                  <a:srgbClr val="5F5F5F"/>
                </a:solidFill>
                <a:latin typeface="+mn-lt"/>
              </a:defRPr>
            </a:lvl8pPr>
            <a:lvl9pPr marL="3886200" indent="-228600" algn="l" rtl="0" fontAlgn="base">
              <a:spcBef>
                <a:spcPct val="20000"/>
              </a:spcBef>
              <a:spcAft>
                <a:spcPct val="0"/>
              </a:spcAft>
              <a:defRPr sz="1600">
                <a:solidFill>
                  <a:srgbClr val="5F5F5F"/>
                </a:solidFill>
                <a:latin typeface="+mn-lt"/>
              </a:defRPr>
            </a:lvl9pPr>
          </a:lstStyle>
          <a:p>
            <a:r>
              <a:rPr lang="en-GB" sz="1800" dirty="0" smtClean="0">
                <a:solidFill>
                  <a:srgbClr val="C00000"/>
                </a:solidFill>
              </a:rPr>
              <a:t>CTAO System Control documents</a:t>
            </a:r>
          </a:p>
          <a:p>
            <a:pPr lvl="1"/>
            <a:r>
              <a:rPr lang="en-GB" sz="1400" dirty="0" smtClean="0">
                <a:solidFill>
                  <a:schemeClr val="accent1">
                    <a:lumMod val="50000"/>
                  </a:schemeClr>
                </a:solidFill>
              </a:rPr>
              <a:t>CTAO System Control Concept</a:t>
            </a:r>
          </a:p>
          <a:p>
            <a:pPr lvl="1"/>
            <a:r>
              <a:rPr lang="en-GB" sz="1400" dirty="0" smtClean="0">
                <a:solidFill>
                  <a:schemeClr val="accent1">
                    <a:lumMod val="50000"/>
                  </a:schemeClr>
                </a:solidFill>
              </a:rPr>
              <a:t>CTAO System Control Standards</a:t>
            </a:r>
          </a:p>
          <a:p>
            <a:pPr lvl="1"/>
            <a:r>
              <a:rPr lang="en-GB" sz="1400" dirty="0" smtClean="0">
                <a:solidFill>
                  <a:schemeClr val="accent1">
                    <a:lumMod val="50000"/>
                  </a:schemeClr>
                </a:solidFill>
              </a:rPr>
              <a:t>CTAO System Control Development guidelines</a:t>
            </a:r>
          </a:p>
          <a:p>
            <a:pPr lvl="1"/>
            <a:r>
              <a:rPr lang="en-GB" sz="1400" dirty="0" smtClean="0">
                <a:solidFill>
                  <a:schemeClr val="accent1">
                    <a:lumMod val="50000"/>
                  </a:schemeClr>
                </a:solidFill>
              </a:rPr>
              <a:t>CTAO Alarm System </a:t>
            </a:r>
            <a:r>
              <a:rPr lang="en-GB" sz="1400" dirty="0" smtClean="0">
                <a:solidFill>
                  <a:schemeClr val="tx1"/>
                </a:solidFill>
              </a:rPr>
              <a:t>(for information)</a:t>
            </a:r>
          </a:p>
          <a:p>
            <a:pPr lvl="1"/>
            <a:r>
              <a:rPr lang="en-GB" sz="1400" dirty="0" smtClean="0">
                <a:solidFill>
                  <a:schemeClr val="tx1"/>
                </a:solidFill>
              </a:rPr>
              <a:t>Received in April for review</a:t>
            </a:r>
          </a:p>
          <a:p>
            <a:pPr lvl="1"/>
            <a:r>
              <a:rPr lang="en-GB" sz="1400" dirty="0" smtClean="0">
                <a:solidFill>
                  <a:schemeClr val="tx1"/>
                </a:solidFill>
              </a:rPr>
              <a:t>Most of the NectarCAM comments given by Patrick &amp; me</a:t>
            </a:r>
          </a:p>
          <a:p>
            <a:pPr lvl="1"/>
            <a:r>
              <a:rPr lang="en-GB" sz="1400" dirty="0" smtClean="0">
                <a:solidFill>
                  <a:schemeClr val="tx1"/>
                </a:solidFill>
              </a:rPr>
              <a:t>Each of the MST comments was discussed, clarified and finally agreed in September</a:t>
            </a:r>
          </a:p>
          <a:p>
            <a:pPr lvl="1"/>
            <a:r>
              <a:rPr lang="en-GB" sz="1400" dirty="0" smtClean="0">
                <a:solidFill>
                  <a:schemeClr val="tx1"/>
                </a:solidFill>
              </a:rPr>
              <a:t>The good news is that all these documents are not retroactive, neither mandatory and should be used as </a:t>
            </a:r>
            <a:r>
              <a:rPr lang="en-GB" sz="1400" dirty="0" smtClean="0">
                <a:solidFill>
                  <a:schemeClr val="tx1"/>
                </a:solidFill>
              </a:rPr>
              <a:t>possible </a:t>
            </a:r>
            <a:r>
              <a:rPr lang="en-GB" sz="1400" dirty="0" smtClean="0">
                <a:solidFill>
                  <a:schemeClr val="tx1"/>
                </a:solidFill>
              </a:rPr>
              <a:t>guidelines </a:t>
            </a:r>
            <a:r>
              <a:rPr lang="en-GB" sz="1400" dirty="0" smtClean="0">
                <a:solidFill>
                  <a:schemeClr val="tx1"/>
                </a:solidFill>
              </a:rPr>
              <a:t>for future developments. We pick up what we can !</a:t>
            </a:r>
          </a:p>
          <a:p>
            <a:pPr lvl="1"/>
            <a:endParaRPr lang="en-GB" sz="1400" dirty="0" smtClean="0">
              <a:solidFill>
                <a:schemeClr val="tx1"/>
              </a:solidFill>
            </a:endParaRPr>
          </a:p>
          <a:p>
            <a:r>
              <a:rPr lang="en-GB" sz="1800" dirty="0" smtClean="0">
                <a:solidFill>
                  <a:srgbClr val="C00000"/>
                </a:solidFill>
              </a:rPr>
              <a:t>CTAO Timing Standards</a:t>
            </a:r>
          </a:p>
          <a:p>
            <a:pPr lvl="1"/>
            <a:r>
              <a:rPr lang="en-GB" sz="1400" dirty="0">
                <a:solidFill>
                  <a:schemeClr val="tx1"/>
                </a:solidFill>
              </a:rPr>
              <a:t>Quite general </a:t>
            </a:r>
            <a:r>
              <a:rPr lang="en-GB" sz="1400" dirty="0" smtClean="0">
                <a:solidFill>
                  <a:schemeClr val="tx1"/>
                </a:solidFill>
              </a:rPr>
              <a:t>document distributed early September for review</a:t>
            </a:r>
          </a:p>
          <a:p>
            <a:pPr lvl="1"/>
            <a:r>
              <a:rPr lang="en-GB" sz="1400" dirty="0" smtClean="0">
                <a:solidFill>
                  <a:schemeClr val="tx1"/>
                </a:solidFill>
              </a:rPr>
              <a:t>NectarCAM comments given by Michael &amp; Dirk</a:t>
            </a:r>
          </a:p>
          <a:p>
            <a:pPr lvl="1"/>
            <a:r>
              <a:rPr lang="en-GB" sz="1400" dirty="0" smtClean="0">
                <a:solidFill>
                  <a:schemeClr val="tx1"/>
                </a:solidFill>
              </a:rPr>
              <a:t>More detailed documents are expected in October </a:t>
            </a:r>
          </a:p>
          <a:p>
            <a:pPr lvl="1"/>
            <a:r>
              <a:rPr lang="en-GB" sz="1400" dirty="0" smtClean="0">
                <a:solidFill>
                  <a:schemeClr val="tx1"/>
                </a:solidFill>
              </a:rPr>
              <a:t>Dedicated timing workshop is planned during the CTA consortium at Napoli on Nov </a:t>
            </a:r>
            <a:r>
              <a:rPr lang="en-GB" sz="1400" dirty="0" smtClean="0">
                <a:solidFill>
                  <a:schemeClr val="tx1"/>
                </a:solidFill>
              </a:rPr>
              <a:t>14 </a:t>
            </a:r>
            <a:endParaRPr lang="en-GB" sz="1400" dirty="0" smtClean="0">
              <a:solidFill>
                <a:schemeClr val="tx1"/>
              </a:solidFill>
            </a:endParaRPr>
          </a:p>
          <a:p>
            <a:pPr lvl="1"/>
            <a:endParaRPr lang="en-GB" sz="1400" dirty="0">
              <a:solidFill>
                <a:schemeClr val="tx1"/>
              </a:solidFill>
            </a:endParaRPr>
          </a:p>
          <a:p>
            <a:r>
              <a:rPr lang="en-GB" sz="1800" dirty="0" smtClean="0">
                <a:solidFill>
                  <a:srgbClr val="C00000"/>
                </a:solidFill>
              </a:rPr>
              <a:t>IPS concept and interface documents in preparation</a:t>
            </a:r>
          </a:p>
          <a:p>
            <a:pPr lvl="1"/>
            <a:r>
              <a:rPr lang="en-GB" sz="1400" dirty="0" smtClean="0">
                <a:solidFill>
                  <a:schemeClr val="tx1"/>
                </a:solidFill>
              </a:rPr>
              <a:t>Integrated Protection System of the array network </a:t>
            </a:r>
          </a:p>
          <a:p>
            <a:pPr lvl="1"/>
            <a:r>
              <a:rPr lang="en-GB" sz="1400" dirty="0" smtClean="0">
                <a:solidFill>
                  <a:schemeClr val="tx1"/>
                </a:solidFill>
              </a:rPr>
              <a:t>Based on identified hardware and digital IO + transmission by dedicated fibre optics</a:t>
            </a:r>
          </a:p>
          <a:p>
            <a:pPr lvl="1"/>
            <a:r>
              <a:rPr lang="en-GB" sz="1400" dirty="0" smtClean="0">
                <a:solidFill>
                  <a:schemeClr val="tx1"/>
                </a:solidFill>
              </a:rPr>
              <a:t>ICD proposal should be distributed in the coming days</a:t>
            </a:r>
          </a:p>
          <a:p>
            <a:pPr lvl="1"/>
            <a:r>
              <a:rPr lang="en-GB" sz="1400" dirty="0" smtClean="0">
                <a:solidFill>
                  <a:schemeClr val="tx1"/>
                </a:solidFill>
              </a:rPr>
              <a:t>Possible impact on the telescope design to be clarified</a:t>
            </a:r>
          </a:p>
          <a:p>
            <a:pPr lvl="1"/>
            <a:endParaRPr lang="en-GB" sz="1400" dirty="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smtClean="0">
              <a:solidFill>
                <a:schemeClr val="tx1"/>
              </a:solidFill>
            </a:endParaRPr>
          </a:p>
          <a:p>
            <a:pPr lvl="1"/>
            <a:endParaRPr lang="en-GB" sz="1400" dirty="0">
              <a:solidFill>
                <a:schemeClr val="tx1"/>
              </a:solidFill>
            </a:endParaRPr>
          </a:p>
          <a:p>
            <a:pPr lvl="1"/>
            <a:endParaRPr lang="en-GB" sz="1400" dirty="0" smtClean="0">
              <a:solidFill>
                <a:schemeClr val="tx1"/>
              </a:solidFill>
            </a:endParaRPr>
          </a:p>
          <a:p>
            <a:endParaRPr lang="en-GB" sz="1600" dirty="0" smtClean="0">
              <a:solidFill>
                <a:schemeClr val="tx1"/>
              </a:solidFill>
            </a:endParaRPr>
          </a:p>
          <a:p>
            <a:endParaRPr lang="en-GB" sz="1600" dirty="0">
              <a:solidFill>
                <a:srgbClr val="C00000"/>
              </a:solidFill>
            </a:endParaRPr>
          </a:p>
          <a:p>
            <a:endParaRPr lang="en-GB" sz="1600" dirty="0">
              <a:solidFill>
                <a:srgbClr val="C00000"/>
              </a:solidFill>
            </a:endParaRPr>
          </a:p>
          <a:p>
            <a:endParaRPr lang="en-GB" sz="1600" dirty="0" smtClean="0"/>
          </a:p>
          <a:p>
            <a:endParaRPr lang="en-GB" sz="1600" dirty="0"/>
          </a:p>
          <a:p>
            <a:endParaRPr lang="en-GB" dirty="0" smtClean="0"/>
          </a:p>
          <a:p>
            <a:endParaRPr lang="en-GB" dirty="0" smtClean="0"/>
          </a:p>
          <a:p>
            <a:endParaRPr lang="en-GB" dirty="0"/>
          </a:p>
          <a:p>
            <a:endParaRPr lang="en-GB" sz="1600" dirty="0"/>
          </a:p>
          <a:p>
            <a:endParaRPr lang="en-GB" sz="1400" dirty="0" smtClean="0"/>
          </a:p>
        </p:txBody>
      </p:sp>
    </p:spTree>
    <p:extLst>
      <p:ext uri="{BB962C8B-B14F-4D97-AF65-F5344CB8AC3E}">
        <p14:creationId xmlns:p14="http://schemas.microsoft.com/office/powerpoint/2010/main" val="110708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Interfaces News: NectarCAM Interface Matrix </a:t>
            </a:r>
            <a:endParaRPr lang="fr-FR" dirty="0"/>
          </a:p>
        </p:txBody>
      </p:sp>
      <p:pic>
        <p:nvPicPr>
          <p:cNvPr id="4" name="Image 3"/>
          <p:cNvPicPr>
            <a:picLocks noChangeAspect="1"/>
          </p:cNvPicPr>
          <p:nvPr/>
        </p:nvPicPr>
        <p:blipFill rotWithShape="1">
          <a:blip r:embed="rId2"/>
          <a:srcRect r="11602"/>
          <a:stretch/>
        </p:blipFill>
        <p:spPr>
          <a:xfrm>
            <a:off x="30150" y="944563"/>
            <a:ext cx="9113850" cy="4553869"/>
          </a:xfrm>
          <a:prstGeom prst="rect">
            <a:avLst/>
          </a:prstGeom>
        </p:spPr>
      </p:pic>
      <p:sp>
        <p:nvSpPr>
          <p:cNvPr id="5" name="ZoneTexte 4"/>
          <p:cNvSpPr txBox="1"/>
          <p:nvPr/>
        </p:nvSpPr>
        <p:spPr>
          <a:xfrm>
            <a:off x="8058150" y="5572125"/>
            <a:ext cx="1047750" cy="523220"/>
          </a:xfrm>
          <a:prstGeom prst="rect">
            <a:avLst/>
          </a:prstGeom>
          <a:noFill/>
        </p:spPr>
        <p:txBody>
          <a:bodyPr wrap="square" rtlCol="0">
            <a:spAutoFit/>
          </a:bodyPr>
          <a:lstStyle/>
          <a:p>
            <a:pPr algn="ctr"/>
            <a:r>
              <a:rPr lang="fr-FR" sz="1400" dirty="0" err="1" smtClean="0">
                <a:solidFill>
                  <a:srgbClr val="CC6600"/>
                </a:solidFill>
              </a:rPr>
              <a:t>External</a:t>
            </a:r>
            <a:r>
              <a:rPr lang="fr-FR" sz="1400" dirty="0" smtClean="0">
                <a:solidFill>
                  <a:srgbClr val="CC6600"/>
                </a:solidFill>
              </a:rPr>
              <a:t> Interfaces</a:t>
            </a:r>
            <a:endParaRPr lang="fr-FR" sz="1400" dirty="0">
              <a:solidFill>
                <a:srgbClr val="CC6600"/>
              </a:solidFill>
            </a:endParaRPr>
          </a:p>
        </p:txBody>
      </p:sp>
      <p:sp>
        <p:nvSpPr>
          <p:cNvPr id="6" name="ZoneTexte 5"/>
          <p:cNvSpPr txBox="1"/>
          <p:nvPr/>
        </p:nvSpPr>
        <p:spPr>
          <a:xfrm>
            <a:off x="4835769" y="5762625"/>
            <a:ext cx="3022355" cy="307777"/>
          </a:xfrm>
          <a:prstGeom prst="rect">
            <a:avLst/>
          </a:prstGeom>
          <a:noFill/>
        </p:spPr>
        <p:txBody>
          <a:bodyPr wrap="square" rtlCol="0">
            <a:spAutoFit/>
          </a:bodyPr>
          <a:lstStyle/>
          <a:p>
            <a:pPr algn="ctr"/>
            <a:r>
              <a:rPr lang="fr-FR" sz="1400" dirty="0" err="1" smtClean="0">
                <a:solidFill>
                  <a:schemeClr val="accent6"/>
                </a:solidFill>
              </a:rPr>
              <a:t>Internal</a:t>
            </a:r>
            <a:r>
              <a:rPr lang="fr-FR" sz="1400" dirty="0" smtClean="0">
                <a:solidFill>
                  <a:schemeClr val="accent6"/>
                </a:solidFill>
              </a:rPr>
              <a:t> Interfaces</a:t>
            </a:r>
            <a:endParaRPr lang="fr-FR" sz="1400" dirty="0">
              <a:solidFill>
                <a:schemeClr val="accent6"/>
              </a:solidFill>
            </a:endParaRPr>
          </a:p>
        </p:txBody>
      </p:sp>
      <p:cxnSp>
        <p:nvCxnSpPr>
          <p:cNvPr id="7" name="Connecteur droit avec flèche 6"/>
          <p:cNvCxnSpPr/>
          <p:nvPr/>
        </p:nvCxnSpPr>
        <p:spPr bwMode="auto">
          <a:xfrm flipH="1">
            <a:off x="752476" y="6145113"/>
            <a:ext cx="7153273" cy="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necteur droit avec flèche 7"/>
          <p:cNvCxnSpPr/>
          <p:nvPr/>
        </p:nvCxnSpPr>
        <p:spPr bwMode="auto">
          <a:xfrm flipV="1">
            <a:off x="8096250" y="6135588"/>
            <a:ext cx="952500" cy="9525"/>
          </a:xfrm>
          <a:prstGeom prst="straightConnector1">
            <a:avLst/>
          </a:prstGeom>
          <a:ln w="9525" cap="flat" cmpd="sng" algn="ctr">
            <a:solidFill>
              <a:srgbClr val="CC66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 name="ZoneTexte 8"/>
          <p:cNvSpPr txBox="1"/>
          <p:nvPr/>
        </p:nvSpPr>
        <p:spPr>
          <a:xfrm>
            <a:off x="838200" y="3881353"/>
            <a:ext cx="4195749" cy="2031325"/>
          </a:xfrm>
          <a:prstGeom prst="rect">
            <a:avLst/>
          </a:prstGeom>
          <a:solidFill>
            <a:schemeClr val="accent3"/>
          </a:solidFill>
          <a:ln>
            <a:solidFill>
              <a:schemeClr val="accent1"/>
            </a:solidFill>
          </a:ln>
        </p:spPr>
        <p:txBody>
          <a:bodyPr wrap="square" rtlCol="0">
            <a:spAutoFit/>
          </a:bodyPr>
          <a:lstStyle/>
          <a:p>
            <a:r>
              <a:rPr lang="fr-FR" sz="1400" dirty="0" smtClean="0">
                <a:solidFill>
                  <a:srgbClr val="0070C0"/>
                </a:solidFill>
              </a:rPr>
              <a:t>Interface matrix </a:t>
            </a:r>
          </a:p>
          <a:p>
            <a:pPr marL="285750" indent="-285750">
              <a:buFont typeface="Arial" panose="020B0604020202020204" pitchFamily="34" charset="0"/>
              <a:buChar char="•"/>
            </a:pPr>
            <a:r>
              <a:rPr lang="en-US" sz="1400" dirty="0" smtClean="0"/>
              <a:t>Summarizes all interfaces of the camera </a:t>
            </a:r>
          </a:p>
          <a:p>
            <a:pPr marL="285750" indent="-285750">
              <a:buFont typeface="Arial" panose="020B0604020202020204" pitchFamily="34" charset="0"/>
              <a:buChar char="•"/>
            </a:pPr>
            <a:r>
              <a:rPr lang="en-US" sz="1400" dirty="0" smtClean="0"/>
              <a:t>Based on NectarCAM PBS </a:t>
            </a:r>
          </a:p>
          <a:p>
            <a:pPr marL="285750" indent="-285750">
              <a:buFont typeface="Arial" panose="020B0604020202020204" pitchFamily="34" charset="0"/>
              <a:buChar char="•"/>
            </a:pPr>
            <a:r>
              <a:rPr lang="en-US" sz="1400" dirty="0" smtClean="0"/>
              <a:t>Intersection filled = interface identified</a:t>
            </a:r>
          </a:p>
          <a:p>
            <a:pPr marL="285750" indent="-285750">
              <a:buFont typeface="Arial" panose="020B0604020202020204" pitchFamily="34" charset="0"/>
              <a:buChar char="•"/>
            </a:pPr>
            <a:r>
              <a:rPr lang="en-US" sz="1400" dirty="0" smtClean="0"/>
              <a:t>Recently updated to fulfill a few CDMR </a:t>
            </a:r>
            <a:r>
              <a:rPr lang="en-US" sz="1400" dirty="0" err="1" smtClean="0"/>
              <a:t>RIXes</a:t>
            </a:r>
            <a:r>
              <a:rPr lang="en-US" sz="1400" dirty="0" smtClean="0"/>
              <a:t> related to mounting or maintenance tools.</a:t>
            </a:r>
          </a:p>
          <a:p>
            <a:pPr marL="285750" indent="-285750">
              <a:buFont typeface="Arial" panose="020B0604020202020204" pitchFamily="34" charset="0"/>
              <a:buChar char="•"/>
            </a:pPr>
            <a:r>
              <a:rPr lang="en-US" sz="1400" dirty="0" smtClean="0"/>
              <a:t>External interfaces added</a:t>
            </a:r>
          </a:p>
          <a:p>
            <a:pPr marL="285750" indent="-285750">
              <a:buFont typeface="Arial" panose="020B0604020202020204" pitchFamily="34" charset="0"/>
              <a:buChar char="•"/>
            </a:pPr>
            <a:r>
              <a:rPr lang="en-US" sz="1400" dirty="0" smtClean="0">
                <a:solidFill>
                  <a:srgbClr val="0070C0"/>
                </a:solidFill>
              </a:rPr>
              <a:t>Internal interfaces are all documented and validated. </a:t>
            </a:r>
            <a:endParaRPr lang="en-US" sz="1400" dirty="0">
              <a:solidFill>
                <a:srgbClr val="0070C0"/>
              </a:solidFill>
            </a:endParaRPr>
          </a:p>
        </p:txBody>
      </p:sp>
    </p:spTree>
    <p:extLst>
      <p:ext uri="{BB962C8B-B14F-4D97-AF65-F5344CB8AC3E}">
        <p14:creationId xmlns:p14="http://schemas.microsoft.com/office/powerpoint/2010/main" val="1001895087"/>
      </p:ext>
    </p:extLst>
  </p:cSld>
  <p:clrMapOvr>
    <a:masterClrMapping/>
  </p:clrMapOvr>
</p:sld>
</file>

<file path=ppt/theme/theme1.xml><?xml version="1.0" encoding="utf-8"?>
<a:theme xmlns:a="http://schemas.openxmlformats.org/drawingml/2006/main" name="CEAnew">
  <a:themeElements>
    <a:clrScheme name="CEA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A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600" b="0" i="0" u="none" strike="noStrike" cap="none" normalizeH="0" baseline="0" smtClean="0">
            <a:ln>
              <a:noFill/>
            </a:ln>
            <a:solidFill>
              <a:srgbClr val="5F5F5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600" b="0" i="0" u="none" strike="noStrike" cap="none" normalizeH="0" baseline="0" smtClean="0">
            <a:ln>
              <a:noFill/>
            </a:ln>
            <a:solidFill>
              <a:srgbClr val="5F5F5F"/>
            </a:solidFill>
            <a:effectLst/>
            <a:latin typeface="Arial" charset="0"/>
          </a:defRPr>
        </a:defPPr>
      </a:lstStyle>
    </a:lnDef>
  </a:objectDefaults>
  <a:extraClrSchemeLst>
    <a:extraClrScheme>
      <a:clrScheme name="CEA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A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A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A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A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A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Ane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A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A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A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A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A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D4B168EBC51409CF42B20716255A2" ma:contentTypeVersion="11" ma:contentTypeDescription="Create a new document." ma:contentTypeScope="" ma:versionID="6ec2061e5cdb3536dd001eebeb637dcc">
  <xsd:schema xmlns:xsd="http://www.w3.org/2001/XMLSchema" xmlns:xs="http://www.w3.org/2001/XMLSchema" xmlns:p="http://schemas.microsoft.com/office/2006/metadata/properties" xmlns:ns2="ce7a6e4b-0f6a-4611-a079-2a9736700155" xmlns:ns3="09001309-9ce7-42c7-b834-f9fc08311a59" targetNamespace="http://schemas.microsoft.com/office/2006/metadata/properties" ma:root="true" ma:fieldsID="2c40fafed023df8525e2a6ff23cf13ba" ns2:_="" ns3:_="">
    <xsd:import namespace="ce7a6e4b-0f6a-4611-a079-2a9736700155"/>
    <xsd:import namespace="09001309-9ce7-42c7-b834-f9fc08311a59"/>
    <xsd:element name="properties">
      <xsd:complexType>
        <xsd:sequence>
          <xsd:element name="documentManagement">
            <xsd:complexType>
              <xsd:all>
                <xsd:element ref="ns2:_dlc_DocId" minOccurs="0"/>
                <xsd:element ref="ns2:_dlc_DocIdUrl" minOccurs="0"/>
                <xsd:element ref="ns2:_dlc_DocIdPersistId" minOccurs="0"/>
                <xsd:element ref="ns3:Status_x0020_of_x0020_approval" minOccurs="0"/>
                <xsd:element ref="ns3:Document_x0020_reference" minOccurs="0"/>
                <xsd:element ref="ns3:Document_x0020_version"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a6e4b-0f6a-4611-a079-2a973670015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Conserver l’ID" ma:description="Conserver l’ID lors de l’ajout." ma:hidden="true" ma:internalName="_dlc_DocIdPersistId" ma:readOnly="true">
      <xsd:simpleType>
        <xsd:restriction base="dms:Boolean"/>
      </xsd:simpleType>
    </xsd:element>
    <xsd:element name="TaxCatchAll" ma:index="14" nillable="true" ma:displayName="Colonne Attraper tout de Taxonomie" ma:hidden="true" ma:list="{3849a1ea-4178-4d4a-afb1-cfa1a4356d21}" ma:internalName="TaxCatchAll" ma:showField="CatchAllData" ma:web="ce7a6e4b-0f6a-4611-a079-2a97367001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001309-9ce7-42c7-b834-f9fc08311a59" elementFormDefault="qualified">
    <xsd:import namespace="http://schemas.microsoft.com/office/2006/documentManagement/types"/>
    <xsd:import namespace="http://schemas.microsoft.com/office/infopath/2007/PartnerControls"/>
    <xsd:element name="Status_x0020_of_x0020_approval" ma:index="11" nillable="true" ma:displayName="Status of approval" ma:default="Draft" ma:format="Dropdown" ma:internalName="Status_x0020_of_x0020_approval">
      <xsd:simpleType>
        <xsd:restriction base="dms:Choice">
          <xsd:enumeration value="Draft"/>
          <xsd:enumeration value="Pending for approval"/>
          <xsd:enumeration value="Approved"/>
          <xsd:enumeration value="For information"/>
          <xsd:enumeration value="Obsolete"/>
        </xsd:restriction>
      </xsd:simpleType>
    </xsd:element>
    <xsd:element name="Document_x0020_reference" ma:index="12" nillable="true" ma:displayName="Document reference" ma:internalName="Document_x0020_reference">
      <xsd:simpleType>
        <xsd:restriction base="dms:Text">
          <xsd:maxLength value="255"/>
        </xsd:restriction>
      </xsd:simpleType>
    </xsd:element>
    <xsd:element name="Document_x0020_version" ma:index="13" nillable="true" ma:displayName="Document version" ma:decimals="1" ma:default="0" ma:internalName="Document_x0020_version"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_x0020_of_x0020_approval xmlns="09001309-9ce7-42c7-b834-f9fc08311a59">Draft</Status_x0020_of_x0020_approval>
    <Document_x0020_version xmlns="09001309-9ce7-42c7-b834-f9fc08311a59">0</Document_x0020_version>
    <TaxCatchAll xmlns="ce7a6e4b-0f6a-4611-a079-2a9736700155"/>
    <Document_x0020_reference xmlns="09001309-9ce7-42c7-b834-f9fc08311a59" xsi:nil="true"/>
    <_dlc_DocId xmlns="ce7a6e4b-0f6a-4611-a079-2a9736700155">CTADOC-481-1648</_dlc_DocId>
    <_dlc_DocIdUrl xmlns="ce7a6e4b-0f6a-4611-a079-2a9736700155">
      <Url>https://portal.cta-observatory.org/WG/mst/CAM/NeCTArCam/NectarCamDoc/_layouts/DocIdRedir.aspx?ID=CTADOC-481-1648</Url>
      <Description>CTADOC-481-1648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532D2-58F2-42A4-ADFC-76AE4D2C7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7a6e4b-0f6a-4611-a079-2a9736700155"/>
    <ds:schemaRef ds:uri="09001309-9ce7-42c7-b834-f9fc08311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034A9-D267-41FD-A603-7BA076D908E8}">
  <ds:schemaRefs>
    <ds:schemaRef ds:uri="http://purl.org/dc/elements/1.1/"/>
    <ds:schemaRef ds:uri="http://purl.org/dc/dcmitype/"/>
    <ds:schemaRef ds:uri="http://schemas.microsoft.com/office/2006/metadata/properties"/>
    <ds:schemaRef ds:uri="09001309-9ce7-42c7-b834-f9fc08311a59"/>
    <ds:schemaRef ds:uri="http://schemas.microsoft.com/office/2006/documentManagement/types"/>
    <ds:schemaRef ds:uri="ce7a6e4b-0f6a-4611-a079-2a9736700155"/>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C5B34A2-DFC1-4ABD-9A30-50E1C0C0E18C}">
  <ds:schemaRefs>
    <ds:schemaRef ds:uri="http://schemas.microsoft.com/sharepoint/events"/>
  </ds:schemaRefs>
</ds:datastoreItem>
</file>

<file path=customXml/itemProps4.xml><?xml version="1.0" encoding="utf-8"?>
<ds:datastoreItem xmlns:ds="http://schemas.openxmlformats.org/officeDocument/2006/customXml" ds:itemID="{55D2AE94-2BE3-4EF8-9955-FC755AE510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CEAnew</Template>
  <TotalTime>47342</TotalTime>
  <Words>1789</Words>
  <Application>Microsoft Office PowerPoint</Application>
  <PresentationFormat>Affichage à l'écran (4:3)</PresentationFormat>
  <Paragraphs>412</Paragraphs>
  <Slides>20</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MS PGothic</vt:lpstr>
      <vt:lpstr>MS PGothic</vt:lpstr>
      <vt:lpstr>Arial</vt:lpstr>
      <vt:lpstr>Courier New</vt:lpstr>
      <vt:lpstr>Fira Sans</vt:lpstr>
      <vt:lpstr>Fira Sans</vt:lpstr>
      <vt:lpstr>Wingdings</vt:lpstr>
      <vt:lpstr>CEAnew</vt:lpstr>
      <vt:lpstr>System Engineering</vt:lpstr>
      <vt:lpstr>System Engineering: Agenda</vt:lpstr>
      <vt:lpstr>Présentation PowerPoint</vt:lpstr>
      <vt:lpstr>SE Meeting Organization Overview</vt:lpstr>
      <vt:lpstr>NectarCAM Technical Follow up Meetings</vt:lpstr>
      <vt:lpstr>Présentation PowerPoint</vt:lpstr>
      <vt:lpstr>Interfaces News: MST Structure Camera ICD</vt:lpstr>
      <vt:lpstr>Interfaces News : New CTAO documents</vt:lpstr>
      <vt:lpstr>Interfaces News: NectarCAM Interface Matrix </vt:lpstr>
      <vt:lpstr>Présentation PowerPoint</vt:lpstr>
      <vt:lpstr>Compliance Matrix &amp; Verification Plan: a Long Process</vt:lpstr>
      <vt:lpstr>Compliance Matrix : a Long Process (2)</vt:lpstr>
      <vt:lpstr>Verification Plan</vt:lpstr>
      <vt:lpstr>Compliance Matrix</vt:lpstr>
      <vt:lpstr>NectarCAM Verification Status @ CDMR (last Spring)</vt:lpstr>
      <vt:lpstr>CTA Requirements</vt:lpstr>
      <vt:lpstr>Verification : Next Steps</vt:lpstr>
      <vt:lpstr>Présentation PowerPoint</vt:lpstr>
      <vt:lpstr>System Engineering RIXes: Status</vt:lpstr>
      <vt:lpstr>Présentation PowerPoint</vt:lpstr>
    </vt:vector>
  </TitlesOfParts>
  <Company>֢　]翘ڃ﶐뿿큠ݔ䀜]翘֢蛼뿿큐</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NectarCAM Template for presentations</dc:title>
  <dc:creator>v L</dc:creator>
  <cp:lastModifiedBy>Julie Prast</cp:lastModifiedBy>
  <cp:revision>1917</cp:revision>
  <cp:lastPrinted>2019-12-16T13:35:39Z</cp:lastPrinted>
  <dcterms:created xsi:type="dcterms:W3CDTF">2018-06-01T09:55:45Z</dcterms:created>
  <dcterms:modified xsi:type="dcterms:W3CDTF">2022-10-10T08:23:49Z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0x010100276D4B168EBC51409CF42B20716255A2</vt:lpwstr>
  </property>
  <property fmtid="{D5CDD505-2E9C-101B-9397-08002B2CF9AE}" pid="3" name="_dlc_DocIdItemGuid">
    <vt:lpwstr>32d80aba-8ee9-4d01-b07c-f2f3700d921f</vt:lpwstr>
  </property>
</Properties>
</file>