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33"/>
  </p:notesMasterIdLst>
  <p:sldIdLst>
    <p:sldId id="280" r:id="rId2"/>
    <p:sldId id="301" r:id="rId3"/>
    <p:sldId id="302" r:id="rId4"/>
    <p:sldId id="316" r:id="rId5"/>
    <p:sldId id="331" r:id="rId6"/>
    <p:sldId id="330" r:id="rId7"/>
    <p:sldId id="333" r:id="rId8"/>
    <p:sldId id="327" r:id="rId9"/>
    <p:sldId id="313" r:id="rId10"/>
    <p:sldId id="318" r:id="rId11"/>
    <p:sldId id="319" r:id="rId12"/>
    <p:sldId id="303" r:id="rId13"/>
    <p:sldId id="304" r:id="rId14"/>
    <p:sldId id="334" r:id="rId15"/>
    <p:sldId id="308" r:id="rId16"/>
    <p:sldId id="310" r:id="rId17"/>
    <p:sldId id="314" r:id="rId18"/>
    <p:sldId id="322" r:id="rId19"/>
    <p:sldId id="321" r:id="rId20"/>
    <p:sldId id="324" r:id="rId21"/>
    <p:sldId id="329" r:id="rId22"/>
    <p:sldId id="328" r:id="rId23"/>
    <p:sldId id="307" r:id="rId24"/>
    <p:sldId id="326" r:id="rId25"/>
    <p:sldId id="325" r:id="rId26"/>
    <p:sldId id="306" r:id="rId27"/>
    <p:sldId id="311" r:id="rId28"/>
    <p:sldId id="309" r:id="rId29"/>
    <p:sldId id="320" r:id="rId30"/>
    <p:sldId id="315" r:id="rId31"/>
    <p:sldId id="335" r:id="rId32"/>
  </p:sldIdLst>
  <p:sldSz cx="9144000" cy="6858000" type="screen4x3"/>
  <p:notesSz cx="7099300" cy="10234613"/>
  <p:defaultText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scaleToFitPaper="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8" autoAdjust="0"/>
    <p:restoredTop sz="86391" autoAdjust="0"/>
  </p:normalViewPr>
  <p:slideViewPr>
    <p:cSldViewPr snapToObjects="1">
      <p:cViewPr>
        <p:scale>
          <a:sx n="66" d="100"/>
          <a:sy n="66" d="100"/>
        </p:scale>
        <p:origin x="-1272" y="-72"/>
      </p:cViewPr>
      <p:guideLst>
        <p:guide orient="horz" pos="2160"/>
        <p:guide pos="2880"/>
      </p:guideLst>
    </p:cSldViewPr>
  </p:slideViewPr>
  <p:outlineViewPr>
    <p:cViewPr>
      <p:scale>
        <a:sx n="33" d="100"/>
        <a:sy n="33" d="100"/>
      </p:scale>
      <p:origin x="0" y="1137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1138" y="0"/>
            <a:ext cx="3076575" cy="511175"/>
          </a:xfrm>
          <a:prstGeom prst="rect">
            <a:avLst/>
          </a:prstGeom>
        </p:spPr>
        <p:txBody>
          <a:bodyPr vert="horz" lIns="91440" tIns="45720" rIns="91440" bIns="45720" rtlCol="0"/>
          <a:lstStyle>
            <a:lvl1pPr algn="r">
              <a:defRPr sz="1200"/>
            </a:lvl1pPr>
          </a:lstStyle>
          <a:p>
            <a:fld id="{EA1C36E1-146D-FC44-81A3-46B4DDFE0BA2}" type="datetimeFigureOut">
              <a:rPr lang="en-US" smtClean="0"/>
              <a:pPr/>
              <a:t>4/3/2013</a:t>
            </a:fld>
            <a:endParaRPr lang="en-US"/>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860925"/>
            <a:ext cx="5680075" cy="4605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21850"/>
            <a:ext cx="3076575" cy="5111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1138" y="9721850"/>
            <a:ext cx="3076575" cy="511175"/>
          </a:xfrm>
          <a:prstGeom prst="rect">
            <a:avLst/>
          </a:prstGeom>
        </p:spPr>
        <p:txBody>
          <a:bodyPr vert="horz" lIns="91440" tIns="45720" rIns="91440" bIns="45720" rtlCol="0" anchor="b"/>
          <a:lstStyle>
            <a:lvl1pPr algn="r">
              <a:defRPr sz="1200"/>
            </a:lvl1pPr>
          </a:lstStyle>
          <a:p>
            <a:fld id="{190A3770-3D15-9B41-845B-029E4C3FA517}" type="slidenum">
              <a:rPr lang="en-US" smtClean="0"/>
              <a:pPr/>
              <a:t>‹#›</a:t>
            </a:fld>
            <a:endParaRPr lang="en-US"/>
          </a:p>
        </p:txBody>
      </p:sp>
    </p:spTree>
    <p:extLst>
      <p:ext uri="{BB962C8B-B14F-4D97-AF65-F5344CB8AC3E}">
        <p14:creationId xmlns:p14="http://schemas.microsoft.com/office/powerpoint/2010/main" val="2240779421"/>
      </p:ext>
    </p:extLst>
  </p:cSld>
  <p:clrMap bg1="lt1" tx1="dk1" bg2="lt2" tx2="dk2" accent1="accent1" accent2="accent2" accent3="accent3" accent4="accent4" accent5="accent5" accent6="accent6" hlink="hlink" folHlink="folHlink"/>
  <p:notesStyle>
    <a:lvl1pPr marL="0" algn="l" defTabSz="457154" rtl="0" eaLnBrk="1" latinLnBrk="0" hangingPunct="1">
      <a:defRPr sz="1200" kern="1200">
        <a:solidFill>
          <a:schemeClr val="tx1"/>
        </a:solidFill>
        <a:latin typeface="+mn-lt"/>
        <a:ea typeface="+mn-ea"/>
        <a:cs typeface="+mn-cs"/>
      </a:defRPr>
    </a:lvl1pPr>
    <a:lvl2pPr marL="457154" algn="l" defTabSz="457154" rtl="0" eaLnBrk="1" latinLnBrk="0" hangingPunct="1">
      <a:defRPr sz="1200" kern="1200">
        <a:solidFill>
          <a:schemeClr val="tx1"/>
        </a:solidFill>
        <a:latin typeface="+mn-lt"/>
        <a:ea typeface="+mn-ea"/>
        <a:cs typeface="+mn-cs"/>
      </a:defRPr>
    </a:lvl2pPr>
    <a:lvl3pPr marL="914306" algn="l" defTabSz="457154" rtl="0" eaLnBrk="1" latinLnBrk="0" hangingPunct="1">
      <a:defRPr sz="1200" kern="1200">
        <a:solidFill>
          <a:schemeClr val="tx1"/>
        </a:solidFill>
        <a:latin typeface="+mn-lt"/>
        <a:ea typeface="+mn-ea"/>
        <a:cs typeface="+mn-cs"/>
      </a:defRPr>
    </a:lvl3pPr>
    <a:lvl4pPr marL="1371460" algn="l" defTabSz="457154" rtl="0" eaLnBrk="1" latinLnBrk="0" hangingPunct="1">
      <a:defRPr sz="1200" kern="1200">
        <a:solidFill>
          <a:schemeClr val="tx1"/>
        </a:solidFill>
        <a:latin typeface="+mn-lt"/>
        <a:ea typeface="+mn-ea"/>
        <a:cs typeface="+mn-cs"/>
      </a:defRPr>
    </a:lvl4pPr>
    <a:lvl5pPr marL="1828613" algn="l" defTabSz="457154" rtl="0" eaLnBrk="1" latinLnBrk="0" hangingPunct="1">
      <a:defRPr sz="1200" kern="1200">
        <a:solidFill>
          <a:schemeClr val="tx1"/>
        </a:solidFill>
        <a:latin typeface="+mn-lt"/>
        <a:ea typeface="+mn-ea"/>
        <a:cs typeface="+mn-cs"/>
      </a:defRPr>
    </a:lvl5pPr>
    <a:lvl6pPr marL="2285766" algn="l" defTabSz="457154" rtl="0" eaLnBrk="1" latinLnBrk="0" hangingPunct="1">
      <a:defRPr sz="1200" kern="1200">
        <a:solidFill>
          <a:schemeClr val="tx1"/>
        </a:solidFill>
        <a:latin typeface="+mn-lt"/>
        <a:ea typeface="+mn-ea"/>
        <a:cs typeface="+mn-cs"/>
      </a:defRPr>
    </a:lvl6pPr>
    <a:lvl7pPr marL="2742920" algn="l" defTabSz="457154" rtl="0" eaLnBrk="1" latinLnBrk="0" hangingPunct="1">
      <a:defRPr sz="1200" kern="1200">
        <a:solidFill>
          <a:schemeClr val="tx1"/>
        </a:solidFill>
        <a:latin typeface="+mn-lt"/>
        <a:ea typeface="+mn-ea"/>
        <a:cs typeface="+mn-cs"/>
      </a:defRPr>
    </a:lvl7pPr>
    <a:lvl8pPr marL="3200072" algn="l" defTabSz="457154" rtl="0" eaLnBrk="1" latinLnBrk="0" hangingPunct="1">
      <a:defRPr sz="1200" kern="1200">
        <a:solidFill>
          <a:schemeClr val="tx1"/>
        </a:solidFill>
        <a:latin typeface="+mn-lt"/>
        <a:ea typeface="+mn-ea"/>
        <a:cs typeface="+mn-cs"/>
      </a:defRPr>
    </a:lvl8pPr>
    <a:lvl9pPr marL="3657226" algn="l" defTabSz="457154"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75"/>
            <a:ext cx="6400354" cy="1752451"/>
          </a:xfrm>
        </p:spPr>
        <p:txBody>
          <a:bodyPr/>
          <a:lstStyle>
            <a:lvl1pPr marL="0" indent="0" algn="ctr">
              <a:buNone/>
              <a:defRPr/>
            </a:lvl1pPr>
            <a:lvl2pPr marL="320993" indent="0" algn="ctr">
              <a:buNone/>
              <a:defRPr/>
            </a:lvl2pPr>
            <a:lvl3pPr marL="641991" indent="0" algn="ctr">
              <a:buNone/>
              <a:defRPr/>
            </a:lvl3pPr>
            <a:lvl4pPr marL="962988" indent="0" algn="ctr">
              <a:buNone/>
              <a:defRPr/>
            </a:lvl4pPr>
            <a:lvl5pPr marL="1283987" indent="0" algn="ctr">
              <a:buNone/>
              <a:defRPr/>
            </a:lvl5pPr>
            <a:lvl6pPr marL="1604986" indent="0" algn="ctr">
              <a:buNone/>
              <a:defRPr/>
            </a:lvl6pPr>
            <a:lvl7pPr marL="1925981" indent="0" algn="ctr">
              <a:buNone/>
              <a:defRPr/>
            </a:lvl7pPr>
            <a:lvl8pPr marL="2246981" indent="0" algn="ctr">
              <a:buNone/>
              <a:defRPr/>
            </a:lvl8pPr>
            <a:lvl9pPr marL="256797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524395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087625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7082" y="232200"/>
            <a:ext cx="2085082" cy="601860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1836" y="232200"/>
            <a:ext cx="6148090" cy="601860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048773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366169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0993" indent="0">
              <a:buNone/>
              <a:defRPr sz="1300"/>
            </a:lvl2pPr>
            <a:lvl3pPr marL="641991" indent="0">
              <a:buNone/>
              <a:defRPr sz="1100"/>
            </a:lvl3pPr>
            <a:lvl4pPr marL="962988" indent="0">
              <a:buNone/>
              <a:defRPr sz="1000"/>
            </a:lvl4pPr>
            <a:lvl5pPr marL="1283987" indent="0">
              <a:buNone/>
              <a:defRPr sz="1000"/>
            </a:lvl5pPr>
            <a:lvl6pPr marL="1604986" indent="0">
              <a:buNone/>
              <a:defRPr sz="1000"/>
            </a:lvl6pPr>
            <a:lvl7pPr marL="1925981" indent="0">
              <a:buNone/>
              <a:defRPr sz="1000"/>
            </a:lvl7pPr>
            <a:lvl8pPr marL="2246981" indent="0">
              <a:buNone/>
              <a:defRPr sz="1000"/>
            </a:lvl8pPr>
            <a:lvl9pPr marL="2567976" indent="0">
              <a:buNone/>
              <a:defRPr sz="1000"/>
            </a:lvl9pPr>
          </a:lstStyle>
          <a:p>
            <a:pPr lvl="0"/>
            <a:r>
              <a:rPr lang="en-US" smtClean="0"/>
              <a:t>Click to edit Master text styles</a:t>
            </a:r>
          </a:p>
        </p:txBody>
      </p:sp>
    </p:spTree>
    <p:extLst>
      <p:ext uri="{BB962C8B-B14F-4D97-AF65-F5344CB8AC3E}">
        <p14:creationId xmlns:p14="http://schemas.microsoft.com/office/powerpoint/2010/main" val="310200781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1836" y="1634133"/>
            <a:ext cx="4116586" cy="461664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634133"/>
            <a:ext cx="4116586" cy="461664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979846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0993" indent="0">
              <a:buNone/>
              <a:defRPr sz="1400" b="1"/>
            </a:lvl2pPr>
            <a:lvl3pPr marL="641991" indent="0">
              <a:buNone/>
              <a:defRPr sz="1300" b="1"/>
            </a:lvl3pPr>
            <a:lvl4pPr marL="962988" indent="0">
              <a:buNone/>
              <a:defRPr sz="1100" b="1"/>
            </a:lvl4pPr>
            <a:lvl5pPr marL="1283987" indent="0">
              <a:buNone/>
              <a:defRPr sz="1100" b="1"/>
            </a:lvl5pPr>
            <a:lvl6pPr marL="1604986" indent="0">
              <a:buNone/>
              <a:defRPr sz="1100" b="1"/>
            </a:lvl6pPr>
            <a:lvl7pPr marL="1925981" indent="0">
              <a:buNone/>
              <a:defRPr sz="1100" b="1"/>
            </a:lvl7pPr>
            <a:lvl8pPr marL="2246981" indent="0">
              <a:buNone/>
              <a:defRPr sz="1100" b="1"/>
            </a:lvl8pPr>
            <a:lvl9pPr marL="2567976"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0993" indent="0">
              <a:buNone/>
              <a:defRPr sz="1400" b="1"/>
            </a:lvl2pPr>
            <a:lvl3pPr marL="641991" indent="0">
              <a:buNone/>
              <a:defRPr sz="1300" b="1"/>
            </a:lvl3pPr>
            <a:lvl4pPr marL="962988" indent="0">
              <a:buNone/>
              <a:defRPr sz="1100" b="1"/>
            </a:lvl4pPr>
            <a:lvl5pPr marL="1283987" indent="0">
              <a:buNone/>
              <a:defRPr sz="1100" b="1"/>
            </a:lvl5pPr>
            <a:lvl6pPr marL="1604986" indent="0">
              <a:buNone/>
              <a:defRPr sz="1100" b="1"/>
            </a:lvl6pPr>
            <a:lvl7pPr marL="1925981" indent="0">
              <a:buNone/>
              <a:defRPr sz="1100" b="1"/>
            </a:lvl7pPr>
            <a:lvl8pPr marL="2246981" indent="0">
              <a:buNone/>
              <a:defRPr sz="1100" b="1"/>
            </a:lvl8pPr>
            <a:lvl9pPr marL="2567976"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135229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071623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81543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75" y="273501"/>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75" y="1435448"/>
            <a:ext cx="3008189" cy="4690318"/>
          </a:xfrm>
        </p:spPr>
        <p:txBody>
          <a:bodyPr/>
          <a:lstStyle>
            <a:lvl1pPr marL="0" indent="0">
              <a:buNone/>
              <a:defRPr sz="1000"/>
            </a:lvl1pPr>
            <a:lvl2pPr marL="320993" indent="0">
              <a:buNone/>
              <a:defRPr sz="800"/>
            </a:lvl2pPr>
            <a:lvl3pPr marL="641991" indent="0">
              <a:buNone/>
              <a:defRPr sz="700"/>
            </a:lvl3pPr>
            <a:lvl4pPr marL="962988" indent="0">
              <a:buNone/>
              <a:defRPr sz="600"/>
            </a:lvl4pPr>
            <a:lvl5pPr marL="1283987" indent="0">
              <a:buNone/>
              <a:defRPr sz="600"/>
            </a:lvl5pPr>
            <a:lvl6pPr marL="1604986" indent="0">
              <a:buNone/>
              <a:defRPr sz="600"/>
            </a:lvl6pPr>
            <a:lvl7pPr marL="1925981" indent="0">
              <a:buNone/>
              <a:defRPr sz="600"/>
            </a:lvl7pPr>
            <a:lvl8pPr marL="2246981" indent="0">
              <a:buNone/>
              <a:defRPr sz="600"/>
            </a:lvl8pPr>
            <a:lvl9pPr marL="2567976" indent="0">
              <a:buNone/>
              <a:defRPr sz="600"/>
            </a:lvl9pPr>
          </a:lstStyle>
          <a:p>
            <a:pPr lvl="0"/>
            <a:r>
              <a:rPr lang="en-US" smtClean="0"/>
              <a:t>Click to edit Master text styles</a:t>
            </a:r>
          </a:p>
        </p:txBody>
      </p:sp>
    </p:spTree>
    <p:extLst>
      <p:ext uri="{BB962C8B-B14F-4D97-AF65-F5344CB8AC3E}">
        <p14:creationId xmlns:p14="http://schemas.microsoft.com/office/powerpoint/2010/main" val="39657232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63"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63" y="612800"/>
            <a:ext cx="5486177" cy="4114354"/>
          </a:xfrm>
        </p:spPr>
        <p:txBody>
          <a:bodyPr/>
          <a:lstStyle>
            <a:lvl1pPr marL="0" indent="0">
              <a:buNone/>
              <a:defRPr sz="2200"/>
            </a:lvl1pPr>
            <a:lvl2pPr marL="320993" indent="0">
              <a:buNone/>
              <a:defRPr sz="2000"/>
            </a:lvl2pPr>
            <a:lvl3pPr marL="641991" indent="0">
              <a:buNone/>
              <a:defRPr sz="1700"/>
            </a:lvl3pPr>
            <a:lvl4pPr marL="962988" indent="0">
              <a:buNone/>
              <a:defRPr sz="1400"/>
            </a:lvl4pPr>
            <a:lvl5pPr marL="1283987" indent="0">
              <a:buNone/>
              <a:defRPr sz="1400"/>
            </a:lvl5pPr>
            <a:lvl6pPr marL="1604986" indent="0">
              <a:buNone/>
              <a:defRPr sz="1400"/>
            </a:lvl6pPr>
            <a:lvl7pPr marL="1925981" indent="0">
              <a:buNone/>
              <a:defRPr sz="1400"/>
            </a:lvl7pPr>
            <a:lvl8pPr marL="2246981" indent="0">
              <a:buNone/>
              <a:defRPr sz="1400"/>
            </a:lvl8pPr>
            <a:lvl9pPr marL="2567976" indent="0">
              <a:buNone/>
              <a:defRPr sz="1400"/>
            </a:lvl9pPr>
          </a:lstStyle>
          <a:p>
            <a:pPr lvl="0"/>
            <a:endParaRPr lang="en-US" noProof="0" smtClean="0">
              <a:sym typeface="Helvetica Neue" charset="0"/>
            </a:endParaRPr>
          </a:p>
        </p:txBody>
      </p:sp>
      <p:sp>
        <p:nvSpPr>
          <p:cNvPr id="4" name="Text Placeholder 3"/>
          <p:cNvSpPr>
            <a:spLocks noGrp="1"/>
          </p:cNvSpPr>
          <p:nvPr>
            <p:ph type="body" sz="half" idx="2"/>
          </p:nvPr>
        </p:nvSpPr>
        <p:spPr>
          <a:xfrm>
            <a:off x="1792663" y="5367860"/>
            <a:ext cx="5486177" cy="804788"/>
          </a:xfrm>
        </p:spPr>
        <p:txBody>
          <a:bodyPr/>
          <a:lstStyle>
            <a:lvl1pPr marL="0" indent="0">
              <a:buNone/>
              <a:defRPr sz="1000"/>
            </a:lvl1pPr>
            <a:lvl2pPr marL="320993" indent="0">
              <a:buNone/>
              <a:defRPr sz="800"/>
            </a:lvl2pPr>
            <a:lvl3pPr marL="641991" indent="0">
              <a:buNone/>
              <a:defRPr sz="700"/>
            </a:lvl3pPr>
            <a:lvl4pPr marL="962988" indent="0">
              <a:buNone/>
              <a:defRPr sz="600"/>
            </a:lvl4pPr>
            <a:lvl5pPr marL="1283987" indent="0">
              <a:buNone/>
              <a:defRPr sz="600"/>
            </a:lvl5pPr>
            <a:lvl6pPr marL="1604986" indent="0">
              <a:buNone/>
              <a:defRPr sz="600"/>
            </a:lvl6pPr>
            <a:lvl7pPr marL="1925981" indent="0">
              <a:buNone/>
              <a:defRPr sz="600"/>
            </a:lvl7pPr>
            <a:lvl8pPr marL="2246981" indent="0">
              <a:buNone/>
              <a:defRPr sz="600"/>
            </a:lvl8pPr>
            <a:lvl9pPr marL="2567976" indent="0">
              <a:buNone/>
              <a:defRPr sz="600"/>
            </a:lvl9pPr>
          </a:lstStyle>
          <a:p>
            <a:pPr lvl="0"/>
            <a:r>
              <a:rPr lang="en-US" smtClean="0"/>
              <a:t>Click to edit Master text styles</a:t>
            </a:r>
          </a:p>
        </p:txBody>
      </p:sp>
    </p:spTree>
    <p:extLst>
      <p:ext uri="{BB962C8B-B14F-4D97-AF65-F5344CB8AC3E}">
        <p14:creationId xmlns:p14="http://schemas.microsoft.com/office/powerpoint/2010/main" val="118590901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01836" y="232200"/>
            <a:ext cx="8340328" cy="766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662" tIns="35662" rIns="35662" bIns="35662" numCol="1" anchor="b" anchorCtr="0" compatLnSpc="1">
            <a:prstTxWarp prst="textNoShape">
              <a:avLst/>
            </a:prstTxWarp>
          </a:bodyPr>
          <a:lstStyle/>
          <a:p>
            <a:pPr lvl="0"/>
            <a:r>
              <a:rPr lang="en-US">
                <a:sym typeface="Helvetica Neue Light" charset="0"/>
              </a:rPr>
              <a:t>Click to edit Master title style</a:t>
            </a:r>
          </a:p>
        </p:txBody>
      </p:sp>
      <p:sp>
        <p:nvSpPr>
          <p:cNvPr id="1027" name="Line 2"/>
          <p:cNvSpPr>
            <a:spLocks noChangeShapeType="1"/>
          </p:cNvSpPr>
          <p:nvPr/>
        </p:nvSpPr>
        <p:spPr bwMode="auto">
          <a:xfrm>
            <a:off x="455414" y="1201043"/>
            <a:ext cx="8233172" cy="0"/>
          </a:xfrm>
          <a:prstGeom prst="line">
            <a:avLst/>
          </a:prstGeom>
          <a:noFill/>
          <a:ln w="12700">
            <a:solidFill>
              <a:srgbClr val="888888"/>
            </a:solidFill>
            <a:miter lim="800000"/>
            <a:headEnd/>
            <a:tailEnd/>
          </a:ln>
          <a:extLst>
            <a:ext uri="{909E8E84-426E-40DD-AFC4-6F175D3DCCD1}">
              <a14:hiddenFill xmlns:a14="http://schemas.microsoft.com/office/drawing/2010/main">
                <a:noFill/>
              </a14:hiddenFill>
            </a:ext>
          </a:extLst>
        </p:spPr>
        <p:txBody>
          <a:bodyPr lIns="0" tIns="0" rIns="0" bIns="0"/>
          <a:lstStyle/>
          <a:p>
            <a:pPr algn="ctr" defTabSz="914306" fontAlgn="base">
              <a:spcBef>
                <a:spcPct val="0"/>
              </a:spcBef>
              <a:spcAft>
                <a:spcPct val="0"/>
              </a:spcAft>
            </a:pPr>
            <a:endParaRPr lang="en-US" sz="3000">
              <a:solidFill>
                <a:srgbClr val="000000"/>
              </a:solidFill>
              <a:latin typeface="Helvetica Neue Light" charset="0"/>
              <a:ea typeface="ヒラギノ角ゴ ProN W3" charset="0"/>
              <a:cs typeface="ヒラギノ角ゴ ProN W3" charset="0"/>
              <a:sym typeface="Helvetica Neue Light" charset="0"/>
            </a:endParaRPr>
          </a:p>
        </p:txBody>
      </p:sp>
      <p:sp>
        <p:nvSpPr>
          <p:cNvPr id="2" name="Rectangle 3"/>
          <p:cNvSpPr>
            <a:spLocks noGrp="1" noChangeArrowheads="1"/>
          </p:cNvSpPr>
          <p:nvPr>
            <p:ph type="body" idx="1"/>
          </p:nvPr>
        </p:nvSpPr>
        <p:spPr bwMode="auto">
          <a:xfrm>
            <a:off x="401836" y="1504652"/>
            <a:ext cx="8340328" cy="47461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662" tIns="35662" rIns="35662" bIns="35662" numCol="1" anchor="t" anchorCtr="0" compatLnSpc="1">
            <a:prstTxWarp prst="textNoShape">
              <a:avLst/>
            </a:prstTxWarp>
          </a:bodyPr>
          <a:lstStyle/>
          <a:p>
            <a:pPr lvl="0"/>
            <a:r>
              <a:rPr lang="en-US">
                <a:sym typeface="Helvetica Neue" charset="0"/>
              </a:rPr>
              <a:t>Click to edit Master text styles</a:t>
            </a:r>
          </a:p>
          <a:p>
            <a:pPr lvl="1"/>
            <a:r>
              <a:rPr lang="en-US">
                <a:sym typeface="Helvetica Neue" charset="0"/>
              </a:rPr>
              <a:t>Second level</a:t>
            </a:r>
          </a:p>
          <a:p>
            <a:pPr lvl="2"/>
            <a:r>
              <a:rPr lang="en-US">
                <a:sym typeface="Helvetica Neue" charset="0"/>
              </a:rPr>
              <a:t>Third level</a:t>
            </a:r>
          </a:p>
          <a:p>
            <a:pPr lvl="3"/>
            <a:r>
              <a:rPr lang="en-US">
                <a:sym typeface="Helvetica Neue" charset="0"/>
              </a:rPr>
              <a:t>Fourth level</a:t>
            </a:r>
          </a:p>
          <a:p>
            <a:pPr lvl="4"/>
            <a:r>
              <a:rPr lang="en-US">
                <a:sym typeface="Helvetica Neue" charset="0"/>
              </a:rPr>
              <a:t>Fifth level</a:t>
            </a:r>
          </a:p>
        </p:txBody>
      </p:sp>
      <p:pic>
        <p:nvPicPr>
          <p:cNvPr id="1029" name="Picture 4"/>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305602" y="2"/>
            <a:ext cx="1826121" cy="119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172085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iming>
    <p:tnLst>
      <p:par>
        <p:cTn id="1" dur="indefinite" restart="never" nodeType="tmRoot"/>
      </p:par>
    </p:tnLst>
  </p:timing>
  <p:txStyles>
    <p:titleStyle>
      <a:lvl1pPr algn="l" rtl="0" eaLnBrk="0" fontAlgn="base" hangingPunct="0">
        <a:spcBef>
          <a:spcPct val="0"/>
        </a:spcBef>
        <a:spcAft>
          <a:spcPct val="0"/>
        </a:spcAft>
        <a:defRPr sz="30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5pPr>
      <a:lvl6pPr marL="320993"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6pPr>
      <a:lvl7pPr marL="641991"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7pPr>
      <a:lvl8pPr marL="962988"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8pPr>
      <a:lvl9pPr marL="1283987"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187252" indent="-187252"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1pPr>
      <a:lvl2pPr marL="463664" indent="-187252"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2pPr>
      <a:lvl3pPr marL="775740" indent="-187252"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3pPr>
      <a:lvl4pPr marL="1087822" indent="-187252"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4pPr>
      <a:lvl5pPr marL="1399909" indent="-187252"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5pPr>
      <a:lvl6pPr marL="1720904" indent="-187252"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6pPr>
      <a:lvl7pPr marL="2041906" indent="-187252"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7pPr>
      <a:lvl8pPr marL="2362895" indent="-187252"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8pPr>
      <a:lvl9pPr marL="2683894" indent="-187252"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9pPr>
    </p:bodyStyle>
    <p:otherStyle>
      <a:defPPr>
        <a:defRPr lang="en-US"/>
      </a:defPPr>
      <a:lvl1pPr marL="0" algn="l" defTabSz="320993" rtl="0" eaLnBrk="1" latinLnBrk="0" hangingPunct="1">
        <a:defRPr sz="1300" kern="1200">
          <a:solidFill>
            <a:schemeClr val="tx1"/>
          </a:solidFill>
          <a:latin typeface="+mn-lt"/>
          <a:ea typeface="+mn-ea"/>
          <a:cs typeface="+mn-cs"/>
        </a:defRPr>
      </a:lvl1pPr>
      <a:lvl2pPr marL="320993" algn="l" defTabSz="320993" rtl="0" eaLnBrk="1" latinLnBrk="0" hangingPunct="1">
        <a:defRPr sz="1300" kern="1200">
          <a:solidFill>
            <a:schemeClr val="tx1"/>
          </a:solidFill>
          <a:latin typeface="+mn-lt"/>
          <a:ea typeface="+mn-ea"/>
          <a:cs typeface="+mn-cs"/>
        </a:defRPr>
      </a:lvl2pPr>
      <a:lvl3pPr marL="641991" algn="l" defTabSz="320993" rtl="0" eaLnBrk="1" latinLnBrk="0" hangingPunct="1">
        <a:defRPr sz="1300" kern="1200">
          <a:solidFill>
            <a:schemeClr val="tx1"/>
          </a:solidFill>
          <a:latin typeface="+mn-lt"/>
          <a:ea typeface="+mn-ea"/>
          <a:cs typeface="+mn-cs"/>
        </a:defRPr>
      </a:lvl3pPr>
      <a:lvl4pPr marL="962988" algn="l" defTabSz="320993" rtl="0" eaLnBrk="1" latinLnBrk="0" hangingPunct="1">
        <a:defRPr sz="1300" kern="1200">
          <a:solidFill>
            <a:schemeClr val="tx1"/>
          </a:solidFill>
          <a:latin typeface="+mn-lt"/>
          <a:ea typeface="+mn-ea"/>
          <a:cs typeface="+mn-cs"/>
        </a:defRPr>
      </a:lvl4pPr>
      <a:lvl5pPr marL="1283987" algn="l" defTabSz="320993" rtl="0" eaLnBrk="1" latinLnBrk="0" hangingPunct="1">
        <a:defRPr sz="1300" kern="1200">
          <a:solidFill>
            <a:schemeClr val="tx1"/>
          </a:solidFill>
          <a:latin typeface="+mn-lt"/>
          <a:ea typeface="+mn-ea"/>
          <a:cs typeface="+mn-cs"/>
        </a:defRPr>
      </a:lvl5pPr>
      <a:lvl6pPr marL="1604986" algn="l" defTabSz="320993" rtl="0" eaLnBrk="1" latinLnBrk="0" hangingPunct="1">
        <a:defRPr sz="1300" kern="1200">
          <a:solidFill>
            <a:schemeClr val="tx1"/>
          </a:solidFill>
          <a:latin typeface="+mn-lt"/>
          <a:ea typeface="+mn-ea"/>
          <a:cs typeface="+mn-cs"/>
        </a:defRPr>
      </a:lvl6pPr>
      <a:lvl7pPr marL="1925981" algn="l" defTabSz="320993" rtl="0" eaLnBrk="1" latinLnBrk="0" hangingPunct="1">
        <a:defRPr sz="1300" kern="1200">
          <a:solidFill>
            <a:schemeClr val="tx1"/>
          </a:solidFill>
          <a:latin typeface="+mn-lt"/>
          <a:ea typeface="+mn-ea"/>
          <a:cs typeface="+mn-cs"/>
        </a:defRPr>
      </a:lvl7pPr>
      <a:lvl8pPr marL="2246981" algn="l" defTabSz="320993" rtl="0" eaLnBrk="1" latinLnBrk="0" hangingPunct="1">
        <a:defRPr sz="1300" kern="1200">
          <a:solidFill>
            <a:schemeClr val="tx1"/>
          </a:solidFill>
          <a:latin typeface="+mn-lt"/>
          <a:ea typeface="+mn-ea"/>
          <a:cs typeface="+mn-cs"/>
        </a:defRPr>
      </a:lvl8pPr>
      <a:lvl9pPr marL="2567976" algn="l" defTabSz="320993"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gif"/><Relationship Id="rId2" Type="http://schemas.openxmlformats.org/officeDocument/2006/relationships/image" Target="../media/image2.jpg"/><Relationship Id="rId1" Type="http://schemas.openxmlformats.org/officeDocument/2006/relationships/slideLayout" Target="../slideLayouts/slideLayout3.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numbeo.com/crime/rankings_by_country.jsp"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hyperlink" Target="https://portal.cta-observatory.org/WG/SITE/SitePages/NamibiaInfo.aspx"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208912" cy="750390"/>
          </a:xfrm>
        </p:spPr>
        <p:txBody>
          <a:bodyPr/>
          <a:lstStyle/>
          <a:p>
            <a:r>
              <a:rPr lang="en-ZA" noProof="0" dirty="0" smtClean="0"/>
              <a:t>CTA Candidate site(S) in NAMIBIA</a:t>
            </a:r>
            <a:endParaRPr lang="en-ZA" noProof="0" dirty="0"/>
          </a:p>
        </p:txBody>
      </p:sp>
      <p:sp>
        <p:nvSpPr>
          <p:cNvPr id="3" name="Text Placeholder 2"/>
          <p:cNvSpPr>
            <a:spLocks noGrp="1"/>
          </p:cNvSpPr>
          <p:nvPr>
            <p:ph type="body" idx="1"/>
          </p:nvPr>
        </p:nvSpPr>
        <p:spPr>
          <a:xfrm>
            <a:off x="692885" y="5731654"/>
            <a:ext cx="3303051" cy="648073"/>
          </a:xfrm>
        </p:spPr>
        <p:txBody>
          <a:bodyPr/>
          <a:lstStyle/>
          <a:p>
            <a:r>
              <a:rPr lang="en-ZA" b="1" noProof="0" dirty="0" smtClean="0"/>
              <a:t>Namibia/SA CTA </a:t>
            </a:r>
            <a:r>
              <a:rPr lang="en-ZA" b="1" dirty="0" smtClean="0"/>
              <a:t>task team</a:t>
            </a:r>
            <a:endParaRPr lang="en-ZA" b="1" noProof="0" dirty="0" smtClean="0"/>
          </a:p>
          <a:p>
            <a:r>
              <a:rPr lang="en-ZA" noProof="0" dirty="0" smtClean="0"/>
              <a:t>SSC, Heidelberg, 3-5 April, 2013</a:t>
            </a:r>
            <a:endParaRPr lang="en-ZA" noProof="0" dirty="0"/>
          </a:p>
        </p:txBody>
      </p:sp>
      <p:sp>
        <p:nvSpPr>
          <p:cNvPr id="4" name="Text Placeholder 2"/>
          <p:cNvSpPr txBox="1">
            <a:spLocks/>
          </p:cNvSpPr>
          <p:nvPr/>
        </p:nvSpPr>
        <p:spPr bwMode="auto">
          <a:xfrm>
            <a:off x="5073679" y="5805264"/>
            <a:ext cx="3741820" cy="4936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662" tIns="35662" rIns="35662" bIns="35662" numCol="1" anchor="b" anchorCtr="0" compatLnSpc="1">
            <a:prstTxWarp prst="textNoShape">
              <a:avLst/>
            </a:prstTxWarp>
          </a:bodyPr>
          <a:lstStyle>
            <a:lvl1pPr marL="0" indent="0" algn="l" rtl="0" eaLnBrk="0" fontAlgn="base" hangingPunct="0">
              <a:spcBef>
                <a:spcPts val="0"/>
              </a:spcBef>
              <a:spcAft>
                <a:spcPct val="0"/>
              </a:spcAft>
              <a:buClr>
                <a:srgbClr val="606060"/>
              </a:buClr>
              <a:buSzPct val="100000"/>
              <a:buFont typeface="Helvetica Neue" charset="0"/>
              <a:buNone/>
              <a:defRPr sz="1400">
                <a:solidFill>
                  <a:srgbClr val="606060"/>
                </a:solidFill>
                <a:latin typeface="+mn-lt"/>
                <a:ea typeface="+mn-ea"/>
                <a:cs typeface="+mn-cs"/>
                <a:sym typeface="Helvetica Neue" charset="0"/>
              </a:defRPr>
            </a:lvl1pPr>
            <a:lvl2pPr marL="320993" indent="0" algn="l" rtl="0" eaLnBrk="0" fontAlgn="base" hangingPunct="0">
              <a:spcBef>
                <a:spcPts val="0"/>
              </a:spcBef>
              <a:spcAft>
                <a:spcPct val="0"/>
              </a:spcAft>
              <a:buClr>
                <a:srgbClr val="606060"/>
              </a:buClr>
              <a:buSzPct val="100000"/>
              <a:buFont typeface="Helvetica Neue" charset="0"/>
              <a:buNone/>
              <a:defRPr sz="1300">
                <a:solidFill>
                  <a:srgbClr val="606060"/>
                </a:solidFill>
                <a:latin typeface="+mn-lt"/>
                <a:ea typeface="+mn-ea"/>
                <a:cs typeface="+mn-cs"/>
                <a:sym typeface="Helvetica Neue" charset="0"/>
              </a:defRPr>
            </a:lvl2pPr>
            <a:lvl3pPr marL="641991" indent="0" algn="l" rtl="0" eaLnBrk="0" fontAlgn="base" hangingPunct="0">
              <a:spcBef>
                <a:spcPts val="0"/>
              </a:spcBef>
              <a:spcAft>
                <a:spcPct val="0"/>
              </a:spcAft>
              <a:buClr>
                <a:srgbClr val="606060"/>
              </a:buClr>
              <a:buSzPct val="100000"/>
              <a:buFont typeface="Helvetica Neue" charset="0"/>
              <a:buNone/>
              <a:defRPr sz="1100">
                <a:solidFill>
                  <a:srgbClr val="606060"/>
                </a:solidFill>
                <a:latin typeface="+mn-lt"/>
                <a:ea typeface="+mn-ea"/>
                <a:cs typeface="+mn-cs"/>
                <a:sym typeface="Helvetica Neue" charset="0"/>
              </a:defRPr>
            </a:lvl3pPr>
            <a:lvl4pPr marL="962988" indent="0" algn="l" rtl="0" eaLnBrk="0" fontAlgn="base" hangingPunct="0">
              <a:spcBef>
                <a:spcPts val="0"/>
              </a:spcBef>
              <a:spcAft>
                <a:spcPct val="0"/>
              </a:spcAft>
              <a:buClr>
                <a:srgbClr val="606060"/>
              </a:buClr>
              <a:buSzPct val="100000"/>
              <a:buFont typeface="Helvetica Neue" charset="0"/>
              <a:buNone/>
              <a:defRPr sz="1000">
                <a:solidFill>
                  <a:srgbClr val="606060"/>
                </a:solidFill>
                <a:latin typeface="+mn-lt"/>
                <a:ea typeface="+mn-ea"/>
                <a:cs typeface="+mn-cs"/>
                <a:sym typeface="Helvetica Neue" charset="0"/>
              </a:defRPr>
            </a:lvl4pPr>
            <a:lvl5pPr marL="1283987" indent="0" algn="l" rtl="0" eaLnBrk="0" fontAlgn="base" hangingPunct="0">
              <a:spcBef>
                <a:spcPts val="0"/>
              </a:spcBef>
              <a:spcAft>
                <a:spcPct val="0"/>
              </a:spcAft>
              <a:buClr>
                <a:srgbClr val="606060"/>
              </a:buClr>
              <a:buSzPct val="100000"/>
              <a:buFont typeface="Helvetica Neue" charset="0"/>
              <a:buNone/>
              <a:defRPr sz="1000">
                <a:solidFill>
                  <a:srgbClr val="606060"/>
                </a:solidFill>
                <a:latin typeface="+mn-lt"/>
                <a:ea typeface="+mn-ea"/>
                <a:cs typeface="+mn-cs"/>
                <a:sym typeface="Helvetica Neue" charset="0"/>
              </a:defRPr>
            </a:lvl5pPr>
            <a:lvl6pPr marL="1604986" indent="0" algn="l" rtl="0" fontAlgn="base">
              <a:spcBef>
                <a:spcPts val="3375"/>
              </a:spcBef>
              <a:spcAft>
                <a:spcPct val="0"/>
              </a:spcAft>
              <a:buClr>
                <a:srgbClr val="606060"/>
              </a:buClr>
              <a:buSzPct val="100000"/>
              <a:buFont typeface="Helvetica Neue" charset="0"/>
              <a:buNone/>
              <a:defRPr sz="1000">
                <a:solidFill>
                  <a:srgbClr val="606060"/>
                </a:solidFill>
                <a:latin typeface="+mn-lt"/>
                <a:ea typeface="+mn-ea"/>
                <a:cs typeface="+mn-cs"/>
                <a:sym typeface="Helvetica Neue" charset="0"/>
              </a:defRPr>
            </a:lvl6pPr>
            <a:lvl7pPr marL="1925981" indent="0" algn="l" rtl="0" fontAlgn="base">
              <a:spcBef>
                <a:spcPts val="3375"/>
              </a:spcBef>
              <a:spcAft>
                <a:spcPct val="0"/>
              </a:spcAft>
              <a:buClr>
                <a:srgbClr val="606060"/>
              </a:buClr>
              <a:buSzPct val="100000"/>
              <a:buFont typeface="Helvetica Neue" charset="0"/>
              <a:buNone/>
              <a:defRPr sz="1000">
                <a:solidFill>
                  <a:srgbClr val="606060"/>
                </a:solidFill>
                <a:latin typeface="+mn-lt"/>
                <a:ea typeface="+mn-ea"/>
                <a:cs typeface="+mn-cs"/>
                <a:sym typeface="Helvetica Neue" charset="0"/>
              </a:defRPr>
            </a:lvl7pPr>
            <a:lvl8pPr marL="2246981" indent="0" algn="l" rtl="0" fontAlgn="base">
              <a:spcBef>
                <a:spcPts val="3375"/>
              </a:spcBef>
              <a:spcAft>
                <a:spcPct val="0"/>
              </a:spcAft>
              <a:buClr>
                <a:srgbClr val="606060"/>
              </a:buClr>
              <a:buSzPct val="100000"/>
              <a:buFont typeface="Helvetica Neue" charset="0"/>
              <a:buNone/>
              <a:defRPr sz="1000">
                <a:solidFill>
                  <a:srgbClr val="606060"/>
                </a:solidFill>
                <a:latin typeface="+mn-lt"/>
                <a:ea typeface="+mn-ea"/>
                <a:cs typeface="+mn-cs"/>
                <a:sym typeface="Helvetica Neue" charset="0"/>
              </a:defRPr>
            </a:lvl8pPr>
            <a:lvl9pPr marL="2567976" indent="0" algn="l" rtl="0" fontAlgn="base">
              <a:spcBef>
                <a:spcPts val="3375"/>
              </a:spcBef>
              <a:spcAft>
                <a:spcPct val="0"/>
              </a:spcAft>
              <a:buClr>
                <a:srgbClr val="606060"/>
              </a:buClr>
              <a:buSzPct val="100000"/>
              <a:buFont typeface="Helvetica Neue" charset="0"/>
              <a:buNone/>
              <a:defRPr sz="1000">
                <a:solidFill>
                  <a:srgbClr val="606060"/>
                </a:solidFill>
                <a:latin typeface="+mn-lt"/>
                <a:ea typeface="+mn-ea"/>
                <a:cs typeface="+mn-cs"/>
                <a:sym typeface="Helvetica Neue" charset="0"/>
              </a:defRPr>
            </a:lvl9pPr>
          </a:lstStyle>
          <a:p>
            <a:pPr defTabSz="914400"/>
            <a:r>
              <a:rPr lang="en-US" kern="0" dirty="0" smtClean="0"/>
              <a:t>Presenter: </a:t>
            </a:r>
            <a:r>
              <a:rPr lang="en-US" sz="1200" kern="0" dirty="0" smtClean="0"/>
              <a:t>R </a:t>
            </a:r>
            <a:r>
              <a:rPr lang="en-US" sz="1200" kern="0" dirty="0" err="1" smtClean="0"/>
              <a:t>Steenkamp</a:t>
            </a:r>
            <a:endParaRPr lang="en-US" sz="1200" kern="0" dirty="0" smtClean="0"/>
          </a:p>
          <a:p>
            <a:pPr defTabSz="914400"/>
            <a:r>
              <a:rPr lang="en-US" kern="0" dirty="0" smtClean="0"/>
              <a:t>Special thanks to:</a:t>
            </a:r>
            <a:r>
              <a:rPr lang="en-US" kern="0" dirty="0"/>
              <a:t> </a:t>
            </a:r>
            <a:r>
              <a:rPr lang="en-US" sz="1200" kern="0" dirty="0" smtClean="0"/>
              <a:t>P </a:t>
            </a:r>
            <a:r>
              <a:rPr lang="en-US" sz="1200" kern="0" dirty="0" err="1" smtClean="0"/>
              <a:t>Krüger</a:t>
            </a:r>
            <a:r>
              <a:rPr lang="en-US" sz="1200" kern="0" dirty="0" smtClean="0"/>
              <a:t>, T&amp;S </a:t>
            </a:r>
            <a:r>
              <a:rPr lang="en-US" sz="1200" kern="0" dirty="0" err="1" smtClean="0"/>
              <a:t>Hanke</a:t>
            </a:r>
            <a:r>
              <a:rPr lang="en-US" sz="1200" kern="0" dirty="0" smtClean="0"/>
              <a:t> &amp; I </a:t>
            </a:r>
            <a:r>
              <a:rPr lang="en-US" sz="1200" kern="0" dirty="0" err="1" smtClean="0"/>
              <a:t>Davids</a:t>
            </a:r>
            <a:endParaRPr lang="en-US" sz="1200" kern="0" dirty="0" smtClean="0"/>
          </a:p>
        </p:txBody>
      </p:sp>
      <p:pic>
        <p:nvPicPr>
          <p:cNvPr id="5" name="image03.jpg"/>
          <p:cNvPicPr/>
          <p:nvPr/>
        </p:nvPicPr>
        <p:blipFill>
          <a:blip r:embed="rId2"/>
          <a:stretch>
            <a:fillRect/>
          </a:stretch>
        </p:blipFill>
        <p:spPr>
          <a:xfrm>
            <a:off x="539552" y="1916832"/>
            <a:ext cx="4314180" cy="371410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6524" y="3129438"/>
            <a:ext cx="1480862" cy="124615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1105" y="3174105"/>
            <a:ext cx="1645709" cy="115682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1444" y="4653476"/>
            <a:ext cx="691022" cy="97746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1884" y="4487496"/>
            <a:ext cx="1162623" cy="114344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73679" y="1921035"/>
            <a:ext cx="1586553" cy="1058598"/>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73996" y="1916832"/>
            <a:ext cx="1521555" cy="1014371"/>
          </a:xfrm>
          <a:prstGeom prst="rect">
            <a:avLst/>
          </a:prstGeom>
        </p:spPr>
      </p:pic>
    </p:spTree>
    <p:extLst>
      <p:ext uri="{BB962C8B-B14F-4D97-AF65-F5344CB8AC3E}">
        <p14:creationId xmlns:p14="http://schemas.microsoft.com/office/powerpoint/2010/main" val="2872106199"/>
      </p:ext>
    </p:extLst>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noProof="0" dirty="0" smtClean="0"/>
              <a:t>Site Location II</a:t>
            </a:r>
            <a:endParaRPr lang="en-ZA" noProof="0" dirty="0"/>
          </a:p>
        </p:txBody>
      </p:sp>
      <p:sp>
        <p:nvSpPr>
          <p:cNvPr id="4" name="TextBox 3"/>
          <p:cNvSpPr txBox="1"/>
          <p:nvPr/>
        </p:nvSpPr>
        <p:spPr>
          <a:xfrm>
            <a:off x="473844" y="1412776"/>
            <a:ext cx="8274620" cy="369332"/>
          </a:xfrm>
          <a:prstGeom prst="rect">
            <a:avLst/>
          </a:prstGeom>
          <a:noFill/>
        </p:spPr>
        <p:txBody>
          <a:bodyPr wrap="square" rtlCol="0">
            <a:spAutoFit/>
          </a:bodyPr>
          <a:lstStyle/>
          <a:p>
            <a:r>
              <a:rPr lang="en-US" b="1" dirty="0" smtClean="0"/>
              <a:t>Conformity with (Geographical &amp; Topographical) Requirements:</a:t>
            </a:r>
          </a:p>
        </p:txBody>
      </p:sp>
      <p:graphicFrame>
        <p:nvGraphicFramePr>
          <p:cNvPr id="3" name="Table 2"/>
          <p:cNvGraphicFramePr>
            <a:graphicFrameLocks noGrp="1"/>
          </p:cNvGraphicFramePr>
          <p:nvPr>
            <p:extLst>
              <p:ext uri="{D42A27DB-BD31-4B8C-83A1-F6EECF244321}">
                <p14:modId xmlns:p14="http://schemas.microsoft.com/office/powerpoint/2010/main" val="3082940398"/>
              </p:ext>
            </p:extLst>
          </p:nvPr>
        </p:nvGraphicFramePr>
        <p:xfrm>
          <a:off x="473844" y="2060848"/>
          <a:ext cx="8202612" cy="3154680"/>
        </p:xfrm>
        <a:graphic>
          <a:graphicData uri="http://schemas.openxmlformats.org/drawingml/2006/table">
            <a:tbl>
              <a:tblPr firstRow="1" bandRow="1">
                <a:tableStyleId>{08FB837D-C827-4EFA-A057-4D05807E0F7C}</a:tableStyleId>
              </a:tblPr>
              <a:tblGrid>
                <a:gridCol w="1433860"/>
                <a:gridCol w="1008112"/>
                <a:gridCol w="1296144"/>
                <a:gridCol w="1368152"/>
                <a:gridCol w="1008112"/>
                <a:gridCol w="1152128"/>
                <a:gridCol w="936104"/>
              </a:tblGrid>
              <a:tr h="370840">
                <a:tc>
                  <a:txBody>
                    <a:bodyPr/>
                    <a:lstStyle/>
                    <a:p>
                      <a:r>
                        <a:rPr lang="en-ZA" dirty="0" smtClean="0"/>
                        <a:t>Layout</a:t>
                      </a:r>
                      <a:endParaRPr lang="en-ZA" dirty="0"/>
                    </a:p>
                  </a:txBody>
                  <a:tcPr/>
                </a:tc>
                <a:tc>
                  <a:txBody>
                    <a:bodyPr/>
                    <a:lstStyle/>
                    <a:p>
                      <a:r>
                        <a:rPr lang="en-ZA" dirty="0" smtClean="0"/>
                        <a:t>Latitude</a:t>
                      </a:r>
                    </a:p>
                    <a:p>
                      <a:r>
                        <a:rPr lang="en-ZA" dirty="0" smtClean="0"/>
                        <a:t>[-40º,-20º]</a:t>
                      </a:r>
                      <a:endParaRPr lang="en-ZA" dirty="0"/>
                    </a:p>
                  </a:txBody>
                  <a:tcPr/>
                </a:tc>
                <a:tc>
                  <a:txBody>
                    <a:bodyPr/>
                    <a:lstStyle/>
                    <a:p>
                      <a:r>
                        <a:rPr lang="en-ZA" dirty="0" smtClean="0"/>
                        <a:t>Height </a:t>
                      </a:r>
                      <a:r>
                        <a:rPr lang="en-ZA" dirty="0" err="1" smtClean="0"/>
                        <a:t>a.s.l</a:t>
                      </a:r>
                      <a:endParaRPr lang="en-ZA" dirty="0" smtClean="0"/>
                    </a:p>
                    <a:p>
                      <a:r>
                        <a:rPr lang="en-ZA" dirty="0" smtClean="0"/>
                        <a:t>(</a:t>
                      </a:r>
                      <a:r>
                        <a:rPr lang="en-ZA" dirty="0" err="1" smtClean="0"/>
                        <a:t>mean±stdev</a:t>
                      </a:r>
                      <a:r>
                        <a:rPr lang="en-ZA" dirty="0" smtClean="0"/>
                        <a:t>)</a:t>
                      </a:r>
                    </a:p>
                    <a:p>
                      <a:r>
                        <a:rPr lang="en-ZA" dirty="0" smtClean="0"/>
                        <a:t>[1500,3800] m</a:t>
                      </a:r>
                      <a:endParaRPr lang="en-ZA" dirty="0"/>
                    </a:p>
                  </a:txBody>
                  <a:tcPr/>
                </a:tc>
                <a:tc>
                  <a:txBody>
                    <a:bodyPr/>
                    <a:lstStyle/>
                    <a:p>
                      <a:r>
                        <a:rPr lang="en-ZA" dirty="0" smtClean="0"/>
                        <a:t>Area</a:t>
                      </a:r>
                      <a:r>
                        <a:rPr lang="en-ZA" baseline="0" dirty="0" smtClean="0"/>
                        <a:t> [&gt;10 km</a:t>
                      </a:r>
                      <a:r>
                        <a:rPr lang="en-ZA" baseline="30000" dirty="0" smtClean="0"/>
                        <a:t>2</a:t>
                      </a:r>
                      <a:r>
                        <a:rPr lang="en-ZA" baseline="0" dirty="0" smtClean="0"/>
                        <a:t>]</a:t>
                      </a:r>
                    </a:p>
                    <a:p>
                      <a:r>
                        <a:rPr lang="en-ZA" baseline="0" dirty="0" err="1" smtClean="0"/>
                        <a:t>LinExt</a:t>
                      </a:r>
                      <a:r>
                        <a:rPr lang="en-ZA" baseline="0" dirty="0" smtClean="0"/>
                        <a:t> [&gt;3 km]</a:t>
                      </a:r>
                      <a:endParaRPr lang="en-ZA" dirty="0"/>
                    </a:p>
                  </a:txBody>
                  <a:tcPr/>
                </a:tc>
                <a:tc>
                  <a:txBody>
                    <a:bodyPr/>
                    <a:lstStyle/>
                    <a:p>
                      <a:r>
                        <a:rPr lang="en-ZA" dirty="0" smtClean="0"/>
                        <a:t>Gradients</a:t>
                      </a:r>
                    </a:p>
                  </a:txBody>
                  <a:tcPr/>
                </a:tc>
                <a:tc>
                  <a:txBody>
                    <a:bodyPr/>
                    <a:lstStyle/>
                    <a:p>
                      <a:r>
                        <a:rPr lang="el-GR" baseline="0" dirty="0" smtClean="0">
                          <a:latin typeface="Times New Roman"/>
                          <a:cs typeface="Times New Roman"/>
                        </a:rPr>
                        <a:t>Δ</a:t>
                      </a:r>
                      <a:r>
                        <a:rPr lang="en-ZA" baseline="0" dirty="0" smtClean="0"/>
                        <a:t>h between</a:t>
                      </a:r>
                    </a:p>
                    <a:p>
                      <a:r>
                        <a:rPr lang="en-ZA" baseline="0" dirty="0" smtClean="0"/>
                        <a:t>Highest &amp; lowest tel.</a:t>
                      </a:r>
                      <a:endParaRPr lang="en-ZA" dirty="0"/>
                    </a:p>
                  </a:txBody>
                  <a:tcPr/>
                </a:tc>
                <a:tc>
                  <a:txBody>
                    <a:bodyPr/>
                    <a:lstStyle/>
                    <a:p>
                      <a:r>
                        <a:rPr lang="en-ZA" dirty="0" smtClean="0"/>
                        <a:t>Conform</a:t>
                      </a:r>
                      <a:endParaRPr lang="en-ZA" dirty="0"/>
                    </a:p>
                  </a:txBody>
                  <a:tcPr/>
                </a:tc>
              </a:tr>
              <a:tr h="370840">
                <a:tc>
                  <a:txBody>
                    <a:bodyPr/>
                    <a:lstStyle/>
                    <a:p>
                      <a:r>
                        <a:rPr lang="en-ZA" dirty="0" smtClean="0"/>
                        <a:t>Aar east</a:t>
                      </a:r>
                      <a:endParaRPr lang="en-ZA" dirty="0"/>
                    </a:p>
                  </a:txBody>
                  <a:tcPr/>
                </a:tc>
                <a:tc>
                  <a:txBody>
                    <a:bodyPr/>
                    <a:lstStyle/>
                    <a:p>
                      <a:pPr algn="ctr"/>
                      <a:r>
                        <a:rPr lang="en-ZA" dirty="0" smtClean="0"/>
                        <a:t>-26.682º</a:t>
                      </a:r>
                      <a:endParaRPr lang="en-ZA" dirty="0"/>
                    </a:p>
                  </a:txBody>
                  <a:tcPr/>
                </a:tc>
                <a:tc>
                  <a:txBody>
                    <a:bodyPr/>
                    <a:lstStyle/>
                    <a:p>
                      <a:pPr algn="ctr"/>
                      <a:r>
                        <a:rPr lang="en-ZA" dirty="0" smtClean="0"/>
                        <a:t>(1637±10) m</a:t>
                      </a:r>
                      <a:endParaRPr lang="en-ZA" dirty="0"/>
                    </a:p>
                  </a:txBody>
                  <a:tcPr/>
                </a:tc>
                <a:tc rowSpan="5">
                  <a:txBody>
                    <a:bodyPr/>
                    <a:lstStyle/>
                    <a:p>
                      <a:pPr algn="ctr"/>
                      <a:r>
                        <a:rPr lang="en-ZA" dirty="0" smtClean="0"/>
                        <a:t>White dotted circles</a:t>
                      </a:r>
                      <a:r>
                        <a:rPr lang="en-ZA" baseline="0" dirty="0" smtClean="0"/>
                        <a:t> in previous diagrams represent area &gt; 10 km</a:t>
                      </a:r>
                      <a:r>
                        <a:rPr lang="en-ZA" baseline="30000" dirty="0" smtClean="0"/>
                        <a:t>2</a:t>
                      </a:r>
                      <a:r>
                        <a:rPr lang="en-ZA" baseline="0" dirty="0" smtClean="0"/>
                        <a:t> and diameters of 3.6 km</a:t>
                      </a:r>
                      <a:endParaRPr lang="en-ZA" dirty="0"/>
                    </a:p>
                  </a:txBody>
                  <a:tcPr/>
                </a:tc>
                <a:tc rowSpan="5">
                  <a:txBody>
                    <a:bodyPr/>
                    <a:lstStyle/>
                    <a:p>
                      <a:pPr algn="ctr"/>
                      <a:r>
                        <a:rPr lang="en-ZA" dirty="0" smtClean="0"/>
                        <a:t>Local gradients</a:t>
                      </a:r>
                      <a:r>
                        <a:rPr lang="en-ZA" baseline="0" dirty="0" smtClean="0"/>
                        <a:t> in area of sites </a:t>
                      </a:r>
                    </a:p>
                    <a:p>
                      <a:pPr algn="ctr"/>
                      <a:r>
                        <a:rPr lang="en-ZA" baseline="0" dirty="0" smtClean="0"/>
                        <a:t>&lt;3.5%</a:t>
                      </a:r>
                    </a:p>
                    <a:p>
                      <a:pPr algn="ctr"/>
                      <a:endParaRPr lang="en-ZA" baseline="0" dirty="0" smtClean="0"/>
                    </a:p>
                    <a:p>
                      <a:pPr algn="ctr"/>
                      <a:r>
                        <a:rPr lang="en-ZA" baseline="0" dirty="0" smtClean="0"/>
                        <a:t>Local gradients around telescope &amp; buildings </a:t>
                      </a:r>
                    </a:p>
                    <a:p>
                      <a:pPr algn="ctr"/>
                      <a:r>
                        <a:rPr lang="en-ZA" baseline="0" dirty="0" smtClean="0"/>
                        <a:t>&lt;2%</a:t>
                      </a:r>
                      <a:endParaRPr lang="en-ZA" dirty="0"/>
                    </a:p>
                  </a:txBody>
                  <a:tcPr/>
                </a:tc>
                <a:tc>
                  <a:txBody>
                    <a:bodyPr/>
                    <a:lstStyle/>
                    <a:p>
                      <a:pPr algn="ctr"/>
                      <a:r>
                        <a:rPr lang="en-ZA" dirty="0" smtClean="0"/>
                        <a:t>48 m</a:t>
                      </a:r>
                      <a:endParaRPr lang="en-ZA" dirty="0"/>
                    </a:p>
                  </a:txBody>
                  <a:tcPr/>
                </a:tc>
                <a:tc>
                  <a:txBody>
                    <a:bodyPr/>
                    <a:lstStyle/>
                    <a:p>
                      <a:pPr algn="ctr"/>
                      <a:r>
                        <a:rPr lang="en-ZA" dirty="0" smtClean="0"/>
                        <a:t>Yes</a:t>
                      </a:r>
                      <a:endParaRPr lang="en-ZA" dirty="0"/>
                    </a:p>
                  </a:txBody>
                  <a:tcPr/>
                </a:tc>
              </a:tr>
              <a:tr h="370840">
                <a:tc>
                  <a:txBody>
                    <a:bodyPr/>
                    <a:lstStyle/>
                    <a:p>
                      <a:r>
                        <a:rPr lang="en-ZA" dirty="0" smtClean="0"/>
                        <a:t>Aar west</a:t>
                      </a:r>
                      <a:endParaRPr lang="en-ZA" dirty="0"/>
                    </a:p>
                  </a:txBody>
                  <a:tcPr/>
                </a:tc>
                <a:tc>
                  <a:txBody>
                    <a:bodyPr/>
                    <a:lstStyle/>
                    <a:p>
                      <a:pPr algn="ctr"/>
                      <a:r>
                        <a:rPr lang="en-ZA" dirty="0" smtClean="0"/>
                        <a:t>-26.691º</a:t>
                      </a:r>
                      <a:endParaRPr lang="en-ZA" dirty="0"/>
                    </a:p>
                  </a:txBody>
                  <a:tcPr/>
                </a:tc>
                <a:tc>
                  <a:txBody>
                    <a:bodyPr/>
                    <a:lstStyle/>
                    <a:p>
                      <a:pPr marL="0" marR="0" indent="0" algn="ctr" defTabSz="320993" rtl="0" eaLnBrk="1" fontAlgn="auto" latinLnBrk="0" hangingPunct="1">
                        <a:lnSpc>
                          <a:spcPct val="100000"/>
                        </a:lnSpc>
                        <a:spcBef>
                          <a:spcPts val="0"/>
                        </a:spcBef>
                        <a:spcAft>
                          <a:spcPts val="0"/>
                        </a:spcAft>
                        <a:buClrTx/>
                        <a:buSzTx/>
                        <a:buFontTx/>
                        <a:buNone/>
                        <a:tabLst/>
                        <a:defRPr/>
                      </a:pPr>
                      <a:r>
                        <a:rPr lang="en-ZA" dirty="0" smtClean="0"/>
                        <a:t>(1633±13) m</a:t>
                      </a:r>
                    </a:p>
                    <a:p>
                      <a:pPr algn="ctr"/>
                      <a:endParaRPr lang="en-ZA" dirty="0"/>
                    </a:p>
                  </a:txBody>
                  <a:tcPr/>
                </a:tc>
                <a:tc vMerge="1">
                  <a:txBody>
                    <a:bodyPr/>
                    <a:lstStyle/>
                    <a:p>
                      <a:pPr algn="ctr"/>
                      <a:endParaRPr lang="en-ZA" dirty="0"/>
                    </a:p>
                  </a:txBody>
                  <a:tcPr/>
                </a:tc>
                <a:tc vMerge="1">
                  <a:txBody>
                    <a:bodyPr/>
                    <a:lstStyle/>
                    <a:p>
                      <a:pPr algn="ctr"/>
                      <a:endParaRPr lang="en-ZA" dirty="0"/>
                    </a:p>
                  </a:txBody>
                  <a:tcPr/>
                </a:tc>
                <a:tc>
                  <a:txBody>
                    <a:bodyPr/>
                    <a:lstStyle/>
                    <a:p>
                      <a:pPr algn="ctr"/>
                      <a:r>
                        <a:rPr lang="en-ZA" dirty="0" smtClean="0"/>
                        <a:t>71 m</a:t>
                      </a:r>
                      <a:endParaRPr lang="en-ZA" dirty="0"/>
                    </a:p>
                  </a:txBody>
                  <a:tcPr/>
                </a:tc>
                <a:tc>
                  <a:txBody>
                    <a:bodyPr/>
                    <a:lstStyle/>
                    <a:p>
                      <a:pPr algn="ctr"/>
                      <a:r>
                        <a:rPr lang="en-ZA" dirty="0" smtClean="0"/>
                        <a:t>Yes</a:t>
                      </a:r>
                      <a:endParaRPr lang="en-ZA" dirty="0"/>
                    </a:p>
                  </a:txBody>
                  <a:tcPr/>
                </a:tc>
              </a:tr>
              <a:tr h="370840">
                <a:tc>
                  <a:txBody>
                    <a:bodyPr/>
                    <a:lstStyle/>
                    <a:p>
                      <a:r>
                        <a:rPr lang="en-ZA" dirty="0" err="1" smtClean="0"/>
                        <a:t>Kubub</a:t>
                      </a:r>
                      <a:endParaRPr lang="en-ZA" dirty="0"/>
                    </a:p>
                  </a:txBody>
                  <a:tcPr/>
                </a:tc>
                <a:tc>
                  <a:txBody>
                    <a:bodyPr/>
                    <a:lstStyle/>
                    <a:p>
                      <a:pPr algn="ctr"/>
                      <a:r>
                        <a:rPr lang="en-ZA" dirty="0" smtClean="0"/>
                        <a:t>-26.704º</a:t>
                      </a:r>
                      <a:endParaRPr lang="en-ZA" dirty="0"/>
                    </a:p>
                  </a:txBody>
                  <a:tcPr/>
                </a:tc>
                <a:tc>
                  <a:txBody>
                    <a:bodyPr/>
                    <a:lstStyle/>
                    <a:p>
                      <a:pPr marL="0" marR="0" indent="0" algn="ctr" defTabSz="320993" rtl="0" eaLnBrk="1" fontAlgn="auto" latinLnBrk="0" hangingPunct="1">
                        <a:lnSpc>
                          <a:spcPct val="100000"/>
                        </a:lnSpc>
                        <a:spcBef>
                          <a:spcPts val="0"/>
                        </a:spcBef>
                        <a:spcAft>
                          <a:spcPts val="0"/>
                        </a:spcAft>
                        <a:buClrTx/>
                        <a:buSzTx/>
                        <a:buFontTx/>
                        <a:buNone/>
                        <a:tabLst/>
                        <a:defRPr/>
                      </a:pPr>
                      <a:r>
                        <a:rPr lang="en-ZA" dirty="0" smtClean="0"/>
                        <a:t>(1663±12) m</a:t>
                      </a:r>
                    </a:p>
                    <a:p>
                      <a:pPr algn="ctr"/>
                      <a:endParaRPr lang="en-ZA" dirty="0"/>
                    </a:p>
                  </a:txBody>
                  <a:tcPr/>
                </a:tc>
                <a:tc vMerge="1">
                  <a:txBody>
                    <a:bodyPr/>
                    <a:lstStyle/>
                    <a:p>
                      <a:pPr algn="ctr"/>
                      <a:endParaRPr lang="en-ZA" dirty="0"/>
                    </a:p>
                  </a:txBody>
                  <a:tcPr/>
                </a:tc>
                <a:tc vMerge="1">
                  <a:txBody>
                    <a:bodyPr/>
                    <a:lstStyle/>
                    <a:p>
                      <a:pPr algn="ctr"/>
                      <a:endParaRPr lang="en-ZA" dirty="0"/>
                    </a:p>
                  </a:txBody>
                  <a:tcPr/>
                </a:tc>
                <a:tc>
                  <a:txBody>
                    <a:bodyPr/>
                    <a:lstStyle/>
                    <a:p>
                      <a:pPr algn="ctr"/>
                      <a:r>
                        <a:rPr lang="en-ZA" dirty="0" smtClean="0"/>
                        <a:t>69 m</a:t>
                      </a:r>
                      <a:endParaRPr lang="en-ZA" dirty="0"/>
                    </a:p>
                  </a:txBody>
                  <a:tcPr/>
                </a:tc>
                <a:tc>
                  <a:txBody>
                    <a:bodyPr/>
                    <a:lstStyle/>
                    <a:p>
                      <a:pPr algn="ctr"/>
                      <a:r>
                        <a:rPr lang="en-ZA" dirty="0" smtClean="0"/>
                        <a:t>Yes</a:t>
                      </a:r>
                      <a:endParaRPr lang="en-ZA" dirty="0"/>
                    </a:p>
                  </a:txBody>
                  <a:tcPr/>
                </a:tc>
              </a:tr>
              <a:tr h="370840">
                <a:tc>
                  <a:txBody>
                    <a:bodyPr/>
                    <a:lstStyle/>
                    <a:p>
                      <a:r>
                        <a:rPr lang="en-ZA" dirty="0" err="1" smtClean="0"/>
                        <a:t>Göllschau:HESS</a:t>
                      </a:r>
                      <a:endParaRPr lang="en-ZA" dirty="0"/>
                    </a:p>
                  </a:txBody>
                  <a:tcPr/>
                </a:tc>
                <a:tc>
                  <a:txBody>
                    <a:bodyPr/>
                    <a:lstStyle/>
                    <a:p>
                      <a:pPr algn="ctr"/>
                      <a:r>
                        <a:rPr lang="en-ZA" dirty="0" smtClean="0"/>
                        <a:t>-23.2715º</a:t>
                      </a:r>
                      <a:endParaRPr lang="en-ZA" dirty="0"/>
                    </a:p>
                  </a:txBody>
                  <a:tcPr/>
                </a:tc>
                <a:tc>
                  <a:txBody>
                    <a:bodyPr/>
                    <a:lstStyle/>
                    <a:p>
                      <a:pPr marL="0" marR="0" indent="0" algn="ctr" defTabSz="320993" rtl="0" eaLnBrk="1" fontAlgn="auto" latinLnBrk="0" hangingPunct="1">
                        <a:lnSpc>
                          <a:spcPct val="100000"/>
                        </a:lnSpc>
                        <a:spcBef>
                          <a:spcPts val="0"/>
                        </a:spcBef>
                        <a:spcAft>
                          <a:spcPts val="0"/>
                        </a:spcAft>
                        <a:buClrTx/>
                        <a:buSzTx/>
                        <a:buFontTx/>
                        <a:buNone/>
                        <a:tabLst/>
                        <a:defRPr/>
                      </a:pPr>
                      <a:r>
                        <a:rPr lang="en-ZA" dirty="0" smtClean="0"/>
                        <a:t>(1815±7) m</a:t>
                      </a:r>
                    </a:p>
                    <a:p>
                      <a:pPr algn="ctr"/>
                      <a:endParaRPr lang="en-ZA" dirty="0"/>
                    </a:p>
                  </a:txBody>
                  <a:tcPr/>
                </a:tc>
                <a:tc vMerge="1">
                  <a:txBody>
                    <a:bodyPr/>
                    <a:lstStyle/>
                    <a:p>
                      <a:pPr algn="ctr"/>
                      <a:endParaRPr lang="en-ZA" dirty="0"/>
                    </a:p>
                  </a:txBody>
                  <a:tcPr/>
                </a:tc>
                <a:tc vMerge="1">
                  <a:txBody>
                    <a:bodyPr/>
                    <a:lstStyle/>
                    <a:p>
                      <a:pPr algn="ctr"/>
                      <a:endParaRPr lang="en-ZA" dirty="0"/>
                    </a:p>
                  </a:txBody>
                  <a:tcPr/>
                </a:tc>
                <a:tc>
                  <a:txBody>
                    <a:bodyPr/>
                    <a:lstStyle/>
                    <a:p>
                      <a:pPr algn="ctr"/>
                      <a:r>
                        <a:rPr lang="en-ZA" dirty="0" smtClean="0"/>
                        <a:t>34 m</a:t>
                      </a:r>
                      <a:endParaRPr lang="en-ZA" dirty="0"/>
                    </a:p>
                  </a:txBody>
                  <a:tcPr/>
                </a:tc>
                <a:tc>
                  <a:txBody>
                    <a:bodyPr/>
                    <a:lstStyle/>
                    <a:p>
                      <a:pPr algn="ctr"/>
                      <a:r>
                        <a:rPr lang="en-ZA" dirty="0" smtClean="0"/>
                        <a:t>Yes</a:t>
                      </a:r>
                      <a:endParaRPr lang="en-ZA" dirty="0"/>
                    </a:p>
                  </a:txBody>
                  <a:tcPr/>
                </a:tc>
              </a:tr>
              <a:tr h="370840">
                <a:tc>
                  <a:txBody>
                    <a:bodyPr/>
                    <a:lstStyle/>
                    <a:p>
                      <a:pPr marL="0" marR="0" indent="0" algn="l" defTabSz="320993" rtl="0" eaLnBrk="1" fontAlgn="auto" latinLnBrk="0" hangingPunct="1">
                        <a:lnSpc>
                          <a:spcPct val="100000"/>
                        </a:lnSpc>
                        <a:spcBef>
                          <a:spcPts val="0"/>
                        </a:spcBef>
                        <a:spcAft>
                          <a:spcPts val="0"/>
                        </a:spcAft>
                        <a:buClrTx/>
                        <a:buSzTx/>
                        <a:buFontTx/>
                        <a:buNone/>
                        <a:tabLst/>
                        <a:defRPr/>
                      </a:pPr>
                      <a:r>
                        <a:rPr lang="en-ZA" dirty="0" err="1" smtClean="0"/>
                        <a:t>Göllschau:Isabis</a:t>
                      </a:r>
                      <a:endParaRPr lang="en-ZA" dirty="0" smtClean="0"/>
                    </a:p>
                  </a:txBody>
                  <a:tcPr/>
                </a:tc>
                <a:tc>
                  <a:txBody>
                    <a:bodyPr/>
                    <a:lstStyle/>
                    <a:p>
                      <a:pPr algn="ctr"/>
                      <a:r>
                        <a:rPr lang="en-ZA" dirty="0" smtClean="0"/>
                        <a:t>-23.340º</a:t>
                      </a:r>
                      <a:endParaRPr lang="en-ZA" dirty="0"/>
                    </a:p>
                  </a:txBody>
                  <a:tcPr/>
                </a:tc>
                <a:tc>
                  <a:txBody>
                    <a:bodyPr/>
                    <a:lstStyle/>
                    <a:p>
                      <a:pPr marL="0" marR="0" indent="0" algn="ctr" defTabSz="320993" rtl="0" eaLnBrk="1" fontAlgn="auto" latinLnBrk="0" hangingPunct="1">
                        <a:lnSpc>
                          <a:spcPct val="100000"/>
                        </a:lnSpc>
                        <a:spcBef>
                          <a:spcPts val="0"/>
                        </a:spcBef>
                        <a:spcAft>
                          <a:spcPts val="0"/>
                        </a:spcAft>
                        <a:buClrTx/>
                        <a:buSzTx/>
                        <a:buFontTx/>
                        <a:buNone/>
                        <a:tabLst/>
                        <a:defRPr/>
                      </a:pPr>
                      <a:r>
                        <a:rPr lang="en-ZA" dirty="0" smtClean="0"/>
                        <a:t>(1767±10) m</a:t>
                      </a:r>
                    </a:p>
                    <a:p>
                      <a:pPr algn="ctr"/>
                      <a:endParaRPr lang="en-ZA" dirty="0"/>
                    </a:p>
                  </a:txBody>
                  <a:tcPr/>
                </a:tc>
                <a:tc vMerge="1">
                  <a:txBody>
                    <a:bodyPr/>
                    <a:lstStyle/>
                    <a:p>
                      <a:pPr algn="ctr"/>
                      <a:endParaRPr lang="en-ZA" dirty="0"/>
                    </a:p>
                  </a:txBody>
                  <a:tcPr/>
                </a:tc>
                <a:tc vMerge="1">
                  <a:txBody>
                    <a:bodyPr/>
                    <a:lstStyle/>
                    <a:p>
                      <a:pPr algn="ctr"/>
                      <a:endParaRPr lang="en-ZA" dirty="0"/>
                    </a:p>
                  </a:txBody>
                  <a:tcPr/>
                </a:tc>
                <a:tc>
                  <a:txBody>
                    <a:bodyPr/>
                    <a:lstStyle/>
                    <a:p>
                      <a:pPr algn="ctr"/>
                      <a:r>
                        <a:rPr lang="en-ZA" dirty="0" smtClean="0"/>
                        <a:t>51 m</a:t>
                      </a:r>
                      <a:endParaRPr lang="en-ZA" dirty="0"/>
                    </a:p>
                  </a:txBody>
                  <a:tcPr/>
                </a:tc>
                <a:tc>
                  <a:txBody>
                    <a:bodyPr/>
                    <a:lstStyle/>
                    <a:p>
                      <a:pPr algn="ctr"/>
                      <a:r>
                        <a:rPr lang="en-ZA" dirty="0" smtClean="0"/>
                        <a:t>Yes</a:t>
                      </a:r>
                      <a:endParaRPr lang="en-ZA" dirty="0"/>
                    </a:p>
                  </a:txBody>
                  <a:tcPr/>
                </a:tc>
              </a:tr>
            </a:tbl>
          </a:graphicData>
        </a:graphic>
      </p:graphicFrame>
    </p:spTree>
    <p:extLst>
      <p:ext uri="{BB962C8B-B14F-4D97-AF65-F5344CB8AC3E}">
        <p14:creationId xmlns:p14="http://schemas.microsoft.com/office/powerpoint/2010/main" val="355597213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noProof="0" dirty="0" smtClean="0"/>
              <a:t>Site Location III</a:t>
            </a:r>
            <a:endParaRPr lang="en-ZA" noProof="0" dirty="0"/>
          </a:p>
        </p:txBody>
      </p:sp>
      <p:sp>
        <p:nvSpPr>
          <p:cNvPr id="3" name="TextBox 2"/>
          <p:cNvSpPr txBox="1"/>
          <p:nvPr/>
        </p:nvSpPr>
        <p:spPr>
          <a:xfrm>
            <a:off x="425214" y="1268760"/>
            <a:ext cx="3570722" cy="4524315"/>
          </a:xfrm>
          <a:prstGeom prst="rect">
            <a:avLst/>
          </a:prstGeom>
          <a:noFill/>
        </p:spPr>
        <p:txBody>
          <a:bodyPr wrap="square" rtlCol="0">
            <a:spAutoFit/>
          </a:bodyPr>
          <a:lstStyle/>
          <a:p>
            <a:r>
              <a:rPr lang="en-US" b="1" dirty="0" smtClean="0"/>
              <a:t>Geotechnical conditions (Aar) </a:t>
            </a:r>
          </a:p>
          <a:p>
            <a:pPr marL="285750" indent="-285750">
              <a:buFont typeface="Arial" pitchFamily="34" charset="0"/>
              <a:buChar char="•"/>
            </a:pPr>
            <a:r>
              <a:rPr lang="en-US" dirty="0" smtClean="0"/>
              <a:t>Most of the Aar plateau consists of </a:t>
            </a:r>
            <a:r>
              <a:rPr lang="en-US" dirty="0" err="1" smtClean="0"/>
              <a:t>quartzitic</a:t>
            </a:r>
            <a:r>
              <a:rPr lang="en-US" dirty="0" smtClean="0"/>
              <a:t> sandstone interlayered with </a:t>
            </a:r>
            <a:r>
              <a:rPr lang="en-US" dirty="0" err="1" smtClean="0"/>
              <a:t>shales</a:t>
            </a:r>
            <a:r>
              <a:rPr lang="en-US" dirty="0" smtClean="0"/>
              <a:t> (depth ~ 20 m)</a:t>
            </a:r>
          </a:p>
          <a:p>
            <a:pPr marL="285750" indent="-285750">
              <a:buFont typeface="Arial" pitchFamily="34" charset="0"/>
              <a:buChar char="•"/>
            </a:pPr>
            <a:r>
              <a:rPr lang="en-US" dirty="0" smtClean="0"/>
              <a:t>Telescope foundations on stable bedrock</a:t>
            </a:r>
          </a:p>
          <a:p>
            <a:pPr marL="285750" indent="-285750">
              <a:buFont typeface="Arial" pitchFamily="34" charset="0"/>
              <a:buChar char="•"/>
            </a:pPr>
            <a:r>
              <a:rPr lang="en-US" dirty="0" smtClean="0"/>
              <a:t>Drainage removes water from the proposed site</a:t>
            </a:r>
          </a:p>
          <a:p>
            <a:endParaRPr lang="en-US" b="1" dirty="0" smtClean="0"/>
          </a:p>
          <a:p>
            <a:r>
              <a:rPr lang="en-US" b="1" dirty="0" smtClean="0"/>
              <a:t>Special consideration (</a:t>
            </a:r>
            <a:r>
              <a:rPr lang="en-US" b="1" dirty="0" err="1" smtClean="0"/>
              <a:t>Kubub</a:t>
            </a:r>
            <a:r>
              <a:rPr lang="en-US" b="1" dirty="0" smtClean="0"/>
              <a:t>)</a:t>
            </a:r>
          </a:p>
          <a:p>
            <a:pPr marL="285750" indent="-285750">
              <a:buFont typeface="Arial" pitchFamily="34" charset="0"/>
              <a:buChar char="•"/>
            </a:pPr>
            <a:r>
              <a:rPr lang="en-US" dirty="0" smtClean="0"/>
              <a:t>Sand-filled depression on </a:t>
            </a:r>
            <a:r>
              <a:rPr lang="en-US" dirty="0" err="1" smtClean="0"/>
              <a:t>Kubub</a:t>
            </a:r>
            <a:r>
              <a:rPr lang="en-US" dirty="0" smtClean="0"/>
              <a:t> </a:t>
            </a:r>
            <a:r>
              <a:rPr lang="en-US" dirty="0" smtClean="0">
                <a:sym typeface="Wingdings" pitchFamily="2" charset="2"/>
              </a:rPr>
              <a:t> </a:t>
            </a:r>
            <a:r>
              <a:rPr lang="en-US" dirty="0" smtClean="0"/>
              <a:t>Aar-west/-</a:t>
            </a:r>
            <a:r>
              <a:rPr lang="en-US" dirty="0"/>
              <a:t>e</a:t>
            </a:r>
            <a:r>
              <a:rPr lang="en-US" dirty="0" smtClean="0"/>
              <a:t>ast implantation more desirable</a:t>
            </a:r>
          </a:p>
          <a:p>
            <a:pPr marL="742904" lvl="1" indent="-285750">
              <a:buFont typeface="Arial" pitchFamily="34" charset="0"/>
              <a:buChar char="•"/>
            </a:pPr>
            <a:endParaRPr lang="en-US" dirty="0" smtClean="0"/>
          </a:p>
          <a:p>
            <a:pPr marL="285750" indent="-285750">
              <a:buFont typeface="Arial" pitchFamily="34" charset="0"/>
              <a:buChar char="•"/>
            </a:pPr>
            <a:endParaRPr lang="en-US" dirty="0" smtClean="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1340768"/>
            <a:ext cx="4775507"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9921" y="5368619"/>
            <a:ext cx="2555776" cy="1377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5697" y="5368619"/>
            <a:ext cx="2535353" cy="131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809587" y="2240423"/>
            <a:ext cx="860172" cy="646331"/>
          </a:xfrm>
          <a:prstGeom prst="rect">
            <a:avLst/>
          </a:prstGeom>
          <a:noFill/>
        </p:spPr>
        <p:txBody>
          <a:bodyPr wrap="none" rtlCol="0">
            <a:spAutoFit/>
          </a:bodyPr>
          <a:lstStyle/>
          <a:p>
            <a:pPr algn="ctr"/>
            <a:r>
              <a:rPr lang="en-ZA" dirty="0" smtClean="0"/>
              <a:t>Aar </a:t>
            </a:r>
          </a:p>
          <a:p>
            <a:pPr algn="ctr"/>
            <a:r>
              <a:rPr lang="en-ZA" dirty="0" smtClean="0"/>
              <a:t>(West)</a:t>
            </a:r>
            <a:endParaRPr lang="en-ZA" dirty="0"/>
          </a:p>
        </p:txBody>
      </p:sp>
    </p:spTree>
    <p:extLst>
      <p:ext uri="{BB962C8B-B14F-4D97-AF65-F5344CB8AC3E}">
        <p14:creationId xmlns:p14="http://schemas.microsoft.com/office/powerpoint/2010/main" val="345742646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1+#ppt_w/2"/>
                                          </p:val>
                                        </p:tav>
                                        <p:tav tm="100000">
                                          <p:val>
                                            <p:strVal val="#ppt_x"/>
                                          </p:val>
                                        </p:tav>
                                      </p:tavLst>
                                    </p:anim>
                                    <p:anim calcmode="lin" valueType="num">
                                      <p:cBhvr additive="base">
                                        <p:cTn id="8" dur="500" fill="hold"/>
                                        <p:tgtEl>
                                          <p:spTgt spid="409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099"/>
                                        </p:tgtEl>
                                        <p:attrNameLst>
                                          <p:attrName>style.visibility</p:attrName>
                                        </p:attrNameLst>
                                      </p:cBhvr>
                                      <p:to>
                                        <p:strVal val="visible"/>
                                      </p:to>
                                    </p:set>
                                    <p:anim calcmode="lin" valueType="num">
                                      <p:cBhvr additive="base">
                                        <p:cTn id="12" dur="500" fill="hold"/>
                                        <p:tgtEl>
                                          <p:spTgt spid="4099"/>
                                        </p:tgtEl>
                                        <p:attrNameLst>
                                          <p:attrName>ppt_x</p:attrName>
                                        </p:attrNameLst>
                                      </p:cBhvr>
                                      <p:tavLst>
                                        <p:tav tm="0">
                                          <p:val>
                                            <p:strVal val="#ppt_x"/>
                                          </p:val>
                                        </p:tav>
                                        <p:tav tm="100000">
                                          <p:val>
                                            <p:strVal val="#ppt_x"/>
                                          </p:val>
                                        </p:tav>
                                      </p:tavLst>
                                    </p:anim>
                                    <p:anim calcmode="lin" valueType="num">
                                      <p:cBhvr additive="base">
                                        <p:cTn id="13" dur="500" fill="hold"/>
                                        <p:tgtEl>
                                          <p:spTgt spid="409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100"/>
                                        </p:tgtEl>
                                        <p:attrNameLst>
                                          <p:attrName>style.visibility</p:attrName>
                                        </p:attrNameLst>
                                      </p:cBhvr>
                                      <p:to>
                                        <p:strVal val="visible"/>
                                      </p:to>
                                    </p:set>
                                    <p:anim calcmode="lin" valueType="num">
                                      <p:cBhvr additive="base">
                                        <p:cTn id="17" dur="500" fill="hold"/>
                                        <p:tgtEl>
                                          <p:spTgt spid="4100"/>
                                        </p:tgtEl>
                                        <p:attrNameLst>
                                          <p:attrName>ppt_x</p:attrName>
                                        </p:attrNameLst>
                                      </p:cBhvr>
                                      <p:tavLst>
                                        <p:tav tm="0">
                                          <p:val>
                                            <p:strVal val="#ppt_x"/>
                                          </p:val>
                                        </p:tav>
                                        <p:tav tm="100000">
                                          <p:val>
                                            <p:strVal val="#ppt_x"/>
                                          </p:val>
                                        </p:tav>
                                      </p:tavLst>
                                    </p:anim>
                                    <p:anim calcmode="lin" valueType="num">
                                      <p:cBhvr additive="base">
                                        <p:cTn id="1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noProof="0" dirty="0" smtClean="0"/>
              <a:t>Weather Conditions I : Cloud cover</a:t>
            </a:r>
            <a:endParaRPr lang="en-ZA" noProof="0" dirty="0"/>
          </a:p>
        </p:txBody>
      </p:sp>
      <p:sp>
        <p:nvSpPr>
          <p:cNvPr id="3" name="Content Placeholder 2"/>
          <p:cNvSpPr>
            <a:spLocks noGrp="1"/>
          </p:cNvSpPr>
          <p:nvPr>
            <p:ph idx="1"/>
          </p:nvPr>
        </p:nvSpPr>
        <p:spPr/>
        <p:txBody>
          <a:bodyPr/>
          <a:lstStyle/>
          <a:p>
            <a:pPr marL="0" indent="0">
              <a:buNone/>
            </a:pPr>
            <a:r>
              <a:rPr lang="en-ZA" b="1" noProof="0" dirty="0" smtClean="0"/>
              <a:t>Percentage of completely clear nights ( 0% cloud cover):</a:t>
            </a:r>
          </a:p>
          <a:p>
            <a:r>
              <a:rPr lang="en-ZA" dirty="0" smtClean="0"/>
              <a:t>Aar: (80±5)%</a:t>
            </a:r>
          </a:p>
          <a:p>
            <a:r>
              <a:rPr lang="en-ZA" dirty="0" smtClean="0"/>
              <a:t>Göllschau: </a:t>
            </a:r>
            <a:r>
              <a:rPr lang="en-ZA" dirty="0"/>
              <a:t>(</a:t>
            </a:r>
            <a:r>
              <a:rPr lang="en-ZA" dirty="0" smtClean="0"/>
              <a:t>70±5)%</a:t>
            </a:r>
            <a:endParaRPr lang="en-ZA" noProof="0" dirty="0" smtClean="0"/>
          </a:p>
          <a:p>
            <a:pPr marL="0" indent="0">
              <a:buNone/>
            </a:pPr>
            <a:r>
              <a:rPr lang="en-ZA" b="1" noProof="0" dirty="0" smtClean="0"/>
              <a:t>Percentage of partially clear nights (&lt;20% cloud cover):</a:t>
            </a:r>
          </a:p>
          <a:p>
            <a:r>
              <a:rPr lang="en-ZA" dirty="0" smtClean="0"/>
              <a:t>Aar: </a:t>
            </a:r>
            <a:r>
              <a:rPr lang="en-ZA" dirty="0"/>
              <a:t>(</a:t>
            </a:r>
            <a:r>
              <a:rPr lang="en-ZA" dirty="0" smtClean="0"/>
              <a:t>85±5)%</a:t>
            </a:r>
          </a:p>
          <a:p>
            <a:r>
              <a:rPr lang="en-ZA" dirty="0" smtClean="0"/>
              <a:t>Göllschau: </a:t>
            </a:r>
            <a:r>
              <a:rPr lang="en-ZA" dirty="0"/>
              <a:t>(</a:t>
            </a:r>
            <a:r>
              <a:rPr lang="en-ZA" dirty="0" smtClean="0"/>
              <a:t>75±5)%</a:t>
            </a:r>
          </a:p>
          <a:p>
            <a:pPr marL="0" indent="0">
              <a:buNone/>
            </a:pPr>
            <a:endParaRPr lang="en-ZA" dirty="0" smtClean="0"/>
          </a:p>
        </p:txBody>
      </p:sp>
      <p:graphicFrame>
        <p:nvGraphicFramePr>
          <p:cNvPr id="4" name="Table 3"/>
          <p:cNvGraphicFramePr>
            <a:graphicFrameLocks noGrp="1"/>
          </p:cNvGraphicFramePr>
          <p:nvPr>
            <p:extLst>
              <p:ext uri="{D42A27DB-BD31-4B8C-83A1-F6EECF244321}">
                <p14:modId xmlns:p14="http://schemas.microsoft.com/office/powerpoint/2010/main" val="2562982116"/>
              </p:ext>
            </p:extLst>
          </p:nvPr>
        </p:nvGraphicFramePr>
        <p:xfrm>
          <a:off x="467543" y="3501008"/>
          <a:ext cx="8064897" cy="1971040"/>
        </p:xfrm>
        <a:graphic>
          <a:graphicData uri="http://schemas.openxmlformats.org/drawingml/2006/table">
            <a:tbl>
              <a:tblPr firstRow="1" bandRow="1">
                <a:tableStyleId>{08FB837D-C827-4EFA-A057-4D05807E0F7C}</a:tableStyleId>
              </a:tblPr>
              <a:tblGrid>
                <a:gridCol w="2762693"/>
                <a:gridCol w="1325551"/>
                <a:gridCol w="1325551"/>
                <a:gridCol w="1325551"/>
                <a:gridCol w="1325551"/>
              </a:tblGrid>
              <a:tr h="370840">
                <a:tc>
                  <a:txBody>
                    <a:bodyPr/>
                    <a:lstStyle/>
                    <a:p>
                      <a:endParaRPr lang="en-ZA" dirty="0"/>
                    </a:p>
                  </a:txBody>
                  <a:tcPr/>
                </a:tc>
                <a:tc gridSpan="2">
                  <a:txBody>
                    <a:bodyPr/>
                    <a:lstStyle/>
                    <a:p>
                      <a:pPr algn="ctr"/>
                      <a:r>
                        <a:rPr lang="en-ZA" b="1" dirty="0" smtClean="0"/>
                        <a:t>Göllschau</a:t>
                      </a:r>
                      <a:endParaRPr lang="en-ZA" b="1" dirty="0"/>
                    </a:p>
                  </a:txBody>
                  <a:tcPr/>
                </a:tc>
                <a:tc hMerge="1">
                  <a:txBody>
                    <a:bodyPr/>
                    <a:lstStyle/>
                    <a:p>
                      <a:endParaRPr lang="en-ZA" dirty="0"/>
                    </a:p>
                  </a:txBody>
                  <a:tcPr/>
                </a:tc>
                <a:tc gridSpan="2">
                  <a:txBody>
                    <a:bodyPr/>
                    <a:lstStyle/>
                    <a:p>
                      <a:pPr algn="ctr"/>
                      <a:r>
                        <a:rPr lang="en-ZA" b="1" dirty="0" smtClean="0"/>
                        <a:t>Aar</a:t>
                      </a:r>
                      <a:endParaRPr lang="en-ZA" b="1" dirty="0"/>
                    </a:p>
                  </a:txBody>
                  <a:tcPr/>
                </a:tc>
                <a:tc hMerge="1">
                  <a:txBody>
                    <a:bodyPr/>
                    <a:lstStyle/>
                    <a:p>
                      <a:endParaRPr lang="en-ZA" dirty="0"/>
                    </a:p>
                  </a:txBody>
                  <a:tcPr/>
                </a:tc>
              </a:tr>
              <a:tr h="370840">
                <a:tc>
                  <a:txBody>
                    <a:bodyPr/>
                    <a:lstStyle/>
                    <a:p>
                      <a:r>
                        <a:rPr lang="en-ZA" b="1" dirty="0" smtClean="0"/>
                        <a:t>Moonless hours</a:t>
                      </a:r>
                      <a:endParaRPr lang="en-ZA" b="1" dirty="0"/>
                    </a:p>
                  </a:txBody>
                  <a:tcPr/>
                </a:tc>
                <a:tc gridSpan="2">
                  <a:txBody>
                    <a:bodyPr/>
                    <a:lstStyle/>
                    <a:p>
                      <a:pPr algn="ctr"/>
                      <a:r>
                        <a:rPr lang="en-ZA" b="1" dirty="0" smtClean="0"/>
                        <a:t>1602</a:t>
                      </a:r>
                      <a:endParaRPr lang="en-ZA" b="1" dirty="0"/>
                    </a:p>
                  </a:txBody>
                  <a:tcPr/>
                </a:tc>
                <a:tc hMerge="1">
                  <a:txBody>
                    <a:bodyPr/>
                    <a:lstStyle/>
                    <a:p>
                      <a:endParaRPr lang="en-ZA" dirty="0"/>
                    </a:p>
                  </a:txBody>
                  <a:tcPr/>
                </a:tc>
                <a:tc gridSpan="2">
                  <a:txBody>
                    <a:bodyPr/>
                    <a:lstStyle/>
                    <a:p>
                      <a:pPr algn="ctr"/>
                      <a:r>
                        <a:rPr lang="en-ZA" b="1" dirty="0" smtClean="0"/>
                        <a:t>1584</a:t>
                      </a:r>
                      <a:endParaRPr lang="en-ZA" b="1" dirty="0"/>
                    </a:p>
                  </a:txBody>
                  <a:tcPr/>
                </a:tc>
                <a:tc hMerge="1">
                  <a:txBody>
                    <a:bodyPr/>
                    <a:lstStyle/>
                    <a:p>
                      <a:pPr algn="ctr"/>
                      <a:endParaRPr lang="en-ZA" dirty="0"/>
                    </a:p>
                  </a:txBody>
                  <a:tcPr/>
                </a:tc>
              </a:tr>
              <a:tr h="370840">
                <a:tc>
                  <a:txBody>
                    <a:bodyPr/>
                    <a:lstStyle/>
                    <a:p>
                      <a:r>
                        <a:rPr lang="en-ZA" dirty="0" smtClean="0"/>
                        <a:t>Cloud</a:t>
                      </a:r>
                      <a:r>
                        <a:rPr lang="en-ZA" baseline="0" dirty="0" smtClean="0"/>
                        <a:t> Cover</a:t>
                      </a:r>
                      <a:endParaRPr lang="en-ZA" i="1" dirty="0"/>
                    </a:p>
                  </a:txBody>
                  <a:tcPr/>
                </a:tc>
                <a:tc>
                  <a:txBody>
                    <a:bodyPr/>
                    <a:lstStyle/>
                    <a:p>
                      <a:pPr algn="ctr"/>
                      <a:r>
                        <a:rPr lang="en-ZA" dirty="0" smtClean="0"/>
                        <a:t>&lt;20%</a:t>
                      </a:r>
                      <a:endParaRPr lang="en-ZA" i="1" dirty="0"/>
                    </a:p>
                  </a:txBody>
                  <a:tcPr/>
                </a:tc>
                <a:tc>
                  <a:txBody>
                    <a:bodyPr/>
                    <a:lstStyle/>
                    <a:p>
                      <a:pPr algn="ctr"/>
                      <a:r>
                        <a:rPr lang="en-ZA" dirty="0" smtClean="0"/>
                        <a:t>0%</a:t>
                      </a:r>
                      <a:endParaRPr lang="en-ZA" i="1" dirty="0"/>
                    </a:p>
                  </a:txBody>
                  <a:tcPr/>
                </a:tc>
                <a:tc>
                  <a:txBody>
                    <a:bodyPr/>
                    <a:lstStyle/>
                    <a:p>
                      <a:pPr algn="ctr"/>
                      <a:r>
                        <a:rPr lang="en-ZA" dirty="0" smtClean="0"/>
                        <a:t>&lt;20%</a:t>
                      </a:r>
                      <a:endParaRPr lang="en-ZA" i="1" dirty="0"/>
                    </a:p>
                  </a:txBody>
                  <a:tcPr/>
                </a:tc>
                <a:tc>
                  <a:txBody>
                    <a:bodyPr/>
                    <a:lstStyle/>
                    <a:p>
                      <a:pPr algn="ctr"/>
                      <a:r>
                        <a:rPr lang="en-ZA" dirty="0" smtClean="0"/>
                        <a:t>0%</a:t>
                      </a:r>
                      <a:endParaRPr lang="en-ZA" i="1" dirty="0"/>
                    </a:p>
                  </a:txBody>
                  <a:tcPr/>
                </a:tc>
              </a:tr>
              <a:tr h="370840">
                <a:tc>
                  <a:txBody>
                    <a:bodyPr/>
                    <a:lstStyle/>
                    <a:p>
                      <a:r>
                        <a:rPr lang="en-ZA" dirty="0" smtClean="0"/>
                        <a:t>Moonless</a:t>
                      </a:r>
                      <a:r>
                        <a:rPr lang="en-ZA" baseline="0" dirty="0" smtClean="0"/>
                        <a:t> &amp;</a:t>
                      </a:r>
                      <a:r>
                        <a:rPr lang="en-ZA" dirty="0" smtClean="0"/>
                        <a:t> cloudless hours</a:t>
                      </a:r>
                      <a:endParaRPr lang="en-ZA" dirty="0"/>
                    </a:p>
                  </a:txBody>
                  <a:tcPr/>
                </a:tc>
                <a:tc>
                  <a:txBody>
                    <a:bodyPr/>
                    <a:lstStyle/>
                    <a:p>
                      <a:pPr algn="ctr"/>
                      <a:r>
                        <a:rPr lang="en-ZA" dirty="0" smtClean="0"/>
                        <a:t>1202±80 (75±5)%</a:t>
                      </a:r>
                      <a:endParaRPr lang="en-ZA" dirty="0"/>
                    </a:p>
                  </a:txBody>
                  <a:tcPr/>
                </a:tc>
                <a:tc>
                  <a:txBody>
                    <a:bodyPr/>
                    <a:lstStyle/>
                    <a:p>
                      <a:pPr algn="ctr"/>
                      <a:r>
                        <a:rPr lang="en-ZA" dirty="0" smtClean="0"/>
                        <a:t>1121±80 (70±5)%</a:t>
                      </a:r>
                      <a:endParaRPr lang="en-ZA" dirty="0"/>
                    </a:p>
                  </a:txBody>
                  <a:tcPr/>
                </a:tc>
                <a:tc>
                  <a:txBody>
                    <a:bodyPr/>
                    <a:lstStyle/>
                    <a:p>
                      <a:pPr algn="ctr"/>
                      <a:r>
                        <a:rPr lang="en-ZA" dirty="0" smtClean="0"/>
                        <a:t>1346±48 (85±5)%</a:t>
                      </a:r>
                      <a:endParaRPr lang="en-ZA" dirty="0"/>
                    </a:p>
                  </a:txBody>
                  <a:tcPr/>
                </a:tc>
                <a:tc>
                  <a:txBody>
                    <a:bodyPr/>
                    <a:lstStyle/>
                    <a:p>
                      <a:pPr algn="ctr"/>
                      <a:r>
                        <a:rPr lang="en-ZA" dirty="0" smtClean="0"/>
                        <a:t>1267±48 (80±5)%</a:t>
                      </a:r>
                      <a:endParaRPr lang="en-ZA" dirty="0"/>
                    </a:p>
                  </a:txBody>
                  <a:tcPr/>
                </a:tc>
              </a:tr>
              <a:tr h="370840">
                <a:tc>
                  <a:txBody>
                    <a:bodyPr/>
                    <a:lstStyle/>
                    <a:p>
                      <a:r>
                        <a:rPr lang="en-ZA" dirty="0" smtClean="0"/>
                        <a:t>Hours available for</a:t>
                      </a:r>
                      <a:r>
                        <a:rPr lang="en-ZA" baseline="0" dirty="0" smtClean="0"/>
                        <a:t> observation*</a:t>
                      </a:r>
                      <a:endParaRPr lang="en-ZA" dirty="0"/>
                    </a:p>
                  </a:txBody>
                  <a:tcPr/>
                </a:tc>
                <a:tc>
                  <a:txBody>
                    <a:bodyPr/>
                    <a:lstStyle/>
                    <a:p>
                      <a:pPr algn="ctr"/>
                      <a:r>
                        <a:rPr lang="en-ZA" dirty="0" smtClean="0"/>
                        <a:t>1173±80</a:t>
                      </a:r>
                      <a:endParaRPr lang="en-ZA" b="1" dirty="0" smtClean="0"/>
                    </a:p>
                  </a:txBody>
                  <a:tcPr/>
                </a:tc>
                <a:tc>
                  <a:txBody>
                    <a:bodyPr/>
                    <a:lstStyle/>
                    <a:p>
                      <a:pPr algn="ctr"/>
                      <a:r>
                        <a:rPr lang="en-ZA" dirty="0" smtClean="0"/>
                        <a:t>1097±80</a:t>
                      </a:r>
                      <a:endParaRPr lang="en-ZA" b="1" dirty="0"/>
                    </a:p>
                  </a:txBody>
                  <a:tcPr/>
                </a:tc>
                <a:tc>
                  <a:txBody>
                    <a:bodyPr/>
                    <a:lstStyle/>
                    <a:p>
                      <a:pPr algn="ctr"/>
                      <a:r>
                        <a:rPr lang="en-ZA" dirty="0" smtClean="0"/>
                        <a:t>1275±54</a:t>
                      </a:r>
                      <a:endParaRPr lang="en-ZA" b="1" dirty="0"/>
                    </a:p>
                  </a:txBody>
                  <a:tcPr/>
                </a:tc>
                <a:tc>
                  <a:txBody>
                    <a:bodyPr/>
                    <a:lstStyle/>
                    <a:p>
                      <a:pPr algn="ctr"/>
                      <a:r>
                        <a:rPr lang="en-ZA" dirty="0" smtClean="0"/>
                        <a:t>1208±53</a:t>
                      </a:r>
                      <a:endParaRPr lang="en-ZA" b="1" dirty="0"/>
                    </a:p>
                  </a:txBody>
                  <a:tcPr/>
                </a:tc>
              </a:tr>
            </a:tbl>
          </a:graphicData>
        </a:graphic>
      </p:graphicFrame>
      <p:sp>
        <p:nvSpPr>
          <p:cNvPr id="6" name="TextBox 5"/>
          <p:cNvSpPr txBox="1"/>
          <p:nvPr/>
        </p:nvSpPr>
        <p:spPr>
          <a:xfrm>
            <a:off x="1547664" y="5568246"/>
            <a:ext cx="5976664" cy="276999"/>
          </a:xfrm>
          <a:prstGeom prst="rect">
            <a:avLst/>
          </a:prstGeom>
          <a:noFill/>
        </p:spPr>
        <p:txBody>
          <a:bodyPr wrap="square" rtlCol="0">
            <a:spAutoFit/>
          </a:bodyPr>
          <a:lstStyle/>
          <a:p>
            <a:r>
              <a:rPr lang="en-ZA" sz="1200" dirty="0" smtClean="0"/>
              <a:t>* Hours with too high humidity, too strong wind and too high temperature subtracted.</a:t>
            </a:r>
            <a:endParaRPr lang="en-ZA" sz="1200" dirty="0"/>
          </a:p>
        </p:txBody>
      </p:sp>
    </p:spTree>
    <p:extLst>
      <p:ext uri="{BB962C8B-B14F-4D97-AF65-F5344CB8AC3E}">
        <p14:creationId xmlns:p14="http://schemas.microsoft.com/office/powerpoint/2010/main" val="338418100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noProof="0" dirty="0" smtClean="0"/>
              <a:t>Weather Condition II: Wind</a:t>
            </a:r>
            <a:endParaRPr lang="en-ZA" noProof="0" dirty="0"/>
          </a:p>
        </p:txBody>
      </p:sp>
      <p:sp>
        <p:nvSpPr>
          <p:cNvPr id="3" name="Content Placeholder 2"/>
          <p:cNvSpPr>
            <a:spLocks noGrp="1"/>
          </p:cNvSpPr>
          <p:nvPr>
            <p:ph idx="1"/>
          </p:nvPr>
        </p:nvSpPr>
        <p:spPr/>
        <p:txBody>
          <a:bodyPr/>
          <a:lstStyle/>
          <a:p>
            <a:pPr marL="0" indent="0">
              <a:buNone/>
            </a:pPr>
            <a:r>
              <a:rPr lang="en-ZA" b="1" noProof="0" dirty="0" smtClean="0"/>
              <a:t>Percentage of night hours wind &lt; 36 km/</a:t>
            </a:r>
            <a:r>
              <a:rPr lang="en-ZA" b="1" noProof="0" dirty="0" err="1" smtClean="0"/>
              <a:t>hr</a:t>
            </a:r>
            <a:r>
              <a:rPr lang="en-ZA" b="1" noProof="0" dirty="0" smtClean="0"/>
              <a:t> (10 min average):</a:t>
            </a:r>
          </a:p>
          <a:p>
            <a:r>
              <a:rPr lang="en-ZA" dirty="0" smtClean="0"/>
              <a:t>Aar:		&gt;97-99%</a:t>
            </a:r>
          </a:p>
          <a:p>
            <a:r>
              <a:rPr lang="en-ZA" noProof="0" dirty="0" smtClean="0"/>
              <a:t>Göllschau: 	&gt;99%</a:t>
            </a:r>
          </a:p>
          <a:p>
            <a:pPr marL="0" indent="0">
              <a:buNone/>
            </a:pPr>
            <a:endParaRPr lang="en-ZA" dirty="0" smtClean="0"/>
          </a:p>
          <a:p>
            <a:pPr marL="0" indent="0">
              <a:buNone/>
            </a:pPr>
            <a:r>
              <a:rPr lang="en-ZA" b="1" dirty="0" smtClean="0"/>
              <a:t>Probability of &gt; 200 km/</a:t>
            </a:r>
            <a:r>
              <a:rPr lang="en-ZA" b="1" dirty="0" err="1" smtClean="0"/>
              <a:t>hr</a:t>
            </a:r>
            <a:r>
              <a:rPr lang="en-ZA" b="1" dirty="0" smtClean="0"/>
              <a:t> gusts (1 sec gusts):</a:t>
            </a:r>
            <a:endParaRPr lang="en-ZA" b="1" noProof="0" dirty="0" smtClean="0"/>
          </a:p>
          <a:p>
            <a:r>
              <a:rPr lang="en-ZA" dirty="0"/>
              <a:t>Aar</a:t>
            </a:r>
            <a:r>
              <a:rPr lang="en-ZA" dirty="0" smtClean="0"/>
              <a:t>:		</a:t>
            </a:r>
            <a:r>
              <a:rPr lang="en-ZA" i="1" dirty="0" smtClean="0"/>
              <a:t>never</a:t>
            </a:r>
            <a:endParaRPr lang="en-ZA" dirty="0"/>
          </a:p>
          <a:p>
            <a:r>
              <a:rPr lang="en-ZA" dirty="0" err="1"/>
              <a:t>Göllschau</a:t>
            </a:r>
            <a:r>
              <a:rPr lang="en-ZA" dirty="0" smtClean="0"/>
              <a:t>:	</a:t>
            </a:r>
            <a:r>
              <a:rPr lang="en-ZA" i="1" dirty="0" smtClean="0"/>
              <a:t>never</a:t>
            </a:r>
            <a:endParaRPr lang="en-ZA" dirty="0"/>
          </a:p>
        </p:txBody>
      </p:sp>
      <p:graphicFrame>
        <p:nvGraphicFramePr>
          <p:cNvPr id="4" name="Table 3"/>
          <p:cNvGraphicFramePr>
            <a:graphicFrameLocks noGrp="1"/>
          </p:cNvGraphicFramePr>
          <p:nvPr>
            <p:extLst>
              <p:ext uri="{D42A27DB-BD31-4B8C-83A1-F6EECF244321}">
                <p14:modId xmlns:p14="http://schemas.microsoft.com/office/powerpoint/2010/main" val="1989409553"/>
              </p:ext>
            </p:extLst>
          </p:nvPr>
        </p:nvGraphicFramePr>
        <p:xfrm>
          <a:off x="611560" y="4077072"/>
          <a:ext cx="7920879" cy="1437640"/>
        </p:xfrm>
        <a:graphic>
          <a:graphicData uri="http://schemas.openxmlformats.org/drawingml/2006/table">
            <a:tbl>
              <a:tblPr firstRow="1" bandRow="1">
                <a:tableStyleId>{08FB837D-C827-4EFA-A057-4D05807E0F7C}</a:tableStyleId>
              </a:tblPr>
              <a:tblGrid>
                <a:gridCol w="3888432"/>
                <a:gridCol w="1392154"/>
                <a:gridCol w="2640293"/>
              </a:tblGrid>
              <a:tr h="139040">
                <a:tc rowSpan="2">
                  <a:txBody>
                    <a:bodyPr/>
                    <a:lstStyle/>
                    <a:p>
                      <a:pPr algn="ctr"/>
                      <a:r>
                        <a:rPr lang="en-ZA" dirty="0" smtClean="0"/>
                        <a:t>WIND</a:t>
                      </a:r>
                      <a:endParaRPr lang="en-ZA" dirty="0"/>
                    </a:p>
                  </a:txBody>
                  <a:tcPr anchor="ctr"/>
                </a:tc>
                <a:tc gridSpan="2">
                  <a:txBody>
                    <a:bodyPr/>
                    <a:lstStyle/>
                    <a:p>
                      <a:pPr algn="ctr"/>
                      <a:r>
                        <a:rPr lang="en-ZA" dirty="0" smtClean="0"/>
                        <a:t>Observation Time Lost</a:t>
                      </a:r>
                      <a:endParaRPr lang="en-ZA" dirty="0"/>
                    </a:p>
                  </a:txBody>
                  <a:tcPr/>
                </a:tc>
                <a:tc hMerge="1">
                  <a:txBody>
                    <a:bodyPr/>
                    <a:lstStyle/>
                    <a:p>
                      <a:endParaRPr lang="en-ZA" dirty="0"/>
                    </a:p>
                  </a:txBody>
                  <a:tcPr/>
                </a:tc>
              </a:tr>
              <a:tr h="139040">
                <a:tc vMerge="1">
                  <a:txBody>
                    <a:bodyPr/>
                    <a:lstStyle/>
                    <a:p>
                      <a:endParaRPr lang="en-ZA" dirty="0"/>
                    </a:p>
                  </a:txBody>
                  <a:tcPr/>
                </a:tc>
                <a:tc>
                  <a:txBody>
                    <a:bodyPr/>
                    <a:lstStyle/>
                    <a:p>
                      <a:r>
                        <a:rPr lang="en-ZA" b="1" dirty="0" smtClean="0"/>
                        <a:t>Göllschau</a:t>
                      </a:r>
                      <a:endParaRPr lang="en-ZA" b="1" i="1" dirty="0"/>
                    </a:p>
                  </a:txBody>
                  <a:tcPr/>
                </a:tc>
                <a:tc>
                  <a:txBody>
                    <a:bodyPr/>
                    <a:lstStyle/>
                    <a:p>
                      <a:r>
                        <a:rPr lang="en-ZA" b="1" dirty="0" smtClean="0"/>
                        <a:t>Aar</a:t>
                      </a:r>
                      <a:endParaRPr lang="en-ZA" b="1" i="1" dirty="0"/>
                    </a:p>
                  </a:txBody>
                  <a:tcPr/>
                </a:tc>
              </a:tr>
              <a:tr h="370840">
                <a:tc>
                  <a:txBody>
                    <a:bodyPr/>
                    <a:lstStyle/>
                    <a:p>
                      <a:r>
                        <a:rPr lang="en-ZA" dirty="0" smtClean="0"/>
                        <a:t>% of night</a:t>
                      </a:r>
                      <a:r>
                        <a:rPr lang="en-ZA" baseline="0" dirty="0" smtClean="0"/>
                        <a:t> hours win &lt; 36 km/h (10 min average)</a:t>
                      </a:r>
                      <a:endParaRPr lang="en-ZA" dirty="0"/>
                    </a:p>
                  </a:txBody>
                  <a:tcPr/>
                </a:tc>
                <a:tc>
                  <a:txBody>
                    <a:bodyPr/>
                    <a:lstStyle/>
                    <a:p>
                      <a:r>
                        <a:rPr lang="en-ZA" dirty="0" smtClean="0"/>
                        <a:t>&lt; 0.5%</a:t>
                      </a:r>
                      <a:endParaRPr lang="en-ZA" dirty="0"/>
                    </a:p>
                  </a:txBody>
                  <a:tcPr/>
                </a:tc>
                <a:tc>
                  <a:txBody>
                    <a:bodyPr/>
                    <a:lstStyle/>
                    <a:p>
                      <a:r>
                        <a:rPr lang="en-ZA" dirty="0" err="1" smtClean="0"/>
                        <a:t>Atmoscope</a:t>
                      </a:r>
                      <a:r>
                        <a:rPr lang="en-ZA" dirty="0" smtClean="0"/>
                        <a:t>: &lt; 0.2%</a:t>
                      </a:r>
                    </a:p>
                    <a:p>
                      <a:r>
                        <a:rPr lang="en-ZA" dirty="0" smtClean="0"/>
                        <a:t>SENES: 3%</a:t>
                      </a:r>
                      <a:endParaRPr lang="en-ZA" dirty="0"/>
                    </a:p>
                  </a:txBody>
                  <a:tcPr/>
                </a:tc>
              </a:tr>
              <a:tr h="370840">
                <a:tc>
                  <a:txBody>
                    <a:bodyPr/>
                    <a:lstStyle/>
                    <a:p>
                      <a:r>
                        <a:rPr lang="en-ZA" dirty="0" smtClean="0"/>
                        <a:t>Probability of &gt; 200 km/h (1 sec gust)</a:t>
                      </a:r>
                      <a:endParaRPr lang="en-ZA" dirty="0"/>
                    </a:p>
                  </a:txBody>
                  <a:tcPr/>
                </a:tc>
                <a:tc>
                  <a:txBody>
                    <a:bodyPr/>
                    <a:lstStyle/>
                    <a:p>
                      <a:r>
                        <a:rPr lang="en-ZA" dirty="0" smtClean="0"/>
                        <a:t>never</a:t>
                      </a:r>
                      <a:endParaRPr lang="en-ZA" dirty="0"/>
                    </a:p>
                  </a:txBody>
                  <a:tcPr/>
                </a:tc>
                <a:tc>
                  <a:txBody>
                    <a:bodyPr/>
                    <a:lstStyle/>
                    <a:p>
                      <a:r>
                        <a:rPr lang="en-ZA" dirty="0" smtClean="0"/>
                        <a:t>never</a:t>
                      </a:r>
                      <a:endParaRPr lang="en-ZA" dirty="0"/>
                    </a:p>
                  </a:txBody>
                  <a:tcPr/>
                </a:tc>
              </a:tr>
            </a:tbl>
          </a:graphicData>
        </a:graphic>
      </p:graphicFrame>
    </p:spTree>
    <p:extLst>
      <p:ext uri="{BB962C8B-B14F-4D97-AF65-F5344CB8AC3E}">
        <p14:creationId xmlns:p14="http://schemas.microsoft.com/office/powerpoint/2010/main" val="242137929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400" noProof="0" dirty="0" smtClean="0"/>
              <a:t>Weather Conditions III: T, RH, precipitation</a:t>
            </a:r>
            <a:endParaRPr lang="en-ZA" sz="2400" noProof="0" dirty="0"/>
          </a:p>
        </p:txBody>
      </p:sp>
      <p:sp>
        <p:nvSpPr>
          <p:cNvPr id="3" name="Content Placeholder 2"/>
          <p:cNvSpPr>
            <a:spLocks noGrp="1"/>
          </p:cNvSpPr>
          <p:nvPr>
            <p:ph idx="1"/>
          </p:nvPr>
        </p:nvSpPr>
        <p:spPr/>
        <p:txBody>
          <a:bodyPr/>
          <a:lstStyle/>
          <a:p>
            <a:pPr marL="0" indent="0">
              <a:buNone/>
            </a:pPr>
            <a:r>
              <a:rPr lang="en-ZA" b="1" noProof="0" dirty="0" smtClean="0"/>
              <a:t>Percentage of time temperature and humidity within operation range:</a:t>
            </a:r>
          </a:p>
          <a:p>
            <a:r>
              <a:rPr lang="en-ZA" dirty="0" smtClean="0"/>
              <a:t>Temperature in range &gt;99% of the time at both sites</a:t>
            </a:r>
          </a:p>
          <a:p>
            <a:r>
              <a:rPr lang="en-ZA" dirty="0" smtClean="0"/>
              <a:t>Humidity condition satisfied when dew point is not too large for observation.</a:t>
            </a:r>
          </a:p>
          <a:p>
            <a:pPr lvl="1"/>
            <a:r>
              <a:rPr lang="en-ZA" dirty="0"/>
              <a:t>T</a:t>
            </a:r>
            <a:r>
              <a:rPr lang="en-ZA" dirty="0" smtClean="0"/>
              <a:t>ime loss of clear nights</a:t>
            </a:r>
          </a:p>
          <a:p>
            <a:pPr marL="588488" lvl="2" indent="0">
              <a:buNone/>
            </a:pPr>
            <a:r>
              <a:rPr lang="en-ZA" dirty="0" smtClean="0"/>
              <a:t>Aar: </a:t>
            </a:r>
            <a:r>
              <a:rPr lang="en-ZA" dirty="0"/>
              <a:t>(2.2±0.8</a:t>
            </a:r>
            <a:r>
              <a:rPr lang="en-ZA" dirty="0" smtClean="0"/>
              <a:t>)%	Göllschau</a:t>
            </a:r>
            <a:r>
              <a:rPr lang="en-ZA" dirty="0"/>
              <a:t>: (2.2±1.3</a:t>
            </a:r>
            <a:r>
              <a:rPr lang="en-ZA" dirty="0" smtClean="0"/>
              <a:t>)%</a:t>
            </a:r>
            <a:endParaRPr lang="en-ZA" noProof="0" dirty="0" smtClean="0"/>
          </a:p>
          <a:p>
            <a:pPr marL="0" indent="0">
              <a:buNone/>
            </a:pPr>
            <a:endParaRPr lang="en-ZA" b="1" noProof="0" dirty="0" smtClean="0"/>
          </a:p>
          <a:p>
            <a:pPr marL="0" indent="0">
              <a:buNone/>
            </a:pPr>
            <a:r>
              <a:rPr lang="en-ZA" b="1" noProof="0" dirty="0" smtClean="0"/>
              <a:t>Percentage of nights with snow on ground:</a:t>
            </a:r>
          </a:p>
          <a:p>
            <a:pPr lvl="1"/>
            <a:r>
              <a:rPr lang="en-ZA" dirty="0" smtClean="0"/>
              <a:t>Aar: light and sparse (~3h/</a:t>
            </a:r>
            <a:r>
              <a:rPr lang="en-ZA" dirty="0" err="1" smtClean="0"/>
              <a:t>yr</a:t>
            </a:r>
            <a:r>
              <a:rPr lang="en-ZA" dirty="0" smtClean="0"/>
              <a:t>)</a:t>
            </a:r>
          </a:p>
          <a:p>
            <a:pPr lvl="1"/>
            <a:r>
              <a:rPr lang="en-ZA" dirty="0" smtClean="0"/>
              <a:t> </a:t>
            </a:r>
            <a:r>
              <a:rPr lang="en-ZA" dirty="0" err="1" smtClean="0"/>
              <a:t>Göllschau</a:t>
            </a:r>
            <a:r>
              <a:rPr lang="en-ZA" dirty="0" smtClean="0"/>
              <a:t>: </a:t>
            </a:r>
            <a:r>
              <a:rPr lang="en-ZA" i="1" dirty="0" smtClean="0"/>
              <a:t>never</a:t>
            </a:r>
            <a:endParaRPr lang="en-ZA" i="1" noProof="0" dirty="0" smtClean="0"/>
          </a:p>
          <a:p>
            <a:pPr marL="0" indent="0">
              <a:buNone/>
            </a:pPr>
            <a:endParaRPr lang="en-ZA" b="1" noProof="0" dirty="0" smtClean="0"/>
          </a:p>
          <a:p>
            <a:pPr marL="0" indent="0">
              <a:buNone/>
            </a:pPr>
            <a:r>
              <a:rPr lang="en-ZA" b="1" noProof="0" dirty="0" smtClean="0"/>
              <a:t>Conformity with extreme temperature, humidity and precipitation survival requirements:</a:t>
            </a:r>
          </a:p>
          <a:p>
            <a:pPr lvl="1"/>
            <a:r>
              <a:rPr lang="en-ZA" dirty="0" smtClean="0"/>
              <a:t>Temperatures -20 to 40ºC:	</a:t>
            </a:r>
            <a:r>
              <a:rPr lang="en-ZA" i="1" dirty="0" smtClean="0"/>
              <a:t>SENES: -5 to 35ºC for both sites</a:t>
            </a:r>
            <a:endParaRPr lang="en-ZA" dirty="0" smtClean="0"/>
          </a:p>
          <a:p>
            <a:pPr lvl="1"/>
            <a:r>
              <a:rPr lang="en-ZA" dirty="0" smtClean="0"/>
              <a:t>Humidity 2 to100%:		</a:t>
            </a:r>
            <a:r>
              <a:rPr lang="en-ZA" i="1" dirty="0" smtClean="0"/>
              <a:t>always  for both sites</a:t>
            </a:r>
            <a:endParaRPr lang="en-ZA" dirty="0" smtClean="0"/>
          </a:p>
          <a:p>
            <a:pPr lvl="1"/>
            <a:r>
              <a:rPr lang="en-ZA" dirty="0" smtClean="0"/>
              <a:t>Precipitation in 24h &lt; 200mm:	</a:t>
            </a:r>
            <a:r>
              <a:rPr lang="en-ZA" i="1" dirty="0" smtClean="0"/>
              <a:t>always</a:t>
            </a:r>
            <a:r>
              <a:rPr lang="en-ZA" dirty="0" smtClean="0"/>
              <a:t> </a:t>
            </a:r>
            <a:r>
              <a:rPr lang="en-ZA" i="1" dirty="0" smtClean="0"/>
              <a:t> for both sites</a:t>
            </a:r>
            <a:r>
              <a:rPr lang="en-ZA" dirty="0" smtClean="0"/>
              <a:t>	</a:t>
            </a:r>
          </a:p>
          <a:p>
            <a:pPr lvl="1"/>
            <a:endParaRPr lang="en-ZA" noProof="0" dirty="0" smtClean="0"/>
          </a:p>
          <a:p>
            <a:pPr lvl="1"/>
            <a:endParaRPr lang="en-ZA" noProof="0" dirty="0"/>
          </a:p>
        </p:txBody>
      </p:sp>
    </p:spTree>
    <p:extLst>
      <p:ext uri="{BB962C8B-B14F-4D97-AF65-F5344CB8AC3E}">
        <p14:creationId xmlns:p14="http://schemas.microsoft.com/office/powerpoint/2010/main" val="315853105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noProof="0" dirty="0" smtClean="0"/>
              <a:t>Night Sky Background</a:t>
            </a:r>
            <a:endParaRPr lang="en-ZA" noProof="0" dirty="0"/>
          </a:p>
        </p:txBody>
      </p:sp>
      <p:sp>
        <p:nvSpPr>
          <p:cNvPr id="3" name="Content Placeholder 2"/>
          <p:cNvSpPr>
            <a:spLocks noGrp="1"/>
          </p:cNvSpPr>
          <p:nvPr>
            <p:ph idx="1"/>
          </p:nvPr>
        </p:nvSpPr>
        <p:spPr>
          <a:xfrm>
            <a:off x="401836" y="1504652"/>
            <a:ext cx="4026148" cy="4746129"/>
          </a:xfrm>
        </p:spPr>
        <p:txBody>
          <a:bodyPr/>
          <a:lstStyle/>
          <a:p>
            <a:r>
              <a:rPr lang="en-ZA" noProof="0" dirty="0" smtClean="0"/>
              <a:t>Namibia sparsely populated with very little artificial light pollution</a:t>
            </a:r>
          </a:p>
          <a:p>
            <a:r>
              <a:rPr lang="en-ZA" b="1" dirty="0"/>
              <a:t>Göllschau:</a:t>
            </a:r>
          </a:p>
          <a:p>
            <a:pPr lvl="1"/>
            <a:r>
              <a:rPr lang="en-ZA" dirty="0" smtClean="0"/>
              <a:t>Windhoek </a:t>
            </a:r>
            <a:r>
              <a:rPr lang="en-ZA" dirty="0"/>
              <a:t>to the north-east </a:t>
            </a:r>
            <a:r>
              <a:rPr lang="en-ZA" dirty="0" smtClean="0"/>
              <a:t>may have effect </a:t>
            </a:r>
            <a:r>
              <a:rPr lang="en-ZA" dirty="0"/>
              <a:t>at large </a:t>
            </a:r>
            <a:r>
              <a:rPr lang="en-ZA" dirty="0" smtClean="0"/>
              <a:t>zenith-angles</a:t>
            </a:r>
            <a:endParaRPr lang="en-ZA" noProof="0" dirty="0" smtClean="0"/>
          </a:p>
          <a:p>
            <a:r>
              <a:rPr lang="en-ZA" b="1" dirty="0" smtClean="0"/>
              <a:t>Aar:</a:t>
            </a:r>
          </a:p>
          <a:p>
            <a:pPr lvl="1"/>
            <a:r>
              <a:rPr lang="en-ZA" dirty="0" smtClean="0"/>
              <a:t>Site is located in one of the darkest regions of the subcontinent</a:t>
            </a:r>
          </a:p>
          <a:p>
            <a:pPr lvl="1"/>
            <a:r>
              <a:rPr lang="en-ZA" dirty="0"/>
              <a:t>S</a:t>
            </a:r>
            <a:r>
              <a:rPr lang="en-ZA" dirty="0" smtClean="0"/>
              <a:t>hielded from road(s) and village of Aus.</a:t>
            </a:r>
          </a:p>
          <a:p>
            <a:r>
              <a:rPr lang="en-ZA" dirty="0" smtClean="0"/>
              <a:t>LONS for both sites:</a:t>
            </a:r>
          </a:p>
          <a:p>
            <a:pPr lvl="1"/>
            <a:r>
              <a:rPr lang="en-ZA" dirty="0" smtClean="0"/>
              <a:t>23.5±0.2 </a:t>
            </a:r>
            <a:r>
              <a:rPr lang="en-ZA" dirty="0"/>
              <a:t>mag/arcsec</a:t>
            </a:r>
            <a:r>
              <a:rPr lang="en-ZA" baseline="30000" dirty="0"/>
              <a:t>2</a:t>
            </a:r>
            <a:r>
              <a:rPr lang="en-ZA" dirty="0"/>
              <a:t> in B</a:t>
            </a:r>
          </a:p>
          <a:p>
            <a:pPr lvl="1"/>
            <a:r>
              <a:rPr lang="en-ZA" dirty="0" smtClean="0"/>
              <a:t>22.5±0.2 </a:t>
            </a:r>
            <a:r>
              <a:rPr lang="en-ZA" dirty="0"/>
              <a:t>mag/arcsec</a:t>
            </a:r>
            <a:r>
              <a:rPr lang="en-ZA" baseline="30000" dirty="0"/>
              <a:t>2</a:t>
            </a:r>
            <a:r>
              <a:rPr lang="en-ZA" dirty="0"/>
              <a:t> in </a:t>
            </a:r>
            <a:r>
              <a:rPr lang="en-ZA" dirty="0" smtClean="0"/>
              <a:t>V</a:t>
            </a:r>
          </a:p>
          <a:p>
            <a:r>
              <a:rPr lang="en-ZA" dirty="0"/>
              <a:t>NB: sites are exposed to the natural brightness of the Milky Way</a:t>
            </a:r>
            <a:br>
              <a:rPr lang="en-ZA" dirty="0"/>
            </a:br>
            <a:endParaRPr lang="en-ZA" dirty="0"/>
          </a:p>
          <a:p>
            <a:endParaRPr lang="en-ZA" noProof="0" dirty="0" smtClean="0"/>
          </a:p>
        </p:txBody>
      </p:sp>
      <p:pic>
        <p:nvPicPr>
          <p:cNvPr id="4" name="image03.jpg"/>
          <p:cNvPicPr/>
          <p:nvPr/>
        </p:nvPicPr>
        <p:blipFill>
          <a:blip r:embed="rId2"/>
          <a:stretch>
            <a:fillRect/>
          </a:stretch>
        </p:blipFill>
        <p:spPr>
          <a:xfrm>
            <a:off x="4499992" y="1916832"/>
            <a:ext cx="4314180" cy="3612487"/>
          </a:xfrm>
          <a:prstGeom prst="rect">
            <a:avLst/>
          </a:prstGeom>
        </p:spPr>
      </p:pic>
      <p:cxnSp>
        <p:nvCxnSpPr>
          <p:cNvPr id="6" name="Straight Arrow Connector 5"/>
          <p:cNvCxnSpPr/>
          <p:nvPr/>
        </p:nvCxnSpPr>
        <p:spPr bwMode="auto">
          <a:xfrm>
            <a:off x="1907704" y="2276872"/>
            <a:ext cx="3528392" cy="864096"/>
          </a:xfrm>
          <a:prstGeom prst="straightConnector1">
            <a:avLst/>
          </a:prstGeom>
          <a:solidFill>
            <a:srgbClr val="BFBFBF"/>
          </a:solidFill>
          <a:ln w="254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Arrow Connector 8"/>
          <p:cNvCxnSpPr/>
          <p:nvPr/>
        </p:nvCxnSpPr>
        <p:spPr bwMode="auto">
          <a:xfrm>
            <a:off x="1115616" y="3068960"/>
            <a:ext cx="4320480" cy="654116"/>
          </a:xfrm>
          <a:prstGeom prst="straightConnector1">
            <a:avLst/>
          </a:prstGeom>
          <a:solidFill>
            <a:srgbClr val="BFBFBF"/>
          </a:solidFill>
          <a:ln w="254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7403635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500"/>
                            </p:stCondLst>
                            <p:childTnLst>
                              <p:par>
                                <p:cTn id="21" presetID="12" presetClass="entr" presetSubtype="1" fill="hold" nodeType="afterEffect">
                                  <p:stCondLst>
                                    <p:cond delay="50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down)">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par>
                          <p:cTn id="29" fill="hold">
                            <p:stCondLst>
                              <p:cond delay="0"/>
                            </p:stCondLst>
                            <p:childTnLst>
                              <p:par>
                                <p:cTn id="30" presetID="22" presetClass="entr" presetSubtype="4"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par>
                          <p:cTn id="33" fill="hold">
                            <p:stCondLst>
                              <p:cond delay="500"/>
                            </p:stCondLst>
                            <p:childTnLst>
                              <p:par>
                                <p:cTn id="34" presetID="12" presetClass="entr" presetSubtype="1" fill="hold" nodeType="afterEffect">
                                  <p:stCondLst>
                                    <p:cond delay="50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down)">
                                      <p:cBhvr>
                                        <p:cTn id="37" dur="500"/>
                                        <p:tgtEl>
                                          <p:spTgt spid="3">
                                            <p:txEl>
                                              <p:pRg st="4" end="4"/>
                                            </p:txEl>
                                          </p:spTgt>
                                        </p:tgtEl>
                                      </p:cBhvr>
                                    </p:animEffect>
                                  </p:childTnLst>
                                </p:cTn>
                              </p:par>
                            </p:childTnLst>
                          </p:cTn>
                        </p:par>
                        <p:par>
                          <p:cTn id="38" fill="hold">
                            <p:stCondLst>
                              <p:cond delay="1500"/>
                            </p:stCondLst>
                            <p:childTnLst>
                              <p:par>
                                <p:cTn id="39" presetID="12" presetClass="entr" presetSubtype="1" fill="hold" nodeType="afterEffect">
                                  <p:stCondLst>
                                    <p:cond delay="50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down)">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noProof="0" dirty="0" smtClean="0"/>
              <a:t>Natural Hazard Risks</a:t>
            </a:r>
            <a:endParaRPr lang="en-ZA" noProof="0" dirty="0"/>
          </a:p>
        </p:txBody>
      </p:sp>
      <p:sp>
        <p:nvSpPr>
          <p:cNvPr id="3" name="Content Placeholder 2"/>
          <p:cNvSpPr>
            <a:spLocks noGrp="1"/>
          </p:cNvSpPr>
          <p:nvPr>
            <p:ph idx="1"/>
          </p:nvPr>
        </p:nvSpPr>
        <p:spPr>
          <a:xfrm>
            <a:off x="401836" y="1340768"/>
            <a:ext cx="8340328" cy="5184576"/>
          </a:xfrm>
        </p:spPr>
        <p:txBody>
          <a:bodyPr/>
          <a:lstStyle/>
          <a:p>
            <a:pPr marL="0" indent="0">
              <a:buNone/>
            </a:pPr>
            <a:r>
              <a:rPr lang="en-ZA" b="1" noProof="0" dirty="0" smtClean="0"/>
              <a:t>Earthquakes: </a:t>
            </a:r>
          </a:p>
          <a:p>
            <a:r>
              <a:rPr lang="en-ZA" dirty="0" smtClean="0"/>
              <a:t>Both sites located in  one of the most</a:t>
            </a:r>
          </a:p>
          <a:p>
            <a:pPr marL="0" indent="0">
              <a:buNone/>
            </a:pPr>
            <a:r>
              <a:rPr lang="en-ZA" dirty="0"/>
              <a:t> </a:t>
            </a:r>
            <a:r>
              <a:rPr lang="en-ZA" dirty="0" smtClean="0"/>
              <a:t>  seismic stable regions </a:t>
            </a:r>
            <a:r>
              <a:rPr lang="en-ZA" noProof="0" dirty="0" smtClean="0"/>
              <a:t>on Earth</a:t>
            </a:r>
          </a:p>
          <a:p>
            <a:pPr marL="0" indent="0">
              <a:buNone/>
            </a:pPr>
            <a:endParaRPr lang="en-ZA" b="1" noProof="0" dirty="0" smtClean="0"/>
          </a:p>
          <a:p>
            <a:pPr marL="0" indent="0">
              <a:buNone/>
            </a:pPr>
            <a:r>
              <a:rPr lang="en-ZA" b="1" noProof="0" dirty="0" smtClean="0"/>
              <a:t>Wind storms:</a:t>
            </a:r>
          </a:p>
          <a:p>
            <a:r>
              <a:rPr lang="en-ZA" noProof="0" dirty="0" smtClean="0"/>
              <a:t>Never occurs at both sites</a:t>
            </a:r>
          </a:p>
          <a:p>
            <a:pPr marL="0" indent="0">
              <a:buNone/>
            </a:pPr>
            <a:endParaRPr lang="en-ZA" b="1" noProof="0" dirty="0" smtClean="0"/>
          </a:p>
          <a:p>
            <a:pPr marL="0" indent="0">
              <a:buNone/>
            </a:pPr>
            <a:r>
              <a:rPr lang="en-ZA" b="1" noProof="0" dirty="0" smtClean="0"/>
              <a:t>Hail storms:</a:t>
            </a:r>
          </a:p>
          <a:p>
            <a:r>
              <a:rPr lang="en-ZA" dirty="0" smtClean="0"/>
              <a:t>Lowest risks for both sites (SENES: </a:t>
            </a:r>
            <a:r>
              <a:rPr lang="en-ZA" i="1" dirty="0" smtClean="0"/>
              <a:t>none</a:t>
            </a:r>
            <a:r>
              <a:rPr lang="en-ZA" dirty="0" smtClean="0"/>
              <a:t>)</a:t>
            </a:r>
          </a:p>
          <a:p>
            <a:pPr marL="0" indent="0">
              <a:buNone/>
            </a:pPr>
            <a:endParaRPr lang="en-ZA" b="1" noProof="0" dirty="0"/>
          </a:p>
          <a:p>
            <a:pPr marL="0" indent="0">
              <a:buNone/>
            </a:pPr>
            <a:r>
              <a:rPr lang="en-ZA" b="1" noProof="0" dirty="0" smtClean="0"/>
              <a:t>Sand storms:</a:t>
            </a:r>
          </a:p>
          <a:p>
            <a:r>
              <a:rPr lang="en-ZA" dirty="0" smtClean="0"/>
              <a:t>Aar less risk than Göllschau </a:t>
            </a:r>
            <a:endParaRPr lang="en-ZA" dirty="0"/>
          </a:p>
          <a:p>
            <a:r>
              <a:rPr lang="en-ZA" dirty="0" smtClean="0"/>
              <a:t>Recent study by UNAM’s Geology Department: </a:t>
            </a:r>
          </a:p>
          <a:p>
            <a:pPr lvl="1"/>
            <a:r>
              <a:rPr lang="en-ZA" i="1" dirty="0" smtClean="0"/>
              <a:t>“There </a:t>
            </a:r>
            <a:r>
              <a:rPr lang="en-ZA" i="1" dirty="0"/>
              <a:t>is no evidence for any occurrence </a:t>
            </a:r>
            <a:r>
              <a:rPr lang="en-ZA" i="1" dirty="0" smtClean="0"/>
              <a:t>of sandstorms…” </a:t>
            </a:r>
          </a:p>
          <a:p>
            <a:pPr lvl="1"/>
            <a:r>
              <a:rPr lang="en-ZA" i="1" dirty="0" smtClean="0"/>
              <a:t>“…no </a:t>
            </a:r>
            <a:r>
              <a:rPr lang="en-ZA" i="1" dirty="0" err="1"/>
              <a:t>ventifacts</a:t>
            </a:r>
            <a:r>
              <a:rPr lang="en-ZA" i="1" dirty="0"/>
              <a:t>, </a:t>
            </a:r>
            <a:r>
              <a:rPr lang="en-ZA" i="1" dirty="0" smtClean="0"/>
              <a:t>sand </a:t>
            </a:r>
            <a:r>
              <a:rPr lang="en-ZA" i="1" dirty="0"/>
              <a:t>ramps or sand </a:t>
            </a:r>
            <a:r>
              <a:rPr lang="en-ZA" i="1" dirty="0" smtClean="0"/>
              <a:t>traps.” </a:t>
            </a:r>
          </a:p>
          <a:p>
            <a:pPr lvl="1"/>
            <a:r>
              <a:rPr lang="en-ZA" i="1" dirty="0" smtClean="0"/>
              <a:t>“Man-made </a:t>
            </a:r>
            <a:r>
              <a:rPr lang="en-ZA" i="1" dirty="0"/>
              <a:t>structures do not show any </a:t>
            </a:r>
            <a:r>
              <a:rPr lang="en-ZA" i="1" dirty="0" smtClean="0"/>
              <a:t>signs of </a:t>
            </a:r>
            <a:r>
              <a:rPr lang="en-ZA" i="1" dirty="0"/>
              <a:t>abrasion by </a:t>
            </a:r>
            <a:r>
              <a:rPr lang="en-ZA" i="1" dirty="0" smtClean="0"/>
              <a:t>sandstorms…”</a:t>
            </a:r>
            <a:endParaRPr lang="en-ZA" i="1" noProof="0" dirty="0" smtClean="0"/>
          </a:p>
          <a:p>
            <a:pPr marL="0" indent="0">
              <a:buNone/>
            </a:pPr>
            <a:endParaRPr lang="en-ZA" noProof="0" dirty="0" smtClean="0"/>
          </a:p>
          <a:p>
            <a:endParaRPr lang="en-ZA" noProof="0" dirty="0" smtClean="0"/>
          </a:p>
          <a:p>
            <a:endParaRPr lang="en-ZA" noProof="0" dirty="0" smtClean="0"/>
          </a:p>
          <a:p>
            <a:endParaRPr lang="en-ZA" noProof="0" dirty="0"/>
          </a:p>
        </p:txBody>
      </p:sp>
      <p:grpSp>
        <p:nvGrpSpPr>
          <p:cNvPr id="4" name="Group 3"/>
          <p:cNvGrpSpPr/>
          <p:nvPr/>
        </p:nvGrpSpPr>
        <p:grpSpPr>
          <a:xfrm>
            <a:off x="4381538" y="1468096"/>
            <a:ext cx="4392488" cy="2752800"/>
            <a:chOff x="4381538" y="1468096"/>
            <a:chExt cx="4392488" cy="275280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5859" b="1414"/>
            <a:stretch/>
          </p:blipFill>
          <p:spPr bwMode="auto">
            <a:xfrm>
              <a:off x="4381538" y="1468096"/>
              <a:ext cx="4392488" cy="102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239" t="7283" r="14343" b="69806"/>
            <a:stretch/>
          </p:blipFill>
          <p:spPr bwMode="auto">
            <a:xfrm>
              <a:off x="7226266" y="2492896"/>
              <a:ext cx="1547760" cy="172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6066981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2" end="12"/>
                                            </p:txEl>
                                          </p:spTgt>
                                        </p:tgtEl>
                                        <p:attrNameLst>
                                          <p:attrName>style.visibility</p:attrName>
                                        </p:attrNameLst>
                                      </p:cBhvr>
                                      <p:to>
                                        <p:strVal val="visible"/>
                                      </p:to>
                                    </p:set>
                                  </p:childTnLst>
                                </p:cTn>
                              </p:par>
                            </p:childTnLst>
                          </p:cTn>
                        </p:par>
                        <p:par>
                          <p:cTn id="34" fill="hold">
                            <p:stCondLst>
                              <p:cond delay="0"/>
                            </p:stCondLst>
                            <p:childTnLst>
                              <p:par>
                                <p:cTn id="35" presetID="12" presetClass="entr" presetSubtype="1" fill="hold" nodeType="afterEffect">
                                  <p:stCondLst>
                                    <p:cond delay="1000"/>
                                  </p:stCondLst>
                                  <p:childTnLst>
                                    <p:set>
                                      <p:cBhvr>
                                        <p:cTn id="36" dur="1" fill="hold">
                                          <p:stCondLst>
                                            <p:cond delay="0"/>
                                          </p:stCondLst>
                                        </p:cTn>
                                        <p:tgtEl>
                                          <p:spTgt spid="3">
                                            <p:txEl>
                                              <p:pRg st="13" end="13"/>
                                            </p:txEl>
                                          </p:spTgt>
                                        </p:tgtEl>
                                        <p:attrNameLst>
                                          <p:attrName>style.visibility</p:attrName>
                                        </p:attrNameLst>
                                      </p:cBhvr>
                                      <p:to>
                                        <p:strVal val="visible"/>
                                      </p:to>
                                    </p:set>
                                    <p:anim calcmode="lin" valueType="num">
                                      <p:cBhvr additive="base">
                                        <p:cTn id="37" dur="500"/>
                                        <p:tgtEl>
                                          <p:spTgt spid="3">
                                            <p:txEl>
                                              <p:pRg st="13" end="13"/>
                                            </p:txEl>
                                          </p:spTgt>
                                        </p:tgtEl>
                                        <p:attrNameLst>
                                          <p:attrName>ppt_y</p:attrName>
                                        </p:attrNameLst>
                                      </p:cBhvr>
                                      <p:tavLst>
                                        <p:tav tm="0">
                                          <p:val>
                                            <p:strVal val="#ppt_y-#ppt_h*1.125000"/>
                                          </p:val>
                                        </p:tav>
                                        <p:tav tm="100000">
                                          <p:val>
                                            <p:strVal val="#ppt_y"/>
                                          </p:val>
                                        </p:tav>
                                      </p:tavLst>
                                    </p:anim>
                                    <p:animEffect transition="in" filter="wipe(down)">
                                      <p:cBhvr>
                                        <p:cTn id="38" dur="500"/>
                                        <p:tgtEl>
                                          <p:spTgt spid="3">
                                            <p:txEl>
                                              <p:pRg st="13" end="13"/>
                                            </p:txEl>
                                          </p:spTgt>
                                        </p:tgtEl>
                                      </p:cBhvr>
                                    </p:animEffect>
                                  </p:childTnLst>
                                </p:cTn>
                              </p:par>
                            </p:childTnLst>
                          </p:cTn>
                        </p:par>
                        <p:par>
                          <p:cTn id="39" fill="hold">
                            <p:stCondLst>
                              <p:cond delay="1500"/>
                            </p:stCondLst>
                            <p:childTnLst>
                              <p:par>
                                <p:cTn id="40" presetID="12" presetClass="entr" presetSubtype="1" fill="hold" nodeType="afterEffect">
                                  <p:stCondLst>
                                    <p:cond delay="1000"/>
                                  </p:stCondLst>
                                  <p:childTnLst>
                                    <p:set>
                                      <p:cBhvr>
                                        <p:cTn id="41" dur="1" fill="hold">
                                          <p:stCondLst>
                                            <p:cond delay="0"/>
                                          </p:stCondLst>
                                        </p:cTn>
                                        <p:tgtEl>
                                          <p:spTgt spid="3">
                                            <p:txEl>
                                              <p:pRg st="14" end="14"/>
                                            </p:txEl>
                                          </p:spTgt>
                                        </p:tgtEl>
                                        <p:attrNameLst>
                                          <p:attrName>style.visibility</p:attrName>
                                        </p:attrNameLst>
                                      </p:cBhvr>
                                      <p:to>
                                        <p:strVal val="visible"/>
                                      </p:to>
                                    </p:set>
                                    <p:anim calcmode="lin" valueType="num">
                                      <p:cBhvr additive="base">
                                        <p:cTn id="42" dur="500"/>
                                        <p:tgtEl>
                                          <p:spTgt spid="3">
                                            <p:txEl>
                                              <p:pRg st="14" end="14"/>
                                            </p:txEl>
                                          </p:spTgt>
                                        </p:tgtEl>
                                        <p:attrNameLst>
                                          <p:attrName>ppt_y</p:attrName>
                                        </p:attrNameLst>
                                      </p:cBhvr>
                                      <p:tavLst>
                                        <p:tav tm="0">
                                          <p:val>
                                            <p:strVal val="#ppt_y-#ppt_h*1.125000"/>
                                          </p:val>
                                        </p:tav>
                                        <p:tav tm="100000">
                                          <p:val>
                                            <p:strVal val="#ppt_y"/>
                                          </p:val>
                                        </p:tav>
                                      </p:tavLst>
                                    </p:anim>
                                    <p:animEffect transition="in" filter="wipe(down)">
                                      <p:cBhvr>
                                        <p:cTn id="43" dur="500"/>
                                        <p:tgtEl>
                                          <p:spTgt spid="3">
                                            <p:txEl>
                                              <p:pRg st="14" end="14"/>
                                            </p:txEl>
                                          </p:spTgt>
                                        </p:tgtEl>
                                      </p:cBhvr>
                                    </p:animEffect>
                                  </p:childTnLst>
                                </p:cTn>
                              </p:par>
                            </p:childTnLst>
                          </p:cTn>
                        </p:par>
                        <p:par>
                          <p:cTn id="44" fill="hold">
                            <p:stCondLst>
                              <p:cond delay="3000"/>
                            </p:stCondLst>
                            <p:childTnLst>
                              <p:par>
                                <p:cTn id="45" presetID="12" presetClass="entr" presetSubtype="1" fill="hold" nodeType="afterEffect">
                                  <p:stCondLst>
                                    <p:cond delay="1000"/>
                                  </p:stCondLst>
                                  <p:childTnLst>
                                    <p:set>
                                      <p:cBhvr>
                                        <p:cTn id="46" dur="1" fill="hold">
                                          <p:stCondLst>
                                            <p:cond delay="0"/>
                                          </p:stCondLst>
                                        </p:cTn>
                                        <p:tgtEl>
                                          <p:spTgt spid="3">
                                            <p:txEl>
                                              <p:pRg st="15" end="15"/>
                                            </p:txEl>
                                          </p:spTgt>
                                        </p:tgtEl>
                                        <p:attrNameLst>
                                          <p:attrName>style.visibility</p:attrName>
                                        </p:attrNameLst>
                                      </p:cBhvr>
                                      <p:to>
                                        <p:strVal val="visible"/>
                                      </p:to>
                                    </p:set>
                                    <p:anim calcmode="lin" valueType="num">
                                      <p:cBhvr additive="base">
                                        <p:cTn id="47" dur="500"/>
                                        <p:tgtEl>
                                          <p:spTgt spid="3">
                                            <p:txEl>
                                              <p:pRg st="15" end="15"/>
                                            </p:txEl>
                                          </p:spTgt>
                                        </p:tgtEl>
                                        <p:attrNameLst>
                                          <p:attrName>ppt_y</p:attrName>
                                        </p:attrNameLst>
                                      </p:cBhvr>
                                      <p:tavLst>
                                        <p:tav tm="0">
                                          <p:val>
                                            <p:strVal val="#ppt_y-#ppt_h*1.125000"/>
                                          </p:val>
                                        </p:tav>
                                        <p:tav tm="100000">
                                          <p:val>
                                            <p:strVal val="#ppt_y"/>
                                          </p:val>
                                        </p:tav>
                                      </p:tavLst>
                                    </p:anim>
                                    <p:animEffect transition="in" filter="wipe(down)">
                                      <p:cBhvr>
                                        <p:cTn id="48"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noProof="0" dirty="0" smtClean="0"/>
              <a:t>Social/Political Risks I</a:t>
            </a:r>
            <a:endParaRPr lang="en-ZA" noProof="0" dirty="0"/>
          </a:p>
        </p:txBody>
      </p:sp>
      <p:sp>
        <p:nvSpPr>
          <p:cNvPr id="3" name="Content Placeholder 2"/>
          <p:cNvSpPr>
            <a:spLocks noGrp="1"/>
          </p:cNvSpPr>
          <p:nvPr>
            <p:ph idx="1"/>
          </p:nvPr>
        </p:nvSpPr>
        <p:spPr>
          <a:xfrm>
            <a:off x="401836" y="1504653"/>
            <a:ext cx="8340328" cy="1492299"/>
          </a:xfrm>
        </p:spPr>
        <p:txBody>
          <a:bodyPr/>
          <a:lstStyle/>
          <a:p>
            <a:pPr marL="0" indent="0">
              <a:buNone/>
            </a:pPr>
            <a:r>
              <a:rPr lang="en-ZA" b="1" noProof="0" dirty="0" smtClean="0"/>
              <a:t>Political stability of Namibia:</a:t>
            </a:r>
          </a:p>
          <a:p>
            <a:r>
              <a:rPr lang="en-ZA" noProof="0" dirty="0" smtClean="0"/>
              <a:t>Politically stable – no history of conflict since independence. </a:t>
            </a:r>
          </a:p>
          <a:p>
            <a:r>
              <a:rPr lang="en-ZA" noProof="0" dirty="0" smtClean="0"/>
              <a:t>All regime changes since 1990 incident free as result of national elections.</a:t>
            </a:r>
          </a:p>
          <a:p>
            <a:r>
              <a:rPr lang="en-ZA" noProof="0" dirty="0" smtClean="0"/>
              <a:t>“B” Euler-Hermes risk grade – “Low  Risk” </a:t>
            </a:r>
          </a:p>
          <a:p>
            <a:endParaRPr lang="en-ZA" noProof="0" dirty="0" smtClean="0"/>
          </a:p>
          <a:p>
            <a:endParaRPr lang="en-ZA" noProof="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724" y="2999144"/>
            <a:ext cx="8532440" cy="3654387"/>
          </a:xfrm>
          <a:prstGeom prst="rect">
            <a:avLst/>
          </a:prstGeom>
        </p:spPr>
      </p:pic>
      <p:sp>
        <p:nvSpPr>
          <p:cNvPr id="8" name="Rectangle 7"/>
          <p:cNvSpPr/>
          <p:nvPr/>
        </p:nvSpPr>
        <p:spPr bwMode="auto">
          <a:xfrm>
            <a:off x="2771800" y="2999144"/>
            <a:ext cx="3384376" cy="3654387"/>
          </a:xfrm>
          <a:prstGeom prst="rect">
            <a:avLst/>
          </a:prstGeom>
          <a:solidFill>
            <a:srgbClr val="BFBFBF"/>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ZA" sz="4200" b="0" i="0" u="none" strike="noStrike" cap="none" normalizeH="0" baseline="0">
              <a:ln>
                <a:noFill/>
              </a:ln>
              <a:solidFill>
                <a:srgbClr val="000000"/>
              </a:solidFill>
              <a:effectLst/>
              <a:latin typeface="Helvetica Neue Light" charset="0"/>
              <a:ea typeface="ヒラギノ角ゴ ProN W3" charset="0"/>
              <a:cs typeface="ヒラギノ角ゴ ProN W3" charset="0"/>
              <a:sym typeface="Helvetica Neue Light" charset="0"/>
            </a:endParaRPr>
          </a:p>
        </p:txBody>
      </p:sp>
    </p:spTree>
    <p:extLst>
      <p:ext uri="{BB962C8B-B14F-4D97-AF65-F5344CB8AC3E}">
        <p14:creationId xmlns:p14="http://schemas.microsoft.com/office/powerpoint/2010/main" val="176042020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noProof="0" dirty="0" smtClean="0"/>
              <a:t>Social/Political Risks II</a:t>
            </a:r>
            <a:endParaRPr lang="en-ZA" noProof="0" dirty="0"/>
          </a:p>
        </p:txBody>
      </p:sp>
      <p:sp>
        <p:nvSpPr>
          <p:cNvPr id="3" name="Content Placeholder 2"/>
          <p:cNvSpPr>
            <a:spLocks noGrp="1"/>
          </p:cNvSpPr>
          <p:nvPr>
            <p:ph idx="1"/>
          </p:nvPr>
        </p:nvSpPr>
        <p:spPr>
          <a:xfrm>
            <a:off x="401836" y="1504653"/>
            <a:ext cx="8274620" cy="988243"/>
          </a:xfrm>
        </p:spPr>
        <p:txBody>
          <a:bodyPr/>
          <a:lstStyle/>
          <a:p>
            <a:pPr marL="0" indent="0">
              <a:buNone/>
            </a:pPr>
            <a:r>
              <a:rPr lang="en-ZA" b="1" noProof="0" dirty="0" smtClean="0"/>
              <a:t>Crime in Namibia:</a:t>
            </a:r>
          </a:p>
          <a:p>
            <a:r>
              <a:rPr lang="en-ZA" noProof="0" dirty="0" smtClean="0"/>
              <a:t>The crime rates in the rural areas \</a:t>
            </a:r>
            <a:r>
              <a:rPr lang="en-ZA" dirty="0" smtClean="0"/>
              <a:t>quite</a:t>
            </a:r>
            <a:r>
              <a:rPr lang="en-ZA" noProof="0" dirty="0" smtClean="0"/>
              <a:t> low – proposes sites very safe </a:t>
            </a:r>
          </a:p>
          <a:p>
            <a:pPr lvl="1"/>
            <a:endParaRPr lang="en-ZA" noProof="0" dirty="0" smtClean="0"/>
          </a:p>
          <a:p>
            <a:pPr marL="0" indent="0">
              <a:buNone/>
            </a:pPr>
            <a:endParaRPr lang="en-ZA" noProof="0" dirty="0" smtClean="0"/>
          </a:p>
          <a:p>
            <a:endParaRPr lang="en-ZA" noProof="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020" y="2497374"/>
            <a:ext cx="4958016" cy="3357977"/>
          </a:xfrm>
          <a:prstGeom prst="rect">
            <a:avLst/>
          </a:prstGeom>
        </p:spPr>
      </p:pic>
      <p:sp>
        <p:nvSpPr>
          <p:cNvPr id="6" name="Content Placeholder 2"/>
          <p:cNvSpPr txBox="1">
            <a:spLocks/>
          </p:cNvSpPr>
          <p:nvPr/>
        </p:nvSpPr>
        <p:spPr bwMode="auto">
          <a:xfrm>
            <a:off x="415298" y="2516774"/>
            <a:ext cx="3292606" cy="3393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662" tIns="35662" rIns="35662" bIns="35662" numCol="1" anchor="t" anchorCtr="0" compatLnSpc="1">
            <a:prstTxWarp prst="textNoShape">
              <a:avLst/>
            </a:prstTxWarp>
          </a:bodyPr>
          <a:lstStyle>
            <a:lvl1pPr marL="187252" indent="-187252"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1pPr>
            <a:lvl2pPr marL="463664" indent="-187252"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2pPr>
            <a:lvl3pPr marL="775740" indent="-187252"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3pPr>
            <a:lvl4pPr marL="1087822" indent="-187252"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4pPr>
            <a:lvl5pPr marL="1399909" indent="-187252"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5pPr>
            <a:lvl6pPr marL="1720904" indent="-187252"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6pPr>
            <a:lvl7pPr marL="2041906" indent="-187252"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7pPr>
            <a:lvl8pPr marL="2362895" indent="-187252"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8pPr>
            <a:lvl9pPr marL="2683894" indent="-187252"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9pPr>
          </a:lstStyle>
          <a:p>
            <a:pPr defTabSz="914400"/>
            <a:r>
              <a:rPr lang="en-ZA" kern="0" dirty="0" smtClean="0"/>
              <a:t>The crime rate in Namibia </a:t>
            </a:r>
            <a:r>
              <a:rPr lang="en-ZA" b="1" kern="0" dirty="0" smtClean="0"/>
              <a:t>much </a:t>
            </a:r>
            <a:r>
              <a:rPr lang="en-ZA" kern="0" dirty="0" smtClean="0"/>
              <a:t>lower than most countries around the globe</a:t>
            </a:r>
          </a:p>
          <a:p>
            <a:pPr defTabSz="914400"/>
            <a:r>
              <a:rPr lang="en-ZA" i="1" kern="0" dirty="0" err="1" smtClean="0"/>
              <a:t>Numbeo</a:t>
            </a:r>
            <a:r>
              <a:rPr lang="en-ZA" i="1" kern="0" dirty="0" smtClean="0"/>
              <a:t>:</a:t>
            </a:r>
            <a:r>
              <a:rPr lang="en-ZA" kern="0" dirty="0" smtClean="0"/>
              <a:t> </a:t>
            </a:r>
            <a:r>
              <a:rPr lang="en-ZA" kern="0" dirty="0"/>
              <a:t>Namibia has Crime &amp; Safety Indices </a:t>
            </a:r>
            <a:r>
              <a:rPr lang="en-ZA" kern="0" dirty="0" smtClean="0"/>
              <a:t>similar </a:t>
            </a:r>
            <a:r>
              <a:rPr lang="en-ZA" kern="0" dirty="0"/>
              <a:t>to the Netherlands</a:t>
            </a:r>
            <a:r>
              <a:rPr lang="en-ZA" kern="0" dirty="0" smtClean="0"/>
              <a:t>.</a:t>
            </a:r>
          </a:p>
          <a:p>
            <a:pPr defTabSz="914400"/>
            <a:r>
              <a:rPr lang="en-ZA" kern="0" dirty="0" smtClean="0"/>
              <a:t>However, precautions against burglary should be undertaken at the sites.</a:t>
            </a:r>
          </a:p>
          <a:p>
            <a:pPr lvl="1" defTabSz="914400"/>
            <a:endParaRPr lang="en-ZA" kern="0" dirty="0" smtClean="0"/>
          </a:p>
          <a:p>
            <a:pPr marL="0" indent="0" defTabSz="914400">
              <a:buFont typeface="Helvetica Neue" charset="0"/>
              <a:buNone/>
            </a:pPr>
            <a:endParaRPr lang="en-ZA" kern="0" dirty="0" smtClean="0"/>
          </a:p>
          <a:p>
            <a:pPr defTabSz="914400"/>
            <a:endParaRPr lang="en-ZA" kern="0" dirty="0"/>
          </a:p>
        </p:txBody>
      </p:sp>
      <p:sp>
        <p:nvSpPr>
          <p:cNvPr id="7" name="TextBox 6"/>
          <p:cNvSpPr txBox="1"/>
          <p:nvPr/>
        </p:nvSpPr>
        <p:spPr>
          <a:xfrm>
            <a:off x="1763688" y="6052646"/>
            <a:ext cx="5840060" cy="369332"/>
          </a:xfrm>
          <a:prstGeom prst="rect">
            <a:avLst/>
          </a:prstGeom>
          <a:noFill/>
        </p:spPr>
        <p:txBody>
          <a:bodyPr wrap="none" rtlCol="0">
            <a:spAutoFit/>
          </a:bodyPr>
          <a:lstStyle/>
          <a:p>
            <a:r>
              <a:rPr lang="en-ZA" kern="0" dirty="0">
                <a:hlinkClick r:id="rId3"/>
              </a:rPr>
              <a:t>http://www.numbeo.com/crime/rankings_by_country.jsp</a:t>
            </a:r>
            <a:endParaRPr lang="en-ZA" dirty="0"/>
          </a:p>
        </p:txBody>
      </p:sp>
      <p:sp>
        <p:nvSpPr>
          <p:cNvPr id="11" name="Oval 10"/>
          <p:cNvSpPr/>
          <p:nvPr/>
        </p:nvSpPr>
        <p:spPr bwMode="auto">
          <a:xfrm>
            <a:off x="5364088" y="4725144"/>
            <a:ext cx="908940" cy="1185073"/>
          </a:xfrm>
          <a:prstGeom prst="ellipse">
            <a:avLst/>
          </a:prstGeom>
          <a:solidFill>
            <a:srgbClr val="BFBFBF"/>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ZA" sz="4200" b="0" i="0" u="none" strike="noStrike" cap="none" normalizeH="0" baseline="0">
              <a:ln>
                <a:noFill/>
              </a:ln>
              <a:solidFill>
                <a:srgbClr val="000000"/>
              </a:solidFill>
              <a:effectLst/>
              <a:latin typeface="Helvetica Neue Light" charset="0"/>
              <a:ea typeface="ヒラギノ角ゴ ProN W3" charset="0"/>
              <a:cs typeface="ヒラギノ角ゴ ProN W3" charset="0"/>
              <a:sym typeface="Helvetica Neue Light" charset="0"/>
            </a:endParaRPr>
          </a:p>
        </p:txBody>
      </p:sp>
      <p:sp>
        <p:nvSpPr>
          <p:cNvPr id="12" name="Oval 11"/>
          <p:cNvSpPr/>
          <p:nvPr/>
        </p:nvSpPr>
        <p:spPr bwMode="auto">
          <a:xfrm>
            <a:off x="4139952" y="3501008"/>
            <a:ext cx="1872208" cy="1440160"/>
          </a:xfrm>
          <a:prstGeom prst="ellipse">
            <a:avLst/>
          </a:prstGeom>
          <a:solidFill>
            <a:srgbClr val="BFBFBF"/>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ZA" sz="4200" b="0" i="0" u="none" strike="noStrike" cap="none" normalizeH="0" baseline="0">
              <a:ln>
                <a:noFill/>
              </a:ln>
              <a:solidFill>
                <a:srgbClr val="000000"/>
              </a:solidFill>
              <a:effectLst/>
              <a:latin typeface="Helvetica Neue Light" charset="0"/>
              <a:ea typeface="ヒラギノ角ゴ ProN W3" charset="0"/>
              <a:cs typeface="ヒラギノ角ゴ ProN W3" charset="0"/>
              <a:sym typeface="Helvetica Neue Light" charset="0"/>
            </a:endParaRPr>
          </a:p>
        </p:txBody>
      </p:sp>
    </p:spTree>
    <p:extLst>
      <p:ext uri="{BB962C8B-B14F-4D97-AF65-F5344CB8AC3E}">
        <p14:creationId xmlns:p14="http://schemas.microsoft.com/office/powerpoint/2010/main" val="42723128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noProof="0" dirty="0" smtClean="0"/>
              <a:t>Social/Political Risks III</a:t>
            </a:r>
            <a:endParaRPr lang="en-ZA" noProof="0" dirty="0"/>
          </a:p>
        </p:txBody>
      </p:sp>
      <p:sp>
        <p:nvSpPr>
          <p:cNvPr id="3" name="Content Placeholder 2"/>
          <p:cNvSpPr>
            <a:spLocks noGrp="1"/>
          </p:cNvSpPr>
          <p:nvPr>
            <p:ph idx="1"/>
          </p:nvPr>
        </p:nvSpPr>
        <p:spPr/>
        <p:txBody>
          <a:bodyPr/>
          <a:lstStyle/>
          <a:p>
            <a:pPr marL="0" indent="0">
              <a:buNone/>
            </a:pPr>
            <a:r>
              <a:rPr lang="en-ZA" b="1" noProof="0" dirty="0" smtClean="0"/>
              <a:t>Import regulations:</a:t>
            </a:r>
          </a:p>
          <a:p>
            <a:r>
              <a:rPr lang="en-ZA" noProof="0" dirty="0" smtClean="0"/>
              <a:t>Import &amp; Export Control Act, Act 30 of 1994 –import permits pre-obtained</a:t>
            </a:r>
          </a:p>
          <a:p>
            <a:r>
              <a:rPr lang="en-ZA" noProof="0" dirty="0" smtClean="0"/>
              <a:t>All imports subject to importation duties -- </a:t>
            </a:r>
            <a:r>
              <a:rPr lang="en-ZA" b="1" noProof="0" dirty="0" smtClean="0"/>
              <a:t>unless</a:t>
            </a:r>
            <a:r>
              <a:rPr lang="en-ZA" noProof="0" dirty="0" smtClean="0"/>
              <a:t> a </a:t>
            </a:r>
            <a:r>
              <a:rPr lang="en-ZA" i="1" u="sng" noProof="0" dirty="0" smtClean="0"/>
              <a:t>rebate/exemption pre-negotiated</a:t>
            </a:r>
          </a:p>
          <a:p>
            <a:pPr marL="0" indent="0">
              <a:buNone/>
            </a:pPr>
            <a:endParaRPr lang="en-ZA" noProof="0" dirty="0" smtClean="0"/>
          </a:p>
          <a:p>
            <a:pPr marL="0" indent="0">
              <a:buNone/>
            </a:pPr>
            <a:r>
              <a:rPr lang="en-ZA" b="1" noProof="0" dirty="0" smtClean="0"/>
              <a:t>Any other important consideration:</a:t>
            </a:r>
          </a:p>
          <a:p>
            <a:pPr marL="187252" lvl="1"/>
            <a:r>
              <a:rPr lang="en-ZA" noProof="0" dirty="0" smtClean="0"/>
              <a:t>Namibian officials at Ministry: </a:t>
            </a:r>
          </a:p>
          <a:p>
            <a:pPr marL="499328" lvl="2"/>
            <a:r>
              <a:rPr lang="en-ZA" noProof="0" dirty="0" smtClean="0"/>
              <a:t>similar concessions extended to H.E.S.S. &amp; SKA possible for CTA…</a:t>
            </a:r>
          </a:p>
          <a:p>
            <a:endParaRPr lang="en-ZA" noProof="0" dirty="0" smtClean="0"/>
          </a:p>
          <a:p>
            <a:endParaRPr lang="en-ZA" noProof="0" dirty="0"/>
          </a:p>
        </p:txBody>
      </p:sp>
    </p:spTree>
    <p:extLst>
      <p:ext uri="{BB962C8B-B14F-4D97-AF65-F5344CB8AC3E}">
        <p14:creationId xmlns:p14="http://schemas.microsoft.com/office/powerpoint/2010/main" val="333303814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noProof="0" dirty="0" smtClean="0"/>
              <a:t>Introduction</a:t>
            </a:r>
            <a:endParaRPr lang="en-ZA" noProof="0" dirty="0"/>
          </a:p>
        </p:txBody>
      </p:sp>
      <p:sp>
        <p:nvSpPr>
          <p:cNvPr id="3" name="Content Placeholder 2"/>
          <p:cNvSpPr>
            <a:spLocks noGrp="1"/>
          </p:cNvSpPr>
          <p:nvPr>
            <p:ph idx="1"/>
          </p:nvPr>
        </p:nvSpPr>
        <p:spPr/>
        <p:txBody>
          <a:bodyPr/>
          <a:lstStyle/>
          <a:p>
            <a:r>
              <a:rPr lang="en-ZA" noProof="0" dirty="0" smtClean="0"/>
              <a:t>Southern Africa offers </a:t>
            </a:r>
          </a:p>
          <a:p>
            <a:pPr lvl="1"/>
            <a:r>
              <a:rPr lang="en-ZA" noProof="0" dirty="0" smtClean="0"/>
              <a:t>some of the world’s best sites for astronomy</a:t>
            </a:r>
          </a:p>
          <a:p>
            <a:pPr lvl="1"/>
            <a:r>
              <a:rPr lang="en-ZA" noProof="0" dirty="0" smtClean="0"/>
              <a:t>good infrastructure and low risks for scientific investment </a:t>
            </a:r>
            <a:endParaRPr lang="en-ZA" dirty="0"/>
          </a:p>
          <a:p>
            <a:pPr lvl="1"/>
            <a:r>
              <a:rPr lang="en-ZA" noProof="0" dirty="0" smtClean="0"/>
              <a:t>a proven track record in hosting and attracting world-class astronomical telescopes (H.E.S.S., SALT, KAT-7, </a:t>
            </a:r>
            <a:r>
              <a:rPr lang="en-ZA" noProof="0" dirty="0" err="1" smtClean="0"/>
              <a:t>MeerKAT</a:t>
            </a:r>
            <a:r>
              <a:rPr lang="en-ZA" noProof="0" dirty="0" smtClean="0"/>
              <a:t>, SKA)</a:t>
            </a:r>
          </a:p>
          <a:p>
            <a:r>
              <a:rPr lang="en-ZA" noProof="0" dirty="0" smtClean="0"/>
              <a:t>Many excellent sites exist in Namibia – reduced to two sites:</a:t>
            </a:r>
          </a:p>
          <a:p>
            <a:pPr marL="619312" lvl="1" indent="-342900">
              <a:buFont typeface="+mj-lt"/>
              <a:buAutoNum type="arabicPeriod"/>
            </a:pPr>
            <a:r>
              <a:rPr lang="en-ZA" noProof="0" dirty="0" smtClean="0"/>
              <a:t>The Aar/</a:t>
            </a:r>
            <a:r>
              <a:rPr lang="en-ZA" noProof="0" dirty="0" err="1" smtClean="0"/>
              <a:t>Kubub</a:t>
            </a:r>
            <a:r>
              <a:rPr lang="en-ZA" noProof="0" dirty="0" smtClean="0"/>
              <a:t> site(s) – from now on only referred to as the `</a:t>
            </a:r>
            <a:r>
              <a:rPr lang="en-ZA" i="1" noProof="0" dirty="0" smtClean="0"/>
              <a:t>Aar site</a:t>
            </a:r>
            <a:r>
              <a:rPr lang="en-ZA" noProof="0" dirty="0" smtClean="0"/>
              <a:t>’</a:t>
            </a:r>
          </a:p>
          <a:p>
            <a:pPr marL="619312" lvl="1" indent="-342900">
              <a:buFont typeface="+mj-lt"/>
              <a:buAutoNum type="arabicPeriod"/>
            </a:pPr>
            <a:r>
              <a:rPr lang="en-ZA" noProof="0" dirty="0" smtClean="0"/>
              <a:t>Site(s) close to the H.E.S.S. site – from now on only referred to as the `</a:t>
            </a:r>
            <a:r>
              <a:rPr lang="en-ZA" i="1" noProof="0" dirty="0" smtClean="0"/>
              <a:t>Göllschau site</a:t>
            </a:r>
            <a:r>
              <a:rPr lang="en-ZA" noProof="0" dirty="0" smtClean="0"/>
              <a:t>’</a:t>
            </a:r>
          </a:p>
          <a:p>
            <a:r>
              <a:rPr lang="en-ZA" noProof="0" dirty="0" smtClean="0"/>
              <a:t>Currently, the Aar site is the focus of investigations since</a:t>
            </a:r>
          </a:p>
          <a:p>
            <a:pPr lvl="1"/>
            <a:r>
              <a:rPr lang="en-ZA" noProof="0" dirty="0" smtClean="0"/>
              <a:t>it is considered to be the superior site by us, and</a:t>
            </a:r>
          </a:p>
          <a:p>
            <a:pPr lvl="1"/>
            <a:r>
              <a:rPr lang="en-ZA" noProof="0" dirty="0" smtClean="0"/>
              <a:t>the characteristics of the Göllschau site are well known</a:t>
            </a:r>
          </a:p>
        </p:txBody>
      </p:sp>
    </p:spTree>
    <p:extLst>
      <p:ext uri="{BB962C8B-B14F-4D97-AF65-F5344CB8AC3E}">
        <p14:creationId xmlns:p14="http://schemas.microsoft.com/office/powerpoint/2010/main" val="185295323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noProof="0" dirty="0" smtClean="0"/>
              <a:t>Infrastructure I</a:t>
            </a:r>
            <a:endParaRPr lang="en-ZA" noProof="0" dirty="0"/>
          </a:p>
        </p:txBody>
      </p:sp>
      <p:sp>
        <p:nvSpPr>
          <p:cNvPr id="3" name="Content Placeholder 2"/>
          <p:cNvSpPr>
            <a:spLocks noGrp="1"/>
          </p:cNvSpPr>
          <p:nvPr>
            <p:ph idx="1"/>
          </p:nvPr>
        </p:nvSpPr>
        <p:spPr>
          <a:xfrm>
            <a:off x="401836" y="1504652"/>
            <a:ext cx="3954140" cy="4746129"/>
          </a:xfrm>
        </p:spPr>
        <p:txBody>
          <a:bodyPr/>
          <a:lstStyle/>
          <a:p>
            <a:pPr marL="0" indent="0">
              <a:buNone/>
            </a:pPr>
            <a:r>
              <a:rPr lang="en-ZA" b="1" noProof="0" dirty="0" smtClean="0"/>
              <a:t>Electricity:</a:t>
            </a:r>
            <a:endParaRPr lang="en-ZA" noProof="0" dirty="0" smtClean="0"/>
          </a:p>
          <a:p>
            <a:r>
              <a:rPr lang="en-ZA" dirty="0" smtClean="0"/>
              <a:t>Southern African Power Pool</a:t>
            </a:r>
            <a:endParaRPr lang="en-ZA" dirty="0"/>
          </a:p>
          <a:p>
            <a:pPr lvl="1"/>
            <a:r>
              <a:rPr lang="en-ZA" dirty="0" smtClean="0"/>
              <a:t>connecting stations in </a:t>
            </a:r>
            <a:r>
              <a:rPr lang="en-ZA" dirty="0" err="1" smtClean="0"/>
              <a:t>Keetmanshoop</a:t>
            </a:r>
            <a:r>
              <a:rPr lang="en-ZA" dirty="0" smtClean="0"/>
              <a:t> and Windhoek.</a:t>
            </a:r>
          </a:p>
          <a:p>
            <a:r>
              <a:rPr lang="en-ZA" dirty="0" smtClean="0"/>
              <a:t>Detailed quotations requested from </a:t>
            </a:r>
            <a:r>
              <a:rPr lang="en-ZA" dirty="0" err="1" smtClean="0"/>
              <a:t>NamPower</a:t>
            </a:r>
            <a:r>
              <a:rPr lang="en-ZA" dirty="0" smtClean="0"/>
              <a:t> (and paid for) in 2012</a:t>
            </a:r>
          </a:p>
          <a:p>
            <a:pPr lvl="1"/>
            <a:r>
              <a:rPr lang="en-ZA" dirty="0" smtClean="0"/>
              <a:t>still pending </a:t>
            </a:r>
          </a:p>
          <a:p>
            <a:r>
              <a:rPr lang="en-ZA" dirty="0" smtClean="0"/>
              <a:t>Last week: Ministry officials in contact with </a:t>
            </a:r>
            <a:r>
              <a:rPr lang="en-ZA" dirty="0" err="1" smtClean="0"/>
              <a:t>NamPower</a:t>
            </a:r>
            <a:r>
              <a:rPr lang="en-ZA" dirty="0" smtClean="0"/>
              <a:t> MD</a:t>
            </a:r>
          </a:p>
          <a:p>
            <a:r>
              <a:rPr lang="en-ZA" dirty="0" smtClean="0"/>
              <a:t>…however, certain estimates can be made:</a:t>
            </a:r>
          </a:p>
        </p:txBody>
      </p:sp>
      <p:pic>
        <p:nvPicPr>
          <p:cNvPr id="4" name="image04.jpg"/>
          <p:cNvPicPr/>
          <p:nvPr/>
        </p:nvPicPr>
        <p:blipFill>
          <a:blip r:embed="rId2"/>
          <a:stretch>
            <a:fillRect/>
          </a:stretch>
        </p:blipFill>
        <p:spPr>
          <a:xfrm>
            <a:off x="4355976" y="1339453"/>
            <a:ext cx="4229100" cy="2962275"/>
          </a:xfrm>
          <a:prstGeom prst="rect">
            <a:avLst/>
          </a:prstGeom>
        </p:spPr>
      </p:pic>
    </p:spTree>
    <p:extLst>
      <p:ext uri="{BB962C8B-B14F-4D97-AF65-F5344CB8AC3E}">
        <p14:creationId xmlns:p14="http://schemas.microsoft.com/office/powerpoint/2010/main" val="18619825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0"/>
                            </p:stCondLst>
                            <p:childTnLst>
                              <p:par>
                                <p:cTn id="11" presetID="2" presetClass="entr" presetSubtype="2"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Infrastructure I</a:t>
            </a:r>
            <a:endParaRPr lang="en-ZA" dirty="0"/>
          </a:p>
        </p:txBody>
      </p:sp>
      <p:sp>
        <p:nvSpPr>
          <p:cNvPr id="3" name="Content Placeholder 2"/>
          <p:cNvSpPr>
            <a:spLocks noGrp="1"/>
          </p:cNvSpPr>
          <p:nvPr>
            <p:ph idx="1"/>
          </p:nvPr>
        </p:nvSpPr>
        <p:spPr>
          <a:xfrm>
            <a:off x="401836" y="1504652"/>
            <a:ext cx="2874020" cy="3724547"/>
          </a:xfrm>
        </p:spPr>
        <p:txBody>
          <a:bodyPr/>
          <a:lstStyle/>
          <a:p>
            <a:pPr marL="0" indent="0">
              <a:buNone/>
            </a:pPr>
            <a:r>
              <a:rPr lang="en-ZA" b="1" dirty="0" smtClean="0"/>
              <a:t>Electricity (Aar):</a:t>
            </a:r>
          </a:p>
          <a:p>
            <a:r>
              <a:rPr lang="en-GB" dirty="0" smtClean="0"/>
              <a:t>Two </a:t>
            </a:r>
            <a:r>
              <a:rPr lang="en-GB" dirty="0"/>
              <a:t>132kV lines passing the farm Aar</a:t>
            </a:r>
            <a:r>
              <a:rPr lang="en-GB" dirty="0" smtClean="0"/>
              <a:t>.</a:t>
            </a:r>
          </a:p>
          <a:p>
            <a:pPr marL="0" indent="0">
              <a:buNone/>
            </a:pPr>
            <a:endParaRPr lang="en-GB" dirty="0" smtClean="0"/>
          </a:p>
          <a:p>
            <a:r>
              <a:rPr lang="en-GB" dirty="0" smtClean="0"/>
              <a:t>The </a:t>
            </a:r>
            <a:r>
              <a:rPr lang="en-GB" dirty="0"/>
              <a:t>closes substation </a:t>
            </a:r>
            <a:r>
              <a:rPr lang="en-GB" dirty="0" smtClean="0"/>
              <a:t>just </a:t>
            </a:r>
            <a:r>
              <a:rPr lang="en-GB" dirty="0"/>
              <a:t>north of </a:t>
            </a:r>
            <a:r>
              <a:rPr lang="en-GB" dirty="0" err="1" smtClean="0"/>
              <a:t>Aus</a:t>
            </a:r>
            <a:r>
              <a:rPr lang="en-GB" dirty="0" smtClean="0"/>
              <a:t>, connecting it with a 33 </a:t>
            </a:r>
            <a:r>
              <a:rPr lang="en-GB" dirty="0"/>
              <a:t>kV </a:t>
            </a:r>
            <a:r>
              <a:rPr lang="en-GB" dirty="0" smtClean="0"/>
              <a:t>line</a:t>
            </a:r>
          </a:p>
          <a:p>
            <a:pPr marL="0" indent="0">
              <a:buNone/>
            </a:pPr>
            <a:endParaRPr lang="en-GB" dirty="0" smtClean="0"/>
          </a:p>
          <a:p>
            <a:r>
              <a:rPr lang="en-GB" dirty="0" smtClean="0"/>
              <a:t>A </a:t>
            </a:r>
            <a:r>
              <a:rPr lang="en-GB" dirty="0"/>
              <a:t>new power line, from Aus to farm Aar would have to be built</a:t>
            </a:r>
            <a:r>
              <a:rPr lang="en-GB" dirty="0" smtClean="0"/>
              <a:t>.</a:t>
            </a:r>
            <a:endParaRPr lang="en-ZA" dirty="0"/>
          </a:p>
          <a:p>
            <a:endParaRPr lang="en-ZA" dirty="0"/>
          </a:p>
        </p:txBody>
      </p:sp>
      <p:pic>
        <p:nvPicPr>
          <p:cNvPr id="4" name="image02.jpg"/>
          <p:cNvPicPr/>
          <p:nvPr/>
        </p:nvPicPr>
        <p:blipFill>
          <a:blip r:embed="rId2"/>
          <a:stretch>
            <a:fillRect/>
          </a:stretch>
        </p:blipFill>
        <p:spPr>
          <a:xfrm>
            <a:off x="3275856" y="1268760"/>
            <a:ext cx="5508002" cy="3744416"/>
          </a:xfrm>
          <a:prstGeom prst="rect">
            <a:avLst/>
          </a:prstGeom>
        </p:spPr>
      </p:pic>
      <p:sp>
        <p:nvSpPr>
          <p:cNvPr id="8" name="Content Placeholder 2"/>
          <p:cNvSpPr txBox="1">
            <a:spLocks/>
          </p:cNvSpPr>
          <p:nvPr/>
        </p:nvSpPr>
        <p:spPr bwMode="auto">
          <a:xfrm>
            <a:off x="401836" y="5085185"/>
            <a:ext cx="6978476" cy="792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662" tIns="35662" rIns="35662" bIns="35662" numCol="1" anchor="t" anchorCtr="0" compatLnSpc="1">
            <a:prstTxWarp prst="textNoShape">
              <a:avLst/>
            </a:prstTxWarp>
          </a:bodyPr>
          <a:lstStyle>
            <a:lvl1pPr marL="187252" indent="-187252"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1pPr>
            <a:lvl2pPr marL="463664" indent="-187252"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2pPr>
            <a:lvl3pPr marL="775740" indent="-187252"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3pPr>
            <a:lvl4pPr marL="1087822" indent="-187252"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4pPr>
            <a:lvl5pPr marL="1399909" indent="-187252"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5pPr>
            <a:lvl6pPr marL="1720904" indent="-187252"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6pPr>
            <a:lvl7pPr marL="2041906" indent="-187252"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7pPr>
            <a:lvl8pPr marL="2362895" indent="-187252"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8pPr>
            <a:lvl9pPr marL="2683894" indent="-187252"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9pPr>
          </a:lstStyle>
          <a:p>
            <a:pPr marL="0" indent="0" defTabSz="914400">
              <a:buFont typeface="Helvetica Neue" charset="0"/>
              <a:buNone/>
            </a:pPr>
            <a:endParaRPr lang="en-GB" kern="0" dirty="0" smtClean="0"/>
          </a:p>
          <a:p>
            <a:pPr defTabSz="914400"/>
            <a:r>
              <a:rPr lang="en-GB" b="1" kern="0" dirty="0" smtClean="0"/>
              <a:t>Rough estimate: </a:t>
            </a:r>
            <a:r>
              <a:rPr lang="en-GB" kern="0" dirty="0" smtClean="0"/>
              <a:t>Such a 20 km line will cost about N$3.6 million (~€360,000)</a:t>
            </a:r>
            <a:endParaRPr lang="en-ZA" kern="0" dirty="0" smtClean="0"/>
          </a:p>
          <a:p>
            <a:pPr defTabSz="914400"/>
            <a:endParaRPr lang="en-ZA" kern="0" dirty="0"/>
          </a:p>
        </p:txBody>
      </p:sp>
      <p:cxnSp>
        <p:nvCxnSpPr>
          <p:cNvPr id="14" name="Straight Connector 13"/>
          <p:cNvCxnSpPr/>
          <p:nvPr/>
        </p:nvCxnSpPr>
        <p:spPr bwMode="auto">
          <a:xfrm>
            <a:off x="4067944" y="1628800"/>
            <a:ext cx="3312368" cy="2232248"/>
          </a:xfrm>
          <a:prstGeom prst="line">
            <a:avLst/>
          </a:prstGeom>
          <a:solidFill>
            <a:srgbClr val="BFBFBF"/>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Arrow Connector 5"/>
          <p:cNvCxnSpPr/>
          <p:nvPr/>
        </p:nvCxnSpPr>
        <p:spPr bwMode="auto">
          <a:xfrm>
            <a:off x="3275856" y="1988840"/>
            <a:ext cx="2160240" cy="0"/>
          </a:xfrm>
          <a:prstGeom prst="straightConnector1">
            <a:avLst/>
          </a:prstGeom>
          <a:solidFill>
            <a:srgbClr val="BFBFBF"/>
          </a:solid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Arrow Connector 8"/>
          <p:cNvCxnSpPr/>
          <p:nvPr/>
        </p:nvCxnSpPr>
        <p:spPr bwMode="auto">
          <a:xfrm flipV="1">
            <a:off x="2411760" y="1628800"/>
            <a:ext cx="1656184" cy="1116124"/>
          </a:xfrm>
          <a:prstGeom prst="straightConnector1">
            <a:avLst/>
          </a:prstGeom>
          <a:solidFill>
            <a:srgbClr val="BFBFBF"/>
          </a:solid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p:nvPr/>
        </p:nvCxnSpPr>
        <p:spPr bwMode="auto">
          <a:xfrm>
            <a:off x="4067944" y="1628800"/>
            <a:ext cx="2736304" cy="2592288"/>
          </a:xfrm>
          <a:prstGeom prst="line">
            <a:avLst/>
          </a:prstGeom>
          <a:solidFill>
            <a:srgbClr val="BFBFBF"/>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79210806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nodeType="after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par>
                          <p:cTn id="21" fill="hold">
                            <p:stCondLst>
                              <p:cond delay="0"/>
                            </p:stCondLst>
                            <p:childTnLst>
                              <p:par>
                                <p:cTn id="22" presetID="22" presetClass="entr" presetSubtype="4" fill="hold" nodeType="afterEffect">
                                  <p:stCondLst>
                                    <p:cond delay="50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par>
                          <p:cTn id="29" fill="hold">
                            <p:stCondLst>
                              <p:cond delay="0"/>
                            </p:stCondLst>
                            <p:childTnLst>
                              <p:par>
                                <p:cTn id="30" presetID="22" presetClass="entr" presetSubtype="8"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2000"/>
                                        <p:tgtEl>
                                          <p:spTgt spid="13"/>
                                        </p:tgtEl>
                                      </p:cBhvr>
                                    </p:animEffect>
                                  </p:childTnLst>
                                  <p:subTnLst>
                                    <p:set>
                                      <p:cBhvr override="childStyle">
                                        <p:cTn dur="1" fill="hold" display="0" masterRel="sameClick" afterEffect="1">
                                          <p:stCondLst>
                                            <p:cond evt="end" delay="0">
                                              <p:tn val="30"/>
                                            </p:cond>
                                          </p:stCondLst>
                                        </p:cTn>
                                        <p:tgtEl>
                                          <p:spTgt spid="13"/>
                                        </p:tgtEl>
                                        <p:attrNameLst>
                                          <p:attrName>style.visibility</p:attrName>
                                        </p:attrNameLst>
                                      </p:cBhvr>
                                      <p:to>
                                        <p:strVal val="hidden"/>
                                      </p:to>
                                    </p:set>
                                  </p:subTnLst>
                                </p:cTn>
                              </p:par>
                            </p:childTnLst>
                          </p:cTn>
                        </p:par>
                        <p:par>
                          <p:cTn id="33" fill="hold">
                            <p:stCondLst>
                              <p:cond delay="2000"/>
                            </p:stCondLst>
                            <p:childTnLst>
                              <p:par>
                                <p:cTn id="34" presetID="22" presetClass="entr" presetSubtype="8" fill="hold" nodeType="afterEffect">
                                  <p:stCondLst>
                                    <p:cond delay="100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20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Infrastructure I</a:t>
            </a:r>
            <a:endParaRPr lang="en-ZA" dirty="0"/>
          </a:p>
        </p:txBody>
      </p:sp>
      <p:sp>
        <p:nvSpPr>
          <p:cNvPr id="3" name="Content Placeholder 2"/>
          <p:cNvSpPr>
            <a:spLocks noGrp="1"/>
          </p:cNvSpPr>
          <p:nvPr>
            <p:ph idx="1"/>
          </p:nvPr>
        </p:nvSpPr>
        <p:spPr>
          <a:xfrm>
            <a:off x="401836" y="1504652"/>
            <a:ext cx="4314180" cy="4746129"/>
          </a:xfrm>
        </p:spPr>
        <p:txBody>
          <a:bodyPr/>
          <a:lstStyle/>
          <a:p>
            <a:pPr marL="0" indent="0">
              <a:buNone/>
            </a:pPr>
            <a:r>
              <a:rPr lang="en-ZA" b="1" dirty="0"/>
              <a:t>Electricity </a:t>
            </a:r>
            <a:r>
              <a:rPr lang="en-ZA" b="1" dirty="0" smtClean="0"/>
              <a:t>(</a:t>
            </a:r>
            <a:r>
              <a:rPr lang="en-ZA" b="1" dirty="0"/>
              <a:t>Göllschau</a:t>
            </a:r>
            <a:r>
              <a:rPr lang="en-ZA" b="1" dirty="0" smtClean="0"/>
              <a:t>):</a:t>
            </a:r>
            <a:endParaRPr lang="en-ZA" dirty="0"/>
          </a:p>
          <a:p>
            <a:r>
              <a:rPr lang="en-ZA" dirty="0" smtClean="0"/>
              <a:t>H.E.S.S. is already </a:t>
            </a:r>
            <a:r>
              <a:rPr lang="en-ZA" dirty="0"/>
              <a:t>connected to </a:t>
            </a:r>
            <a:r>
              <a:rPr lang="en-ZA" dirty="0" err="1"/>
              <a:t>NamPower</a:t>
            </a:r>
            <a:r>
              <a:rPr lang="en-ZA" dirty="0"/>
              <a:t> via a 33 kV </a:t>
            </a:r>
            <a:r>
              <a:rPr lang="en-ZA" dirty="0" smtClean="0"/>
              <a:t>power line</a:t>
            </a:r>
          </a:p>
          <a:p>
            <a:endParaRPr lang="en-ZA" dirty="0"/>
          </a:p>
          <a:p>
            <a:r>
              <a:rPr lang="en-ZA" dirty="0" smtClean="0"/>
              <a:t>A short power line need to be constructed towards the eventual site </a:t>
            </a:r>
          </a:p>
          <a:p>
            <a:endParaRPr lang="en-ZA" dirty="0"/>
          </a:p>
        </p:txBody>
      </p:sp>
      <p:pic>
        <p:nvPicPr>
          <p:cNvPr id="4" name="image00.jpg"/>
          <p:cNvPicPr/>
          <p:nvPr/>
        </p:nvPicPr>
        <p:blipFill>
          <a:blip r:embed="rId2"/>
          <a:stretch>
            <a:fillRect/>
          </a:stretch>
        </p:blipFill>
        <p:spPr>
          <a:xfrm>
            <a:off x="5004048" y="1333699"/>
            <a:ext cx="3528392" cy="5112568"/>
          </a:xfrm>
          <a:prstGeom prst="rect">
            <a:avLst/>
          </a:prstGeom>
        </p:spPr>
      </p:pic>
      <p:cxnSp>
        <p:nvCxnSpPr>
          <p:cNvPr id="6" name="Straight Connector 5"/>
          <p:cNvCxnSpPr/>
          <p:nvPr/>
        </p:nvCxnSpPr>
        <p:spPr bwMode="auto">
          <a:xfrm flipH="1">
            <a:off x="6300192" y="2708920"/>
            <a:ext cx="1008112" cy="288032"/>
          </a:xfrm>
          <a:prstGeom prst="line">
            <a:avLst/>
          </a:prstGeom>
          <a:solidFill>
            <a:srgbClr val="BFBFBF"/>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Connector 7"/>
          <p:cNvCxnSpPr/>
          <p:nvPr/>
        </p:nvCxnSpPr>
        <p:spPr bwMode="auto">
          <a:xfrm flipH="1">
            <a:off x="5940152" y="2708920"/>
            <a:ext cx="1368152" cy="1800200"/>
          </a:xfrm>
          <a:prstGeom prst="line">
            <a:avLst/>
          </a:prstGeom>
          <a:solidFill>
            <a:srgbClr val="BFBFBF"/>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p:cNvCxnSpPr/>
          <p:nvPr/>
        </p:nvCxnSpPr>
        <p:spPr bwMode="auto">
          <a:xfrm>
            <a:off x="3347864" y="2420888"/>
            <a:ext cx="3672408" cy="1469095"/>
          </a:xfrm>
          <a:prstGeom prst="straightConnector1">
            <a:avLst/>
          </a:prstGeom>
          <a:solidFill>
            <a:srgbClr val="BFBFBF"/>
          </a:solid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95010926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par>
                          <p:cTn id="12" fill="hold">
                            <p:stCondLst>
                              <p:cond delay="500"/>
                            </p:stCondLst>
                            <p:childTnLst>
                              <p:par>
                                <p:cTn id="13" presetID="22" presetClass="entr" presetSubtype="8" fill="hold" nodeType="after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par>
                          <p:cTn id="20" fill="hold">
                            <p:stCondLst>
                              <p:cond delay="0"/>
                            </p:stCondLst>
                            <p:childTnLst>
                              <p:par>
                                <p:cTn id="21" presetID="22" presetClass="entr" presetSubtype="1" fill="hold" nodeType="after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2000"/>
                                        <p:tgtEl>
                                          <p:spTgt spid="8"/>
                                        </p:tgtEl>
                                      </p:cBhvr>
                                    </p:animEffect>
                                  </p:childTnLst>
                                  <p:subTnLst>
                                    <p:set>
                                      <p:cBhvr override="childStyle">
                                        <p:cTn dur="1" fill="hold" display="0" masterRel="sameClick" afterEffect="1">
                                          <p:stCondLst>
                                            <p:cond evt="end" delay="0">
                                              <p:tn val="21"/>
                                            </p:cond>
                                          </p:stCondLst>
                                        </p:cTn>
                                        <p:tgtEl>
                                          <p:spTgt spid="8"/>
                                        </p:tgtEl>
                                        <p:attrNameLst>
                                          <p:attrName>style.visibility</p:attrName>
                                        </p:attrNameLst>
                                      </p:cBhvr>
                                      <p:to>
                                        <p:strVal val="hidden"/>
                                      </p:to>
                                    </p:set>
                                  </p:subTnLst>
                                </p:cTn>
                              </p:par>
                            </p:childTnLst>
                          </p:cTn>
                        </p:par>
                        <p:par>
                          <p:cTn id="24" fill="hold">
                            <p:stCondLst>
                              <p:cond delay="2500"/>
                            </p:stCondLst>
                            <p:childTnLst>
                              <p:par>
                                <p:cTn id="25" presetID="22" presetClass="entr" presetSubtype="2" fill="hold" nodeType="afterEffect">
                                  <p:stCondLst>
                                    <p:cond delay="50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noProof="0" dirty="0" smtClean="0"/>
              <a:t>Infrastructure II</a:t>
            </a:r>
            <a:endParaRPr lang="en-ZA" noProof="0" dirty="0"/>
          </a:p>
        </p:txBody>
      </p:sp>
      <p:sp>
        <p:nvSpPr>
          <p:cNvPr id="3" name="Content Placeholder 2"/>
          <p:cNvSpPr>
            <a:spLocks noGrp="1"/>
          </p:cNvSpPr>
          <p:nvPr>
            <p:ph idx="1"/>
          </p:nvPr>
        </p:nvSpPr>
        <p:spPr/>
        <p:txBody>
          <a:bodyPr/>
          <a:lstStyle/>
          <a:p>
            <a:pPr marL="0" indent="0">
              <a:buNone/>
            </a:pPr>
            <a:r>
              <a:rPr lang="en-ZA" b="1" noProof="0" dirty="0" smtClean="0"/>
              <a:t>Water:</a:t>
            </a:r>
          </a:p>
          <a:p>
            <a:r>
              <a:rPr lang="en-ZA" noProof="0" dirty="0" smtClean="0"/>
              <a:t>Aar: </a:t>
            </a:r>
          </a:p>
          <a:p>
            <a:pPr lvl="1"/>
            <a:r>
              <a:rPr lang="en-ZA" noProof="0" dirty="0" smtClean="0"/>
              <a:t>Boreholes on Farm </a:t>
            </a:r>
            <a:r>
              <a:rPr lang="en-ZA" noProof="0" dirty="0" err="1" smtClean="0"/>
              <a:t>Kubub</a:t>
            </a:r>
            <a:r>
              <a:rPr lang="en-ZA" noProof="0" dirty="0" smtClean="0"/>
              <a:t> (35 m</a:t>
            </a:r>
            <a:r>
              <a:rPr lang="en-ZA" baseline="30000" noProof="0" dirty="0" smtClean="0"/>
              <a:t>3</a:t>
            </a:r>
            <a:r>
              <a:rPr lang="en-ZA" noProof="0" dirty="0" smtClean="0"/>
              <a:t>/hour) </a:t>
            </a:r>
            <a:r>
              <a:rPr lang="en-ZA" noProof="0" dirty="0" smtClean="0">
                <a:sym typeface="Wingdings" pitchFamily="2" charset="2"/>
              </a:rPr>
              <a:t> </a:t>
            </a:r>
            <a:r>
              <a:rPr lang="en-ZA" dirty="0" smtClean="0"/>
              <a:t>s</a:t>
            </a:r>
            <a:r>
              <a:rPr lang="en-ZA" noProof="0" dirty="0" err="1" smtClean="0"/>
              <a:t>ufficient</a:t>
            </a:r>
            <a:r>
              <a:rPr lang="en-ZA" noProof="0" dirty="0" smtClean="0"/>
              <a:t> water available</a:t>
            </a:r>
          </a:p>
          <a:p>
            <a:pPr lvl="2"/>
            <a:r>
              <a:rPr lang="en-ZA" noProof="0" dirty="0" smtClean="0"/>
              <a:t>needs to be pumped up to the plateau &amp; stored in reservoir</a:t>
            </a:r>
          </a:p>
          <a:p>
            <a:endParaRPr lang="en-ZA" noProof="0" dirty="0" smtClean="0"/>
          </a:p>
          <a:p>
            <a:r>
              <a:rPr lang="en-ZA" dirty="0" smtClean="0"/>
              <a:t>Göllschau:</a:t>
            </a:r>
            <a:endParaRPr lang="en-ZA" noProof="0" dirty="0" smtClean="0"/>
          </a:p>
          <a:p>
            <a:pPr lvl="1"/>
            <a:r>
              <a:rPr lang="en-ZA" noProof="0" dirty="0" smtClean="0"/>
              <a:t>General use: boreholes can deliver slightly more than 5 m</a:t>
            </a:r>
            <a:r>
              <a:rPr lang="en-ZA" baseline="30000" noProof="0" dirty="0" smtClean="0"/>
              <a:t>3</a:t>
            </a:r>
            <a:r>
              <a:rPr lang="en-ZA" noProof="0" dirty="0" smtClean="0"/>
              <a:t>/day </a:t>
            </a:r>
            <a:endParaRPr lang="en-ZA" dirty="0" smtClean="0"/>
          </a:p>
          <a:p>
            <a:pPr lvl="1"/>
            <a:r>
              <a:rPr lang="en-ZA" noProof="0" dirty="0" smtClean="0"/>
              <a:t>Construction: Farm </a:t>
            </a:r>
            <a:r>
              <a:rPr lang="en-ZA" noProof="0" dirty="0" err="1" smtClean="0"/>
              <a:t>Weissenfels</a:t>
            </a:r>
            <a:r>
              <a:rPr lang="en-ZA" noProof="0" dirty="0" smtClean="0"/>
              <a:t> has a dam.</a:t>
            </a:r>
          </a:p>
          <a:p>
            <a:endParaRPr lang="en-ZA" noProof="0" dirty="0"/>
          </a:p>
        </p:txBody>
      </p:sp>
    </p:spTree>
    <p:extLst>
      <p:ext uri="{BB962C8B-B14F-4D97-AF65-F5344CB8AC3E}">
        <p14:creationId xmlns:p14="http://schemas.microsoft.com/office/powerpoint/2010/main" val="25439274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1"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down)">
                                      <p:cBhvr>
                                        <p:cTn id="18" dur="500"/>
                                        <p:tgtEl>
                                          <p:spTgt spid="3">
                                            <p:txEl>
                                              <p:pRg st="3" end="3"/>
                                            </p:txEl>
                                          </p:spTgt>
                                        </p:tgtEl>
                                      </p:cBhvr>
                                    </p:animEffect>
                                  </p:childTnLst>
                                </p:cTn>
                              </p:par>
                            </p:childTnLst>
                          </p:cTn>
                        </p:par>
                        <p:par>
                          <p:cTn id="19" fill="hold">
                            <p:stCondLst>
                              <p:cond delay="500"/>
                            </p:stCondLst>
                            <p:childTnLst>
                              <p:par>
                                <p:cTn id="20" presetID="1" presetClass="entr" presetSubtype="0" fill="hold" nodeType="afterEffect">
                                  <p:stCondLst>
                                    <p:cond delay="10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2" presetClass="entr" presetSubtype="1"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 calcmode="lin" valueType="num">
                                      <p:cBhvr additive="base">
                                        <p:cTn id="26"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down)">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 calcmode="lin" valueType="num">
                                      <p:cBhvr additive="base">
                                        <p:cTn id="32"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down)">
                                      <p:cBhvr>
                                        <p:cTn id="3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noProof="0" dirty="0" smtClean="0"/>
              <a:t>Infrastructure III</a:t>
            </a:r>
            <a:endParaRPr lang="en-ZA" noProof="0" dirty="0"/>
          </a:p>
        </p:txBody>
      </p:sp>
      <p:sp>
        <p:nvSpPr>
          <p:cNvPr id="3" name="Content Placeholder 2"/>
          <p:cNvSpPr>
            <a:spLocks noGrp="1"/>
          </p:cNvSpPr>
          <p:nvPr>
            <p:ph idx="1"/>
          </p:nvPr>
        </p:nvSpPr>
        <p:spPr/>
        <p:txBody>
          <a:bodyPr/>
          <a:lstStyle/>
          <a:p>
            <a:pPr marL="0" indent="0">
              <a:buNone/>
            </a:pPr>
            <a:r>
              <a:rPr lang="en-ZA" b="1" noProof="0" dirty="0" smtClean="0"/>
              <a:t>Data network:</a:t>
            </a:r>
          </a:p>
          <a:p>
            <a:r>
              <a:rPr lang="en-ZA" noProof="0" dirty="0" smtClean="0"/>
              <a:t>Namibia has well-developed optical fibre network</a:t>
            </a:r>
          </a:p>
          <a:p>
            <a:r>
              <a:rPr lang="en-ZA" noProof="0" dirty="0" smtClean="0"/>
              <a:t>International bandwidth supplied by sub-marine cables:</a:t>
            </a:r>
          </a:p>
          <a:p>
            <a:pPr marL="0" indent="0">
              <a:buNone/>
            </a:pPr>
            <a:endParaRPr lang="en-ZA" noProof="0" dirty="0" smtClean="0"/>
          </a:p>
        </p:txBody>
      </p:sp>
      <p:pic>
        <p:nvPicPr>
          <p:cNvPr id="4" name="image11.png"/>
          <p:cNvPicPr/>
          <p:nvPr/>
        </p:nvPicPr>
        <p:blipFill rotWithShape="1">
          <a:blip r:embed="rId2"/>
          <a:srcRect l="-1008" r="-2"/>
          <a:stretch/>
        </p:blipFill>
        <p:spPr>
          <a:xfrm>
            <a:off x="504000" y="2419899"/>
            <a:ext cx="3131896" cy="3385366"/>
          </a:xfrm>
          <a:prstGeom prst="rect">
            <a:avLst/>
          </a:prstGeom>
        </p:spPr>
      </p:pic>
      <p:pic>
        <p:nvPicPr>
          <p:cNvPr id="6" name="image08.png"/>
          <p:cNvPicPr/>
          <p:nvPr/>
        </p:nvPicPr>
        <p:blipFill>
          <a:blip r:embed="rId3"/>
          <a:stretch>
            <a:fillRect/>
          </a:stretch>
        </p:blipFill>
        <p:spPr>
          <a:xfrm>
            <a:off x="3707904" y="2564410"/>
            <a:ext cx="4458196" cy="3096344"/>
          </a:xfrm>
          <a:prstGeom prst="rect">
            <a:avLst/>
          </a:prstGeom>
        </p:spPr>
      </p:pic>
    </p:spTree>
    <p:extLst>
      <p:ext uri="{BB962C8B-B14F-4D97-AF65-F5344CB8AC3E}">
        <p14:creationId xmlns:p14="http://schemas.microsoft.com/office/powerpoint/2010/main" val="236720319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 presetClass="entr" presetSubtype="0" fill="hold" nodeType="afterEffect">
                                  <p:stCondLst>
                                    <p:cond delay="100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nodeType="afterEffect">
                                  <p:stCondLst>
                                    <p:cond delay="100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noProof="0" dirty="0" smtClean="0"/>
              <a:t>Infrastructure III</a:t>
            </a:r>
            <a:endParaRPr lang="en-ZA" noProof="0" dirty="0"/>
          </a:p>
        </p:txBody>
      </p:sp>
      <p:sp>
        <p:nvSpPr>
          <p:cNvPr id="3" name="Content Placeholder 2"/>
          <p:cNvSpPr>
            <a:spLocks noGrp="1"/>
          </p:cNvSpPr>
          <p:nvPr>
            <p:ph idx="1"/>
          </p:nvPr>
        </p:nvSpPr>
        <p:spPr/>
        <p:txBody>
          <a:bodyPr/>
          <a:lstStyle/>
          <a:p>
            <a:pPr marL="0" indent="0">
              <a:buNone/>
            </a:pPr>
            <a:r>
              <a:rPr lang="en-ZA" b="1" noProof="0" dirty="0" smtClean="0"/>
              <a:t>Data network (continued):</a:t>
            </a:r>
            <a:endParaRPr lang="en-ZA" noProof="0" dirty="0" smtClean="0"/>
          </a:p>
          <a:p>
            <a:r>
              <a:rPr lang="en-ZA" dirty="0"/>
              <a:t>Telecom Namibia will construct </a:t>
            </a:r>
            <a:r>
              <a:rPr lang="en-ZA" dirty="0" smtClean="0"/>
              <a:t>relevant </a:t>
            </a:r>
            <a:r>
              <a:rPr lang="en-ZA" dirty="0"/>
              <a:t>network extension(s</a:t>
            </a:r>
            <a:r>
              <a:rPr lang="en-ZA" dirty="0" smtClean="0"/>
              <a:t>): </a:t>
            </a:r>
          </a:p>
          <a:p>
            <a:pPr lvl="1"/>
            <a:r>
              <a:rPr lang="en-ZA" dirty="0" smtClean="0"/>
              <a:t>30 </a:t>
            </a:r>
            <a:r>
              <a:rPr lang="en-ZA" dirty="0"/>
              <a:t>km </a:t>
            </a:r>
            <a:r>
              <a:rPr lang="en-ZA" dirty="0" smtClean="0"/>
              <a:t>fibre </a:t>
            </a:r>
            <a:r>
              <a:rPr lang="en-ZA" dirty="0" err="1" smtClean="0"/>
              <a:t>Aus</a:t>
            </a:r>
            <a:r>
              <a:rPr lang="en-ZA" dirty="0" err="1" smtClean="0">
                <a:sym typeface="Wingdings" pitchFamily="2" charset="2"/>
              </a:rPr>
              <a:t></a:t>
            </a:r>
            <a:r>
              <a:rPr lang="en-ZA" dirty="0" err="1" smtClean="0"/>
              <a:t>Aar</a:t>
            </a:r>
            <a:r>
              <a:rPr lang="en-ZA" dirty="0" smtClean="0"/>
              <a:t> </a:t>
            </a:r>
            <a:r>
              <a:rPr lang="en-ZA" b="1" dirty="0" smtClean="0"/>
              <a:t>and/or</a:t>
            </a:r>
            <a:r>
              <a:rPr lang="en-ZA" dirty="0" smtClean="0"/>
              <a:t> 90 </a:t>
            </a:r>
            <a:r>
              <a:rPr lang="en-ZA" dirty="0"/>
              <a:t>km </a:t>
            </a:r>
            <a:r>
              <a:rPr lang="en-ZA" dirty="0" smtClean="0"/>
              <a:t>fibre </a:t>
            </a:r>
            <a:r>
              <a:rPr lang="en-ZA" dirty="0"/>
              <a:t>from </a:t>
            </a:r>
            <a:r>
              <a:rPr lang="en-ZA" dirty="0" err="1" smtClean="0"/>
              <a:t>Rehoboth</a:t>
            </a:r>
            <a:r>
              <a:rPr lang="en-ZA" dirty="0" err="1" smtClean="0">
                <a:sym typeface="Wingdings" pitchFamily="2" charset="2"/>
              </a:rPr>
              <a:t></a:t>
            </a:r>
            <a:r>
              <a:rPr lang="en-ZA" dirty="0" err="1" smtClean="0"/>
              <a:t>Göllschau</a:t>
            </a:r>
            <a:r>
              <a:rPr lang="en-ZA" dirty="0" smtClean="0"/>
              <a:t>)</a:t>
            </a:r>
          </a:p>
          <a:p>
            <a:pPr marL="499334" lvl="3"/>
            <a:r>
              <a:rPr lang="en-ZA" dirty="0" smtClean="0"/>
              <a:t>N$805,000 (~</a:t>
            </a:r>
            <a:r>
              <a:rPr lang="en-ZA" dirty="0"/>
              <a:t>€67,000</a:t>
            </a:r>
            <a:r>
              <a:rPr lang="en-ZA" dirty="0" smtClean="0"/>
              <a:t>) </a:t>
            </a:r>
            <a:r>
              <a:rPr lang="en-ZA" dirty="0"/>
              <a:t>once-off set-up </a:t>
            </a:r>
            <a:r>
              <a:rPr lang="en-ZA" dirty="0" smtClean="0"/>
              <a:t>fee</a:t>
            </a:r>
            <a:endParaRPr lang="en-ZA" dirty="0"/>
          </a:p>
          <a:p>
            <a:r>
              <a:rPr lang="en-ZA" noProof="0" dirty="0" smtClean="0"/>
              <a:t>Telecom Namibia quotations for highly redundant, fully protected 1 </a:t>
            </a:r>
            <a:r>
              <a:rPr lang="en-ZA" noProof="0" dirty="0" err="1" smtClean="0"/>
              <a:t>Gbps</a:t>
            </a:r>
            <a:r>
              <a:rPr lang="en-ZA" noProof="0" dirty="0" smtClean="0"/>
              <a:t> link:</a:t>
            </a:r>
          </a:p>
          <a:p>
            <a:pPr lvl="1"/>
            <a:r>
              <a:rPr lang="en-ZA" noProof="0" dirty="0" smtClean="0"/>
              <a:t>N$5,071,549/month rental (~€423,000/month)</a:t>
            </a:r>
          </a:p>
          <a:p>
            <a:r>
              <a:rPr lang="en-ZA" noProof="0" dirty="0" smtClean="0"/>
              <a:t>Quotations also for 5 &amp; 10 </a:t>
            </a:r>
            <a:r>
              <a:rPr lang="en-ZA" noProof="0" dirty="0" err="1" smtClean="0"/>
              <a:t>Gbps</a:t>
            </a:r>
            <a:r>
              <a:rPr lang="en-ZA" noProof="0" dirty="0" smtClean="0"/>
              <a:t> links</a:t>
            </a:r>
          </a:p>
          <a:p>
            <a:r>
              <a:rPr lang="en-ZA" dirty="0" smtClean="0"/>
              <a:t>C</a:t>
            </a:r>
            <a:r>
              <a:rPr lang="en-ZA" noProof="0" dirty="0" smtClean="0"/>
              <a:t>heaper, alternative designs with less guarantees available</a:t>
            </a:r>
          </a:p>
        </p:txBody>
      </p:sp>
    </p:spTree>
    <p:extLst>
      <p:ext uri="{BB962C8B-B14F-4D97-AF65-F5344CB8AC3E}">
        <p14:creationId xmlns:p14="http://schemas.microsoft.com/office/powerpoint/2010/main" val="236720319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par>
                          <p:cTn id="17" fill="hold">
                            <p:stCondLst>
                              <p:cond delay="0"/>
                            </p:stCondLst>
                            <p:childTnLst>
                              <p:par>
                                <p:cTn id="18" presetID="12" presetClass="entr" presetSubtype="1" fill="hold" nodeType="afterEffect">
                                  <p:stCondLst>
                                    <p:cond delay="1000"/>
                                  </p:stCondLst>
                                  <p:childTnLst>
                                    <p:set>
                                      <p:cBhvr>
                                        <p:cTn id="19" dur="1" fill="hold">
                                          <p:stCondLst>
                                            <p:cond delay="0"/>
                                          </p:stCondLst>
                                        </p:cTn>
                                        <p:tgtEl>
                                          <p:spTgt spid="3">
                                            <p:txEl>
                                              <p:pRg st="5" end="5"/>
                                            </p:txEl>
                                          </p:spTgt>
                                        </p:tgtEl>
                                        <p:attrNameLst>
                                          <p:attrName>style.visibility</p:attrName>
                                        </p:attrNameLst>
                                      </p:cBhvr>
                                      <p:to>
                                        <p:strVal val="visible"/>
                                      </p:to>
                                    </p:set>
                                    <p:anim calcmode="lin" valueType="num">
                                      <p:cBhvr additive="base">
                                        <p:cTn id="20"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down)">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1"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 calcmode="lin" valueType="num">
                                      <p:cBhvr additive="base">
                                        <p:cTn id="26"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down)">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 calcmode="lin" valueType="num">
                                      <p:cBhvr additive="base">
                                        <p:cTn id="32"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down)">
                                      <p:cBhvr>
                                        <p:cTn id="3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noProof="0" dirty="0" smtClean="0"/>
              <a:t>Accessibility</a:t>
            </a:r>
            <a:endParaRPr lang="en-ZA" noProof="0" dirty="0"/>
          </a:p>
        </p:txBody>
      </p:sp>
      <p:sp>
        <p:nvSpPr>
          <p:cNvPr id="3" name="Content Placeholder 2"/>
          <p:cNvSpPr>
            <a:spLocks noGrp="1"/>
          </p:cNvSpPr>
          <p:nvPr>
            <p:ph idx="1"/>
          </p:nvPr>
        </p:nvSpPr>
        <p:spPr>
          <a:xfrm>
            <a:off x="401836" y="1504652"/>
            <a:ext cx="5178276" cy="4746129"/>
          </a:xfrm>
        </p:spPr>
        <p:txBody>
          <a:bodyPr/>
          <a:lstStyle/>
          <a:p>
            <a:pPr marL="0" indent="0">
              <a:buNone/>
            </a:pPr>
            <a:r>
              <a:rPr lang="en-ZA" b="1" noProof="0" dirty="0" smtClean="0"/>
              <a:t>Distance to airport:</a:t>
            </a:r>
          </a:p>
          <a:p>
            <a:r>
              <a:rPr lang="en-ZA" noProof="0" dirty="0" smtClean="0"/>
              <a:t>Aar: </a:t>
            </a:r>
            <a:r>
              <a:rPr lang="en-ZA" noProof="0" dirty="0" err="1" smtClean="0"/>
              <a:t>Lüderitz</a:t>
            </a:r>
            <a:r>
              <a:rPr lang="en-ZA" noProof="0" dirty="0" smtClean="0"/>
              <a:t> airport (~140 km) – mostly tarred road</a:t>
            </a:r>
          </a:p>
          <a:p>
            <a:r>
              <a:rPr lang="en-ZA" dirty="0" smtClean="0"/>
              <a:t>Göllschau</a:t>
            </a:r>
            <a:r>
              <a:rPr lang="en-ZA" noProof="0" dirty="0" smtClean="0"/>
              <a:t>: Hosea Kutako International airport (~140 km) – mostly gravel</a:t>
            </a:r>
          </a:p>
          <a:p>
            <a:endParaRPr lang="en-ZA" noProof="0" dirty="0" smtClean="0"/>
          </a:p>
          <a:p>
            <a:pPr marL="0" indent="0">
              <a:buNone/>
            </a:pPr>
            <a:r>
              <a:rPr lang="en-ZA" b="1" noProof="0" dirty="0" smtClean="0"/>
              <a:t>Nearest town to live:</a:t>
            </a:r>
          </a:p>
          <a:p>
            <a:r>
              <a:rPr lang="en-ZA" noProof="0" dirty="0" smtClean="0"/>
              <a:t>Aar: </a:t>
            </a:r>
            <a:r>
              <a:rPr lang="en-ZA" noProof="0" dirty="0" err="1" smtClean="0"/>
              <a:t>Aus</a:t>
            </a:r>
            <a:r>
              <a:rPr lang="en-ZA" noProof="0" dirty="0" smtClean="0"/>
              <a:t> (~30 km)</a:t>
            </a:r>
          </a:p>
          <a:p>
            <a:r>
              <a:rPr lang="en-ZA" dirty="0" smtClean="0"/>
              <a:t>Göllschau: </a:t>
            </a:r>
            <a:r>
              <a:rPr lang="en-ZA" noProof="0" dirty="0" smtClean="0"/>
              <a:t>Windhoek (~100km dirt road) or Rehoboth (90 km dirt road)</a:t>
            </a:r>
          </a:p>
          <a:p>
            <a:endParaRPr lang="en-ZA" noProof="0" dirty="0" smtClean="0"/>
          </a:p>
          <a:p>
            <a:pPr marL="0" indent="0">
              <a:buNone/>
            </a:pPr>
            <a:r>
              <a:rPr lang="en-ZA" b="1" noProof="0" dirty="0" smtClean="0"/>
              <a:t>Nearest hospital:</a:t>
            </a:r>
          </a:p>
          <a:p>
            <a:r>
              <a:rPr lang="en-ZA" noProof="0" dirty="0" smtClean="0"/>
              <a:t>Aar: Clinic in </a:t>
            </a:r>
            <a:r>
              <a:rPr lang="en-ZA" noProof="0" dirty="0" err="1" smtClean="0"/>
              <a:t>Aus</a:t>
            </a:r>
            <a:r>
              <a:rPr lang="en-ZA" noProof="0" dirty="0" smtClean="0"/>
              <a:t> – larger hospitals in </a:t>
            </a:r>
            <a:r>
              <a:rPr lang="en-ZA" noProof="0" dirty="0" err="1" smtClean="0"/>
              <a:t>Lüderitz</a:t>
            </a:r>
            <a:r>
              <a:rPr lang="en-ZA" noProof="0" dirty="0" smtClean="0"/>
              <a:t> &amp; </a:t>
            </a:r>
            <a:r>
              <a:rPr lang="en-ZA" noProof="0" dirty="0" err="1" smtClean="0"/>
              <a:t>Keetmanshoop</a:t>
            </a:r>
            <a:endParaRPr lang="en-ZA" noProof="0" dirty="0" smtClean="0"/>
          </a:p>
          <a:p>
            <a:r>
              <a:rPr lang="en-ZA" dirty="0" smtClean="0"/>
              <a:t>Göllschau: </a:t>
            </a:r>
            <a:r>
              <a:rPr lang="en-ZA" noProof="0" dirty="0" smtClean="0"/>
              <a:t>Hospitals in Windhoek &amp; Rehoboth</a:t>
            </a:r>
          </a:p>
          <a:p>
            <a:endParaRPr lang="en-ZA" noProof="0" dirty="0" smtClean="0"/>
          </a:p>
          <a:p>
            <a:endParaRPr lang="en-ZA" noProof="0" dirty="0"/>
          </a:p>
        </p:txBody>
      </p:sp>
      <p:pic>
        <p:nvPicPr>
          <p:cNvPr id="4" name="image09.jpg"/>
          <p:cNvPicPr/>
          <p:nvPr/>
        </p:nvPicPr>
        <p:blipFill>
          <a:blip r:embed="rId2" cstate="print"/>
          <a:stretch>
            <a:fillRect/>
          </a:stretch>
        </p:blipFill>
        <p:spPr>
          <a:xfrm>
            <a:off x="5652120" y="1412776"/>
            <a:ext cx="3090044" cy="4392488"/>
          </a:xfrm>
          <a:prstGeom prst="rect">
            <a:avLst/>
          </a:prstGeom>
        </p:spPr>
      </p:pic>
      <p:grpSp>
        <p:nvGrpSpPr>
          <p:cNvPr id="18" name="Group 17"/>
          <p:cNvGrpSpPr/>
          <p:nvPr/>
        </p:nvGrpSpPr>
        <p:grpSpPr>
          <a:xfrm>
            <a:off x="5652120" y="332656"/>
            <a:ext cx="2160240" cy="5047064"/>
            <a:chOff x="5652120" y="332656"/>
            <a:chExt cx="2160240" cy="5047064"/>
          </a:xfrm>
        </p:grpSpPr>
        <p:cxnSp>
          <p:nvCxnSpPr>
            <p:cNvPr id="6" name="Straight Connector 5"/>
            <p:cNvCxnSpPr/>
            <p:nvPr/>
          </p:nvCxnSpPr>
          <p:spPr bwMode="auto">
            <a:xfrm>
              <a:off x="5652120" y="332656"/>
              <a:ext cx="2160240" cy="1872208"/>
            </a:xfrm>
            <a:prstGeom prst="line">
              <a:avLst/>
            </a:prstGeom>
            <a:solidFill>
              <a:srgbClr val="BFBFBF"/>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Connector 7"/>
            <p:cNvCxnSpPr/>
            <p:nvPr/>
          </p:nvCxnSpPr>
          <p:spPr bwMode="auto">
            <a:xfrm flipH="1">
              <a:off x="6444208" y="2204864"/>
              <a:ext cx="1368152" cy="3096344"/>
            </a:xfrm>
            <a:prstGeom prst="line">
              <a:avLst/>
            </a:prstGeom>
            <a:solidFill>
              <a:srgbClr val="BFBFBF"/>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 name="Freeform 15"/>
            <p:cNvSpPr/>
            <p:nvPr/>
          </p:nvSpPr>
          <p:spPr bwMode="auto">
            <a:xfrm>
              <a:off x="6461760" y="5212080"/>
              <a:ext cx="609600" cy="167640"/>
            </a:xfrm>
            <a:custGeom>
              <a:avLst/>
              <a:gdLst>
                <a:gd name="connsiteX0" fmla="*/ 0 w 609600"/>
                <a:gd name="connsiteY0" fmla="*/ 167640 h 167640"/>
                <a:gd name="connsiteX1" fmla="*/ 152400 w 609600"/>
                <a:gd name="connsiteY1" fmla="*/ 30480 h 167640"/>
                <a:gd name="connsiteX2" fmla="*/ 243840 w 609600"/>
                <a:gd name="connsiteY2" fmla="*/ 0 h 167640"/>
                <a:gd name="connsiteX3" fmla="*/ 426720 w 609600"/>
                <a:gd name="connsiteY3" fmla="*/ 15240 h 167640"/>
                <a:gd name="connsiteX4" fmla="*/ 609600 w 609600"/>
                <a:gd name="connsiteY4" fmla="*/ 45720 h 16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167640">
                  <a:moveTo>
                    <a:pt x="0" y="167640"/>
                  </a:moveTo>
                  <a:cubicBezTo>
                    <a:pt x="45580" y="110665"/>
                    <a:pt x="76988" y="55617"/>
                    <a:pt x="152400" y="30480"/>
                  </a:cubicBezTo>
                  <a:lnTo>
                    <a:pt x="243840" y="0"/>
                  </a:lnTo>
                  <a:cubicBezTo>
                    <a:pt x="304800" y="5080"/>
                    <a:pt x="366110" y="6975"/>
                    <a:pt x="426720" y="15240"/>
                  </a:cubicBezTo>
                  <a:cubicBezTo>
                    <a:pt x="664852" y="47713"/>
                    <a:pt x="512454" y="45720"/>
                    <a:pt x="609600" y="45720"/>
                  </a:cubicBezTo>
                </a:path>
              </a:pathLst>
            </a:custGeom>
            <a:no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ZA" sz="4200" b="0" i="0" u="none" strike="noStrike" cap="none" normalizeH="0" baseline="0">
                <a:ln>
                  <a:noFill/>
                </a:ln>
                <a:solidFill>
                  <a:srgbClr val="000000"/>
                </a:solidFill>
                <a:effectLst/>
                <a:latin typeface="Helvetica Neue Light" charset="0"/>
                <a:ea typeface="ヒラギノ角ゴ ProN W3" charset="0"/>
                <a:cs typeface="ヒラギノ角ゴ ProN W3" charset="0"/>
                <a:sym typeface="Helvetica Neue Light" charset="0"/>
              </a:endParaRPr>
            </a:p>
          </p:txBody>
        </p:sp>
      </p:grpSp>
      <p:cxnSp>
        <p:nvCxnSpPr>
          <p:cNvPr id="30" name="Straight Arrow Connector 29"/>
          <p:cNvCxnSpPr/>
          <p:nvPr/>
        </p:nvCxnSpPr>
        <p:spPr bwMode="auto">
          <a:xfrm>
            <a:off x="2555776" y="3609020"/>
            <a:ext cx="4515584" cy="1603060"/>
          </a:xfrm>
          <a:prstGeom prst="straightConnector1">
            <a:avLst/>
          </a:prstGeom>
          <a:solidFill>
            <a:srgbClr val="BFBFBF"/>
          </a:solid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Arrow Connector 31"/>
          <p:cNvCxnSpPr/>
          <p:nvPr/>
        </p:nvCxnSpPr>
        <p:spPr bwMode="auto">
          <a:xfrm flipV="1">
            <a:off x="3059832" y="2348880"/>
            <a:ext cx="4464496" cy="1404156"/>
          </a:xfrm>
          <a:prstGeom prst="straightConnector1">
            <a:avLst/>
          </a:prstGeom>
          <a:solidFill>
            <a:srgbClr val="BFBFBF"/>
          </a:solid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25" name="Group 24"/>
          <p:cNvGrpSpPr/>
          <p:nvPr/>
        </p:nvGrpSpPr>
        <p:grpSpPr>
          <a:xfrm>
            <a:off x="6588224" y="476672"/>
            <a:ext cx="1224136" cy="2376264"/>
            <a:chOff x="6588224" y="476672"/>
            <a:chExt cx="1224136" cy="2376264"/>
          </a:xfrm>
        </p:grpSpPr>
        <p:cxnSp>
          <p:nvCxnSpPr>
            <p:cNvPr id="15" name="Straight Connector 14"/>
            <p:cNvCxnSpPr/>
            <p:nvPr/>
          </p:nvCxnSpPr>
          <p:spPr bwMode="auto">
            <a:xfrm flipH="1">
              <a:off x="7596336" y="2204864"/>
              <a:ext cx="216024" cy="144016"/>
            </a:xfrm>
            <a:prstGeom prst="line">
              <a:avLst/>
            </a:prstGeom>
            <a:solidFill>
              <a:srgbClr val="BFBFBF"/>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Connector 18"/>
            <p:cNvCxnSpPr/>
            <p:nvPr/>
          </p:nvCxnSpPr>
          <p:spPr bwMode="auto">
            <a:xfrm flipH="1">
              <a:off x="7236296" y="2348880"/>
              <a:ext cx="360040" cy="504056"/>
            </a:xfrm>
            <a:prstGeom prst="line">
              <a:avLst/>
            </a:prstGeom>
            <a:solidFill>
              <a:srgbClr val="BFBFBF"/>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4" name="Straight Connector 23"/>
            <p:cNvCxnSpPr/>
            <p:nvPr/>
          </p:nvCxnSpPr>
          <p:spPr bwMode="auto">
            <a:xfrm flipH="1" flipV="1">
              <a:off x="6588224" y="476672"/>
              <a:ext cx="1224136" cy="1728192"/>
            </a:xfrm>
            <a:prstGeom prst="line">
              <a:avLst/>
            </a:prstGeom>
            <a:solidFill>
              <a:srgbClr val="BFBFBF"/>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272547720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20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par>
                          <p:cTn id="15" fill="hold">
                            <p:stCondLst>
                              <p:cond delay="0"/>
                            </p:stCondLst>
                            <p:childTnLst>
                              <p:par>
                                <p:cTn id="16" presetID="22" presetClass="entr" presetSubtype="1"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up)">
                                      <p:cBhvr>
                                        <p:cTn id="18" dur="10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left)">
                                      <p:cBhvr>
                                        <p:cTn id="26" dur="5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par>
                          <p:cTn id="31" fill="hold">
                            <p:stCondLst>
                              <p:cond delay="0"/>
                            </p:stCondLst>
                            <p:childTnLst>
                              <p:par>
                                <p:cTn id="32" presetID="22" presetClass="entr" presetSubtype="8"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noProof="0" dirty="0" smtClean="0"/>
              <a:t>Site Ownership</a:t>
            </a:r>
            <a:endParaRPr lang="en-ZA" noProof="0" dirty="0"/>
          </a:p>
        </p:txBody>
      </p:sp>
      <p:sp>
        <p:nvSpPr>
          <p:cNvPr id="3" name="Content Placeholder 2"/>
          <p:cNvSpPr>
            <a:spLocks noGrp="1"/>
          </p:cNvSpPr>
          <p:nvPr>
            <p:ph idx="1"/>
          </p:nvPr>
        </p:nvSpPr>
        <p:spPr/>
        <p:txBody>
          <a:bodyPr/>
          <a:lstStyle/>
          <a:p>
            <a:pPr marL="0" indent="0">
              <a:buNone/>
            </a:pPr>
            <a:r>
              <a:rPr lang="en-ZA" b="1" noProof="0" dirty="0" smtClean="0"/>
              <a:t>Procedure to obtain permission for use:</a:t>
            </a:r>
          </a:p>
          <a:p>
            <a:r>
              <a:rPr lang="en-ZA" dirty="0" smtClean="0"/>
              <a:t>Lease c</a:t>
            </a:r>
            <a:r>
              <a:rPr lang="en-ZA" noProof="0" dirty="0" err="1" smtClean="0"/>
              <a:t>ontract</a:t>
            </a:r>
            <a:r>
              <a:rPr lang="en-ZA" noProof="0" dirty="0" smtClean="0"/>
              <a:t> to be negotiated with relevant landowner/farmer</a:t>
            </a:r>
          </a:p>
          <a:p>
            <a:r>
              <a:rPr lang="en-ZA" noProof="0" dirty="0" smtClean="0"/>
              <a:t>Aar: </a:t>
            </a:r>
          </a:p>
          <a:p>
            <a:pPr lvl="1"/>
            <a:r>
              <a:rPr lang="en-ZA" noProof="0" dirty="0" smtClean="0"/>
              <a:t>CTA can be build entirely on Farm Aar </a:t>
            </a:r>
            <a:r>
              <a:rPr lang="en-ZA" dirty="0" smtClean="0"/>
              <a:t>but a</a:t>
            </a:r>
            <a:r>
              <a:rPr lang="en-ZA" noProof="0" dirty="0" err="1" smtClean="0"/>
              <a:t>ccess</a:t>
            </a:r>
            <a:r>
              <a:rPr lang="en-ZA" noProof="0" dirty="0" smtClean="0"/>
              <a:t> road must be through Farm </a:t>
            </a:r>
            <a:r>
              <a:rPr lang="en-ZA" noProof="0" dirty="0" err="1" smtClean="0"/>
              <a:t>Kubub</a:t>
            </a:r>
            <a:r>
              <a:rPr lang="en-ZA" noProof="0" dirty="0" smtClean="0"/>
              <a:t> (owners gave verbal </a:t>
            </a:r>
            <a:r>
              <a:rPr lang="en-ZA" noProof="0" dirty="0" err="1" smtClean="0"/>
              <a:t>permision</a:t>
            </a:r>
            <a:r>
              <a:rPr lang="en-ZA" noProof="0" dirty="0" smtClean="0"/>
              <a:t>)</a:t>
            </a:r>
          </a:p>
          <a:p>
            <a:r>
              <a:rPr lang="en-ZA" dirty="0" smtClean="0"/>
              <a:t>Göllschau</a:t>
            </a:r>
            <a:r>
              <a:rPr lang="en-ZA" noProof="0" dirty="0" smtClean="0"/>
              <a:t>:</a:t>
            </a:r>
          </a:p>
          <a:p>
            <a:pPr lvl="1"/>
            <a:r>
              <a:rPr lang="en-ZA" noProof="0" dirty="0" smtClean="0"/>
              <a:t>CTA can be built on </a:t>
            </a:r>
            <a:r>
              <a:rPr lang="en-ZA" dirty="0"/>
              <a:t>Farm Göllschau </a:t>
            </a:r>
            <a:r>
              <a:rPr lang="en-ZA" noProof="0" dirty="0" smtClean="0"/>
              <a:t>or partially also on Farm </a:t>
            </a:r>
            <a:r>
              <a:rPr lang="en-ZA" noProof="0" dirty="0" err="1" smtClean="0"/>
              <a:t>Weissenfels</a:t>
            </a:r>
            <a:endParaRPr lang="en-ZA" noProof="0" dirty="0" smtClean="0"/>
          </a:p>
          <a:p>
            <a:pPr marL="588488" lvl="2" indent="0">
              <a:buNone/>
            </a:pPr>
            <a:endParaRPr lang="en-ZA" noProof="0" dirty="0" smtClean="0"/>
          </a:p>
          <a:p>
            <a:pPr marL="0" indent="0">
              <a:buNone/>
            </a:pPr>
            <a:r>
              <a:rPr lang="en-ZA" b="1" noProof="0" dirty="0" smtClean="0"/>
              <a:t>Construction permits needed:</a:t>
            </a:r>
          </a:p>
          <a:p>
            <a:r>
              <a:rPr lang="en-ZA" noProof="0" dirty="0" smtClean="0"/>
              <a:t>No construction permits are needed as all sites do not fall under any municipal areas</a:t>
            </a:r>
          </a:p>
          <a:p>
            <a:r>
              <a:rPr lang="en-ZA" noProof="0" dirty="0" smtClean="0"/>
              <a:t>Nevertheless, it is advised to adhere to local building codes</a:t>
            </a:r>
            <a:endParaRPr lang="en-ZA" noProof="0" dirty="0"/>
          </a:p>
        </p:txBody>
      </p:sp>
    </p:spTree>
    <p:extLst>
      <p:ext uri="{BB962C8B-B14F-4D97-AF65-F5344CB8AC3E}">
        <p14:creationId xmlns:p14="http://schemas.microsoft.com/office/powerpoint/2010/main" val="426043480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par>
                          <p:cTn id="23" fill="hold">
                            <p:stCondLst>
                              <p:cond delay="0"/>
                            </p:stCondLst>
                            <p:childTnLst>
                              <p:par>
                                <p:cTn id="24" presetID="12" presetClass="entr" presetSubtype="1" fill="hold" nodeType="after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 calcmode="lin" valueType="num">
                                      <p:cBhvr additive="base">
                                        <p:cTn id="26" dur="500"/>
                                        <p:tgtEl>
                                          <p:spTgt spid="3">
                                            <p:txEl>
                                              <p:pRg st="9" end="9"/>
                                            </p:txEl>
                                          </p:spTgt>
                                        </p:tgtEl>
                                        <p:attrNameLst>
                                          <p:attrName>ppt_y</p:attrName>
                                        </p:attrNameLst>
                                      </p:cBhvr>
                                      <p:tavLst>
                                        <p:tav tm="0">
                                          <p:val>
                                            <p:strVal val="#ppt_y-#ppt_h*1.125000"/>
                                          </p:val>
                                        </p:tav>
                                        <p:tav tm="100000">
                                          <p:val>
                                            <p:strVal val="#ppt_y"/>
                                          </p:val>
                                        </p:tav>
                                      </p:tavLst>
                                    </p:anim>
                                    <p:animEffect transition="in" filter="wipe(down)">
                                      <p:cBhvr>
                                        <p:cTn id="2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noProof="0" dirty="0" smtClean="0"/>
              <a:t>Political support of Host Country I</a:t>
            </a:r>
            <a:endParaRPr lang="en-ZA" noProof="0" dirty="0"/>
          </a:p>
        </p:txBody>
      </p:sp>
      <p:sp>
        <p:nvSpPr>
          <p:cNvPr id="3" name="Content Placeholder 2"/>
          <p:cNvSpPr>
            <a:spLocks noGrp="1"/>
          </p:cNvSpPr>
          <p:nvPr>
            <p:ph idx="1"/>
          </p:nvPr>
        </p:nvSpPr>
        <p:spPr/>
        <p:txBody>
          <a:bodyPr/>
          <a:lstStyle/>
          <a:p>
            <a:r>
              <a:rPr lang="en-ZA" noProof="0" dirty="0" smtClean="0"/>
              <a:t>Clear support </a:t>
            </a:r>
            <a:r>
              <a:rPr lang="en-ZA" noProof="0" dirty="0" err="1" smtClean="0"/>
              <a:t>fexpressed</a:t>
            </a:r>
            <a:r>
              <a:rPr lang="en-ZA" noProof="0" dirty="0" smtClean="0"/>
              <a:t> several times by government(s) at regional, national and local levels:</a:t>
            </a:r>
          </a:p>
          <a:p>
            <a:r>
              <a:rPr lang="en-ZA" b="1" noProof="0" dirty="0" smtClean="0"/>
              <a:t>Regionally</a:t>
            </a:r>
            <a:r>
              <a:rPr lang="en-ZA" noProof="0" dirty="0" smtClean="0"/>
              <a:t>, the issue of CTA South has been repeatedly discussed between government officials tasked with Science &amp; Technology from Namibia &amp; South Africa.</a:t>
            </a:r>
          </a:p>
          <a:p>
            <a:r>
              <a:rPr lang="en-ZA" b="1" noProof="0" dirty="0" smtClean="0"/>
              <a:t>Nationally</a:t>
            </a:r>
            <a:r>
              <a:rPr lang="en-ZA" noProof="0" dirty="0" smtClean="0"/>
              <a:t>, statements of support ranging from the original letter of support by the PS of the Ministry of Education to support stipulated in the inauguration speech of H.E.S.S. II by the Minister of Education. </a:t>
            </a:r>
          </a:p>
          <a:p>
            <a:r>
              <a:rPr lang="en-ZA" noProof="0" dirty="0" smtClean="0"/>
              <a:t>Officials of the Ministry of Education signed the CTA Declaration of Intent (</a:t>
            </a:r>
            <a:r>
              <a:rPr lang="en-ZA" noProof="0" dirty="0" err="1" smtClean="0"/>
              <a:t>DoI</a:t>
            </a:r>
            <a:r>
              <a:rPr lang="en-ZA" noProof="0" dirty="0" smtClean="0"/>
              <a:t>) in 2012</a:t>
            </a:r>
          </a:p>
          <a:p>
            <a:r>
              <a:rPr lang="en-ZA" noProof="0" dirty="0" smtClean="0"/>
              <a:t>Public monetary resources was made available for site investigations, and very recently towards the appointment of a Namibian CTA project manager.</a:t>
            </a:r>
          </a:p>
          <a:p>
            <a:r>
              <a:rPr lang="en-ZA" b="1" noProof="0" dirty="0" smtClean="0"/>
              <a:t>Locally,</a:t>
            </a:r>
            <a:r>
              <a:rPr lang="en-ZA" noProof="0" dirty="0" smtClean="0"/>
              <a:t> support was expressed by a Namibian regional councillor at a recent meeting of the </a:t>
            </a:r>
            <a:r>
              <a:rPr lang="en-ZA" noProof="0" dirty="0" err="1" smtClean="0"/>
              <a:t>Namiba</a:t>
            </a:r>
            <a:r>
              <a:rPr lang="en-ZA" noProof="0" dirty="0" smtClean="0"/>
              <a:t>/SA CTA team in Aus.</a:t>
            </a:r>
          </a:p>
        </p:txBody>
      </p:sp>
    </p:spTree>
    <p:extLst>
      <p:ext uri="{BB962C8B-B14F-4D97-AF65-F5344CB8AC3E}">
        <p14:creationId xmlns:p14="http://schemas.microsoft.com/office/powerpoint/2010/main" val="342835263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noProof="0" dirty="0" smtClean="0"/>
              <a:t>Political support of Host Country II</a:t>
            </a:r>
            <a:endParaRPr lang="en-ZA" noProof="0" dirty="0"/>
          </a:p>
        </p:txBody>
      </p:sp>
      <p:sp>
        <p:nvSpPr>
          <p:cNvPr id="3" name="Content Placeholder 2"/>
          <p:cNvSpPr>
            <a:spLocks noGrp="1"/>
          </p:cNvSpPr>
          <p:nvPr>
            <p:ph idx="1"/>
          </p:nvPr>
        </p:nvSpPr>
        <p:spPr/>
        <p:txBody>
          <a:bodyPr/>
          <a:lstStyle/>
          <a:p>
            <a:r>
              <a:rPr lang="en-ZA" noProof="0" dirty="0" smtClean="0"/>
              <a:t>Last week: I was reminded by officials to mention:</a:t>
            </a:r>
          </a:p>
          <a:p>
            <a:pPr lvl="1"/>
            <a:r>
              <a:rPr lang="en-ZA" dirty="0"/>
              <a:t>The Namibian government </a:t>
            </a:r>
            <a:r>
              <a:rPr lang="en-ZA" dirty="0" smtClean="0"/>
              <a:t>can issue visas </a:t>
            </a:r>
            <a:r>
              <a:rPr lang="en-ZA" noProof="0" dirty="0" smtClean="0"/>
              <a:t>at no charge.</a:t>
            </a:r>
          </a:p>
          <a:p>
            <a:pPr lvl="1"/>
            <a:r>
              <a:rPr lang="en-ZA" noProof="0" dirty="0" smtClean="0"/>
              <a:t>The Namibian government is open to discussions </a:t>
            </a:r>
            <a:r>
              <a:rPr lang="en-ZA" i="1" noProof="0" dirty="0" err="1" smtClean="0"/>
              <a:t>vis</a:t>
            </a:r>
            <a:r>
              <a:rPr lang="en-ZA" i="1" noProof="0" dirty="0" smtClean="0"/>
              <a:t> à </a:t>
            </a:r>
            <a:r>
              <a:rPr lang="en-ZA" i="1" noProof="0" dirty="0" err="1" smtClean="0"/>
              <a:t>vis</a:t>
            </a:r>
            <a:r>
              <a:rPr lang="en-ZA" noProof="0" dirty="0" smtClean="0"/>
              <a:t> importation duty &amp; tax concessions</a:t>
            </a:r>
          </a:p>
          <a:p>
            <a:pPr lvl="2"/>
            <a:r>
              <a:rPr lang="en-ZA" noProof="0" dirty="0" smtClean="0"/>
              <a:t>The latter may result in CTA saving millions with the aid of tax concessions</a:t>
            </a:r>
          </a:p>
        </p:txBody>
      </p:sp>
    </p:spTree>
    <p:extLst>
      <p:ext uri="{BB962C8B-B14F-4D97-AF65-F5344CB8AC3E}">
        <p14:creationId xmlns:p14="http://schemas.microsoft.com/office/powerpoint/2010/main" val="198836606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2" presetClass="entr" presetSubtype="1" fill="hold" nodeType="afterEffect">
                                  <p:stCondLst>
                                    <p:cond delay="1000"/>
                                  </p:stCondLst>
                                  <p:childTnLst>
                                    <p:set>
                                      <p:cBhvr>
                                        <p:cTn id="9" dur="1" fill="hold">
                                          <p:stCondLst>
                                            <p:cond delay="0"/>
                                          </p:stCondLst>
                                        </p:cTn>
                                        <p:tgtEl>
                                          <p:spTgt spid="3">
                                            <p:txEl>
                                              <p:pRg st="1" end="1"/>
                                            </p:txEl>
                                          </p:spTgt>
                                        </p:tgtEl>
                                        <p:attrNameLst>
                                          <p:attrName>style.visibility</p:attrName>
                                        </p:attrNameLst>
                                      </p:cBhvr>
                                      <p:to>
                                        <p:strVal val="visible"/>
                                      </p:to>
                                    </p:set>
                                    <p:anim calcmode="lin" valueType="num">
                                      <p:cBhvr additive="base">
                                        <p:cTn id="10"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down)">
                                      <p:cBhvr>
                                        <p:cTn id="11" dur="500"/>
                                        <p:tgtEl>
                                          <p:spTgt spid="3">
                                            <p:txEl>
                                              <p:pRg st="1" end="1"/>
                                            </p:txEl>
                                          </p:spTgt>
                                        </p:tgtEl>
                                      </p:cBhvr>
                                    </p:animEffect>
                                  </p:childTnLst>
                                </p:cTn>
                              </p:par>
                            </p:childTnLst>
                          </p:cTn>
                        </p:par>
                        <p:par>
                          <p:cTn id="12" fill="hold">
                            <p:stCondLst>
                              <p:cond delay="2500"/>
                            </p:stCondLst>
                            <p:childTnLst>
                              <p:par>
                                <p:cTn id="13" presetID="12" presetClass="entr" presetSubtype="1" fill="hold"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down)">
                                      <p:cBhvr>
                                        <p:cTn id="16" dur="500"/>
                                        <p:tgtEl>
                                          <p:spTgt spid="3">
                                            <p:txEl>
                                              <p:pRg st="2" end="2"/>
                                            </p:txEl>
                                          </p:spTgt>
                                        </p:tgtEl>
                                      </p:cBhvr>
                                    </p:animEffect>
                                  </p:childTnLst>
                                </p:cTn>
                              </p:par>
                            </p:childTnLst>
                          </p:cTn>
                        </p:par>
                        <p:par>
                          <p:cTn id="17" fill="hold">
                            <p:stCondLst>
                              <p:cond delay="4000"/>
                            </p:stCondLst>
                            <p:childTnLst>
                              <p:par>
                                <p:cTn id="18" presetID="12" presetClass="entr" presetSubtype="1" fill="hold" nodeType="afterEffect">
                                  <p:stCondLst>
                                    <p:cond delay="100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down)">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noProof="0" dirty="0" smtClean="0"/>
              <a:t>Site Location I (Maps)</a:t>
            </a:r>
            <a:endParaRPr lang="en-ZA" noProof="0" dirty="0"/>
          </a:p>
        </p:txBody>
      </p:sp>
      <p:pic>
        <p:nvPicPr>
          <p:cNvPr id="5" name="image10.jpg"/>
          <p:cNvPicPr/>
          <p:nvPr/>
        </p:nvPicPr>
        <p:blipFill>
          <a:blip r:embed="rId2"/>
          <a:stretch>
            <a:fillRect/>
          </a:stretch>
        </p:blipFill>
        <p:spPr>
          <a:xfrm>
            <a:off x="5724129" y="1281457"/>
            <a:ext cx="3417904" cy="5530924"/>
          </a:xfrm>
          <a:prstGeom prst="rect">
            <a:avLst/>
          </a:prstGeom>
        </p:spPr>
      </p:pic>
      <p:pic>
        <p:nvPicPr>
          <p:cNvPr id="6" name="image10.jpg"/>
          <p:cNvPicPr/>
          <p:nvPr/>
        </p:nvPicPr>
        <p:blipFill rotWithShape="1">
          <a:blip r:embed="rId2"/>
          <a:srcRect l="6306" t="5393" r="49069" b="56725"/>
          <a:stretch/>
        </p:blipFill>
        <p:spPr>
          <a:xfrm>
            <a:off x="905941" y="1281457"/>
            <a:ext cx="4577495" cy="5400600"/>
          </a:xfrm>
          <a:prstGeom prst="rect">
            <a:avLst/>
          </a:prstGeom>
          <a:effectLst>
            <a:outerShdw blurRad="50800" dist="38100" dir="8100000" algn="tr" rotWithShape="0">
              <a:prstClr val="black">
                <a:alpha val="40000"/>
              </a:prstClr>
            </a:outerShdw>
          </a:effectLst>
        </p:spPr>
      </p:pic>
      <p:grpSp>
        <p:nvGrpSpPr>
          <p:cNvPr id="4" name="Group 3"/>
          <p:cNvGrpSpPr/>
          <p:nvPr/>
        </p:nvGrpSpPr>
        <p:grpSpPr>
          <a:xfrm>
            <a:off x="23360" y="3212976"/>
            <a:ext cx="3324504" cy="3096344"/>
            <a:chOff x="23360" y="3212976"/>
            <a:chExt cx="3324504" cy="3096344"/>
          </a:xfrm>
        </p:grpSpPr>
        <p:sp>
          <p:nvSpPr>
            <p:cNvPr id="20" name="TextBox 19"/>
            <p:cNvSpPr txBox="1"/>
            <p:nvPr/>
          </p:nvSpPr>
          <p:spPr>
            <a:xfrm>
              <a:off x="23360" y="3212976"/>
              <a:ext cx="569387" cy="369332"/>
            </a:xfrm>
            <a:prstGeom prst="rect">
              <a:avLst/>
            </a:prstGeom>
            <a:noFill/>
          </p:spPr>
          <p:txBody>
            <a:bodyPr wrap="none" rtlCol="0">
              <a:spAutoFit/>
            </a:bodyPr>
            <a:lstStyle/>
            <a:p>
              <a:r>
                <a:rPr lang="en-ZA" b="1" dirty="0" smtClean="0"/>
                <a:t>Aar</a:t>
              </a:r>
              <a:endParaRPr lang="en-ZA" b="1" dirty="0"/>
            </a:p>
          </p:txBody>
        </p:sp>
        <p:cxnSp>
          <p:nvCxnSpPr>
            <p:cNvPr id="25" name="Elbow Connector 24"/>
            <p:cNvCxnSpPr>
              <a:stCxn id="20" idx="3"/>
            </p:cNvCxnSpPr>
            <p:nvPr/>
          </p:nvCxnSpPr>
          <p:spPr bwMode="auto">
            <a:xfrm>
              <a:off x="592747" y="3397642"/>
              <a:ext cx="2755117" cy="2911678"/>
            </a:xfrm>
            <a:prstGeom prst="bentConnector2">
              <a:avLst/>
            </a:prstGeom>
            <a:solidFill>
              <a:srgbClr val="BFBFBF"/>
            </a:solidFill>
            <a:ln w="254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3" name="Group 2"/>
          <p:cNvGrpSpPr/>
          <p:nvPr/>
        </p:nvGrpSpPr>
        <p:grpSpPr>
          <a:xfrm>
            <a:off x="23360" y="2276872"/>
            <a:ext cx="3248954" cy="729372"/>
            <a:chOff x="23360" y="2276872"/>
            <a:chExt cx="3248954" cy="729372"/>
          </a:xfrm>
        </p:grpSpPr>
        <p:sp>
          <p:nvSpPr>
            <p:cNvPr id="21" name="TextBox 20"/>
            <p:cNvSpPr txBox="1"/>
            <p:nvPr/>
          </p:nvSpPr>
          <p:spPr>
            <a:xfrm>
              <a:off x="23360" y="2636912"/>
              <a:ext cx="1300356" cy="369332"/>
            </a:xfrm>
            <a:prstGeom prst="rect">
              <a:avLst/>
            </a:prstGeom>
            <a:noFill/>
          </p:spPr>
          <p:txBody>
            <a:bodyPr wrap="none" rtlCol="0">
              <a:spAutoFit/>
            </a:bodyPr>
            <a:lstStyle/>
            <a:p>
              <a:r>
                <a:rPr lang="en-ZA" b="1" dirty="0"/>
                <a:t>Göllschau</a:t>
              </a:r>
            </a:p>
          </p:txBody>
        </p:sp>
        <p:cxnSp>
          <p:nvCxnSpPr>
            <p:cNvPr id="29" name="Elbow Connector 28"/>
            <p:cNvCxnSpPr>
              <a:stCxn id="21" idx="3"/>
            </p:cNvCxnSpPr>
            <p:nvPr/>
          </p:nvCxnSpPr>
          <p:spPr bwMode="auto">
            <a:xfrm flipV="1">
              <a:off x="1323716" y="2276872"/>
              <a:ext cx="1948598" cy="544706"/>
            </a:xfrm>
            <a:prstGeom prst="bentConnector3">
              <a:avLst/>
            </a:prstGeom>
            <a:solidFill>
              <a:srgbClr val="BFBFBF"/>
            </a:solidFill>
            <a:ln w="254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7" name="Group 6"/>
          <p:cNvGrpSpPr/>
          <p:nvPr/>
        </p:nvGrpSpPr>
        <p:grpSpPr>
          <a:xfrm>
            <a:off x="35496" y="1412778"/>
            <a:ext cx="3980846" cy="1164613"/>
            <a:chOff x="35496" y="1412778"/>
            <a:chExt cx="3980846" cy="1164613"/>
          </a:xfrm>
        </p:grpSpPr>
        <p:sp>
          <p:nvSpPr>
            <p:cNvPr id="30" name="TextBox 29"/>
            <p:cNvSpPr txBox="1"/>
            <p:nvPr/>
          </p:nvSpPr>
          <p:spPr>
            <a:xfrm>
              <a:off x="35496" y="1484784"/>
              <a:ext cx="902811" cy="1092607"/>
            </a:xfrm>
            <a:prstGeom prst="rect">
              <a:avLst/>
            </a:prstGeom>
            <a:noFill/>
          </p:spPr>
          <p:txBody>
            <a:bodyPr wrap="none" rtlCol="0">
              <a:spAutoFit/>
            </a:bodyPr>
            <a:lstStyle/>
            <a:p>
              <a:r>
                <a:rPr lang="en-ZA" dirty="0" smtClean="0"/>
                <a:t>Capital</a:t>
              </a:r>
            </a:p>
            <a:p>
              <a:pPr algn="ctr"/>
              <a:r>
                <a:rPr lang="en-ZA" sz="1100" dirty="0"/>
                <a:t>w</a:t>
              </a:r>
              <a:r>
                <a:rPr lang="en-ZA" sz="1100" dirty="0" smtClean="0"/>
                <a:t>ith</a:t>
              </a:r>
            </a:p>
            <a:p>
              <a:r>
                <a:rPr lang="en-ZA" dirty="0" smtClean="0"/>
                <a:t>Airport</a:t>
              </a:r>
            </a:p>
            <a:p>
              <a:r>
                <a:rPr lang="en-ZA" dirty="0" smtClean="0"/>
                <a:t>(40km)</a:t>
              </a:r>
              <a:endParaRPr lang="en-ZA" dirty="0"/>
            </a:p>
          </p:txBody>
        </p:sp>
        <p:cxnSp>
          <p:nvCxnSpPr>
            <p:cNvPr id="35" name="Elbow Connector 34"/>
            <p:cNvCxnSpPr>
              <a:stCxn id="30" idx="3"/>
            </p:cNvCxnSpPr>
            <p:nvPr/>
          </p:nvCxnSpPr>
          <p:spPr bwMode="auto">
            <a:xfrm flipV="1">
              <a:off x="938307" y="1412778"/>
              <a:ext cx="3078035" cy="618310"/>
            </a:xfrm>
            <a:prstGeom prst="bentConnector3">
              <a:avLst/>
            </a:prstGeom>
            <a:solidFill>
              <a:srgbClr val="BFBFBF"/>
            </a:solidFill>
            <a:ln w="25400" cap="flat" cmpd="sng" algn="ctr">
              <a:solidFill>
                <a:srgbClr val="FFC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9" name="Group 8"/>
          <p:cNvGrpSpPr/>
          <p:nvPr/>
        </p:nvGrpSpPr>
        <p:grpSpPr>
          <a:xfrm>
            <a:off x="41127" y="4525048"/>
            <a:ext cx="1650553" cy="1784272"/>
            <a:chOff x="-95997" y="4525048"/>
            <a:chExt cx="1650553" cy="1784272"/>
          </a:xfrm>
        </p:grpSpPr>
        <p:sp>
          <p:nvSpPr>
            <p:cNvPr id="31" name="TextBox 30"/>
            <p:cNvSpPr txBox="1"/>
            <p:nvPr/>
          </p:nvSpPr>
          <p:spPr>
            <a:xfrm>
              <a:off x="-95997" y="4525048"/>
              <a:ext cx="1031051" cy="1384995"/>
            </a:xfrm>
            <a:prstGeom prst="rect">
              <a:avLst/>
            </a:prstGeom>
            <a:noFill/>
          </p:spPr>
          <p:txBody>
            <a:bodyPr wrap="none" rtlCol="0">
              <a:spAutoFit/>
            </a:bodyPr>
            <a:lstStyle/>
            <a:p>
              <a:r>
                <a:rPr lang="en-ZA" dirty="0" smtClean="0"/>
                <a:t>Harbour</a:t>
              </a:r>
            </a:p>
            <a:p>
              <a:r>
                <a:rPr lang="en-ZA" dirty="0" smtClean="0"/>
                <a:t>(120km)</a:t>
              </a:r>
            </a:p>
            <a:p>
              <a:pPr algn="ctr"/>
              <a:r>
                <a:rPr lang="en-ZA" sz="1200" dirty="0" smtClean="0"/>
                <a:t>&amp;</a:t>
              </a:r>
            </a:p>
            <a:p>
              <a:r>
                <a:rPr lang="en-ZA" dirty="0" smtClean="0"/>
                <a:t>Airport</a:t>
              </a:r>
            </a:p>
            <a:p>
              <a:r>
                <a:rPr lang="en-ZA" dirty="0" smtClean="0"/>
                <a:t>(112km)</a:t>
              </a:r>
              <a:endParaRPr lang="en-ZA" dirty="0"/>
            </a:p>
          </p:txBody>
        </p:sp>
        <p:cxnSp>
          <p:nvCxnSpPr>
            <p:cNvPr id="45" name="Elbow Connector 44"/>
            <p:cNvCxnSpPr>
              <a:stCxn id="31" idx="3"/>
            </p:cNvCxnSpPr>
            <p:nvPr/>
          </p:nvCxnSpPr>
          <p:spPr bwMode="auto">
            <a:xfrm>
              <a:off x="935054" y="5217546"/>
              <a:ext cx="619502" cy="1091774"/>
            </a:xfrm>
            <a:prstGeom prst="bentConnector2">
              <a:avLst/>
            </a:prstGeom>
            <a:solidFill>
              <a:srgbClr val="BFBFBF"/>
            </a:solidFill>
            <a:ln w="25400" cap="flat" cmpd="sng" algn="ctr">
              <a:solidFill>
                <a:srgbClr val="FFC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0" name="Group 9"/>
          <p:cNvGrpSpPr/>
          <p:nvPr/>
        </p:nvGrpSpPr>
        <p:grpSpPr>
          <a:xfrm>
            <a:off x="-59030" y="3658591"/>
            <a:ext cx="3118862" cy="2722737"/>
            <a:chOff x="-59030" y="3658591"/>
            <a:chExt cx="3118862" cy="2722737"/>
          </a:xfrm>
        </p:grpSpPr>
        <p:sp>
          <p:nvSpPr>
            <p:cNvPr id="43" name="TextBox 42"/>
            <p:cNvSpPr txBox="1"/>
            <p:nvPr/>
          </p:nvSpPr>
          <p:spPr>
            <a:xfrm>
              <a:off x="-59030" y="3658591"/>
              <a:ext cx="992579" cy="646331"/>
            </a:xfrm>
            <a:prstGeom prst="rect">
              <a:avLst/>
            </a:prstGeom>
            <a:noFill/>
          </p:spPr>
          <p:txBody>
            <a:bodyPr wrap="none" rtlCol="0">
              <a:spAutoFit/>
            </a:bodyPr>
            <a:lstStyle/>
            <a:p>
              <a:r>
                <a:rPr lang="en-ZA" dirty="0" smtClean="0"/>
                <a:t>Railway</a:t>
              </a:r>
              <a:endParaRPr lang="en-ZA" dirty="0"/>
            </a:p>
            <a:p>
              <a:r>
                <a:rPr lang="en-ZA" dirty="0" smtClean="0"/>
                <a:t>Station</a:t>
              </a:r>
            </a:p>
          </p:txBody>
        </p:sp>
        <p:cxnSp>
          <p:nvCxnSpPr>
            <p:cNvPr id="47" name="Elbow Connector 46"/>
            <p:cNvCxnSpPr>
              <a:stCxn id="43" idx="3"/>
            </p:cNvCxnSpPr>
            <p:nvPr/>
          </p:nvCxnSpPr>
          <p:spPr bwMode="auto">
            <a:xfrm>
              <a:off x="933549" y="3981757"/>
              <a:ext cx="2126283" cy="2399571"/>
            </a:xfrm>
            <a:prstGeom prst="bentConnector2">
              <a:avLst/>
            </a:prstGeom>
            <a:solidFill>
              <a:srgbClr val="BFBFBF"/>
            </a:solidFill>
            <a:ln w="25400" cap="flat" cmpd="sng" algn="ctr">
              <a:solidFill>
                <a:srgbClr val="FFC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2994382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noProof="0" dirty="0" smtClean="0"/>
              <a:t>Conclusion</a:t>
            </a:r>
            <a:endParaRPr lang="en-ZA" noProof="0" dirty="0"/>
          </a:p>
        </p:txBody>
      </p:sp>
      <p:sp>
        <p:nvSpPr>
          <p:cNvPr id="3" name="Content Placeholder 2"/>
          <p:cNvSpPr>
            <a:spLocks noGrp="1"/>
          </p:cNvSpPr>
          <p:nvPr>
            <p:ph idx="1"/>
          </p:nvPr>
        </p:nvSpPr>
        <p:spPr/>
        <p:txBody>
          <a:bodyPr/>
          <a:lstStyle/>
          <a:p>
            <a:r>
              <a:rPr lang="en-ZA" dirty="0"/>
              <a:t>Strong political </a:t>
            </a:r>
            <a:r>
              <a:rPr lang="en-ZA" dirty="0" smtClean="0"/>
              <a:t>support exists within </a:t>
            </a:r>
            <a:r>
              <a:rPr lang="en-ZA" dirty="0"/>
              <a:t>Namibian </a:t>
            </a:r>
            <a:r>
              <a:rPr lang="en-ZA" dirty="0" smtClean="0"/>
              <a:t>&amp; Region (</a:t>
            </a:r>
            <a:r>
              <a:rPr lang="en-ZA" dirty="0"/>
              <a:t>esp. South Africa</a:t>
            </a:r>
            <a:r>
              <a:rPr lang="en-ZA" dirty="0" smtClean="0"/>
              <a:t>)</a:t>
            </a:r>
          </a:p>
          <a:p>
            <a:r>
              <a:rPr lang="en-ZA" dirty="0" smtClean="0"/>
              <a:t>Well </a:t>
            </a:r>
            <a:r>
              <a:rPr lang="en-ZA" dirty="0"/>
              <a:t>developed transport, power and telecommunications </a:t>
            </a:r>
            <a:r>
              <a:rPr lang="en-ZA" dirty="0" smtClean="0"/>
              <a:t>networks</a:t>
            </a:r>
            <a:endParaRPr lang="en-ZA" dirty="0"/>
          </a:p>
          <a:p>
            <a:r>
              <a:rPr lang="en-ZA" dirty="0"/>
              <a:t>Manpower, especially unskilled and semi-skilled labour is quite </a:t>
            </a:r>
            <a:r>
              <a:rPr lang="en-ZA" dirty="0" smtClean="0"/>
              <a:t>cheap</a:t>
            </a:r>
          </a:p>
          <a:p>
            <a:r>
              <a:rPr lang="en-ZA" b="1" dirty="0" err="1" smtClean="0"/>
              <a:t>Göllschau</a:t>
            </a:r>
            <a:r>
              <a:rPr lang="en-ZA" dirty="0" smtClean="0"/>
              <a:t> site close to capital &amp; already has much of infrastructure in place </a:t>
            </a:r>
            <a:r>
              <a:rPr lang="en-ZA" dirty="0" smtClean="0">
                <a:sym typeface="Wingdings" pitchFamily="2" charset="2"/>
              </a:rPr>
              <a:t></a:t>
            </a:r>
            <a:r>
              <a:rPr lang="en-ZA" dirty="0" smtClean="0"/>
              <a:t> lower risk site</a:t>
            </a:r>
          </a:p>
          <a:p>
            <a:r>
              <a:rPr lang="en-ZA" b="1" dirty="0" smtClean="0"/>
              <a:t>Aar</a:t>
            </a:r>
            <a:r>
              <a:rPr lang="en-ZA" dirty="0" smtClean="0"/>
              <a:t> site more remote, but has better transport infrastructure, and is a better from astronomical </a:t>
            </a:r>
            <a:r>
              <a:rPr lang="en-ZA" dirty="0" err="1" smtClean="0"/>
              <a:t>PoV</a:t>
            </a:r>
            <a:endParaRPr lang="en-ZA" dirty="0"/>
          </a:p>
          <a:p>
            <a:r>
              <a:rPr lang="en-ZA" b="1" dirty="0" smtClean="0"/>
              <a:t>Both</a:t>
            </a:r>
            <a:r>
              <a:rPr lang="en-ZA" dirty="0" smtClean="0"/>
              <a:t> sites: </a:t>
            </a:r>
            <a:r>
              <a:rPr lang="en-ZA" i="1" u="sng" dirty="0" smtClean="0"/>
              <a:t>excellent </a:t>
            </a:r>
            <a:r>
              <a:rPr lang="en-ZA" dirty="0" smtClean="0"/>
              <a:t>&amp; </a:t>
            </a:r>
            <a:r>
              <a:rPr lang="en-ZA" i="1" u="sng" dirty="0" smtClean="0"/>
              <a:t>low risk</a:t>
            </a:r>
            <a:r>
              <a:rPr lang="en-ZA" dirty="0" smtClean="0"/>
              <a:t> options to host CTA South</a:t>
            </a:r>
            <a:endParaRPr lang="en-ZA" b="1" dirty="0" smtClean="0"/>
          </a:p>
          <a:p>
            <a:pPr marL="0" indent="0">
              <a:buNone/>
            </a:pPr>
            <a:endParaRPr lang="en-ZA" dirty="0" smtClean="0"/>
          </a:p>
          <a:p>
            <a:r>
              <a:rPr lang="en-ZA" dirty="0" smtClean="0"/>
              <a:t>All </a:t>
            </a:r>
            <a:r>
              <a:rPr lang="en-ZA" dirty="0"/>
              <a:t>the proposal documents, reports, presentations, photos </a:t>
            </a:r>
            <a:r>
              <a:rPr lang="en-ZA" dirty="0" smtClean="0"/>
              <a:t>etc. </a:t>
            </a:r>
            <a:r>
              <a:rPr lang="en-ZA" dirty="0"/>
              <a:t>are available at </a:t>
            </a:r>
            <a:r>
              <a:rPr lang="en-ZA" dirty="0">
                <a:hlinkClick r:id="rId2"/>
              </a:rPr>
              <a:t>https</a:t>
            </a:r>
            <a:r>
              <a:rPr lang="en-ZA">
                <a:hlinkClick r:id="rId2"/>
              </a:rPr>
              <a:t>://</a:t>
            </a:r>
            <a:r>
              <a:rPr lang="en-ZA" smtClean="0">
                <a:hlinkClick r:id="rId2"/>
              </a:rPr>
              <a:t>portal.cta-observatory.org/WG/SITE/SitePages/NamibiaInfo.aspx</a:t>
            </a:r>
            <a:endParaRPr lang="en-ZA" dirty="0" smtClean="0"/>
          </a:p>
        </p:txBody>
      </p:sp>
    </p:spTree>
    <p:extLst>
      <p:ext uri="{BB962C8B-B14F-4D97-AF65-F5344CB8AC3E}">
        <p14:creationId xmlns:p14="http://schemas.microsoft.com/office/powerpoint/2010/main" val="15501775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down)">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down)">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down)">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down)">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1"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down)">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1"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down)">
                                      <p:cBhvr>
                                        <p:cTn id="4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Epilogue</a:t>
            </a:r>
            <a:endParaRPr lang="en-ZA" dirty="0"/>
          </a:p>
        </p:txBody>
      </p:sp>
      <p:pic>
        <p:nvPicPr>
          <p:cNvPr id="4" name="20130223_175528.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09700" y="1504950"/>
            <a:ext cx="6326188" cy="4745038"/>
          </a:xfrm>
        </p:spPr>
      </p:pic>
    </p:spTree>
    <p:extLst>
      <p:ext uri="{BB962C8B-B14F-4D97-AF65-F5344CB8AC3E}">
        <p14:creationId xmlns:p14="http://schemas.microsoft.com/office/powerpoint/2010/main" val="202774717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noProof="0" dirty="0" smtClean="0"/>
              <a:t>Site Location I (Orography)</a:t>
            </a:r>
            <a:endParaRPr lang="en-ZA" noProof="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645" y="1878380"/>
            <a:ext cx="6264697" cy="4009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11560" y="1412777"/>
            <a:ext cx="7848872" cy="369332"/>
          </a:xfrm>
          <a:prstGeom prst="rect">
            <a:avLst/>
          </a:prstGeom>
          <a:noFill/>
        </p:spPr>
        <p:txBody>
          <a:bodyPr wrap="square" rtlCol="0">
            <a:spAutoFit/>
          </a:bodyPr>
          <a:lstStyle/>
          <a:p>
            <a:pPr algn="ctr"/>
            <a:r>
              <a:rPr lang="en-ZA" b="1" dirty="0" smtClean="0"/>
              <a:t>Orography of the Aar/</a:t>
            </a:r>
            <a:r>
              <a:rPr lang="en-ZA" b="1" dirty="0" err="1" smtClean="0"/>
              <a:t>Kubub</a:t>
            </a:r>
            <a:r>
              <a:rPr lang="en-ZA" b="1" dirty="0" smtClean="0"/>
              <a:t> Plateau</a:t>
            </a:r>
          </a:p>
        </p:txBody>
      </p:sp>
      <p:sp>
        <p:nvSpPr>
          <p:cNvPr id="14" name="TextBox 13"/>
          <p:cNvSpPr txBox="1"/>
          <p:nvPr/>
        </p:nvSpPr>
        <p:spPr>
          <a:xfrm>
            <a:off x="417128" y="1791769"/>
            <a:ext cx="2026517" cy="861774"/>
          </a:xfrm>
          <a:prstGeom prst="rect">
            <a:avLst/>
          </a:prstGeom>
          <a:noFill/>
        </p:spPr>
        <p:txBody>
          <a:bodyPr wrap="none" rtlCol="0">
            <a:spAutoFit/>
          </a:bodyPr>
          <a:lstStyle/>
          <a:p>
            <a:r>
              <a:rPr lang="en-ZA" b="1" dirty="0" smtClean="0"/>
              <a:t>Aar (East)</a:t>
            </a:r>
          </a:p>
          <a:p>
            <a:r>
              <a:rPr lang="en-ZA" sz="1400" dirty="0" smtClean="0"/>
              <a:t>(16.4820ºE, -26.682ºS)</a:t>
            </a:r>
          </a:p>
          <a:p>
            <a:r>
              <a:rPr lang="en-ZA" dirty="0" smtClean="0"/>
              <a:t>(1637±10) m </a:t>
            </a:r>
            <a:r>
              <a:rPr lang="en-ZA" dirty="0" err="1" smtClean="0"/>
              <a:t>asl</a:t>
            </a:r>
            <a:endParaRPr lang="en-ZA" dirty="0" smtClean="0"/>
          </a:p>
        </p:txBody>
      </p:sp>
      <p:cxnSp>
        <p:nvCxnSpPr>
          <p:cNvPr id="20" name="Straight Arrow Connector 19"/>
          <p:cNvCxnSpPr>
            <a:stCxn id="14" idx="3"/>
          </p:cNvCxnSpPr>
          <p:nvPr/>
        </p:nvCxnSpPr>
        <p:spPr bwMode="auto">
          <a:xfrm>
            <a:off x="2443645" y="2222656"/>
            <a:ext cx="3064459" cy="430887"/>
          </a:xfrm>
          <a:prstGeom prst="straightConnector1">
            <a:avLst/>
          </a:prstGeom>
          <a:solidFill>
            <a:srgbClr val="BFBFBF"/>
          </a:solid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 name="TextBox 15"/>
          <p:cNvSpPr txBox="1"/>
          <p:nvPr/>
        </p:nvSpPr>
        <p:spPr>
          <a:xfrm>
            <a:off x="401836" y="2834856"/>
            <a:ext cx="2026517" cy="861774"/>
          </a:xfrm>
          <a:prstGeom prst="rect">
            <a:avLst/>
          </a:prstGeom>
          <a:noFill/>
        </p:spPr>
        <p:txBody>
          <a:bodyPr wrap="none" rtlCol="0">
            <a:spAutoFit/>
          </a:bodyPr>
          <a:lstStyle/>
          <a:p>
            <a:r>
              <a:rPr lang="en-ZA" b="1" dirty="0" smtClean="0">
                <a:solidFill>
                  <a:srgbClr val="FF0000"/>
                </a:solidFill>
              </a:rPr>
              <a:t>Aar (West)</a:t>
            </a:r>
          </a:p>
          <a:p>
            <a:r>
              <a:rPr lang="en-ZA" sz="1400" dirty="0">
                <a:solidFill>
                  <a:srgbClr val="FF0000"/>
                </a:solidFill>
              </a:rPr>
              <a:t>(</a:t>
            </a:r>
            <a:r>
              <a:rPr lang="en-ZA" sz="1400" dirty="0" smtClean="0">
                <a:solidFill>
                  <a:srgbClr val="FF0000"/>
                </a:solidFill>
              </a:rPr>
              <a:t>16.4530ºE</a:t>
            </a:r>
            <a:r>
              <a:rPr lang="en-ZA" sz="1400" dirty="0">
                <a:solidFill>
                  <a:srgbClr val="FF0000"/>
                </a:solidFill>
              </a:rPr>
              <a:t>, -</a:t>
            </a:r>
            <a:r>
              <a:rPr lang="en-ZA" sz="1400" dirty="0" smtClean="0">
                <a:solidFill>
                  <a:srgbClr val="FF0000"/>
                </a:solidFill>
              </a:rPr>
              <a:t>26.691ºS)</a:t>
            </a:r>
          </a:p>
          <a:p>
            <a:r>
              <a:rPr lang="en-ZA" dirty="0" smtClean="0">
                <a:solidFill>
                  <a:srgbClr val="FF0000"/>
                </a:solidFill>
              </a:rPr>
              <a:t>(1633±13) m </a:t>
            </a:r>
            <a:r>
              <a:rPr lang="en-ZA" dirty="0" err="1" smtClean="0">
                <a:solidFill>
                  <a:srgbClr val="FF0000"/>
                </a:solidFill>
              </a:rPr>
              <a:t>asl</a:t>
            </a:r>
            <a:endParaRPr lang="en-ZA" dirty="0" smtClean="0">
              <a:solidFill>
                <a:srgbClr val="FF0000"/>
              </a:solidFill>
            </a:endParaRPr>
          </a:p>
        </p:txBody>
      </p:sp>
      <p:cxnSp>
        <p:nvCxnSpPr>
          <p:cNvPr id="22" name="Straight Arrow Connector 21"/>
          <p:cNvCxnSpPr>
            <a:stCxn id="16" idx="3"/>
          </p:cNvCxnSpPr>
          <p:nvPr/>
        </p:nvCxnSpPr>
        <p:spPr bwMode="auto">
          <a:xfrm>
            <a:off x="2428353" y="3265743"/>
            <a:ext cx="2791719" cy="91249"/>
          </a:xfrm>
          <a:prstGeom prst="straightConnector1">
            <a:avLst/>
          </a:prstGeom>
          <a:solidFill>
            <a:srgbClr val="BFBFBF"/>
          </a:solid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7" name="TextBox 16"/>
          <p:cNvSpPr txBox="1"/>
          <p:nvPr/>
        </p:nvSpPr>
        <p:spPr>
          <a:xfrm>
            <a:off x="417128" y="4005064"/>
            <a:ext cx="2026517" cy="861774"/>
          </a:xfrm>
          <a:prstGeom prst="rect">
            <a:avLst/>
          </a:prstGeom>
          <a:noFill/>
        </p:spPr>
        <p:txBody>
          <a:bodyPr wrap="none" rtlCol="0">
            <a:spAutoFit/>
          </a:bodyPr>
          <a:lstStyle/>
          <a:p>
            <a:r>
              <a:rPr lang="en-ZA" b="1" dirty="0" err="1" smtClean="0"/>
              <a:t>Kubub</a:t>
            </a:r>
            <a:endParaRPr lang="en-ZA" b="1" dirty="0" smtClean="0"/>
          </a:p>
          <a:p>
            <a:r>
              <a:rPr lang="en-ZA" sz="1400" dirty="0"/>
              <a:t>(</a:t>
            </a:r>
            <a:r>
              <a:rPr lang="en-ZA" sz="1400" dirty="0" smtClean="0"/>
              <a:t>16.4235ºE</a:t>
            </a:r>
            <a:r>
              <a:rPr lang="en-ZA" sz="1400" dirty="0"/>
              <a:t>, -</a:t>
            </a:r>
            <a:r>
              <a:rPr lang="en-ZA" sz="1400" dirty="0" smtClean="0"/>
              <a:t>26.704ºS)</a:t>
            </a:r>
            <a:endParaRPr lang="en-ZA" dirty="0" smtClean="0"/>
          </a:p>
          <a:p>
            <a:r>
              <a:rPr lang="en-ZA" dirty="0" smtClean="0"/>
              <a:t>(1663±12) m </a:t>
            </a:r>
            <a:r>
              <a:rPr lang="en-ZA" dirty="0" err="1" smtClean="0"/>
              <a:t>asl</a:t>
            </a:r>
            <a:endParaRPr lang="en-ZA" dirty="0" smtClean="0"/>
          </a:p>
        </p:txBody>
      </p:sp>
      <p:cxnSp>
        <p:nvCxnSpPr>
          <p:cNvPr id="24" name="Straight Arrow Connector 23"/>
          <p:cNvCxnSpPr>
            <a:stCxn id="17" idx="3"/>
          </p:cNvCxnSpPr>
          <p:nvPr/>
        </p:nvCxnSpPr>
        <p:spPr bwMode="auto">
          <a:xfrm flipV="1">
            <a:off x="2443645" y="4077072"/>
            <a:ext cx="3064459" cy="358879"/>
          </a:xfrm>
          <a:prstGeom prst="straightConnector1">
            <a:avLst/>
          </a:prstGeom>
          <a:solidFill>
            <a:srgbClr val="BFBFBF"/>
          </a:solid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59572856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par>
                          <p:cTn id="21" fill="hold">
                            <p:stCondLst>
                              <p:cond delay="0"/>
                            </p:stCondLst>
                            <p:childTnLst>
                              <p:par>
                                <p:cTn id="22" presetID="22" presetClass="entr" presetSubtype="8"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par>
                          <p:cTn id="29" fill="hold">
                            <p:stCondLst>
                              <p:cond delay="0"/>
                            </p:stCondLst>
                            <p:childTnLst>
                              <p:par>
                                <p:cTn id="30" presetID="22" presetClass="entr" presetSubtype="8"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noProof="0" dirty="0" smtClean="0"/>
              <a:t>Site Location I (Images: Aar)</a:t>
            </a:r>
            <a:endParaRPr lang="en-ZA" noProof="0" dirty="0"/>
          </a:p>
        </p:txBody>
      </p:sp>
      <p:grpSp>
        <p:nvGrpSpPr>
          <p:cNvPr id="4" name="Group 3"/>
          <p:cNvGrpSpPr/>
          <p:nvPr/>
        </p:nvGrpSpPr>
        <p:grpSpPr>
          <a:xfrm>
            <a:off x="401836" y="1628800"/>
            <a:ext cx="4104456" cy="3456383"/>
            <a:chOff x="401836" y="1628800"/>
            <a:chExt cx="4104456" cy="3456383"/>
          </a:xfrm>
        </p:grpSpPr>
        <p:pic>
          <p:nvPicPr>
            <p:cNvPr id="8" name="image05.jpg"/>
            <p:cNvPicPr/>
            <p:nvPr/>
          </p:nvPicPr>
          <p:blipFill>
            <a:blip r:embed="rId2"/>
            <a:stretch>
              <a:fillRect/>
            </a:stretch>
          </p:blipFill>
          <p:spPr>
            <a:xfrm>
              <a:off x="401836" y="1628800"/>
              <a:ext cx="4104456" cy="2880320"/>
            </a:xfrm>
            <a:prstGeom prst="rect">
              <a:avLst/>
            </a:prstGeom>
          </p:spPr>
        </p:pic>
        <p:sp>
          <p:nvSpPr>
            <p:cNvPr id="3" name="TextBox 2"/>
            <p:cNvSpPr txBox="1"/>
            <p:nvPr/>
          </p:nvSpPr>
          <p:spPr>
            <a:xfrm>
              <a:off x="1115616" y="4715851"/>
              <a:ext cx="2121158" cy="369332"/>
            </a:xfrm>
            <a:prstGeom prst="rect">
              <a:avLst/>
            </a:prstGeom>
            <a:noFill/>
          </p:spPr>
          <p:txBody>
            <a:bodyPr wrap="none" rtlCol="0">
              <a:spAutoFit/>
            </a:bodyPr>
            <a:lstStyle/>
            <a:p>
              <a:r>
                <a:rPr lang="en-ZA" b="1" dirty="0" smtClean="0"/>
                <a:t>Aar site:</a:t>
              </a:r>
              <a:r>
                <a:rPr lang="en-ZA" dirty="0" smtClean="0"/>
                <a:t> Farm Aar</a:t>
              </a:r>
              <a:endParaRPr lang="en-ZA" dirty="0"/>
            </a:p>
          </p:txBody>
        </p:sp>
      </p:grpSp>
      <p:grpSp>
        <p:nvGrpSpPr>
          <p:cNvPr id="7" name="Group 6"/>
          <p:cNvGrpSpPr/>
          <p:nvPr/>
        </p:nvGrpSpPr>
        <p:grpSpPr>
          <a:xfrm>
            <a:off x="4506292" y="3068960"/>
            <a:ext cx="4348798" cy="3460414"/>
            <a:chOff x="4506292" y="3068960"/>
            <a:chExt cx="4348798" cy="3460414"/>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6292" y="3640993"/>
              <a:ext cx="4348798" cy="2888381"/>
            </a:xfrm>
            <a:prstGeom prst="rect">
              <a:avLst/>
            </a:prstGeom>
          </p:spPr>
        </p:pic>
        <p:sp>
          <p:nvSpPr>
            <p:cNvPr id="6" name="TextBox 5"/>
            <p:cNvSpPr txBox="1"/>
            <p:nvPr/>
          </p:nvSpPr>
          <p:spPr>
            <a:xfrm>
              <a:off x="5459844" y="3068960"/>
              <a:ext cx="2441694" cy="369332"/>
            </a:xfrm>
            <a:prstGeom prst="rect">
              <a:avLst/>
            </a:prstGeom>
            <a:noFill/>
          </p:spPr>
          <p:txBody>
            <a:bodyPr wrap="none" rtlCol="0">
              <a:spAutoFit/>
            </a:bodyPr>
            <a:lstStyle/>
            <a:p>
              <a:r>
                <a:rPr lang="en-ZA" b="1" dirty="0" smtClean="0"/>
                <a:t>Aar site:</a:t>
              </a:r>
              <a:r>
                <a:rPr lang="en-ZA" dirty="0" smtClean="0"/>
                <a:t> Farm </a:t>
              </a:r>
              <a:r>
                <a:rPr lang="en-ZA" dirty="0" err="1" smtClean="0"/>
                <a:t>Kubub</a:t>
              </a:r>
              <a:endParaRPr lang="en-ZA" dirty="0"/>
            </a:p>
          </p:txBody>
        </p:sp>
      </p:grpSp>
    </p:spTree>
    <p:extLst>
      <p:ext uri="{BB962C8B-B14F-4D97-AF65-F5344CB8AC3E}">
        <p14:creationId xmlns:p14="http://schemas.microsoft.com/office/powerpoint/2010/main" val="16754544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noProof="0" dirty="0" smtClean="0"/>
              <a:t>Site Location I (Images: Aar)</a:t>
            </a:r>
            <a:endParaRPr lang="en-ZA" noProof="0" dirty="0"/>
          </a:p>
        </p:txBody>
      </p:sp>
      <p:grpSp>
        <p:nvGrpSpPr>
          <p:cNvPr id="3" name="Group 2"/>
          <p:cNvGrpSpPr/>
          <p:nvPr/>
        </p:nvGrpSpPr>
        <p:grpSpPr>
          <a:xfrm>
            <a:off x="1259632" y="1449649"/>
            <a:ext cx="6552728" cy="5066281"/>
            <a:chOff x="1259632" y="1449649"/>
            <a:chExt cx="6552728" cy="5066281"/>
          </a:xfrm>
        </p:grpSpPr>
        <p:sp>
          <p:nvSpPr>
            <p:cNvPr id="5" name="TextBox 4"/>
            <p:cNvSpPr txBox="1"/>
            <p:nvPr/>
          </p:nvSpPr>
          <p:spPr>
            <a:xfrm>
              <a:off x="1547664" y="1449649"/>
              <a:ext cx="5694764" cy="646331"/>
            </a:xfrm>
            <a:prstGeom prst="rect">
              <a:avLst/>
            </a:prstGeom>
            <a:noFill/>
          </p:spPr>
          <p:txBody>
            <a:bodyPr wrap="none" rtlCol="0">
              <a:spAutoFit/>
            </a:bodyPr>
            <a:lstStyle/>
            <a:p>
              <a:r>
                <a:rPr lang="en-ZA" b="1" dirty="0" smtClean="0"/>
                <a:t>Aar site:</a:t>
              </a:r>
              <a:r>
                <a:rPr lang="en-ZA" dirty="0" smtClean="0"/>
                <a:t> Valley between the Aar and </a:t>
              </a:r>
              <a:r>
                <a:rPr lang="en-ZA" dirty="0" err="1" smtClean="0"/>
                <a:t>Kubub</a:t>
              </a:r>
              <a:r>
                <a:rPr lang="en-ZA" dirty="0" smtClean="0"/>
                <a:t> plateaus </a:t>
              </a:r>
            </a:p>
            <a:p>
              <a:r>
                <a:rPr lang="en-ZA" dirty="0"/>
                <a:t>(</a:t>
              </a:r>
              <a:r>
                <a:rPr lang="en-ZA" dirty="0" smtClean="0"/>
                <a:t>suggested location of access road onto the site)</a:t>
              </a:r>
              <a:endParaRPr lang="en-ZA" dirty="0"/>
            </a:p>
          </p:txBody>
        </p:sp>
        <p:pic>
          <p:nvPicPr>
            <p:cNvPr id="6" name="Picture 5" descr="SAM_2936.jpg"/>
            <p:cNvPicPr/>
            <p:nvPr/>
          </p:nvPicPr>
          <p:blipFill>
            <a:blip r:embed="rId2" cstate="print"/>
            <a:stretch>
              <a:fillRect/>
            </a:stretch>
          </p:blipFill>
          <p:spPr>
            <a:xfrm>
              <a:off x="1259632" y="2095981"/>
              <a:ext cx="6552728" cy="4419949"/>
            </a:xfrm>
            <a:prstGeom prst="rect">
              <a:avLst/>
            </a:prstGeom>
          </p:spPr>
        </p:pic>
      </p:grpSp>
    </p:spTree>
    <p:extLst>
      <p:ext uri="{BB962C8B-B14F-4D97-AF65-F5344CB8AC3E}">
        <p14:creationId xmlns:p14="http://schemas.microsoft.com/office/powerpoint/2010/main" val="16754544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noProof="0" dirty="0" smtClean="0"/>
              <a:t>Site Location I (Images: Göllschau)</a:t>
            </a:r>
            <a:endParaRPr lang="en-ZA" noProof="0" dirty="0"/>
          </a:p>
        </p:txBody>
      </p:sp>
      <p:grpSp>
        <p:nvGrpSpPr>
          <p:cNvPr id="4" name="Group 3"/>
          <p:cNvGrpSpPr/>
          <p:nvPr/>
        </p:nvGrpSpPr>
        <p:grpSpPr>
          <a:xfrm>
            <a:off x="539552" y="1700808"/>
            <a:ext cx="3594100" cy="3348372"/>
            <a:chOff x="539552" y="1700808"/>
            <a:chExt cx="3594100" cy="3348372"/>
          </a:xfrm>
        </p:grpSpPr>
        <p:pic>
          <p:nvPicPr>
            <p:cNvPr id="6" name="image06.jpg"/>
            <p:cNvPicPr/>
            <p:nvPr/>
          </p:nvPicPr>
          <p:blipFill>
            <a:blip r:embed="rId2"/>
            <a:stretch>
              <a:fillRect/>
            </a:stretch>
          </p:blipFill>
          <p:spPr>
            <a:xfrm>
              <a:off x="539552" y="2132856"/>
              <a:ext cx="3594100" cy="2916324"/>
            </a:xfrm>
            <a:prstGeom prst="rect">
              <a:avLst/>
            </a:prstGeom>
          </p:spPr>
        </p:pic>
        <p:sp>
          <p:nvSpPr>
            <p:cNvPr id="7" name="TextBox 6"/>
            <p:cNvSpPr txBox="1"/>
            <p:nvPr/>
          </p:nvSpPr>
          <p:spPr>
            <a:xfrm>
              <a:off x="539552" y="1700808"/>
              <a:ext cx="3531736" cy="369332"/>
            </a:xfrm>
            <a:prstGeom prst="rect">
              <a:avLst/>
            </a:prstGeom>
            <a:noFill/>
          </p:spPr>
          <p:txBody>
            <a:bodyPr wrap="none" rtlCol="0">
              <a:spAutoFit/>
            </a:bodyPr>
            <a:lstStyle/>
            <a:p>
              <a:r>
                <a:rPr lang="en-ZA" b="1" dirty="0" smtClean="0"/>
                <a:t>Göllschau site:</a:t>
              </a:r>
              <a:r>
                <a:rPr lang="en-ZA" dirty="0" smtClean="0"/>
                <a:t> Farm G</a:t>
              </a:r>
              <a:r>
                <a:rPr lang="en-ZA" dirty="0"/>
                <a:t>ö</a:t>
              </a:r>
              <a:r>
                <a:rPr lang="en-ZA" dirty="0" smtClean="0"/>
                <a:t>llschau</a:t>
              </a:r>
              <a:endParaRPr lang="en-ZA" dirty="0"/>
            </a:p>
          </p:txBody>
        </p:sp>
      </p:grpSp>
      <p:grpSp>
        <p:nvGrpSpPr>
          <p:cNvPr id="5" name="Group 4"/>
          <p:cNvGrpSpPr/>
          <p:nvPr/>
        </p:nvGrpSpPr>
        <p:grpSpPr>
          <a:xfrm>
            <a:off x="4572000" y="2100044"/>
            <a:ext cx="4040530" cy="3318468"/>
            <a:chOff x="4572000" y="2100044"/>
            <a:chExt cx="4040530" cy="3318468"/>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100044"/>
              <a:ext cx="3744415" cy="2808311"/>
            </a:xfrm>
            <a:prstGeom prst="rect">
              <a:avLst/>
            </a:prstGeom>
          </p:spPr>
        </p:pic>
        <p:sp>
          <p:nvSpPr>
            <p:cNvPr id="10" name="TextBox 9"/>
            <p:cNvSpPr txBox="1"/>
            <p:nvPr/>
          </p:nvSpPr>
          <p:spPr>
            <a:xfrm>
              <a:off x="4572000" y="5049180"/>
              <a:ext cx="4040530" cy="369332"/>
            </a:xfrm>
            <a:prstGeom prst="rect">
              <a:avLst/>
            </a:prstGeom>
            <a:noFill/>
          </p:spPr>
          <p:txBody>
            <a:bodyPr wrap="none" rtlCol="0">
              <a:spAutoFit/>
            </a:bodyPr>
            <a:lstStyle/>
            <a:p>
              <a:r>
                <a:rPr lang="en-ZA" dirty="0" smtClean="0"/>
                <a:t>View of Mt Gamsberg from HESS site</a:t>
              </a:r>
              <a:endParaRPr lang="en-ZA" dirty="0"/>
            </a:p>
          </p:txBody>
        </p:sp>
      </p:grpSp>
    </p:spTree>
    <p:extLst>
      <p:ext uri="{BB962C8B-B14F-4D97-AF65-F5344CB8AC3E}">
        <p14:creationId xmlns:p14="http://schemas.microsoft.com/office/powerpoint/2010/main" val="16754544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noProof="0" dirty="0" smtClean="0"/>
              <a:t>Site Location II</a:t>
            </a:r>
            <a:endParaRPr lang="en-ZA" noProof="0" dirty="0"/>
          </a:p>
        </p:txBody>
      </p:sp>
      <p:pic>
        <p:nvPicPr>
          <p:cNvPr id="5" name="image01.jpg"/>
          <p:cNvPicPr/>
          <p:nvPr/>
        </p:nvPicPr>
        <p:blipFill>
          <a:blip r:embed="rId2"/>
          <a:stretch>
            <a:fillRect/>
          </a:stretch>
        </p:blipFill>
        <p:spPr>
          <a:xfrm>
            <a:off x="4155930" y="2490478"/>
            <a:ext cx="4824536" cy="4176464"/>
          </a:xfrm>
          <a:prstGeom prst="rect">
            <a:avLst/>
          </a:prstGeom>
        </p:spPr>
      </p:pic>
      <p:pic>
        <p:nvPicPr>
          <p:cNvPr id="7" name="image02.jpg"/>
          <p:cNvPicPr/>
          <p:nvPr/>
        </p:nvPicPr>
        <p:blipFill rotWithShape="1">
          <a:blip r:embed="rId3"/>
          <a:srcRect l="45947" t="47311" r="7256" b="6267"/>
          <a:stretch/>
        </p:blipFill>
        <p:spPr>
          <a:xfrm>
            <a:off x="539552" y="1609856"/>
            <a:ext cx="3708000" cy="2448272"/>
          </a:xfrm>
          <a:prstGeom prst="rect">
            <a:avLst/>
          </a:prstGeom>
        </p:spPr>
      </p:pic>
      <p:sp>
        <p:nvSpPr>
          <p:cNvPr id="8" name="TextBox 7"/>
          <p:cNvSpPr txBox="1"/>
          <p:nvPr/>
        </p:nvSpPr>
        <p:spPr>
          <a:xfrm>
            <a:off x="1971011" y="4425864"/>
            <a:ext cx="2026517" cy="861774"/>
          </a:xfrm>
          <a:prstGeom prst="rect">
            <a:avLst/>
          </a:prstGeom>
          <a:noFill/>
        </p:spPr>
        <p:txBody>
          <a:bodyPr wrap="none" rtlCol="0">
            <a:spAutoFit/>
          </a:bodyPr>
          <a:lstStyle/>
          <a:p>
            <a:r>
              <a:rPr lang="en-ZA" b="1" dirty="0" smtClean="0">
                <a:solidFill>
                  <a:srgbClr val="FF0000"/>
                </a:solidFill>
              </a:rPr>
              <a:t>Aar (West)</a:t>
            </a:r>
          </a:p>
          <a:p>
            <a:r>
              <a:rPr lang="en-ZA" sz="1400" dirty="0">
                <a:solidFill>
                  <a:srgbClr val="FF0000"/>
                </a:solidFill>
              </a:rPr>
              <a:t>(</a:t>
            </a:r>
            <a:r>
              <a:rPr lang="en-ZA" sz="1400" dirty="0" smtClean="0">
                <a:solidFill>
                  <a:srgbClr val="FF0000"/>
                </a:solidFill>
              </a:rPr>
              <a:t>16.4530ºE</a:t>
            </a:r>
            <a:r>
              <a:rPr lang="en-ZA" sz="1400" dirty="0">
                <a:solidFill>
                  <a:srgbClr val="FF0000"/>
                </a:solidFill>
              </a:rPr>
              <a:t>, -</a:t>
            </a:r>
            <a:r>
              <a:rPr lang="en-ZA" sz="1400" dirty="0" smtClean="0">
                <a:solidFill>
                  <a:srgbClr val="FF0000"/>
                </a:solidFill>
              </a:rPr>
              <a:t>26.691ºS)</a:t>
            </a:r>
          </a:p>
          <a:p>
            <a:r>
              <a:rPr lang="en-ZA" dirty="0" smtClean="0">
                <a:solidFill>
                  <a:srgbClr val="FF0000"/>
                </a:solidFill>
              </a:rPr>
              <a:t>(1633±13) m </a:t>
            </a:r>
            <a:r>
              <a:rPr lang="en-ZA" dirty="0" err="1" smtClean="0">
                <a:solidFill>
                  <a:srgbClr val="FF0000"/>
                </a:solidFill>
              </a:rPr>
              <a:t>asl</a:t>
            </a:r>
            <a:endParaRPr lang="en-ZA" dirty="0" smtClean="0">
              <a:solidFill>
                <a:srgbClr val="FF0000"/>
              </a:solidFill>
            </a:endParaRPr>
          </a:p>
        </p:txBody>
      </p:sp>
      <p:cxnSp>
        <p:nvCxnSpPr>
          <p:cNvPr id="4" name="Straight Arrow Connector 3"/>
          <p:cNvCxnSpPr>
            <a:stCxn id="8" idx="0"/>
          </p:cNvCxnSpPr>
          <p:nvPr/>
        </p:nvCxnSpPr>
        <p:spPr bwMode="auto">
          <a:xfrm flipH="1" flipV="1">
            <a:off x="2907115" y="2839366"/>
            <a:ext cx="77155" cy="1586498"/>
          </a:xfrm>
          <a:prstGeom prst="straightConnector1">
            <a:avLst/>
          </a:prstGeom>
          <a:solidFill>
            <a:srgbClr val="BFBFBF"/>
          </a:solid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p:cNvCxnSpPr>
            <a:stCxn id="8" idx="3"/>
          </p:cNvCxnSpPr>
          <p:nvPr/>
        </p:nvCxnSpPr>
        <p:spPr bwMode="auto">
          <a:xfrm flipV="1">
            <a:off x="3997528" y="4005064"/>
            <a:ext cx="2746473" cy="851687"/>
          </a:xfrm>
          <a:prstGeom prst="straightConnector1">
            <a:avLst/>
          </a:prstGeom>
          <a:solidFill>
            <a:srgbClr val="BFBFBF"/>
          </a:solid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 name="TextBox 8"/>
          <p:cNvSpPr txBox="1"/>
          <p:nvPr/>
        </p:nvSpPr>
        <p:spPr>
          <a:xfrm>
            <a:off x="367035" y="5372055"/>
            <a:ext cx="2026517" cy="861774"/>
          </a:xfrm>
          <a:prstGeom prst="rect">
            <a:avLst/>
          </a:prstGeom>
          <a:noFill/>
        </p:spPr>
        <p:txBody>
          <a:bodyPr wrap="none" rtlCol="0">
            <a:spAutoFit/>
          </a:bodyPr>
          <a:lstStyle/>
          <a:p>
            <a:r>
              <a:rPr lang="en-ZA" b="1" dirty="0" err="1" smtClean="0"/>
              <a:t>Kubub</a:t>
            </a:r>
            <a:endParaRPr lang="en-ZA" b="1" dirty="0" smtClean="0"/>
          </a:p>
          <a:p>
            <a:r>
              <a:rPr lang="en-ZA" sz="1400" dirty="0"/>
              <a:t>(</a:t>
            </a:r>
            <a:r>
              <a:rPr lang="en-ZA" sz="1400" dirty="0" smtClean="0"/>
              <a:t>16.4235ºE</a:t>
            </a:r>
            <a:r>
              <a:rPr lang="en-ZA" sz="1400" dirty="0"/>
              <a:t>, -</a:t>
            </a:r>
            <a:r>
              <a:rPr lang="en-ZA" sz="1400" dirty="0" smtClean="0"/>
              <a:t>26.704ºS)</a:t>
            </a:r>
            <a:endParaRPr lang="en-ZA" dirty="0" smtClean="0"/>
          </a:p>
          <a:p>
            <a:r>
              <a:rPr lang="en-ZA" dirty="0" smtClean="0"/>
              <a:t>(1663±12) m </a:t>
            </a:r>
            <a:r>
              <a:rPr lang="en-ZA" dirty="0" err="1" smtClean="0"/>
              <a:t>asl</a:t>
            </a:r>
            <a:endParaRPr lang="en-ZA" dirty="0" smtClean="0"/>
          </a:p>
        </p:txBody>
      </p:sp>
      <p:cxnSp>
        <p:nvCxnSpPr>
          <p:cNvPr id="14" name="Straight Arrow Connector 13"/>
          <p:cNvCxnSpPr>
            <a:stCxn id="9" idx="0"/>
          </p:cNvCxnSpPr>
          <p:nvPr/>
        </p:nvCxnSpPr>
        <p:spPr bwMode="auto">
          <a:xfrm flipV="1">
            <a:off x="1380294" y="3212976"/>
            <a:ext cx="615604" cy="2159079"/>
          </a:xfrm>
          <a:prstGeom prst="straightConnector1">
            <a:avLst/>
          </a:prstGeom>
          <a:solidFill>
            <a:srgbClr val="BFBFBF"/>
          </a:solid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Arrow Connector 15"/>
          <p:cNvCxnSpPr>
            <a:stCxn id="9" idx="3"/>
          </p:cNvCxnSpPr>
          <p:nvPr/>
        </p:nvCxnSpPr>
        <p:spPr bwMode="auto">
          <a:xfrm flipV="1">
            <a:off x="2393552" y="5157192"/>
            <a:ext cx="4914752" cy="645750"/>
          </a:xfrm>
          <a:prstGeom prst="straightConnector1">
            <a:avLst/>
          </a:prstGeom>
          <a:solidFill>
            <a:srgbClr val="BFBFBF"/>
          </a:solid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 name="TextBox 9"/>
          <p:cNvSpPr txBox="1"/>
          <p:nvPr/>
        </p:nvSpPr>
        <p:spPr>
          <a:xfrm>
            <a:off x="6568198" y="1261084"/>
            <a:ext cx="2026517" cy="861774"/>
          </a:xfrm>
          <a:prstGeom prst="rect">
            <a:avLst/>
          </a:prstGeom>
          <a:noFill/>
        </p:spPr>
        <p:txBody>
          <a:bodyPr wrap="none" rtlCol="0">
            <a:spAutoFit/>
          </a:bodyPr>
          <a:lstStyle/>
          <a:p>
            <a:r>
              <a:rPr lang="en-ZA" b="1" dirty="0" smtClean="0"/>
              <a:t>Aar (East)</a:t>
            </a:r>
          </a:p>
          <a:p>
            <a:r>
              <a:rPr lang="en-ZA" sz="1400" dirty="0" smtClean="0"/>
              <a:t>(16.4820ºE, -26.682ºS)</a:t>
            </a:r>
          </a:p>
          <a:p>
            <a:r>
              <a:rPr lang="en-ZA" dirty="0" smtClean="0"/>
              <a:t>(1637±10) m </a:t>
            </a:r>
            <a:r>
              <a:rPr lang="en-ZA" dirty="0" err="1" smtClean="0"/>
              <a:t>asl</a:t>
            </a:r>
            <a:endParaRPr lang="en-ZA" dirty="0" smtClean="0"/>
          </a:p>
        </p:txBody>
      </p:sp>
      <p:cxnSp>
        <p:nvCxnSpPr>
          <p:cNvPr id="18" name="Straight Arrow Connector 17"/>
          <p:cNvCxnSpPr>
            <a:stCxn id="10" idx="2"/>
          </p:cNvCxnSpPr>
          <p:nvPr/>
        </p:nvCxnSpPr>
        <p:spPr bwMode="auto">
          <a:xfrm flipH="1">
            <a:off x="6372200" y="2122858"/>
            <a:ext cx="1209257" cy="946102"/>
          </a:xfrm>
          <a:prstGeom prst="straightConnector1">
            <a:avLst/>
          </a:prstGeom>
          <a:solidFill>
            <a:srgbClr val="BFBFBF"/>
          </a:solid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TextBox 12"/>
          <p:cNvSpPr txBox="1"/>
          <p:nvPr/>
        </p:nvSpPr>
        <p:spPr>
          <a:xfrm>
            <a:off x="435332" y="1217843"/>
            <a:ext cx="4561826" cy="369332"/>
          </a:xfrm>
          <a:prstGeom prst="rect">
            <a:avLst/>
          </a:prstGeom>
          <a:noFill/>
        </p:spPr>
        <p:txBody>
          <a:bodyPr wrap="none" rtlCol="0">
            <a:spAutoFit/>
          </a:bodyPr>
          <a:lstStyle/>
          <a:p>
            <a:r>
              <a:rPr lang="en-US" b="1" dirty="0" smtClean="0"/>
              <a:t>Implantation of CTA array on Aar/</a:t>
            </a:r>
            <a:r>
              <a:rPr lang="en-US" b="1" dirty="0" err="1" smtClean="0"/>
              <a:t>Kubub</a:t>
            </a:r>
            <a:endParaRPr lang="en-US" b="1" dirty="0" smtClean="0"/>
          </a:p>
        </p:txBody>
      </p:sp>
    </p:spTree>
    <p:extLst>
      <p:ext uri="{BB962C8B-B14F-4D97-AF65-F5344CB8AC3E}">
        <p14:creationId xmlns:p14="http://schemas.microsoft.com/office/powerpoint/2010/main" val="206920713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par>
                          <p:cTn id="18" fill="hold">
                            <p:stCondLst>
                              <p:cond delay="0"/>
                            </p:stCondLst>
                            <p:childTnLst>
                              <p:par>
                                <p:cTn id="19" presetID="22"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p:stCondLst>
                              <p:cond delay="0"/>
                            </p:stCondLst>
                            <p:childTnLst>
                              <p:par>
                                <p:cTn id="31" presetID="22" presetClass="entr" presetSubtype="4"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par>
                          <p:cTn id="42" fill="hold">
                            <p:stCondLst>
                              <p:cond delay="0"/>
                            </p:stCondLst>
                            <p:childTnLst>
                              <p:par>
                                <p:cTn id="43" presetID="22" presetClass="entr" presetSubtype="1"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up)">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noProof="0" dirty="0" smtClean="0"/>
              <a:t>Site Location II</a:t>
            </a:r>
            <a:endParaRPr lang="en-ZA" noProof="0" dirty="0"/>
          </a:p>
        </p:txBody>
      </p:sp>
      <p:pic>
        <p:nvPicPr>
          <p:cNvPr id="6" name="image07.jpg"/>
          <p:cNvPicPr/>
          <p:nvPr/>
        </p:nvPicPr>
        <p:blipFill>
          <a:blip r:embed="rId2"/>
          <a:stretch>
            <a:fillRect/>
          </a:stretch>
        </p:blipFill>
        <p:spPr>
          <a:xfrm>
            <a:off x="3644871" y="2235374"/>
            <a:ext cx="4661453" cy="3040669"/>
          </a:xfrm>
          <a:prstGeom prst="rect">
            <a:avLst/>
          </a:prstGeom>
        </p:spPr>
      </p:pic>
      <p:pic>
        <p:nvPicPr>
          <p:cNvPr id="7" name="image00.jpg"/>
          <p:cNvPicPr/>
          <p:nvPr/>
        </p:nvPicPr>
        <p:blipFill>
          <a:blip r:embed="rId3"/>
          <a:stretch>
            <a:fillRect/>
          </a:stretch>
        </p:blipFill>
        <p:spPr>
          <a:xfrm>
            <a:off x="467544" y="1792488"/>
            <a:ext cx="2946028" cy="4425154"/>
          </a:xfrm>
          <a:prstGeom prst="rect">
            <a:avLst/>
          </a:prstGeom>
        </p:spPr>
      </p:pic>
      <p:sp>
        <p:nvSpPr>
          <p:cNvPr id="11" name="TextBox 10"/>
          <p:cNvSpPr txBox="1"/>
          <p:nvPr/>
        </p:nvSpPr>
        <p:spPr>
          <a:xfrm>
            <a:off x="5700699" y="1272941"/>
            <a:ext cx="2125903" cy="861774"/>
          </a:xfrm>
          <a:prstGeom prst="rect">
            <a:avLst/>
          </a:prstGeom>
          <a:noFill/>
        </p:spPr>
        <p:txBody>
          <a:bodyPr wrap="none" rtlCol="0">
            <a:spAutoFit/>
          </a:bodyPr>
          <a:lstStyle/>
          <a:p>
            <a:r>
              <a:rPr lang="en-ZA" b="1" dirty="0" smtClean="0"/>
              <a:t>Göllschau: HESS</a:t>
            </a:r>
          </a:p>
          <a:p>
            <a:r>
              <a:rPr lang="en-ZA" sz="1400" dirty="0" smtClean="0"/>
              <a:t>(16.4993ºE, -23.2715ºS)</a:t>
            </a:r>
          </a:p>
          <a:p>
            <a:r>
              <a:rPr lang="en-ZA" dirty="0" smtClean="0"/>
              <a:t>(1815±7) m </a:t>
            </a:r>
            <a:r>
              <a:rPr lang="en-ZA" dirty="0" err="1" smtClean="0"/>
              <a:t>asl</a:t>
            </a:r>
            <a:endParaRPr lang="en-ZA" dirty="0" smtClean="0"/>
          </a:p>
        </p:txBody>
      </p:sp>
      <p:cxnSp>
        <p:nvCxnSpPr>
          <p:cNvPr id="14" name="Straight Arrow Connector 13"/>
          <p:cNvCxnSpPr>
            <a:stCxn id="11" idx="1"/>
          </p:cNvCxnSpPr>
          <p:nvPr/>
        </p:nvCxnSpPr>
        <p:spPr bwMode="auto">
          <a:xfrm flipH="1">
            <a:off x="1547664" y="1703828"/>
            <a:ext cx="4153035" cy="1509148"/>
          </a:xfrm>
          <a:prstGeom prst="straightConnector1">
            <a:avLst/>
          </a:prstGeom>
          <a:solidFill>
            <a:srgbClr val="BFBFBF"/>
          </a:solid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Arrow Connector 15"/>
          <p:cNvCxnSpPr>
            <a:stCxn id="11" idx="2"/>
          </p:cNvCxnSpPr>
          <p:nvPr/>
        </p:nvCxnSpPr>
        <p:spPr bwMode="auto">
          <a:xfrm flipH="1">
            <a:off x="6228184" y="2134715"/>
            <a:ext cx="535467" cy="2018546"/>
          </a:xfrm>
          <a:prstGeom prst="straightConnector1">
            <a:avLst/>
          </a:prstGeom>
          <a:solidFill>
            <a:srgbClr val="BFBFBF"/>
          </a:solid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 name="TextBox 11"/>
          <p:cNvSpPr txBox="1"/>
          <p:nvPr/>
        </p:nvSpPr>
        <p:spPr>
          <a:xfrm>
            <a:off x="3976658" y="5589240"/>
            <a:ext cx="2095445" cy="861774"/>
          </a:xfrm>
          <a:prstGeom prst="rect">
            <a:avLst/>
          </a:prstGeom>
          <a:noFill/>
        </p:spPr>
        <p:txBody>
          <a:bodyPr wrap="none" rtlCol="0">
            <a:spAutoFit/>
          </a:bodyPr>
          <a:lstStyle/>
          <a:p>
            <a:r>
              <a:rPr lang="en-ZA" b="1" dirty="0"/>
              <a:t>Göllschau: </a:t>
            </a:r>
            <a:r>
              <a:rPr lang="en-ZA" b="1" dirty="0" smtClean="0"/>
              <a:t>Isabis</a:t>
            </a:r>
          </a:p>
          <a:p>
            <a:r>
              <a:rPr lang="en-ZA" sz="1400" dirty="0" smtClean="0"/>
              <a:t>(16.490ºE, -23.340ºS)</a:t>
            </a:r>
          </a:p>
          <a:p>
            <a:r>
              <a:rPr lang="en-ZA" dirty="0" smtClean="0"/>
              <a:t>(1767±10) m </a:t>
            </a:r>
            <a:r>
              <a:rPr lang="en-ZA" dirty="0" err="1" smtClean="0"/>
              <a:t>asl</a:t>
            </a:r>
            <a:endParaRPr lang="en-ZA" dirty="0" smtClean="0"/>
          </a:p>
        </p:txBody>
      </p:sp>
      <p:cxnSp>
        <p:nvCxnSpPr>
          <p:cNvPr id="21" name="Straight Arrow Connector 20"/>
          <p:cNvCxnSpPr>
            <a:stCxn id="12" idx="1"/>
          </p:cNvCxnSpPr>
          <p:nvPr/>
        </p:nvCxnSpPr>
        <p:spPr bwMode="auto">
          <a:xfrm flipH="1" flipV="1">
            <a:off x="1187624" y="4437112"/>
            <a:ext cx="2789034" cy="1583015"/>
          </a:xfrm>
          <a:prstGeom prst="straightConnector1">
            <a:avLst/>
          </a:prstGeom>
          <a:solidFill>
            <a:srgbClr val="BFBFBF"/>
          </a:solid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3" name="Straight Arrow Connector 22"/>
          <p:cNvCxnSpPr>
            <a:stCxn id="12" idx="0"/>
          </p:cNvCxnSpPr>
          <p:nvPr/>
        </p:nvCxnSpPr>
        <p:spPr bwMode="auto">
          <a:xfrm flipH="1" flipV="1">
            <a:off x="4499992" y="4149080"/>
            <a:ext cx="524389" cy="1440160"/>
          </a:xfrm>
          <a:prstGeom prst="straightConnector1">
            <a:avLst/>
          </a:prstGeom>
          <a:solidFill>
            <a:srgbClr val="BFBFBF"/>
          </a:solid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TextBox 12"/>
          <p:cNvSpPr txBox="1"/>
          <p:nvPr/>
        </p:nvSpPr>
        <p:spPr>
          <a:xfrm>
            <a:off x="435332" y="1217843"/>
            <a:ext cx="4506298" cy="369332"/>
          </a:xfrm>
          <a:prstGeom prst="rect">
            <a:avLst/>
          </a:prstGeom>
          <a:noFill/>
        </p:spPr>
        <p:txBody>
          <a:bodyPr wrap="none" rtlCol="0">
            <a:spAutoFit/>
          </a:bodyPr>
          <a:lstStyle/>
          <a:p>
            <a:r>
              <a:rPr lang="en-US" b="1" dirty="0" smtClean="0"/>
              <a:t>Implantation of CTA array on Göllschau</a:t>
            </a:r>
          </a:p>
        </p:txBody>
      </p:sp>
    </p:spTree>
    <p:extLst>
      <p:ext uri="{BB962C8B-B14F-4D97-AF65-F5344CB8AC3E}">
        <p14:creationId xmlns:p14="http://schemas.microsoft.com/office/powerpoint/2010/main" val="144358222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childTnLst>
                                </p:cTn>
                              </p:par>
                            </p:childTnLst>
                          </p:cTn>
                        </p:par>
                        <p:par>
                          <p:cTn id="18" fill="hold">
                            <p:stCondLst>
                              <p:cond delay="0"/>
                            </p:stCondLst>
                            <p:childTnLst>
                              <p:par>
                                <p:cTn id="19" presetID="22" presetClass="entr" presetSubtype="2"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right)">
                                      <p:cBhvr>
                                        <p:cTn id="21" dur="500"/>
                                        <p:tgtEl>
                                          <p:spTgt spid="14"/>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par>
                          <p:cTn id="30" fill="hold">
                            <p:stCondLst>
                              <p:cond delay="0"/>
                            </p:stCondLst>
                            <p:childTnLst>
                              <p:par>
                                <p:cTn id="31" presetID="22" presetClass="entr" presetSubtype="4"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2_Title &amp; Bullets">
  <a:themeElements>
    <a:clrScheme name="">
      <a:dk1>
        <a:srgbClr val="000000"/>
      </a:dk1>
      <a:lt1>
        <a:srgbClr val="FFFFFF"/>
      </a:lt1>
      <a:dk2>
        <a:srgbClr val="000000"/>
      </a:dk2>
      <a:lt2>
        <a:srgbClr val="808080"/>
      </a:lt2>
      <a:accent1>
        <a:srgbClr val="BFBFBF"/>
      </a:accent1>
      <a:accent2>
        <a:srgbClr val="333399"/>
      </a:accent2>
      <a:accent3>
        <a:srgbClr val="FFFFFF"/>
      </a:accent3>
      <a:accent4>
        <a:srgbClr val="000000"/>
      </a:accent4>
      <a:accent5>
        <a:srgbClr val="DCDCDC"/>
      </a:accent5>
      <a:accent6>
        <a:srgbClr val="2D2D8A"/>
      </a:accent6>
      <a:hlink>
        <a:srgbClr val="009999"/>
      </a:hlink>
      <a:folHlink>
        <a:srgbClr val="99CC00"/>
      </a:folHlink>
    </a:clrScheme>
    <a:fontScheme name="Title &amp; Bullets">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8908</TotalTime>
  <Words>1877</Words>
  <Application>Microsoft Office PowerPoint</Application>
  <PresentationFormat>On-screen Show (4:3)</PresentationFormat>
  <Paragraphs>327</Paragraphs>
  <Slides>31</Slides>
  <Notes>0</Notes>
  <HiddenSlides>0</HiddenSlides>
  <MMClips>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2_Title &amp; Bullets</vt:lpstr>
      <vt:lpstr>CTA Candidate site(S) in NAMIBIA</vt:lpstr>
      <vt:lpstr>Introduction</vt:lpstr>
      <vt:lpstr>Site Location I (Maps)</vt:lpstr>
      <vt:lpstr>Site Location I (Orography)</vt:lpstr>
      <vt:lpstr>Site Location I (Images: Aar)</vt:lpstr>
      <vt:lpstr>Site Location I (Images: Aar)</vt:lpstr>
      <vt:lpstr>Site Location I (Images: Göllschau)</vt:lpstr>
      <vt:lpstr>Site Location II</vt:lpstr>
      <vt:lpstr>Site Location II</vt:lpstr>
      <vt:lpstr>Site Location II</vt:lpstr>
      <vt:lpstr>Site Location III</vt:lpstr>
      <vt:lpstr>Weather Conditions I : Cloud cover</vt:lpstr>
      <vt:lpstr>Weather Condition II: Wind</vt:lpstr>
      <vt:lpstr>Weather Conditions III: T, RH, precipitation</vt:lpstr>
      <vt:lpstr>Night Sky Background</vt:lpstr>
      <vt:lpstr>Natural Hazard Risks</vt:lpstr>
      <vt:lpstr>Social/Political Risks I</vt:lpstr>
      <vt:lpstr>Social/Political Risks II</vt:lpstr>
      <vt:lpstr>Social/Political Risks III</vt:lpstr>
      <vt:lpstr>Infrastructure I</vt:lpstr>
      <vt:lpstr>Infrastructure I</vt:lpstr>
      <vt:lpstr>Infrastructure I</vt:lpstr>
      <vt:lpstr>Infrastructure II</vt:lpstr>
      <vt:lpstr>Infrastructure III</vt:lpstr>
      <vt:lpstr>Infrastructure III</vt:lpstr>
      <vt:lpstr>Accessibility</vt:lpstr>
      <vt:lpstr>Site Ownership</vt:lpstr>
      <vt:lpstr>Political support of Host Country I</vt:lpstr>
      <vt:lpstr>Political support of Host Country II</vt:lpstr>
      <vt:lpstr>Conclusion</vt:lpstr>
      <vt:lpstr>Epilogue</vt:lpstr>
    </vt:vector>
  </TitlesOfParts>
  <Company>MPIK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CTA Organigram 27 March 2011</dc:title>
  <dc:creator>John Carr (et al.)</dc:creator>
  <cp:lastModifiedBy>Riaan</cp:lastModifiedBy>
  <cp:revision>485</cp:revision>
  <cp:lastPrinted>2012-05-18T06:25:12Z</cp:lastPrinted>
  <dcterms:created xsi:type="dcterms:W3CDTF">2012-07-15T15:24:56Z</dcterms:created>
  <dcterms:modified xsi:type="dcterms:W3CDTF">2013-04-03T11:51:23Z</dcterms:modified>
</cp:coreProperties>
</file>