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3"/>
  </p:notesMasterIdLst>
  <p:sldIdLst>
    <p:sldId id="268" r:id="rId20"/>
    <p:sldId id="290" r:id="rId21"/>
    <p:sldId id="287" r:id="rId22"/>
    <p:sldId id="273" r:id="rId23"/>
    <p:sldId id="277" r:id="rId24"/>
    <p:sldId id="282" r:id="rId25"/>
    <p:sldId id="293" r:id="rId26"/>
    <p:sldId id="299" r:id="rId27"/>
    <p:sldId id="300" r:id="rId28"/>
    <p:sldId id="294" r:id="rId29"/>
    <p:sldId id="301" r:id="rId30"/>
    <p:sldId id="298" r:id="rId31"/>
    <p:sldId id="297" r:id="rId32"/>
  </p:sldIdLst>
  <p:sldSz cx="13004800" cy="9753600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6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D18C224-BFDD-44CE-86F0-CE5758ECB181}" type="datetimeFigureOut">
              <a:rPr lang="en-GB"/>
              <a:pPr>
                <a:defRPr/>
              </a:pPr>
              <a:t>25/03/2013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615A86F4-0D44-4A76-99DF-03817E5AAE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1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533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86508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0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651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13485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95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17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42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7831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970185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61035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856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2381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53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801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94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50799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9198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360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89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44157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13885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1159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961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966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0259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211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852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61273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9830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0534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3774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6172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1358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60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5538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5091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6587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4614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558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390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7458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7092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99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0987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1961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17585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24426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467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406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221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6471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28809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874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024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996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981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634400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99327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73452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29089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500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519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1054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0347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2784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87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427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7122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3608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8451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17601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726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712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793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038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55307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02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3376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149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497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285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04769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35761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511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9403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4896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42514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8084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11945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7513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8691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61144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5858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55832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369300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396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3316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2245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34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04842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531985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298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1570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6340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46992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76176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661124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5966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8924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50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617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429265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44629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357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5302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757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91005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56407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76906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47473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4812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124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472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0687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76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54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5661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02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70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470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9665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344559"/>
      </p:ext>
    </p:extLst>
  </p:cSld>
  <p:clrMapOvr>
    <a:masterClrMapping/>
  </p:clrMapOvr>
  <p:transition/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0270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14230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982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61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94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836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7034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06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61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430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391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442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51270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6412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1603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55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34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298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37906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824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196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597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8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469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0875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14737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185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6358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02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52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14429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05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4259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72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8126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96211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60395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81350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0991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169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304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4746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194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7653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054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4820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025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7885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5869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9349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38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6863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350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20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0194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16937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875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745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71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9839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9247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040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8136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457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17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61620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4602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3796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163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29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604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29972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450640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25585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551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170815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139950"/>
            <a:ext cx="118618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0188" y="0"/>
            <a:ext cx="2597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edc.org/anss/catalog-search.html" TargetMode="External"/><Relationship Id="rId2" Type="http://schemas.openxmlformats.org/officeDocument/2006/relationships/hyperlink" Target="http://gmo.gfz-potsdam.de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745" y="7037388"/>
            <a:ext cx="11557744" cy="19367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Hazards and risks at candidate sites</a:t>
            </a:r>
            <a:r>
              <a:rPr lang="en-GB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69752" y="4660776"/>
            <a:ext cx="11053762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John Carr</a:t>
            </a:r>
            <a:br>
              <a:rPr lang="en-GB" dirty="0" smtClean="0"/>
            </a:b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Centre de Physique des Particules de Marseille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br>
              <a:rPr lang="en-GB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Landessternwarte, Heidelberg</a:t>
            </a:r>
          </a:p>
          <a:p>
            <a:pPr eaLnBrk="1" hangingPunct="1">
              <a:defRPr/>
            </a:pPr>
            <a:endParaRPr lang="en-US" sz="100" dirty="0"/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888" y="0"/>
            <a:ext cx="79406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5562" y="1996480"/>
            <a:ext cx="118093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/>
              <a:t>All sites are in arid regions with little rainfall and so little </a:t>
            </a:r>
            <a:r>
              <a:rPr lang="en-GB" sz="2800" dirty="0" smtClean="0"/>
              <a:t>vegetation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0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Erodible dust near sites on next slide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1800" dirty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To </a:t>
            </a:r>
            <a:r>
              <a:rPr lang="en-GB" sz="2800" dirty="0"/>
              <a:t>understand if this erodible dust </a:t>
            </a:r>
            <a:r>
              <a:rPr lang="en-GB" sz="2800" dirty="0" smtClean="0"/>
              <a:t>in proximity arrives </a:t>
            </a:r>
            <a:r>
              <a:rPr lang="en-GB" sz="2800" dirty="0"/>
              <a:t>at the sites the DREAM simulations of </a:t>
            </a:r>
            <a:r>
              <a:rPr lang="en-GB" sz="2800" dirty="0" smtClean="0"/>
              <a:t>SENES is used.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GB" sz="2000" dirty="0" smtClean="0"/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Mirror samples placed on sites evaluate degradation.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0444" y="779638"/>
            <a:ext cx="331314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Dust Storms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Carr\CTA\Photos Chile\IMG_299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8844" y="5649686"/>
            <a:ext cx="4193538" cy="40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496" y="5649686"/>
            <a:ext cx="4035549" cy="403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8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6121" y="779638"/>
            <a:ext cx="9641803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Risk </a:t>
            </a:r>
            <a:r>
              <a:rPr lang="en-GB" sz="4000" b="1" dirty="0">
                <a:solidFill>
                  <a:schemeClr val="accent2"/>
                </a:solidFill>
              </a:rPr>
              <a:t>of </a:t>
            </a:r>
            <a:r>
              <a:rPr lang="en-GB" sz="4000" b="1" dirty="0" smtClean="0">
                <a:solidFill>
                  <a:schemeClr val="accent2"/>
                </a:solidFill>
              </a:rPr>
              <a:t>data loss due to mirror misting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00" y="2083587"/>
            <a:ext cx="129862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Moisture condenses on mirrors if mirror temperature= dew point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Mirrors cool by radiation to sky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/>
              <a:t>Studies and test indicate misting ambient temperature within 2</a:t>
            </a:r>
            <a:r>
              <a:rPr lang="en-GB" sz="2800" dirty="0" smtClean="0">
                <a:sym typeface="Symbol"/>
              </a:rPr>
              <a:t>C of dew point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2800" dirty="0" smtClean="0">
                <a:sym typeface="Symbol"/>
              </a:rPr>
              <a:t>Likely misting if relative humidity &gt;90%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240" y="4177493"/>
            <a:ext cx="7929747" cy="47578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6" y="4920158"/>
            <a:ext cx="50944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0372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45" y="2989659"/>
            <a:ext cx="55149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60" t="26611" r="24522" b="9861"/>
          <a:stretch/>
        </p:blipFill>
        <p:spPr bwMode="auto">
          <a:xfrm>
            <a:off x="6121831" y="2932584"/>
            <a:ext cx="6664271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3720" y="779638"/>
            <a:ext cx="5366593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Risk </a:t>
            </a:r>
            <a:r>
              <a:rPr lang="en-GB" sz="4000" b="1" dirty="0">
                <a:solidFill>
                  <a:schemeClr val="accent2"/>
                </a:solidFill>
              </a:rPr>
              <a:t>of Crime on </a:t>
            </a:r>
            <a:r>
              <a:rPr lang="en-GB" sz="4000" b="1" dirty="0" smtClean="0">
                <a:solidFill>
                  <a:schemeClr val="accent2"/>
                </a:solidFill>
              </a:rPr>
              <a:t>site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36" y="1780456"/>
            <a:ext cx="118928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Risk of theft of Atmoscope subjectively perceived by local contact</a:t>
            </a:r>
          </a:p>
          <a:p>
            <a:r>
              <a:rPr lang="en-GB" sz="3200" dirty="0"/>
              <a:t>v</a:t>
            </a:r>
            <a:r>
              <a:rPr lang="en-GB" sz="3200" dirty="0" smtClean="0"/>
              <a:t>ery different on remote sites in different countries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86531" y="8622957"/>
            <a:ext cx="10726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</a:rPr>
              <a:t>Need objective, independent assessment of risk</a:t>
            </a:r>
            <a:endParaRPr lang="en-GB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742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76309" y="779638"/>
            <a:ext cx="2601414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Summary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44" y="2428528"/>
            <a:ext cx="1193147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GB" dirty="0" smtClean="0"/>
              <a:t>Risk evaluation in progress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dirty="0" smtClean="0"/>
              <a:t>Most risks can be mitigated if conditions know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n-GB" dirty="0" smtClean="0"/>
          </a:p>
          <a:p>
            <a:pPr marL="571500" indent="-571500" algn="l">
              <a:buFont typeface="Arial" pitchFamily="34" charset="0"/>
              <a:buChar char="•"/>
            </a:pPr>
            <a:r>
              <a:rPr lang="en-GB" dirty="0" smtClean="0"/>
              <a:t>Risk for some conditions which are badly know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5385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Philosophy for risk treatment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1588" y="2644775"/>
            <a:ext cx="1317148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Nearly all risks could in principle be mitigated in the design. 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GB" sz="3200"/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Requirements give the “worst case”  for conditions on candidate sites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Design the telescope to withstand these conditions. 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GB" sz="3200"/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Implies an extra cost for the structures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Estimates of the incremental costs of construction underway</a:t>
            </a:r>
          </a:p>
          <a:p>
            <a:pPr algn="l" eaLnBrk="1" hangingPunct="1">
              <a:buFont typeface="Arial" pitchFamily="34" charset="0"/>
              <a:buChar char="•"/>
            </a:pPr>
            <a:endParaRPr lang="en-GB" sz="3200"/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“Risk” then that the strategy is not applied properly in properly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en-GB" sz="3200"/>
              <a:t>Must know conditions and must design accordingly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 “Risks” considered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63918"/>
              </p:ext>
            </p:extLst>
          </p:nvPr>
        </p:nvGraphicFramePr>
        <p:xfrm>
          <a:off x="22225" y="2573338"/>
          <a:ext cx="12960351" cy="6096000"/>
        </p:xfrm>
        <a:graphic>
          <a:graphicData uri="http://schemas.openxmlformats.org/drawingml/2006/table">
            <a:tbl>
              <a:tblPr firstRow="1" firstCol="1" bandRow="1"/>
              <a:tblGrid>
                <a:gridCol w="1897532"/>
                <a:gridCol w="5375286"/>
                <a:gridCol w="1322329"/>
                <a:gridCol w="1398179"/>
                <a:gridCol w="2967025"/>
              </a:tblGrid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Risk</a:t>
                      </a:r>
                      <a:endParaRPr lang="en-GB" sz="3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Consequence </a:t>
                      </a:r>
                      <a:endParaRPr lang="en-GB" sz="3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Mitigation in design ?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Hazard for personnel ?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Sites potentially with significant risk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Earthquakes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Catastrophic damage to structures 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costly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yes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Armazones, Leoncito, San Antonio, San Pedro Martir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Volcanoes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Destruction by lava flow, mirror damage from ash fall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unlikely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Teide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Extreme winds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Major damage to telescopes and mirrors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costly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yes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Teide, San Pedro Martir (?)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Dust storms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Degradation of mirrors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difficult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Armazones, Leoncito (?)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Hailstorms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Degradation and destruction of mirrors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difficult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(?)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Lightning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Damage to electrical systems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done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unlikely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Many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Flooding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Erosion of foundations, cable ducts and roads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some cost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possibly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Leoncito, San Antonio, San Pedro Martir (?)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Excessive rain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Short circuits in electrical systems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possible 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Many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High humidity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Misting of mirrors, loss of data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some</a:t>
                      </a:r>
                      <a:r>
                        <a:rPr lang="en-GB" sz="2000" baseline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 cost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no</a:t>
                      </a:r>
                      <a:endParaRPr lang="en-GB" sz="320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San Antonio</a:t>
                      </a:r>
                      <a:endParaRPr lang="en-GB" sz="3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en-GB" sz="3200" dirty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188" y="1882775"/>
            <a:ext cx="5992812" cy="788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" y="4703763"/>
            <a:ext cx="7065963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5" y="3173413"/>
            <a:ext cx="34829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882775"/>
            <a:ext cx="65135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165100" y="579438"/>
            <a:ext cx="10385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accent2"/>
                </a:solidFill>
              </a:rPr>
              <a:t>Evaluation of Risk from Munich RE data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997075"/>
          <a:ext cx="12852399" cy="3789362"/>
        </p:xfrm>
        <a:graphic>
          <a:graphicData uri="http://schemas.openxmlformats.org/drawingml/2006/table">
            <a:tbl>
              <a:tblPr firstRow="1" firstCol="1" bandRow="1"/>
              <a:tblGrid>
                <a:gridCol w="1900321"/>
                <a:gridCol w="1591286"/>
                <a:gridCol w="1337078"/>
                <a:gridCol w="1337078"/>
                <a:gridCol w="1337078"/>
                <a:gridCol w="1337078"/>
                <a:gridCol w="1337078"/>
                <a:gridCol w="1337078"/>
                <a:gridCol w="1338324"/>
              </a:tblGrid>
              <a:tr h="4164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Site Name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Earthquake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Storm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Cyclone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Tornado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Hail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Lightning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Volcano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Wildfire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Teide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San Pedro Martir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4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Meteor Crater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Yavapai 9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San Antonio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Leoncito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4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Armazones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5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HESS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"/>
                          <a:cs typeface="Times New Roman"/>
                        </a:rPr>
                        <a:t>Aar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40" marR="975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0375" y="6075363"/>
          <a:ext cx="11777663" cy="3481389"/>
        </p:xfrm>
        <a:graphic>
          <a:graphicData uri="http://schemas.openxmlformats.org/drawingml/2006/table">
            <a:tbl>
              <a:tblPr firstRow="1" firstCol="1" bandRow="1"/>
              <a:tblGrid>
                <a:gridCol w="2262035"/>
                <a:gridCol w="1583425"/>
                <a:gridCol w="1583425"/>
                <a:gridCol w="1583425"/>
                <a:gridCol w="1583425"/>
                <a:gridCol w="1583425"/>
                <a:gridCol w="1598503"/>
              </a:tblGrid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Risk Scale legend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4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5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Earthquake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MM V and &lt;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MM VI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MM VII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MM VIII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MM XI and &gt;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Extratropical Storm </a:t>
                      </a:r>
                      <a:r>
                        <a:rPr lang="en-GB" sz="17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*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none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&lt;80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81-120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121-160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161-200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&gt;200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Tropical Cyclone</a:t>
                      </a:r>
                      <a:r>
                        <a:rPr lang="en-GB" sz="17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*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low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76-141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142-184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185-212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185-212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&gt;252 km/hr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Tornado  (range 1-4)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none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low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high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Hail ( range 1-4 )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low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high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Lightning </a:t>
                      </a:r>
                      <a:r>
                        <a:rPr lang="en-GB" sz="17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0.2-1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1-4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4-10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10-20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&gt;20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Volcano ( range 1-3)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None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minor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moderate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high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Wildfire  (range 1-4)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low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→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high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345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MM= Modified </a:t>
                      </a:r>
                      <a:r>
                        <a:rPr lang="en-GB" sz="1700" dirty="0" err="1">
                          <a:effectLst/>
                          <a:latin typeface="Times"/>
                          <a:ea typeface="Times"/>
                          <a:cs typeface="Times New Roman"/>
                        </a:rPr>
                        <a:t>Mercali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* Mean </a:t>
                      </a:r>
                      <a:r>
                        <a:rPr lang="en-GB" sz="1700" dirty="0" err="1">
                          <a:effectLst/>
                          <a:latin typeface="Times"/>
                          <a:ea typeface="Times"/>
                          <a:cs typeface="Times New Roman"/>
                        </a:rPr>
                        <a:t>exceedance</a:t>
                      </a: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 probability of &lt;10% in ten years for peak wind speeds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† Global frequency of lightning strokes / km2/year</a:t>
                      </a:r>
                      <a:endParaRPr lang="en-GB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9" marR="97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822" name="TextBox 4"/>
          <p:cNvSpPr txBox="1">
            <a:spLocks noChangeArrowheads="1"/>
          </p:cNvSpPr>
          <p:nvPr/>
        </p:nvSpPr>
        <p:spPr bwMode="auto">
          <a:xfrm>
            <a:off x="1622425" y="492125"/>
            <a:ext cx="80962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39" tIns="65020" rIns="130039" bIns="6502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3400" b="1">
                <a:solidFill>
                  <a:schemeClr val="accent2"/>
                </a:solidFill>
              </a:rPr>
              <a:t>Summary of Munich RE Risk Analysis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5100" y="2111375"/>
          <a:ext cx="12749215" cy="3789362"/>
        </p:xfrm>
        <a:graphic>
          <a:graphicData uri="http://schemas.openxmlformats.org/drawingml/2006/table">
            <a:tbl>
              <a:tblPr firstRow="1" firstCol="1" bandRow="1"/>
              <a:tblGrid>
                <a:gridCol w="1885793"/>
                <a:gridCol w="1052336"/>
                <a:gridCol w="1052336"/>
                <a:gridCol w="1052336"/>
                <a:gridCol w="1052336"/>
                <a:gridCol w="1052336"/>
                <a:gridCol w="1052336"/>
                <a:gridCol w="2096017"/>
                <a:gridCol w="2453389"/>
              </a:tblGrid>
              <a:tr h="268272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b="1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Site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Number of earthquakes 1963-2012 (50 years)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Average depth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 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Distance &lt;50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&gt;5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Global Seismic Hazard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Peak Ground Acceleration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 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Distance &lt;250km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Distance &lt; 25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6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5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6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7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5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6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Times"/>
                          <a:ea typeface="Times"/>
                          <a:cs typeface="Times New Roman"/>
                        </a:rPr>
                        <a:t>Mag &gt; 7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Teide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0.15 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San Pedro Martir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7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2.51 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Meteor Crater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0.60 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Yavapai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0.72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San Antonio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322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18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1.77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Leoncito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391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14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2.92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Armazones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463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32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6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km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4.53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HESS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1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0.31</a:t>
                      </a:r>
                      <a:r>
                        <a:rPr lang="en-GB" sz="160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solidFill>
                            <a:srgbClr val="000000"/>
                          </a:solidFill>
                          <a:effectLst/>
                          <a:latin typeface="Times"/>
                          <a:ea typeface="Times"/>
                          <a:cs typeface="Times New Roman"/>
                        </a:rPr>
                        <a:t>Aar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"/>
                          <a:ea typeface="Times"/>
                          <a:cs typeface="Times New Roman"/>
                        </a:rPr>
                        <a:t>0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none</a:t>
                      </a:r>
                      <a:endParaRPr lang="en-GB" sz="2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0.00</a:t>
                      </a:r>
                      <a:r>
                        <a:rPr lang="en-GB" sz="16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 m/s</a:t>
                      </a:r>
                      <a:r>
                        <a:rPr lang="en-GB" sz="1600" baseline="30000" dirty="0">
                          <a:effectLst/>
                          <a:latin typeface="Times"/>
                          <a:ea typeface="Times"/>
                          <a:cs typeface="Times New Roman"/>
                        </a:rPr>
                        <a:t>2</a:t>
                      </a:r>
                      <a:endParaRPr lang="en-GB" sz="2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7534" marR="97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887" name="TextBox 3"/>
          <p:cNvSpPr txBox="1">
            <a:spLocks noChangeArrowheads="1"/>
          </p:cNvSpPr>
          <p:nvPr/>
        </p:nvSpPr>
        <p:spPr bwMode="auto">
          <a:xfrm>
            <a:off x="2562225" y="371475"/>
            <a:ext cx="6934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chemeClr val="accent2"/>
                </a:solidFill>
              </a:rPr>
              <a:t>Earthquake Risk: Summary</a:t>
            </a:r>
          </a:p>
        </p:txBody>
      </p:sp>
      <p:sp>
        <p:nvSpPr>
          <p:cNvPr id="32888" name="TextBox 4"/>
          <p:cNvSpPr txBox="1">
            <a:spLocks noChangeArrowheads="1"/>
          </p:cNvSpPr>
          <p:nvPr/>
        </p:nvSpPr>
        <p:spPr bwMode="auto">
          <a:xfrm>
            <a:off x="44623" y="6749008"/>
            <a:ext cx="12290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2800" dirty="0"/>
              <a:t>Global Seismic Hazards Assessment Program, </a:t>
            </a:r>
            <a:r>
              <a:rPr lang="en-GB" sz="2800" u="sng" dirty="0">
                <a:hlinkClick r:id="rId2"/>
              </a:rPr>
              <a:t>http://gmo.gfz-potsdam.de/</a:t>
            </a:r>
            <a:endParaRPr lang="en-GB" sz="2800" dirty="0"/>
          </a:p>
        </p:txBody>
      </p:sp>
      <p:sp>
        <p:nvSpPr>
          <p:cNvPr id="32889" name="Rectangle 5"/>
          <p:cNvSpPr>
            <a:spLocks noChangeArrowheads="1"/>
          </p:cNvSpPr>
          <p:nvPr/>
        </p:nvSpPr>
        <p:spPr bwMode="auto">
          <a:xfrm>
            <a:off x="165100" y="6172944"/>
            <a:ext cx="124539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r>
              <a:rPr lang="fr-FR" sz="2800" dirty="0"/>
              <a:t>ANSS Composite Catalogue </a:t>
            </a:r>
            <a:r>
              <a:rPr lang="fr-FR" sz="2800" u="sng" dirty="0">
                <a:hlinkClick r:id="rId3"/>
              </a:rPr>
              <a:t>http://www.ncedc.org/anss/catalog-search.html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85776" y="7613104"/>
            <a:ext cx="11261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00B050"/>
                </a:solidFill>
              </a:rPr>
              <a:t>Requirements: telescopes withstand 0.5 g</a:t>
            </a:r>
          </a:p>
          <a:p>
            <a:pPr algn="l"/>
            <a:r>
              <a:rPr lang="en-GB" dirty="0" smtClean="0">
                <a:solidFill>
                  <a:srgbClr val="00B050"/>
                </a:solidFill>
              </a:rPr>
              <a:t>If design and requirement correct: no “risk”</a:t>
            </a:r>
          </a:p>
          <a:p>
            <a:pPr algn="l"/>
            <a:r>
              <a:rPr lang="en-GB" dirty="0">
                <a:solidFill>
                  <a:srgbClr val="00B050"/>
                </a:solidFill>
              </a:rPr>
              <a:t>b</a:t>
            </a:r>
            <a:r>
              <a:rPr lang="en-GB" dirty="0" smtClean="0">
                <a:solidFill>
                  <a:srgbClr val="00B050"/>
                </a:solidFill>
              </a:rPr>
              <a:t>ut…..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36" y="1852464"/>
            <a:ext cx="11737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2800" dirty="0"/>
              <a:t>Winds affect the telescopes in two distinct </a:t>
            </a:r>
            <a:r>
              <a:rPr lang="en-GB" sz="2800" dirty="0" smtClean="0"/>
              <a:t>ways</a:t>
            </a:r>
            <a:r>
              <a:rPr lang="en-GB" sz="2800" dirty="0"/>
              <a:t>:</a:t>
            </a:r>
            <a:endParaRPr lang="en-GB" sz="2800" dirty="0" smtClean="0"/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GB" sz="2800" dirty="0" smtClean="0"/>
              <a:t> Data </a:t>
            </a:r>
            <a:r>
              <a:rPr lang="en-GB" sz="2800" dirty="0"/>
              <a:t>loss due to the average wind speed exceeding the operational value (36km/hr 10 min </a:t>
            </a:r>
            <a:r>
              <a:rPr lang="en-GB" sz="2800" dirty="0" smtClean="0"/>
              <a:t>average)</a:t>
            </a:r>
          </a:p>
          <a:p>
            <a:pPr marL="914400" lvl="1" indent="-457200" algn="l">
              <a:buFont typeface="Courier New" pitchFamily="49" charset="0"/>
              <a:buChar char="o"/>
            </a:pPr>
            <a:r>
              <a:rPr lang="en-GB" sz="2800" dirty="0"/>
              <a:t>D</a:t>
            </a:r>
            <a:r>
              <a:rPr lang="en-GB" sz="2800" dirty="0" smtClean="0"/>
              <a:t>amage </a:t>
            </a:r>
            <a:r>
              <a:rPr lang="en-GB" sz="2800" dirty="0"/>
              <a:t>to the structure if the extreme wind exceeds the design values requirements to avoid structural damage (200 km/hr gust</a:t>
            </a:r>
            <a:r>
              <a:rPr lang="en-GB" sz="2800" dirty="0" smtClean="0"/>
              <a:t>).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7542" y="779638"/>
            <a:ext cx="3678952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Extreme Wind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720" y="5452863"/>
            <a:ext cx="12241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 smtClean="0">
                <a:solidFill>
                  <a:srgbClr val="00B050"/>
                </a:solidFill>
              </a:rPr>
              <a:t>If </a:t>
            </a:r>
            <a:r>
              <a:rPr lang="en-GB" sz="3200" dirty="0">
                <a:solidFill>
                  <a:srgbClr val="00B050"/>
                </a:solidFill>
              </a:rPr>
              <a:t>the numbers and the corresponding design are correct </a:t>
            </a:r>
            <a:r>
              <a:rPr lang="en-GB" sz="3200" dirty="0" smtClean="0">
                <a:solidFill>
                  <a:srgbClr val="00B050"/>
                </a:solidFill>
              </a:rPr>
              <a:t>no risks</a:t>
            </a:r>
            <a:r>
              <a:rPr lang="en-GB" sz="3200" dirty="0">
                <a:solidFill>
                  <a:srgbClr val="00B050"/>
                </a:solidFill>
              </a:rPr>
              <a:t>, </a:t>
            </a:r>
            <a:endParaRPr lang="en-GB" sz="3200" dirty="0" smtClean="0">
              <a:solidFill>
                <a:srgbClr val="00B050"/>
              </a:solidFill>
            </a:endParaRPr>
          </a:p>
          <a:p>
            <a:pPr algn="l"/>
            <a:r>
              <a:rPr lang="en-GB" sz="3200" dirty="0">
                <a:solidFill>
                  <a:srgbClr val="00B050"/>
                </a:solidFill>
              </a:rPr>
              <a:t>b</a:t>
            </a:r>
            <a:r>
              <a:rPr lang="en-GB" sz="3200" dirty="0" smtClean="0">
                <a:solidFill>
                  <a:srgbClr val="00B050"/>
                </a:solidFill>
              </a:rPr>
              <a:t>ut… </a:t>
            </a:r>
          </a:p>
          <a:p>
            <a:pPr lvl="1" algn="l"/>
            <a:endParaRPr lang="en-GB" sz="3200" dirty="0">
              <a:solidFill>
                <a:srgbClr val="00B050"/>
              </a:solidFill>
            </a:endParaRPr>
          </a:p>
          <a:p>
            <a:pPr algn="l"/>
            <a:r>
              <a:rPr lang="en-GB" sz="3200" dirty="0">
                <a:solidFill>
                  <a:srgbClr val="00B050"/>
                </a:solidFill>
              </a:rPr>
              <a:t>To give reassurance on wind values, further estimates will be made from the dedicated studies ordered from the University of Genova. </a:t>
            </a:r>
          </a:p>
        </p:txBody>
      </p:sp>
    </p:spTree>
    <p:extLst>
      <p:ext uri="{BB962C8B-B14F-4D97-AF65-F5344CB8AC3E}">
        <p14:creationId xmlns:p14="http://schemas.microsoft.com/office/powerpoint/2010/main" val="23604992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1383" y="779638"/>
            <a:ext cx="8731297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Some risks not yet well evaluated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968" y="2140496"/>
            <a:ext cx="9736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CTA Telescopes not in shelters </a:t>
            </a:r>
          </a:p>
          <a:p>
            <a:r>
              <a:rPr lang="en-GB" dirty="0" smtClean="0"/>
              <a:t>and </a:t>
            </a:r>
          </a:p>
          <a:p>
            <a:r>
              <a:rPr lang="en-GB" dirty="0" smtClean="0"/>
              <a:t>so always exposed to adverse elements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728" y="4876800"/>
            <a:ext cx="118288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Variety of risks for telescope damage:</a:t>
            </a:r>
          </a:p>
          <a:p>
            <a:pPr marL="2400300" lvl="4" indent="-571500" algn="l">
              <a:buFont typeface="Arial" pitchFamily="34" charset="0"/>
              <a:buChar char="•"/>
            </a:pPr>
            <a:r>
              <a:rPr lang="en-GB" dirty="0" smtClean="0"/>
              <a:t>Snow/ice load</a:t>
            </a:r>
          </a:p>
          <a:p>
            <a:pPr marL="2400300" lvl="4" indent="-571500" algn="l">
              <a:buFont typeface="Arial" pitchFamily="34" charset="0"/>
              <a:buChar char="•"/>
            </a:pPr>
            <a:r>
              <a:rPr lang="en-GB" dirty="0" smtClean="0"/>
              <a:t>Damage to mirrors from dust and sand</a:t>
            </a:r>
          </a:p>
          <a:p>
            <a:pPr marL="2400300" lvl="4" indent="-571500" algn="l">
              <a:buFont typeface="Arial" pitchFamily="34" charset="0"/>
              <a:buChar char="•"/>
            </a:pPr>
            <a:r>
              <a:rPr lang="en-GB" dirty="0" smtClean="0"/>
              <a:t>Damage to mirrors from hail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611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47895" y="779638"/>
            <a:ext cx="3058270" cy="7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Hail storms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696" y="6172944"/>
            <a:ext cx="4464496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45852"/>
              </p:ext>
            </p:extLst>
          </p:nvPr>
        </p:nvGraphicFramePr>
        <p:xfrm>
          <a:off x="4918224" y="2212504"/>
          <a:ext cx="7848871" cy="4640597"/>
        </p:xfrm>
        <a:graphic>
          <a:graphicData uri="http://schemas.openxmlformats.org/drawingml/2006/table">
            <a:tbl>
              <a:tblPr firstRow="1" firstCol="1" bandRow="1"/>
              <a:tblGrid>
                <a:gridCol w="2291200"/>
                <a:gridCol w="2245304"/>
                <a:gridCol w="3312367"/>
              </a:tblGrid>
              <a:tr h="2759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 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Site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 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 Black" pitchFamily="34" charset="0"/>
                          <a:ea typeface="Times"/>
                        </a:rPr>
                        <a:t>Information on hail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922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SENES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10 year simulation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 Black" pitchFamily="34" charset="0"/>
                          <a:ea typeface="Times"/>
                        </a:rPr>
                        <a:t>Average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 Black" pitchFamily="34" charset="0"/>
                          <a:ea typeface="Times"/>
                        </a:rPr>
                        <a:t>hours/year</a:t>
                      </a:r>
                      <a:r>
                        <a:rPr lang="en-GB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 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Arial Black" pitchFamily="34" charset="0"/>
                          <a:ea typeface="Times"/>
                        </a:rPr>
                        <a:t>Proposal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San Pedro Martir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  <a:cs typeface="Times"/>
                        </a:rPr>
                        <a:t>—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Teide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</a:rPr>
                        <a:t>1.5 days/year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Meteor Crater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0.7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</a:rPr>
                        <a:t>0 occurrence in 60 years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Yavapai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</a:rPr>
                        <a:t>3 occurrence in 60 years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San Antonio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54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  <a:cs typeface="Times"/>
                        </a:rPr>
                        <a:t>—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Leoncito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  <a:cs typeface="Times"/>
                        </a:rPr>
                        <a:t>—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Armazones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</a:rPr>
                        <a:t> 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HESS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"/>
                        </a:rPr>
                        <a:t>Very low risk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"/>
                        </a:rPr>
                        <a:t>Aar</a:t>
                      </a:r>
                      <a:endParaRPr lang="en-GB" sz="160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 Black" pitchFamily="34" charset="0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 Black" pitchFamily="34" charset="0"/>
                          <a:ea typeface="Times"/>
                        </a:rPr>
                        <a:t>Very low risk</a:t>
                      </a:r>
                      <a:endParaRPr lang="en-GB" sz="16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86" y="2140496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7618" y="7685112"/>
            <a:ext cx="75119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Lacking detailed information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 about hail on sites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071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Pages>0</Pages>
  <Words>980</Words>
  <Characters>0</Characters>
  <Application>Microsoft Office PowerPoint</Application>
  <PresentationFormat>Custom</PresentationFormat>
  <Lines>0</Lines>
  <Paragraphs>411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Title &amp; Bullets</vt:lpstr>
      <vt:lpstr>Photo - 3 Up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Horizontal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Title &amp; Subtitle</vt:lpstr>
      <vt:lpstr>Title - Center</vt:lpstr>
      <vt:lpstr>Hazards and risks at candidate sites </vt:lpstr>
      <vt:lpstr>Philosophy for risk treatment</vt:lpstr>
      <vt:lpstr>Environment “Risks” considered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 John</dc:creator>
  <cp:lastModifiedBy>Carr John</cp:lastModifiedBy>
  <cp:revision>143</cp:revision>
  <cp:lastPrinted>2013-03-11T10:19:21Z</cp:lastPrinted>
  <dcterms:modified xsi:type="dcterms:W3CDTF">2013-03-25T10:32:07Z</dcterms:modified>
</cp:coreProperties>
</file>