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CCC"/>
          </a:solidFill>
        </a:fill>
      </a:tcStyle>
    </a:wholeTbl>
    <a:band2H>
      <a:tcTxStyle/>
      <a:tcStyle>
        <a:tcBdr/>
        <a:fill>
          <a:solidFill>
            <a:srgbClr val="EFF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1D4"/>
          </a:solidFill>
        </a:fill>
      </a:tcStyle>
    </a:wholeTbl>
    <a:band2H>
      <a:tcTxStyle/>
      <a:tcStyle>
        <a:tcBdr/>
        <a:fill>
          <a:solidFill>
            <a:srgbClr val="E7F0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9FD"/>
          </a:solidFill>
        </a:fill>
      </a:tcStyle>
    </a:wholeTbl>
    <a:band2H>
      <a:tcTxStyle/>
      <a:tcStyle>
        <a:tcBdr/>
        <a:fill>
          <a:solidFill>
            <a:srgbClr val="E8F4F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1"/>
    <p:restoredTop sz="94427"/>
  </p:normalViewPr>
  <p:slideViewPr>
    <p:cSldViewPr snapToGrid="0" snapToObjects="1">
      <p:cViewPr varScale="1">
        <p:scale>
          <a:sx n="102" d="100"/>
          <a:sy n="102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Survival wind speed: Damage must not occur at the CTA-S site due to 10 minute average wind speeds of up to 80 km/h, and damage beyond the Serviceability Limit State must not occur due to 10 minute average wind speeds of up to 100 km/h when in the Safe State</a:t>
            </a:r>
          </a:p>
          <a:p>
            <a:endParaRPr/>
          </a:p>
          <a:p>
            <a:r>
              <a:t>Survival wind gust: Damage beyond the Serviceability Limit State must not occur on the CTA-S site due to wind gusts (1s) of up to 170 km/h</a:t>
            </a:r>
          </a:p>
          <a:p>
            <a:endParaRPr/>
          </a:p>
          <a:p>
            <a:r>
              <a:t>Transition wind speed: During transitions, damage must not occur on-site due to 10 minute average wind speeds of up to 50 km/h and damage beyond the Serviceability Limit State must not occur due to 10 minute average wind speeds of up to 60 km/h.</a:t>
            </a:r>
          </a:p>
          <a:p>
            <a:endParaRPr/>
          </a:p>
          <a:p>
            <a:r>
              <a:t>Precision pointing wind speed: It must be possible to achieve precision pointing on the CTA-S site under 10 minute average wind speeds of up to 11 km/h</a:t>
            </a:r>
          </a:p>
          <a:p>
            <a:endParaRPr/>
          </a:p>
          <a:p>
            <a:r>
              <a:t>Observation wind speed: Performance requirements for observations must be met under 10 minute average wind speeds of up to 36 km/h</a:t>
            </a:r>
          </a:p>
          <a:p>
            <a:endParaRPr/>
          </a:p>
          <a:p>
            <a:r>
              <a:t>Rain wind speed: Damage beyond the Serviceability Limit State must not occur due to precipitation in the form of rain, snow or hail for (10 minute average) wind speeds of up to 90km/h.</a:t>
            </a:r>
          </a:p>
          <a:p>
            <a:endParaRPr/>
          </a:p>
          <a:p>
            <a:r>
              <a:t>(Serviceability Limit State: Damage can be repaired in-situ using available spare parts and a normal level of on-site manpower.)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957144"/>
            <a:ext cx="9144000" cy="130065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  <a:lvl2pPr algn="ctr">
              <a:defRPr>
                <a:solidFill>
                  <a:srgbClr val="000000"/>
                </a:solidFill>
              </a:defRPr>
            </a:lvl2pPr>
            <a:lvl3pPr algn="ctr">
              <a:defRPr>
                <a:solidFill>
                  <a:srgbClr val="000000"/>
                </a:solidFill>
              </a:defRPr>
            </a:lvl3pPr>
            <a:lvl4pPr algn="ctr">
              <a:defRPr>
                <a:solidFill>
                  <a:srgbClr val="000000"/>
                </a:solidFill>
              </a:defRPr>
            </a:lvl4pPr>
            <a:lvl5pPr algn="ctr"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 11"/>
          <p:cNvSpPr/>
          <p:nvPr/>
        </p:nvSpPr>
        <p:spPr>
          <a:xfrm>
            <a:off x="0" y="6079107"/>
            <a:ext cx="2377440" cy="7772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73421" y="173152"/>
            <a:ext cx="11855671" cy="53351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151B3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419" y="1016972"/>
            <a:ext cx="11855671" cy="547395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  <a:lvl2pPr marL="6858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2pPr>
            <a:lvl3pPr marL="11430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3pPr>
            <a:lvl4pPr marL="16002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4pPr>
            <a:lvl5pPr marL="20574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Rectangle 7"/>
          <p:cNvSpPr/>
          <p:nvPr/>
        </p:nvSpPr>
        <p:spPr>
          <a:xfrm>
            <a:off x="173419" y="769725"/>
            <a:ext cx="5234154" cy="36002"/>
          </a:xfrm>
          <a:prstGeom prst="rect">
            <a:avLst/>
          </a:prstGeom>
          <a:solidFill>
            <a:srgbClr val="8088A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Rectangle 8"/>
          <p:cNvSpPr/>
          <p:nvPr/>
        </p:nvSpPr>
        <p:spPr>
          <a:xfrm>
            <a:off x="173419" y="843817"/>
            <a:ext cx="2948154" cy="36002"/>
          </a:xfrm>
          <a:prstGeom prst="rect">
            <a:avLst/>
          </a:prstGeom>
          <a:solidFill>
            <a:srgbClr val="151B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151B33"/>
                </a:solidFill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173421" y="173152"/>
            <a:ext cx="11855671" cy="53351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151B3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>
            <a:off x="173419" y="1016972"/>
            <a:ext cx="11855671" cy="547395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  <a:lvl2pPr marL="6858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2pPr>
            <a:lvl3pPr marL="11430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3pPr>
            <a:lvl4pPr marL="16002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4pPr>
            <a:lvl5pPr marL="20574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Rectangle 7"/>
          <p:cNvSpPr/>
          <p:nvPr/>
        </p:nvSpPr>
        <p:spPr>
          <a:xfrm>
            <a:off x="173419" y="769725"/>
            <a:ext cx="5234154" cy="36002"/>
          </a:xfrm>
          <a:prstGeom prst="rect">
            <a:avLst/>
          </a:prstGeom>
          <a:solidFill>
            <a:srgbClr val="8088A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Rectangle 8"/>
          <p:cNvSpPr/>
          <p:nvPr/>
        </p:nvSpPr>
        <p:spPr>
          <a:xfrm>
            <a:off x="173419" y="843817"/>
            <a:ext cx="2948154" cy="36002"/>
          </a:xfrm>
          <a:prstGeom prst="rect">
            <a:avLst/>
          </a:prstGeom>
          <a:solidFill>
            <a:srgbClr val="151B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151B33"/>
                </a:solidFill>
              </a:defRPr>
            </a:pPr>
            <a:endParaRPr/>
          </a:p>
        </p:txBody>
      </p:sp>
      <p:pic>
        <p:nvPicPr>
          <p:cNvPr id="1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370" t="7240" r="5370" b="7240"/>
          <a:stretch>
            <a:fillRect/>
          </a:stretch>
        </p:blipFill>
        <p:spPr>
          <a:xfrm>
            <a:off x="11175999" y="173206"/>
            <a:ext cx="847068" cy="5333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loudheight_map_WOO,SA.pdf" descr="cloudheight_map_WOO,SA.pdf"/>
          <p:cNvPicPr>
            <a:picLocks noChangeAspect="1"/>
          </p:cNvPicPr>
          <p:nvPr/>
        </p:nvPicPr>
        <p:blipFill>
          <a:blip r:embed="rId2">
            <a:alphaModFix amt="20587"/>
            <a:extLst/>
          </a:blip>
          <a:srcRect l="16320" t="4548" r="44182" b="14294"/>
          <a:stretch>
            <a:fillRect/>
          </a:stretch>
        </p:blipFill>
        <p:spPr>
          <a:xfrm>
            <a:off x="8823568" y="5357"/>
            <a:ext cx="4165536" cy="684725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9"/>
          <p:cNvSpPr txBox="1"/>
          <p:nvPr/>
        </p:nvSpPr>
        <p:spPr>
          <a:xfrm>
            <a:off x="287717" y="6490927"/>
            <a:ext cx="416100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A6A6A6"/>
                </a:solidFill>
                <a:latin typeface="Fira Sans Condensed Regular"/>
                <a:ea typeface="Fira Sans Condensed Regular"/>
                <a:cs typeface="Fira Sans Condensed Regular"/>
                <a:sym typeface="Fira Sans Condensed Regular"/>
              </a:defRPr>
            </a:lvl1pPr>
          </a:lstStyle>
          <a:p>
            <a:r>
              <a:t>Quantifying Australian IACT sites | P. McGee &amp; S. Einecke</a:t>
            </a:r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87721" y="173152"/>
            <a:ext cx="11855671" cy="53351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1A303F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287718" y="1016972"/>
            <a:ext cx="11855672" cy="547395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  <a:lvl2pPr marL="6858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2pPr>
            <a:lvl3pPr marL="11430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3pPr>
            <a:lvl4pPr marL="16002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4pPr>
            <a:lvl5pPr marL="2057400" indent="-228600">
              <a:buClr>
                <a:srgbClr val="A6A6A6"/>
              </a:buClr>
              <a:buSzPct val="100000"/>
              <a:buChar char="▪"/>
              <a:defRPr sz="18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Rectangle"/>
          <p:cNvSpPr/>
          <p:nvPr/>
        </p:nvSpPr>
        <p:spPr>
          <a:xfrm>
            <a:off x="2676" y="-702"/>
            <a:ext cx="124285" cy="6884804"/>
          </a:xfrm>
          <a:prstGeom prst="rect">
            <a:avLst/>
          </a:prstGeom>
          <a:solidFill>
            <a:srgbClr val="D3212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93581" y="129776"/>
            <a:ext cx="720075" cy="53351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73421" y="65575"/>
            <a:ext cx="11855671" cy="533511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lvl1pPr>
            <a:lvl2pPr marL="6858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lvl2pPr>
            <a:lvl3pPr marL="11430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lvl3pPr>
            <a:lvl4pPr marL="16002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lvl4pPr>
            <a:lvl5pPr marL="20574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000000"/>
                </a:solidFill>
              </a:defRPr>
            </a:lvl1pPr>
            <a:lvl2pPr>
              <a:defRPr b="1">
                <a:solidFill>
                  <a:srgbClr val="000000"/>
                </a:solidFill>
              </a:defRPr>
            </a:lvl2pPr>
            <a:lvl3pPr>
              <a:defRPr b="1">
                <a:solidFill>
                  <a:srgbClr val="000000"/>
                </a:solidFill>
              </a:defRPr>
            </a:lvl3pPr>
            <a:lvl4pPr>
              <a:defRPr b="1">
                <a:solidFill>
                  <a:srgbClr val="000000"/>
                </a:solidFill>
              </a:defRPr>
            </a:lvl4pPr>
            <a:lvl5pPr>
              <a:defRPr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marL="2286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73421" y="65575"/>
            <a:ext cx="11855671" cy="533511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A6A6A6"/>
              </a:buClr>
              <a:buSzPct val="100000"/>
              <a:buChar char="▪"/>
              <a:defRPr sz="3200">
                <a:solidFill>
                  <a:srgbClr val="000000"/>
                </a:solidFill>
              </a:defRPr>
            </a:lvl1pPr>
            <a:lvl2pPr marL="718457" indent="-261257">
              <a:buClr>
                <a:srgbClr val="A6A6A6"/>
              </a:buClr>
              <a:buSzPct val="100000"/>
              <a:buChar char="▪"/>
              <a:defRPr sz="3200">
                <a:solidFill>
                  <a:srgbClr val="000000"/>
                </a:solidFill>
              </a:defRPr>
            </a:lvl2pPr>
            <a:lvl3pPr marL="1219200" indent="-304800">
              <a:buClr>
                <a:srgbClr val="A6A6A6"/>
              </a:buClr>
              <a:buSzPct val="100000"/>
              <a:buChar char="▪"/>
              <a:defRPr sz="3200">
                <a:solidFill>
                  <a:srgbClr val="000000"/>
                </a:solidFill>
              </a:defRPr>
            </a:lvl3pPr>
            <a:lvl4pPr marL="1737360" indent="-365760">
              <a:buClr>
                <a:srgbClr val="A6A6A6"/>
              </a:buClr>
              <a:buSzPct val="100000"/>
              <a:buChar char="▪"/>
              <a:defRPr sz="3200">
                <a:solidFill>
                  <a:srgbClr val="000000"/>
                </a:solidFill>
              </a:defRPr>
            </a:lvl4pPr>
            <a:lvl5pPr marL="2194560" indent="-365760">
              <a:buClr>
                <a:srgbClr val="A6A6A6"/>
              </a:buClr>
              <a:buSzPct val="100000"/>
              <a:buChar char="▪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-228600">
              <a:buClr>
                <a:srgbClr val="A6A6A6"/>
              </a:buClr>
              <a:buSzPct val="100000"/>
              <a:buChar char="▪"/>
              <a:defRPr sz="2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173418" y="6490927"/>
            <a:ext cx="1845334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A6A6A6"/>
                </a:solidFill>
                <a:latin typeface="Fira Sans Condensed Regular"/>
                <a:ea typeface="Fira Sans Condensed Regular"/>
                <a:cs typeface="Fira Sans Condensed Regular"/>
                <a:sym typeface="Fira Sans Condensed Regular"/>
              </a:defRPr>
            </a:lvl1pPr>
          </a:lstStyle>
          <a:p>
            <a:r>
              <a:t>CHEC Status | S. Einecke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5109" y="6471582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888888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aat-ops.anu.edu.au/AATdatabase/met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ctrTitle"/>
          </p:nvPr>
        </p:nvSpPr>
        <p:spPr>
          <a:xfrm>
            <a:off x="4473330" y="1145380"/>
            <a:ext cx="7451288" cy="1562987"/>
          </a:xfrm>
          <a:prstGeom prst="rect">
            <a:avLst/>
          </a:prstGeom>
        </p:spPr>
        <p:txBody>
          <a:bodyPr/>
          <a:lstStyle>
            <a:lvl1pPr algn="l">
              <a:defRPr sz="4300">
                <a:solidFill>
                  <a:srgbClr val="1A303F"/>
                </a:solidFill>
              </a:defRPr>
            </a:lvl1pPr>
          </a:lstStyle>
          <a:p>
            <a:r>
              <a:t>Quantifying Potential New Sites for IACTs in Australia</a:t>
            </a:r>
          </a:p>
        </p:txBody>
      </p:sp>
      <p:sp>
        <p:nvSpPr>
          <p:cNvPr id="12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4431726" y="4005965"/>
            <a:ext cx="3433006" cy="674452"/>
          </a:xfrm>
          <a:prstGeom prst="rect">
            <a:avLst/>
          </a:prstGeom>
        </p:spPr>
        <p:txBody>
          <a:bodyPr anchor="ctr"/>
          <a:lstStyle>
            <a:lvl1pPr algn="l">
              <a:defRPr sz="1800" b="1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r>
              <a:t>Paddy McGee, Sabrina Einecke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35" t="28064" r="5535" b="23040"/>
          <a:stretch>
            <a:fillRect/>
          </a:stretch>
        </p:blipFill>
        <p:spPr>
          <a:xfrm>
            <a:off x="4538860" y="4888695"/>
            <a:ext cx="1569936" cy="52932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ubtitle 2"/>
          <p:cNvSpPr txBox="1"/>
          <p:nvPr/>
        </p:nvSpPr>
        <p:spPr>
          <a:xfrm>
            <a:off x="4457126" y="6140541"/>
            <a:ext cx="3433006" cy="529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90000"/>
              </a:lnSpc>
              <a:defRPr sz="1200" b="1">
                <a:solidFill>
                  <a:srgbClr val="000000">
                    <a:alpha val="50000"/>
                  </a:srgbClr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pPr>
            <a:r>
              <a:t>Nov 22nd</a:t>
            </a:r>
            <a:r>
              <a:rPr b="0">
                <a:latin typeface="Fira Sans Bold"/>
                <a:ea typeface="Fira Sans Bold"/>
                <a:cs typeface="Fira Sans Bold"/>
                <a:sym typeface="Fira Sans Bold"/>
              </a:rPr>
              <a:t>, 2021</a:t>
            </a:r>
          </a:p>
        </p:txBody>
      </p:sp>
      <p:sp>
        <p:nvSpPr>
          <p:cNvPr id="127" name="Title 1"/>
          <p:cNvSpPr txBox="1"/>
          <p:nvPr/>
        </p:nvSpPr>
        <p:spPr>
          <a:xfrm>
            <a:off x="4671138" y="2741892"/>
            <a:ext cx="7350204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D32127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Cross Checks with Data </a:t>
            </a:r>
            <a:br/>
            <a:r>
              <a:t>from Siding Spring Observatory</a:t>
            </a:r>
          </a:p>
        </p:txBody>
      </p:sp>
      <p:pic>
        <p:nvPicPr>
          <p:cNvPr id="128" name="cloudheight_map_WOO,SA.pdf" descr="cloudheight_map_WOO,SA.pdf"/>
          <p:cNvPicPr>
            <a:picLocks noChangeAspect="1"/>
          </p:cNvPicPr>
          <p:nvPr/>
        </p:nvPicPr>
        <p:blipFill>
          <a:blip r:embed="rId3">
            <a:extLst/>
          </a:blip>
          <a:srcRect l="16320" t="4548" r="44182" b="14294"/>
          <a:stretch>
            <a:fillRect/>
          </a:stretch>
        </p:blipFill>
        <p:spPr>
          <a:xfrm>
            <a:off x="1239" y="5302"/>
            <a:ext cx="4165536" cy="6847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499" y="1072614"/>
            <a:ext cx="6985001" cy="471277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Comparison: MODIS - SS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Comparison: MODIS - SSO</a:t>
            </a:r>
          </a:p>
        </p:txBody>
      </p:sp>
      <p:sp>
        <p:nvSpPr>
          <p:cNvPr id="172" name="(Comparison performed for 2018)"/>
          <p:cNvSpPr txBox="1"/>
          <p:nvPr/>
        </p:nvSpPr>
        <p:spPr>
          <a:xfrm>
            <a:off x="669106" y="5737402"/>
            <a:ext cx="476250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A9A9A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r>
              <a:t>(Comparison performed for 2018)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6B6C5-5E3F-654E-BA3C-1949FEE01458}"/>
              </a:ext>
            </a:extLst>
          </p:cNvPr>
          <p:cNvSpPr txBox="1"/>
          <p:nvPr/>
        </p:nvSpPr>
        <p:spPr>
          <a:xfrm>
            <a:off x="287721" y="1282700"/>
            <a:ext cx="2188779" cy="397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good agreement under clear conditions (also high proportion of clear nights)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also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agreement for very cloudy conditions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but quite a few “MODIS cloudy” matched by “SSO probably clear”…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1F2F9-BF30-9C4D-828D-B315ECC61E4A}"/>
              </a:ext>
            </a:extLst>
          </p:cNvPr>
          <p:cNvSpPr txBox="1"/>
          <p:nvPr/>
        </p:nvSpPr>
        <p:spPr>
          <a:xfrm>
            <a:off x="9864436" y="1282700"/>
            <a:ext cx="1458087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# of MODIS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passes in 2018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00" y="1072614"/>
            <a:ext cx="6985000" cy="471277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mparison: MODIS - SS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Comparison: MODIS - SSO</a:t>
            </a:r>
          </a:p>
        </p:txBody>
      </p:sp>
      <p:sp>
        <p:nvSpPr>
          <p:cNvPr id="176" name="(Comparison performed for 2018)"/>
          <p:cNvSpPr txBox="1"/>
          <p:nvPr/>
        </p:nvSpPr>
        <p:spPr>
          <a:xfrm>
            <a:off x="669106" y="5737402"/>
            <a:ext cx="476250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A9A9A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r>
              <a:t>(Comparison performed for 2018)</a:t>
            </a:r>
          </a:p>
        </p:txBody>
      </p:sp>
      <p:sp>
        <p:nvSpPr>
          <p:cNvPr id="177" name="Oval"/>
          <p:cNvSpPr/>
          <p:nvPr/>
        </p:nvSpPr>
        <p:spPr>
          <a:xfrm>
            <a:off x="4926968" y="1165465"/>
            <a:ext cx="2500976" cy="2108909"/>
          </a:xfrm>
          <a:prstGeom prst="ellipse">
            <a:avLst/>
          </a:prstGeom>
          <a:ln w="50800">
            <a:solidFill>
              <a:srgbClr val="D3212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78" name="??"/>
          <p:cNvSpPr txBox="1"/>
          <p:nvPr/>
        </p:nvSpPr>
        <p:spPr>
          <a:xfrm>
            <a:off x="6276598" y="698372"/>
            <a:ext cx="492326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6F366-5068-144F-A80F-9CE197774ABA}"/>
              </a:ext>
            </a:extLst>
          </p:cNvPr>
          <p:cNvSpPr txBox="1"/>
          <p:nvPr/>
        </p:nvSpPr>
        <p:spPr>
          <a:xfrm>
            <a:off x="9698182" y="1662545"/>
            <a:ext cx="183158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# of MODIS passes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in 2018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mparison: MODIS - SS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Comparison: MODIS - SSO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932"/>
          <a:stretch>
            <a:fillRect/>
          </a:stretch>
        </p:blipFill>
        <p:spPr>
          <a:xfrm>
            <a:off x="2007242" y="671509"/>
            <a:ext cx="5346701" cy="62273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62C0D41-D20D-F64D-89AB-DF97B827D979}"/>
              </a:ext>
            </a:extLst>
          </p:cNvPr>
          <p:cNvSpPr/>
          <p:nvPr/>
        </p:nvSpPr>
        <p:spPr>
          <a:xfrm>
            <a:off x="4391891" y="997527"/>
            <a:ext cx="1801091" cy="637309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D63AF6-C096-CF40-B362-4563B96A49CD}"/>
              </a:ext>
            </a:extLst>
          </p:cNvPr>
          <p:cNvCxnSpPr/>
          <p:nvPr/>
        </p:nvCxnSpPr>
        <p:spPr>
          <a:xfrm>
            <a:off x="6289964" y="1260764"/>
            <a:ext cx="181494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179A36-F9B7-484A-BF44-DD6AA969564C}"/>
              </a:ext>
            </a:extLst>
          </p:cNvPr>
          <p:cNvSpPr txBox="1"/>
          <p:nvPr/>
        </p:nvSpPr>
        <p:spPr>
          <a:xfrm>
            <a:off x="8285018" y="997527"/>
            <a:ext cx="3491346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SSO sky temp 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sso_cloudflag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 says “clear”, but MODIS single-pixel cloud mask says “cloudy”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Unknown.gif" descr="Unknown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570" y="1130300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2180" y="83484"/>
            <a:ext cx="3976169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2180" y="3269641"/>
            <a:ext cx="4186594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omparison: MODIS - SS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Comparison: MODIS - SSO</a:t>
            </a:r>
          </a:p>
        </p:txBody>
      </p:sp>
      <p:sp>
        <p:nvSpPr>
          <p:cNvPr id="187" name="SSO: Cirrus MODIS: High clouds —&gt; All good"/>
          <p:cNvSpPr txBox="1"/>
          <p:nvPr/>
        </p:nvSpPr>
        <p:spPr>
          <a:xfrm>
            <a:off x="1842877" y="5174594"/>
            <a:ext cx="354654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dirty="0"/>
              <a:t>SSO: Cirrus</a:t>
            </a:r>
            <a:r>
              <a:rPr lang="en-AU" dirty="0"/>
              <a:t> visible in ASC images (but sky temp says clear)</a:t>
            </a:r>
            <a:br>
              <a:rPr dirty="0"/>
            </a:br>
            <a:r>
              <a:rPr dirty="0"/>
              <a:t>MODIS: High clouds</a:t>
            </a:r>
            <a:br>
              <a:rPr dirty="0"/>
            </a:br>
            <a:r>
              <a:rPr dirty="0"/>
              <a:t>—&gt; All good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6E509-FD63-2C4B-BF5F-792D226F28F9}"/>
              </a:ext>
            </a:extLst>
          </p:cNvPr>
          <p:cNvSpPr txBox="1"/>
          <p:nvPr/>
        </p:nvSpPr>
        <p:spPr>
          <a:xfrm>
            <a:off x="10588774" y="965200"/>
            <a:ext cx="1336526" cy="4524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white = MODIS cloudy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but is high-level cloud, ~9,000m +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omparison: MODIS - SS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Comparison: MODIS - SSO</a:t>
            </a:r>
          </a:p>
        </p:txBody>
      </p:sp>
      <p:pic>
        <p:nvPicPr>
          <p:cNvPr id="190" name="Unknown.gif" descr="Unknown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570" y="1130300"/>
            <a:ext cx="50800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2180" y="83484"/>
            <a:ext cx="3976169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2180" y="3269641"/>
            <a:ext cx="4186594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SO: Clear overhead MODIS: Caught cloud —&gt; All good"/>
          <p:cNvSpPr txBox="1"/>
          <p:nvPr/>
        </p:nvSpPr>
        <p:spPr>
          <a:xfrm>
            <a:off x="1399309" y="5174594"/>
            <a:ext cx="421178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dirty="0"/>
              <a:t>SSO: Clear overhead</a:t>
            </a:r>
            <a:r>
              <a:rPr lang="en-AU" dirty="0"/>
              <a:t> in ASC image (and sky temp says clear)</a:t>
            </a:r>
            <a:br>
              <a:rPr dirty="0"/>
            </a:br>
            <a:r>
              <a:rPr dirty="0"/>
              <a:t>MODIS: </a:t>
            </a:r>
            <a:r>
              <a:rPr lang="en-AU" dirty="0"/>
              <a:t>Cloud detected </a:t>
            </a:r>
            <a:r>
              <a:rPr lang="en-AU" i="1" dirty="0"/>
              <a:t>around</a:t>
            </a:r>
            <a:r>
              <a:rPr lang="en-AU" dirty="0"/>
              <a:t> SSO</a:t>
            </a:r>
            <a:br>
              <a:rPr dirty="0"/>
            </a:br>
            <a:r>
              <a:rPr dirty="0"/>
              <a:t>—&gt; All good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A75A6-FCE5-074E-9610-210CA97411E8}"/>
              </a:ext>
            </a:extLst>
          </p:cNvPr>
          <p:cNvSpPr txBox="1"/>
          <p:nvPr/>
        </p:nvSpPr>
        <p:spPr>
          <a:xfrm>
            <a:off x="10588774" y="706663"/>
            <a:ext cx="1554618" cy="6740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white = cloudy around SSO, but with clear patch over SSO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mid-level cloud around SSO, very low cloud height (clear) over SSO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SO: Cloudi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rPr dirty="0"/>
              <a:t>SSO: Cloudiness</a:t>
            </a:r>
            <a:r>
              <a:rPr lang="en-AU" dirty="0"/>
              <a:t> (based on sky temperatures)</a:t>
            </a:r>
            <a:endParaRPr dirty="0"/>
          </a:p>
        </p:txBody>
      </p:sp>
      <p:sp>
        <p:nvSpPr>
          <p:cNvPr id="199" name="Cloudiness = Fraction of clear night"/>
          <p:cNvSpPr txBox="1">
            <a:spLocks noGrp="1"/>
          </p:cNvSpPr>
          <p:nvPr>
            <p:ph type="body" idx="1"/>
          </p:nvPr>
        </p:nvSpPr>
        <p:spPr>
          <a:xfrm>
            <a:off x="287718" y="1016972"/>
            <a:ext cx="1374827" cy="54739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Cloudiness = Fraction of </a:t>
            </a:r>
            <a:r>
              <a:rPr lang="en-AU" dirty="0"/>
              <a:t>night that is clear (SSO cloud mask &gt;= 2)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nearly twice as many fully clear nights as fully cloudy nights</a:t>
            </a:r>
            <a:endParaRPr dirty="0"/>
          </a:p>
        </p:txBody>
      </p:sp>
      <p:pic>
        <p:nvPicPr>
          <p:cNvPr id="200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100" y="1723210"/>
            <a:ext cx="6237065" cy="46440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DF3B9-8036-A84F-B69B-6201F0581B82}"/>
              </a:ext>
            </a:extLst>
          </p:cNvPr>
          <p:cNvSpPr txBox="1"/>
          <p:nvPr/>
        </p:nvSpPr>
        <p:spPr>
          <a:xfrm>
            <a:off x="1787236" y="2050473"/>
            <a:ext cx="536864" cy="430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# of </a:t>
            </a:r>
            <a:r>
              <a:rPr lang="en-US" sz="1100" dirty="0"/>
              <a:t>nights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MODIS: Cloudi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MODIS: Cloudiness</a:t>
            </a:r>
          </a:p>
        </p:txBody>
      </p:sp>
      <p:sp>
        <p:nvSpPr>
          <p:cNvPr id="203" name="How good is the extrapolation from 1-2 nightly measurements to entire night?…"/>
          <p:cNvSpPr txBox="1">
            <a:spLocks noGrp="1"/>
          </p:cNvSpPr>
          <p:nvPr>
            <p:ph type="body" idx="1"/>
          </p:nvPr>
        </p:nvSpPr>
        <p:spPr>
          <a:xfrm>
            <a:off x="287718" y="1016972"/>
            <a:ext cx="6654904" cy="547395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919191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How good is the extrapolation from 1-2 nightly measurements to entire night?</a:t>
            </a:r>
          </a:p>
          <a:p>
            <a:endParaRPr/>
          </a:p>
          <a:p>
            <a:r>
              <a:t>Cloudy nights: 24%</a:t>
            </a:r>
          </a:p>
          <a:p>
            <a:r>
              <a:t>Cloudy nights extrapolated: 39%</a:t>
            </a:r>
          </a:p>
          <a:p>
            <a:endParaRPr/>
          </a:p>
          <a:p>
            <a:r>
              <a:t>Clear nights: 39%</a:t>
            </a:r>
          </a:p>
          <a:p>
            <a:r>
              <a:t>Clear nights extrapolated: 56%</a:t>
            </a:r>
          </a:p>
        </p:txBody>
      </p:sp>
      <p:pic>
        <p:nvPicPr>
          <p:cNvPr id="204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9574" y="1633364"/>
            <a:ext cx="6149699" cy="424117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(Cloudy night = fraction of clear night &lt; 10% )…"/>
          <p:cNvSpPr txBox="1"/>
          <p:nvPr/>
        </p:nvSpPr>
        <p:spPr>
          <a:xfrm>
            <a:off x="669106" y="5737402"/>
            <a:ext cx="476250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A9A9A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(Cloudy night = fraction of clear night &lt; 10% )</a:t>
            </a:r>
          </a:p>
          <a:p>
            <a:pPr>
              <a:defRPr>
                <a:solidFill>
                  <a:srgbClr val="A9A9A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(Clear night = fraction of clear night &gt; 90% )</a:t>
            </a:r>
          </a:p>
        </p:txBody>
      </p:sp>
      <p:sp>
        <p:nvSpPr>
          <p:cNvPr id="206" name="~30% uncertainty from extrapolation"/>
          <p:cNvSpPr txBox="1"/>
          <p:nvPr/>
        </p:nvSpPr>
        <p:spPr>
          <a:xfrm>
            <a:off x="890369" y="4442038"/>
            <a:ext cx="4319974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~30% uncertainty from extrapolation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77636"/>
            <a:ext cx="8229600" cy="5278582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some MODIS passes showed inconsistencies between MODIS and SSO sky-temperature cloud flags (using Boltwood ground-based passive IR cloud monitor)</a:t>
            </a:r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e.g. MODIS indicated the presence of cloud, but SSO sky-temps suggested clear skies</a:t>
            </a:r>
          </a:p>
          <a:p>
            <a:endParaRPr lang="en-US" sz="2400" dirty="0"/>
          </a:p>
          <a:p>
            <a:r>
              <a:rPr lang="en-US" sz="2400" dirty="0"/>
              <a:t>the conditions we use for SSO cloud monitor flags are:</a:t>
            </a:r>
          </a:p>
          <a:p>
            <a:pPr lvl="1"/>
            <a:r>
              <a:rPr lang="en-US" sz="2000" dirty="0"/>
              <a:t>very cloudy (0): &gt; -10° C </a:t>
            </a:r>
          </a:p>
          <a:p>
            <a:pPr lvl="1"/>
            <a:r>
              <a:rPr lang="en-US" sz="2000" dirty="0"/>
              <a:t>probably cloudy (1): &gt; -25° C  </a:t>
            </a:r>
          </a:p>
          <a:p>
            <a:pPr lvl="1"/>
            <a:r>
              <a:rPr lang="en-US" sz="2000" dirty="0"/>
              <a:t>probably clear (2): &lt; -25° C</a:t>
            </a:r>
          </a:p>
          <a:p>
            <a:pPr lvl="1"/>
            <a:r>
              <a:rPr lang="en-US" sz="2000" dirty="0"/>
              <a:t>clear (3): &lt; -30° C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SSO nominally &lt; -25° C taken as clear skies (stated on the page referred to  below)</a:t>
            </a:r>
          </a:p>
          <a:p>
            <a:endParaRPr lang="en-US" sz="2400" dirty="0"/>
          </a:p>
          <a:p>
            <a:r>
              <a:rPr lang="en-US" sz="2400" dirty="0"/>
              <a:t>we adopted &lt; -30° C for clear skies, as looking at the real-time AAT weather page at </a:t>
            </a:r>
            <a:r>
              <a:rPr lang="en-US" sz="2400" dirty="0">
                <a:hlinkClick r:id="rId2"/>
              </a:rPr>
              <a:t>http://aat-ops.anu.edu.au/AATdatabase/met.html</a:t>
            </a:r>
            <a:r>
              <a:rPr lang="en-US" sz="2400" dirty="0"/>
              <a:t> showed some cloud still around on occasions at ~ -25° C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983D8-C06F-844F-B0DE-3CED7CDAA183}"/>
              </a:ext>
            </a:extLst>
          </p:cNvPr>
          <p:cNvSpPr txBox="1"/>
          <p:nvPr/>
        </p:nvSpPr>
        <p:spPr>
          <a:xfrm>
            <a:off x="2313709" y="387927"/>
            <a:ext cx="604748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Caveat about Boltwood cloud sensor “clear” sky temperatures</a:t>
            </a:r>
          </a:p>
        </p:txBody>
      </p:sp>
    </p:spTree>
    <p:extLst>
      <p:ext uri="{BB962C8B-B14F-4D97-AF65-F5344CB8AC3E}">
        <p14:creationId xmlns:p14="http://schemas.microsoft.com/office/powerpoint/2010/main" val="40667580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4911"/>
            <a:ext cx="8229600" cy="567125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      Table of discrepant MODIS/SSO cloud flags : SSO indicates clear, MODIS indicates cloud</a:t>
            </a:r>
          </a:p>
        </p:txBody>
      </p:sp>
      <p:pic>
        <p:nvPicPr>
          <p:cNvPr id="2" name="Picture 1" descr="MODIS_SSO_cloud_flag_disagre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91" y="1175184"/>
            <a:ext cx="6767366" cy="51140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D1870B-B275-5746-8423-DA94095E67B1}"/>
              </a:ext>
            </a:extLst>
          </p:cNvPr>
          <p:cNvSpPr/>
          <p:nvPr/>
        </p:nvSpPr>
        <p:spPr>
          <a:xfrm>
            <a:off x="4849091" y="1510145"/>
            <a:ext cx="4484866" cy="23552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68DEA-D8BB-AB43-9FBC-B02A4F2AE499}"/>
              </a:ext>
            </a:extLst>
          </p:cNvPr>
          <p:cNvSpPr txBox="1"/>
          <p:nvPr/>
        </p:nvSpPr>
        <p:spPr>
          <a:xfrm>
            <a:off x="9698182" y="1343891"/>
            <a:ext cx="1676400" cy="4524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sky temp = clear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cloudiness = mostly clear night (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based on sky temps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cloudflag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= clear at time of pass (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based on sky temps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cmask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= MODIS says cloud around SSO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37BEF50-5ACD-EE4F-8575-349898A51A88}"/>
              </a:ext>
            </a:extLst>
          </p:cNvPr>
          <p:cNvSpPr/>
          <p:nvPr/>
        </p:nvSpPr>
        <p:spPr>
          <a:xfrm>
            <a:off x="9545782" y="1175184"/>
            <a:ext cx="2070675" cy="441602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0309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4911"/>
            <a:ext cx="8229600" cy="567125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numbers after pass ID and time are</a:t>
            </a:r>
          </a:p>
          <a:p>
            <a:endParaRPr lang="en-US" sz="2400" dirty="0"/>
          </a:p>
          <a:p>
            <a:pPr lvl="1"/>
            <a:r>
              <a:rPr lang="en-US" sz="1600" dirty="0"/>
              <a:t>sky temp (° C ) : nominally &lt; -30° C taken to be clear skies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err="1"/>
              <a:t>sso_cloudiness</a:t>
            </a:r>
            <a:r>
              <a:rPr lang="en-US" sz="1600" dirty="0"/>
              <a:t> = fraction of night with temp-derived cloud flag &gt;= 2 (a higher value = more of the night is clear, i.e. 1 is clear all night)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err="1"/>
              <a:t>sso_cloud_flag</a:t>
            </a:r>
            <a:r>
              <a:rPr lang="en-US" sz="1600" dirty="0"/>
              <a:t> (based on sky temps, as defined earlier)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modis_10km_cmask_1 is an average of the following MODIS cloud flags (a MODIS pixel is 1km-square) taken over a 10km-radius circle </a:t>
            </a:r>
            <a:r>
              <a:rPr lang="en-US" sz="1600" dirty="0" err="1"/>
              <a:t>centred</a:t>
            </a:r>
            <a:r>
              <a:rPr lang="en-US" sz="1600" dirty="0"/>
              <a:t> on SSO, based on the following</a:t>
            </a:r>
          </a:p>
          <a:p>
            <a:pPr lvl="2"/>
            <a:r>
              <a:rPr lang="en-US" sz="1600" dirty="0"/>
              <a:t>0  = very cloudy</a:t>
            </a:r>
          </a:p>
          <a:p>
            <a:pPr lvl="2"/>
            <a:r>
              <a:rPr lang="en-US" sz="1600" dirty="0"/>
              <a:t>1 = probably cloudy</a:t>
            </a:r>
          </a:p>
          <a:p>
            <a:pPr lvl="2"/>
            <a:r>
              <a:rPr lang="en-US" sz="1600" dirty="0"/>
              <a:t>2 = probably clear</a:t>
            </a:r>
          </a:p>
          <a:p>
            <a:pPr lvl="2"/>
            <a:r>
              <a:rPr lang="en-US" sz="1600" dirty="0"/>
              <a:t>3= clear</a:t>
            </a:r>
          </a:p>
          <a:p>
            <a:pPr lvl="2"/>
            <a:r>
              <a:rPr lang="en-US" sz="1600" dirty="0"/>
              <a:t>but, as an average is taken, the value may not be an integer</a:t>
            </a:r>
          </a:p>
          <a:p>
            <a:pPr lvl="2"/>
            <a:r>
              <a:rPr lang="en-US" sz="1600" dirty="0"/>
              <a:t>all values in the table indicate the presence of significant amounts of cloud in the MODIS data</a:t>
            </a:r>
          </a:p>
          <a:p>
            <a:pPr lvl="1"/>
            <a:endParaRPr lang="en-US" sz="16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0527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"/>
          <p:cNvSpPr txBox="1">
            <a:spLocks noGrp="1"/>
          </p:cNvSpPr>
          <p:nvPr>
            <p:ph type="title"/>
          </p:nvPr>
        </p:nvSpPr>
        <p:spPr>
          <a:xfrm>
            <a:off x="287720" y="173151"/>
            <a:ext cx="11855672" cy="533512"/>
          </a:xfrm>
          <a:prstGeom prst="rect">
            <a:avLst/>
          </a:prstGeom>
        </p:spPr>
        <p:txBody>
          <a:bodyPr/>
          <a:lstStyle>
            <a:lvl1pPr defTabSz="621791">
              <a:defRPr sz="2400"/>
            </a:lvl1pPr>
          </a:lstStyle>
          <a:p>
            <a:r>
              <a:t>Siding Spring Observatory (SSO)</a:t>
            </a:r>
          </a:p>
        </p:txBody>
      </p:sp>
      <p:sp>
        <p:nvSpPr>
          <p:cNvPr id="131" name="Body"/>
          <p:cNvSpPr txBox="1">
            <a:spLocks noGrp="1"/>
          </p:cNvSpPr>
          <p:nvPr>
            <p:ph type="body" sz="half" idx="1"/>
          </p:nvPr>
        </p:nvSpPr>
        <p:spPr>
          <a:xfrm>
            <a:off x="287719" y="1016971"/>
            <a:ext cx="4887684" cy="5473958"/>
          </a:xfrm>
          <a:prstGeom prst="rect">
            <a:avLst/>
          </a:prstGeom>
        </p:spPr>
        <p:txBody>
          <a:bodyPr/>
          <a:lstStyle/>
          <a:p>
            <a:r>
              <a:rPr dirty="0"/>
              <a:t>Located on Mount </a:t>
            </a:r>
            <a:r>
              <a:rPr dirty="0" err="1"/>
              <a:t>Woorut</a:t>
            </a:r>
            <a:r>
              <a:rPr dirty="0"/>
              <a:t> (~1160 m)</a:t>
            </a:r>
          </a:p>
          <a:p>
            <a:r>
              <a:rPr dirty="0"/>
              <a:t>27 km west of </a:t>
            </a:r>
            <a:r>
              <a:rPr dirty="0" err="1"/>
              <a:t>Coonabarabran</a:t>
            </a:r>
            <a:r>
              <a:rPr dirty="0"/>
              <a:t>, NSW</a:t>
            </a:r>
          </a:p>
          <a:p>
            <a:endParaRPr dirty="0"/>
          </a:p>
          <a:p>
            <a:r>
              <a:rPr dirty="0"/>
              <a:t>Record of weather data</a:t>
            </a:r>
            <a:br>
              <a:rPr dirty="0"/>
            </a:br>
            <a:r>
              <a:rPr dirty="0"/>
              <a:t>(courtesy of James Cameron, ANU)</a:t>
            </a:r>
          </a:p>
          <a:p>
            <a:pPr lvl="1"/>
            <a:r>
              <a:rPr dirty="0"/>
              <a:t>2011 - 2020: Temperatures, humidity, rainfall, dew point, pressure, brightness, sky meter temperature</a:t>
            </a:r>
            <a:br>
              <a:rPr dirty="0"/>
            </a:br>
            <a:r>
              <a:rPr dirty="0"/>
              <a:t>(every 10 minutes)</a:t>
            </a:r>
          </a:p>
          <a:p>
            <a:pPr lvl="1"/>
            <a:r>
              <a:rPr dirty="0"/>
              <a:t>2018: All Sky Camera Images </a:t>
            </a:r>
            <a:br>
              <a:rPr dirty="0"/>
            </a:br>
            <a:r>
              <a:rPr dirty="0"/>
              <a:t>(every </a:t>
            </a:r>
            <a:r>
              <a:rPr lang="en-AU" dirty="0"/>
              <a:t>0.5</a:t>
            </a:r>
            <a:r>
              <a:rPr dirty="0"/>
              <a:t> minutes)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45027" y="6471580"/>
            <a:ext cx="184060" cy="2692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33" name="terrain_map_SSO,NSW.png" descr="terrain_map_SSO,NS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6160" y="1224347"/>
            <a:ext cx="6260498" cy="505920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Circle"/>
          <p:cNvSpPr/>
          <p:nvPr/>
        </p:nvSpPr>
        <p:spPr>
          <a:xfrm>
            <a:off x="8917865" y="3367840"/>
            <a:ext cx="190501" cy="185820"/>
          </a:xfrm>
          <a:prstGeom prst="ellipse">
            <a:avLst/>
          </a:prstGeom>
          <a:solidFill>
            <a:srgbClr val="D32127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73865"/>
            <a:ext cx="8229600" cy="5652299"/>
          </a:xfrm>
        </p:spPr>
        <p:txBody>
          <a:bodyPr>
            <a:normAutofit/>
          </a:bodyPr>
          <a:lstStyle/>
          <a:p>
            <a:r>
              <a:rPr lang="en-US" sz="2400" dirty="0"/>
              <a:t>for these passes, the relevant SSO ASC images were checked for the visible presence of cloud</a:t>
            </a:r>
          </a:p>
          <a:p>
            <a:endParaRPr lang="en-US" sz="2400" dirty="0"/>
          </a:p>
          <a:p>
            <a:r>
              <a:rPr lang="en-US" sz="2400" dirty="0"/>
              <a:t>in all cases, it was found that at least some cloud was present in the ASC images</a:t>
            </a:r>
          </a:p>
          <a:p>
            <a:pPr lvl="1"/>
            <a:r>
              <a:rPr lang="en-US" sz="2000" dirty="0"/>
              <a:t>at least cirrus, sometimes very thin (it is known that such cloud may not be picked up by passive IR cloud sensors)</a:t>
            </a:r>
          </a:p>
          <a:p>
            <a:pPr lvl="1"/>
            <a:r>
              <a:rPr lang="en-US" sz="2000" dirty="0"/>
              <a:t>sometimes there is a clear patch overhead (or near overhead) at the time of the MODIS pass, but with cloud otherwise present (this should show up in the </a:t>
            </a:r>
            <a:r>
              <a:rPr lang="en-US" sz="2000" i="1" dirty="0" err="1"/>
              <a:t>sso_cloudiness</a:t>
            </a:r>
            <a:r>
              <a:rPr lang="en-US" sz="2000" dirty="0"/>
              <a:t> parameter, or in the MODIS maps)</a:t>
            </a:r>
          </a:p>
          <a:p>
            <a:pPr lvl="1"/>
            <a:r>
              <a:rPr lang="en-US" sz="2000" dirty="0"/>
              <a:t>on nights with very low clear-sky values of </a:t>
            </a:r>
            <a:r>
              <a:rPr lang="en-US" sz="2000" dirty="0" err="1"/>
              <a:t>sky_ambient</a:t>
            </a:r>
            <a:r>
              <a:rPr lang="en-US" sz="2000" dirty="0"/>
              <a:t>, cloud can be present even when the sky temp is at values that are taken to indicate clear skies</a:t>
            </a:r>
          </a:p>
        </p:txBody>
      </p:sp>
    </p:spTree>
    <p:extLst>
      <p:ext uri="{BB962C8B-B14F-4D97-AF65-F5344CB8AC3E}">
        <p14:creationId xmlns:p14="http://schemas.microsoft.com/office/powerpoint/2010/main" val="7109088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65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521"/>
          <a:stretch>
            <a:fillRect/>
          </a:stretch>
        </p:blipFill>
        <p:spPr>
          <a:xfrm>
            <a:off x="2397111" y="265113"/>
            <a:ext cx="7397778" cy="5268634"/>
          </a:xfrm>
        </p:spPr>
      </p:pic>
      <p:sp>
        <p:nvSpPr>
          <p:cNvPr id="2" name="TextBox 1"/>
          <p:cNvSpPr txBox="1"/>
          <p:nvPr/>
        </p:nvSpPr>
        <p:spPr>
          <a:xfrm>
            <a:off x="748145" y="5875916"/>
            <a:ext cx="1259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465 2018/10/14 | T = -35.5° C | </a:t>
            </a:r>
            <a:r>
              <a:rPr lang="en-US" dirty="0" err="1"/>
              <a:t>sso_cloudiness</a:t>
            </a:r>
            <a:r>
              <a:rPr lang="en-US" dirty="0"/>
              <a:t> = 0.86 (</a:t>
            </a:r>
            <a:r>
              <a:rPr lang="en-US" i="1" dirty="0"/>
              <a:t>mostly clear night</a:t>
            </a:r>
            <a:r>
              <a:rPr lang="en-US" dirty="0"/>
              <a:t>) | MODIS 10km_cmask = 0.25 (</a:t>
            </a:r>
            <a:r>
              <a:rPr lang="en-US" i="1" dirty="0"/>
              <a:t>lots of cloud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15086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05" y="230677"/>
            <a:ext cx="7027200" cy="527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509" y="5980167"/>
            <a:ext cx="1194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489 2018/10/26 | T = -42.3° C | </a:t>
            </a:r>
            <a:r>
              <a:rPr lang="en-US" dirty="0" err="1"/>
              <a:t>sso_cloudiness</a:t>
            </a:r>
            <a:r>
              <a:rPr lang="en-US" dirty="0"/>
              <a:t> = 1.00 (</a:t>
            </a:r>
            <a:r>
              <a:rPr lang="en-US" i="1" dirty="0"/>
              <a:t>clear night</a:t>
            </a:r>
            <a:r>
              <a:rPr lang="en-US" dirty="0"/>
              <a:t>) | MODIS 10km_cmask = 0.69 (</a:t>
            </a:r>
            <a:r>
              <a:rPr lang="en-US" i="1" dirty="0"/>
              <a:t>significant cloud</a:t>
            </a:r>
            <a:r>
              <a:rPr lang="en-US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62758744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62" y="211031"/>
            <a:ext cx="7027200" cy="527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128" y="5913826"/>
            <a:ext cx="1240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520 2018/11/12 | T = -36.2° C | </a:t>
            </a:r>
            <a:r>
              <a:rPr lang="en-US" dirty="0" err="1"/>
              <a:t>sso_cloudiness</a:t>
            </a:r>
            <a:r>
              <a:rPr lang="en-US" dirty="0"/>
              <a:t> = 0.92 (</a:t>
            </a:r>
            <a:r>
              <a:rPr lang="en-US" i="1" dirty="0"/>
              <a:t>mostly clear night</a:t>
            </a:r>
            <a:r>
              <a:rPr lang="en-US" dirty="0"/>
              <a:t>) | MODIS 10km_cmask = 0.12  (</a:t>
            </a:r>
            <a:r>
              <a:rPr lang="en-US" i="1" dirty="0"/>
              <a:t>very cloudy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50007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60138"/>
            <a:ext cx="8229600" cy="5766026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/>
              <a:t>the night of pass 489 ( which was at 20181025 15:30  UT) had very low sky temps, down to ~ -47° C</a:t>
            </a:r>
          </a:p>
          <a:p>
            <a:pPr marL="342900" lvl="1" indent="-342900">
              <a:buFont typeface="Arial"/>
              <a:buChar char="•"/>
            </a:pP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/>
              <a:t>at the time of the two ASC images below (10 minutes after pass 489), the sky temps were around -37.9° C, well below the nominal clear-sky limit</a:t>
            </a:r>
          </a:p>
          <a:p>
            <a:pPr marL="742950" lvl="2" indent="-342900"/>
            <a:r>
              <a:rPr lang="en-US" sz="2000" dirty="0"/>
              <a:t>but there was significant cloud present</a:t>
            </a:r>
          </a:p>
          <a:p>
            <a:pPr marL="0" lvl="1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000" dirty="0"/>
          </a:p>
          <a:p>
            <a:pPr marL="342900" lvl="1" indent="-342900">
              <a:buFont typeface="Arial"/>
              <a:buChar char="•"/>
            </a:pPr>
            <a:endParaRPr lang="en-US" sz="2400" dirty="0"/>
          </a:p>
          <a:p>
            <a:pPr marL="342900" lvl="1" indent="-342900">
              <a:buFont typeface="Arial"/>
              <a:buChar char="•"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20181026_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02345"/>
            <a:ext cx="4080000" cy="3060000"/>
          </a:xfrm>
          <a:prstGeom prst="rect">
            <a:avLst/>
          </a:prstGeom>
        </p:spPr>
      </p:pic>
      <p:pic>
        <p:nvPicPr>
          <p:cNvPr id="5" name="Picture 4" descr="20181026_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88" y="3402345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72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35956"/>
            <a:ext cx="8229600" cy="5690208"/>
          </a:xfrm>
        </p:spPr>
        <p:txBody>
          <a:bodyPr>
            <a:normAutofit/>
          </a:bodyPr>
          <a:lstStyle/>
          <a:p>
            <a:r>
              <a:rPr lang="en-US" sz="2400" dirty="0"/>
              <a:t>so it would seem that (at least for SSO- perhaps there are local variations?) the sky temperature values should be taken with a dose of caution when it comes to assigning clear-sky status</a:t>
            </a:r>
          </a:p>
          <a:p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/>
              <a:t>perhaps the usual statement that “sky temperatures below x °C indicate clear skies” might be reworded as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“...in general, it is found that clear skies will have sky temperatures below x °C, but this does not preclude the possibility of some cloud being present for such temperatures”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016847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66A4-D423-1A4F-B97C-83B19644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4B54A-B2F2-4A4A-A8C2-6EE4DAC67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718" y="1016972"/>
            <a:ext cx="11186123" cy="5473957"/>
          </a:xfrm>
        </p:spPr>
        <p:txBody>
          <a:bodyPr/>
          <a:lstStyle/>
          <a:p>
            <a:r>
              <a:rPr lang="en-US" dirty="0"/>
              <a:t>There is a generally good agreement between satellite-based MODIS cloud </a:t>
            </a:r>
            <a:r>
              <a:rPr lang="en-US" dirty="0" err="1"/>
              <a:t>characterisation</a:t>
            </a:r>
            <a:r>
              <a:rPr lang="en-US" dirty="0"/>
              <a:t> and ground-based cloud </a:t>
            </a:r>
            <a:r>
              <a:rPr lang="en-US" dirty="0" err="1"/>
              <a:t>characterisation</a:t>
            </a:r>
            <a:r>
              <a:rPr lang="en-US" dirty="0"/>
              <a:t> based on passive IR cloud monitoring (sky temperatures)</a:t>
            </a:r>
          </a:p>
          <a:p>
            <a:endParaRPr lang="en-US" dirty="0"/>
          </a:p>
          <a:p>
            <a:r>
              <a:rPr lang="en-US" dirty="0"/>
              <a:t>extrapolating from one or two MODIS passes on a night, to a classification of the entire night based just on those limited measurements, is not unreasonable- but, of course, not perfect…</a:t>
            </a:r>
          </a:p>
          <a:p>
            <a:endParaRPr lang="en-US" dirty="0"/>
          </a:p>
          <a:p>
            <a:r>
              <a:rPr lang="en-US" dirty="0"/>
              <a:t>nights of very low </a:t>
            </a:r>
            <a:r>
              <a:rPr lang="en-US" i="1" dirty="0"/>
              <a:t>clear-sky</a:t>
            </a:r>
            <a:r>
              <a:rPr lang="en-US" dirty="0"/>
              <a:t> sky temperatures can show periods of significant cloud which still yield associated sky temperatures below the nominal clear-sky limiting temperature</a:t>
            </a:r>
          </a:p>
          <a:p>
            <a:pPr lvl="1"/>
            <a:r>
              <a:rPr lang="en-US" i="1" dirty="0"/>
              <a:t>such a limiting temperature is not a 100% guarantee of clear skies below that sky temperature</a:t>
            </a:r>
          </a:p>
          <a:p>
            <a:endParaRPr lang="en-US" dirty="0"/>
          </a:p>
          <a:p>
            <a:r>
              <a:rPr lang="en-US" dirty="0"/>
              <a:t>conclude that cloudiness </a:t>
            </a:r>
            <a:r>
              <a:rPr lang="en-US" dirty="0" err="1"/>
              <a:t>characterisation</a:t>
            </a:r>
            <a:r>
              <a:rPr lang="en-US" dirty="0"/>
              <a:t> based on MODIS-only data is a useful approach when no ground-based data are available, or as another mode of </a:t>
            </a:r>
            <a:r>
              <a:rPr lang="en-US" dirty="0" err="1"/>
              <a:t>charcterisation</a:t>
            </a:r>
            <a:r>
              <a:rPr lang="en-US" dirty="0"/>
              <a:t> when such data </a:t>
            </a:r>
            <a:r>
              <a:rPr lang="en-US"/>
              <a:t>are available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0719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SO: Nightly Weather Data"/>
          <p:cNvSpPr txBox="1">
            <a:spLocks noGrp="1"/>
          </p:cNvSpPr>
          <p:nvPr>
            <p:ph type="title"/>
          </p:nvPr>
        </p:nvSpPr>
        <p:spPr>
          <a:xfrm>
            <a:off x="287722" y="173152"/>
            <a:ext cx="2320012" cy="533511"/>
          </a:xfrm>
          <a:prstGeom prst="rect">
            <a:avLst/>
          </a:prstGeom>
        </p:spPr>
        <p:txBody>
          <a:bodyPr>
            <a:noAutofit/>
          </a:bodyPr>
          <a:lstStyle>
            <a:lvl1pPr defTabSz="621791">
              <a:defRPr sz="2448"/>
            </a:lvl1pPr>
          </a:lstStyle>
          <a:p>
            <a:r>
              <a:rPr sz="1800" dirty="0"/>
              <a:t>SSO: Nightly Weather Data</a:t>
            </a:r>
            <a:r>
              <a:rPr lang="en-AU" sz="1800" dirty="0"/>
              <a:t> (selection)</a:t>
            </a:r>
            <a:endParaRPr sz="1800" dirty="0"/>
          </a:p>
        </p:txBody>
      </p:sp>
      <p:pic>
        <p:nvPicPr>
          <p:cNvPr id="137" name="SSO_summary_20210820.pdf" descr="SSO_summary_2021082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4792" y="826831"/>
            <a:ext cx="2720844" cy="5537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SSO_summary_20210812.pdf" descr="SSO_summary_2021081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7099" y="829927"/>
            <a:ext cx="2717801" cy="553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SSO_summary_20210723.pdf" descr="SSO_summary_2021072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6364" y="829927"/>
            <a:ext cx="2717801" cy="55315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1A36D7-4DCC-A246-B94D-6C93E4A4789D}"/>
              </a:ext>
            </a:extLst>
          </p:cNvPr>
          <p:cNvSpPr txBox="1"/>
          <p:nvPr/>
        </p:nvSpPr>
        <p:spPr>
          <a:xfrm>
            <a:off x="2782311" y="270860"/>
            <a:ext cx="1376531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c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lear or mostly clear, no 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2CB11-D0BF-5141-8592-F6DF4FE6AAE6}"/>
              </a:ext>
            </a:extLst>
          </p:cNvPr>
          <p:cNvSpPr txBox="1"/>
          <p:nvPr/>
        </p:nvSpPr>
        <p:spPr>
          <a:xfrm>
            <a:off x="5384111" y="305086"/>
            <a:ext cx="1438851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i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ntermittent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clear, with  some rain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839B2-494C-2144-8735-559CD57F164B}"/>
              </a:ext>
            </a:extLst>
          </p:cNvPr>
          <p:cNvSpPr txBox="1"/>
          <p:nvPr/>
        </p:nvSpPr>
        <p:spPr>
          <a:xfrm>
            <a:off x="8736496" y="439907"/>
            <a:ext cx="185723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m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ostly cloudy, frequent rain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C56B3-B99E-7845-9A45-18F40ED3D514}"/>
              </a:ext>
            </a:extLst>
          </p:cNvPr>
          <p:cNvSpPr txBox="1"/>
          <p:nvPr/>
        </p:nvSpPr>
        <p:spPr>
          <a:xfrm>
            <a:off x="489092" y="979600"/>
            <a:ext cx="705700" cy="5232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dome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rain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(weather station</a:t>
            </a:r>
            <a:r>
              <a:rPr lang="en-US" sz="1000" dirty="0"/>
              <a:t>)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rain</a:t>
            </a:r>
            <a:r>
              <a:rPr lang="en-US" sz="900" dirty="0"/>
              <a:t> /</a:t>
            </a: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wetness sensor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Boltwood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humidity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%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sky temp.</a:t>
            </a:r>
          </a:p>
          <a:p>
            <a:r>
              <a:rPr lang="en-US" sz="1000" dirty="0"/>
              <a:t>° C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brightness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(arbitrary)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outside temp. </a:t>
            </a:r>
            <a:r>
              <a:rPr lang="en-US" sz="1000" dirty="0"/>
              <a:t>° C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ave.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&amp; max. wind (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kph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5F595-3E76-DB44-BA77-D1BDAA06264B}"/>
              </a:ext>
            </a:extLst>
          </p:cNvPr>
          <p:cNvSpPr txBox="1"/>
          <p:nvPr/>
        </p:nvSpPr>
        <p:spPr>
          <a:xfrm>
            <a:off x="4158842" y="979600"/>
            <a:ext cx="705700" cy="5232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dome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rain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(weather station</a:t>
            </a:r>
            <a:r>
              <a:rPr lang="en-US" sz="1000" dirty="0"/>
              <a:t>)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rain</a:t>
            </a:r>
            <a:r>
              <a:rPr lang="en-US" sz="900" dirty="0"/>
              <a:t> /</a:t>
            </a: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wetness sensor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Boltwood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humidity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%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sky temp.</a:t>
            </a:r>
          </a:p>
          <a:p>
            <a:r>
              <a:rPr lang="en-US" sz="1000" dirty="0"/>
              <a:t>° C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brightness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(arbitrary)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outside temp. </a:t>
            </a:r>
            <a:r>
              <a:rPr lang="en-US" sz="1000" dirty="0"/>
              <a:t>° C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ave.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&amp; max. wind (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kph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37FAC-E111-4F4B-BC8F-2CD608A56494}"/>
              </a:ext>
            </a:extLst>
          </p:cNvPr>
          <p:cNvSpPr txBox="1"/>
          <p:nvPr/>
        </p:nvSpPr>
        <p:spPr>
          <a:xfrm>
            <a:off x="7790438" y="979600"/>
            <a:ext cx="705700" cy="5232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dome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rain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(weather station</a:t>
            </a:r>
            <a:r>
              <a:rPr lang="en-US" sz="1000" dirty="0"/>
              <a:t>)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rain</a:t>
            </a:r>
            <a:r>
              <a:rPr lang="en-US" sz="900" dirty="0"/>
              <a:t> /</a:t>
            </a: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wetness sensor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900" dirty="0"/>
              <a:t>Boltwood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humidity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%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sky temp.</a:t>
            </a:r>
          </a:p>
          <a:p>
            <a:r>
              <a:rPr lang="en-US" sz="1000" dirty="0"/>
              <a:t>° C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brightness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/>
              <a:t>(arbitrary)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outside temp. </a:t>
            </a:r>
            <a:r>
              <a:rPr lang="en-US" sz="1000" dirty="0"/>
              <a:t>° C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ave.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&amp; max. wind (</a:t>
            </a: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kph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SO: Wi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SSO: Wind</a:t>
            </a:r>
          </a:p>
        </p:txBody>
      </p:sp>
      <p:sp>
        <p:nvSpPr>
          <p:cNvPr id="142" name="CTA requirements…"/>
          <p:cNvSpPr txBox="1">
            <a:spLocks noGrp="1"/>
          </p:cNvSpPr>
          <p:nvPr>
            <p:ph type="body" sz="half" idx="1"/>
          </p:nvPr>
        </p:nvSpPr>
        <p:spPr>
          <a:xfrm>
            <a:off x="287718" y="1016972"/>
            <a:ext cx="4510253" cy="547395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CTA requirements</a:t>
            </a:r>
          </a:p>
          <a:p>
            <a:r>
              <a:t>Survival wind gusts: </a:t>
            </a:r>
            <a:br/>
            <a:r>
              <a:t>Damage beyond Serviceability Limit State must not occur due to wind gusts of up to 170 km/h</a:t>
            </a:r>
          </a:p>
          <a:p>
            <a:r>
              <a:t>Survival wind speed: </a:t>
            </a:r>
            <a:br/>
            <a:r>
              <a:t>Damage beyond Serviceability Limit State must not occur due to 10 minute average wind speeds of up to 100 km/h</a:t>
            </a:r>
          </a:p>
        </p:txBody>
      </p:sp>
      <p:pic>
        <p:nvPicPr>
          <p:cNvPr id="143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1705" y="161264"/>
            <a:ext cx="4762501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Maximum wind gust: 229 km/h (Wind gusts &gt; 170 km/h occurred on 2 nights  in 10 years)"/>
          <p:cNvSpPr txBox="1"/>
          <p:nvPr/>
        </p:nvSpPr>
        <p:spPr>
          <a:xfrm>
            <a:off x="7305084" y="283085"/>
            <a:ext cx="3295814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Maximum wind gust: 229 km/h</a:t>
            </a:r>
            <a:br/>
            <a:r>
              <a:rPr>
                <a:latin typeface="Fira Sans Regular"/>
                <a:ea typeface="Fira Sans Regular"/>
                <a:cs typeface="Fira Sans Regular"/>
                <a:sym typeface="Fira Sans Regular"/>
              </a:rPr>
              <a:t>(Wind gusts &gt; 170 km/h occurred on 2 nights </a:t>
            </a:r>
            <a:br>
              <a:rPr>
                <a:latin typeface="Fira Sans Regular"/>
                <a:ea typeface="Fira Sans Regular"/>
                <a:cs typeface="Fira Sans Regular"/>
                <a:sym typeface="Fira Sans Regular"/>
              </a:rPr>
            </a:br>
            <a:r>
              <a:rPr>
                <a:latin typeface="Fira Sans Regular"/>
                <a:ea typeface="Fira Sans Regular"/>
                <a:cs typeface="Fira Sans Regular"/>
                <a:sym typeface="Fira Sans Regular"/>
              </a:rPr>
              <a:t>in 10 years)</a:t>
            </a:r>
          </a:p>
        </p:txBody>
      </p:sp>
      <p:pic>
        <p:nvPicPr>
          <p:cNvPr id="145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5355" y="3461335"/>
            <a:ext cx="4775201" cy="3327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Maximum wind speed: 137 km/h (Wind speeds &gt; 100 km/h occurred on 5 nights  in 10 years)"/>
          <p:cNvSpPr txBox="1"/>
          <p:nvPr/>
        </p:nvSpPr>
        <p:spPr>
          <a:xfrm>
            <a:off x="7143152" y="3610630"/>
            <a:ext cx="3432829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Maximum wind speed: 137 km/h</a:t>
            </a:r>
            <a:br/>
            <a:r>
              <a:rPr>
                <a:latin typeface="Fira Sans Regular"/>
                <a:ea typeface="Fira Sans Regular"/>
                <a:cs typeface="Fira Sans Regular"/>
                <a:sym typeface="Fira Sans Regular"/>
              </a:rPr>
              <a:t>(Wind speeds &gt; 100 km/h occurred on 5 nights </a:t>
            </a:r>
            <a:br>
              <a:rPr>
                <a:latin typeface="Fira Sans Regular"/>
                <a:ea typeface="Fira Sans Regular"/>
                <a:cs typeface="Fira Sans Regular"/>
                <a:sym typeface="Fira Sans Regular"/>
              </a:rPr>
            </a:br>
            <a:r>
              <a:rPr>
                <a:latin typeface="Fira Sans Regular"/>
                <a:ea typeface="Fira Sans Regular"/>
                <a:cs typeface="Fira Sans Regular"/>
                <a:sym typeface="Fira Sans Regular"/>
              </a:rPr>
              <a:t>in 10 years)</a:t>
            </a:r>
          </a:p>
        </p:txBody>
      </p:sp>
      <p:sp>
        <p:nvSpPr>
          <p:cNvPr id="147" name="(Serviceability Limit State: Damage can be repaired in-situ using available spare parts and a normal level of on-site manpower.)"/>
          <p:cNvSpPr txBox="1"/>
          <p:nvPr/>
        </p:nvSpPr>
        <p:spPr>
          <a:xfrm>
            <a:off x="555845" y="5227731"/>
            <a:ext cx="4762501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A9A9A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r>
              <a:t>(Serviceability Limit State: Damage can be repaired in-situ using available spare parts and a normal level of on-site manpower.)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SO: R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SSO: Rain</a:t>
            </a:r>
          </a:p>
        </p:txBody>
      </p:sp>
      <p:pic>
        <p:nvPicPr>
          <p:cNvPr id="152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785" y="1123798"/>
            <a:ext cx="6620958" cy="461040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96% of night time is dry"/>
          <p:cNvSpPr txBox="1"/>
          <p:nvPr/>
        </p:nvSpPr>
        <p:spPr>
          <a:xfrm>
            <a:off x="2982316" y="1415688"/>
            <a:ext cx="3295813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>
                <a:solidFill>
                  <a:srgbClr val="CF2026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96% of night time is dry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451F3-77F1-6942-9968-EBA23DBB466E}"/>
              </a:ext>
            </a:extLst>
          </p:cNvPr>
          <p:cNvSpPr txBox="1"/>
          <p:nvPr/>
        </p:nvSpPr>
        <p:spPr>
          <a:xfrm>
            <a:off x="1856509" y="568036"/>
            <a:ext cx="6123709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monthly average of % of </a:t>
            </a:r>
            <a:r>
              <a:rPr lang="en-US" sz="1200" dirty="0"/>
              <a:t>time during the night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when rainfall was recorded (for 2018)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SO: Clou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SSO: Clouds</a:t>
            </a:r>
          </a:p>
        </p:txBody>
      </p:sp>
      <p:sp>
        <p:nvSpPr>
          <p:cNvPr id="156" name="Something about sky meter - I guess you know more about that?"/>
          <p:cNvSpPr txBox="1">
            <a:spLocks noGrp="1"/>
          </p:cNvSpPr>
          <p:nvPr>
            <p:ph type="body" idx="1"/>
          </p:nvPr>
        </p:nvSpPr>
        <p:spPr>
          <a:xfrm>
            <a:off x="287718" y="1016972"/>
            <a:ext cx="11374014" cy="5473957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Boltwood passive IR cloud monitor (single-channel, pointed slightly off zenith)</a:t>
            </a:r>
          </a:p>
          <a:p>
            <a:pPr lvl="1"/>
            <a:r>
              <a:rPr lang="en-AU" dirty="0"/>
              <a:t>8-14 microns</a:t>
            </a:r>
          </a:p>
          <a:p>
            <a:pPr lvl="1"/>
            <a:r>
              <a:rPr lang="en-AU" dirty="0"/>
              <a:t>temperature difference relative to the ground temperature</a:t>
            </a:r>
          </a:p>
          <a:p>
            <a:pPr lvl="1"/>
            <a:r>
              <a:rPr lang="en-AU" dirty="0"/>
              <a:t>approx. +-40 degree angle of main sensitivity</a:t>
            </a:r>
          </a:p>
          <a:p>
            <a:r>
              <a:rPr lang="en-AU" dirty="0"/>
              <a:t>clear sky cooler than cloudy sky</a:t>
            </a:r>
          </a:p>
          <a:p>
            <a:r>
              <a:rPr lang="en-AU" dirty="0"/>
              <a:t>also has rain/wetness sensor, brightness meter</a:t>
            </a:r>
          </a:p>
          <a:p>
            <a:r>
              <a:rPr lang="en-AU" dirty="0"/>
              <a:t>nominal value sky temperature &lt; -25</a:t>
            </a:r>
            <a:r>
              <a:rPr lang="en-US" dirty="0"/>
              <a:t>° </a:t>
            </a:r>
            <a:r>
              <a:rPr lang="en-AU" dirty="0"/>
              <a:t>C taken to indicate clear skies </a:t>
            </a:r>
          </a:p>
          <a:p>
            <a:pPr lvl="1"/>
            <a:r>
              <a:rPr lang="en-AU" dirty="0"/>
              <a:t>manual notes that these limits should be checked/set for each site</a:t>
            </a:r>
          </a:p>
          <a:p>
            <a:r>
              <a:rPr lang="en-AU" dirty="0"/>
              <a:t>slightly inclined from zenith to allow water run-off (manual says 10 degrees)</a:t>
            </a:r>
          </a:p>
          <a:p>
            <a:r>
              <a:rPr lang="en-AU" dirty="0"/>
              <a:t>don’t know in which direction it points</a:t>
            </a:r>
          </a:p>
          <a:p>
            <a:r>
              <a:rPr lang="en-AU" dirty="0"/>
              <a:t>also data from a </a:t>
            </a:r>
            <a:r>
              <a:rPr lang="en-AU" dirty="0" err="1"/>
              <a:t>Unihedron</a:t>
            </a:r>
            <a:r>
              <a:rPr lang="en-AU" dirty="0"/>
              <a:t> Sky Quality Meter (sky brightness in mag./sq. arc-second)</a:t>
            </a:r>
          </a:p>
          <a:p>
            <a:endParaRPr lang="en-AU" dirty="0"/>
          </a:p>
          <a:p>
            <a:r>
              <a:rPr lang="en-AU" b="1" dirty="0"/>
              <a:t>the main interest is to get a ground-based cross-check of downward-looking MODIS-based cloudiness estimates</a:t>
            </a:r>
          </a:p>
          <a:p>
            <a:pPr lvl="1"/>
            <a:r>
              <a:rPr lang="en-AU" b="1" i="1" dirty="0"/>
              <a:t>how reliably can MODIS-only measurements be used to characterised site cloudiness?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SO: Clou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rPr dirty="0"/>
              <a:t>SSO: Clouds</a:t>
            </a:r>
            <a:r>
              <a:rPr lang="en-AU" dirty="0"/>
              <a:t> (based on Boltwood sky temperatures)</a:t>
            </a:r>
            <a:endParaRPr dirty="0"/>
          </a:p>
        </p:txBody>
      </p:sp>
      <p:sp>
        <p:nvSpPr>
          <p:cNvPr id="159" name="OUR Definition of Cloud Flags…"/>
          <p:cNvSpPr txBox="1">
            <a:spLocks noGrp="1"/>
          </p:cNvSpPr>
          <p:nvPr>
            <p:ph type="body" sz="half" idx="1"/>
          </p:nvPr>
        </p:nvSpPr>
        <p:spPr>
          <a:xfrm>
            <a:off x="287718" y="1016972"/>
            <a:ext cx="4538282" cy="547395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dirty="0"/>
              <a:t>OUR Definition of Cloud Flags</a:t>
            </a:r>
          </a:p>
          <a:p>
            <a:r>
              <a:rPr dirty="0"/>
              <a:t>Very cloudy (= 0): &gt; -10 </a:t>
            </a:r>
            <a:r>
              <a:rPr dirty="0">
                <a:latin typeface="Akkurat"/>
                <a:ea typeface="Akkurat"/>
                <a:cs typeface="Akkurat"/>
                <a:sym typeface="Akkurat"/>
              </a:rPr>
              <a:t>°</a:t>
            </a:r>
            <a:r>
              <a:rPr dirty="0"/>
              <a:t>C</a:t>
            </a:r>
          </a:p>
          <a:p>
            <a:r>
              <a:rPr dirty="0"/>
              <a:t>Probably cloudy (= 1): &gt; -25 </a:t>
            </a:r>
            <a:r>
              <a:rPr dirty="0">
                <a:latin typeface="Akkurat"/>
                <a:ea typeface="Akkurat"/>
                <a:cs typeface="Akkurat"/>
                <a:sym typeface="Akkurat"/>
              </a:rPr>
              <a:t>°</a:t>
            </a:r>
            <a:r>
              <a:rPr dirty="0"/>
              <a:t>C &amp; &gt; -10 </a:t>
            </a:r>
            <a:r>
              <a:rPr dirty="0">
                <a:latin typeface="Akkurat"/>
                <a:ea typeface="Akkurat"/>
                <a:cs typeface="Akkurat"/>
                <a:sym typeface="Akkurat"/>
              </a:rPr>
              <a:t>°</a:t>
            </a:r>
            <a:r>
              <a:rPr dirty="0"/>
              <a:t>C</a:t>
            </a:r>
          </a:p>
          <a:p>
            <a:r>
              <a:rPr dirty="0"/>
              <a:t>Probably clear (= 2): &lt; -25 </a:t>
            </a:r>
            <a:r>
              <a:rPr dirty="0">
                <a:latin typeface="Akkurat"/>
                <a:ea typeface="Akkurat"/>
                <a:cs typeface="Akkurat"/>
                <a:sym typeface="Akkurat"/>
              </a:rPr>
              <a:t>°</a:t>
            </a:r>
            <a:r>
              <a:rPr dirty="0"/>
              <a:t>C &amp; &gt; -30 </a:t>
            </a:r>
            <a:r>
              <a:rPr dirty="0">
                <a:latin typeface="Akkurat"/>
                <a:ea typeface="Akkurat"/>
                <a:cs typeface="Akkurat"/>
                <a:sym typeface="Akkurat"/>
              </a:rPr>
              <a:t>°</a:t>
            </a:r>
            <a:r>
              <a:rPr dirty="0"/>
              <a:t>C</a:t>
            </a:r>
          </a:p>
          <a:p>
            <a:r>
              <a:rPr dirty="0"/>
              <a:t>Clear (= 3): &lt; -30 </a:t>
            </a:r>
            <a:r>
              <a:rPr dirty="0">
                <a:latin typeface="Akkurat"/>
                <a:ea typeface="Akkurat"/>
                <a:cs typeface="Akkurat"/>
                <a:sym typeface="Akkurat"/>
              </a:rPr>
              <a:t>°</a:t>
            </a:r>
            <a:r>
              <a:rPr dirty="0"/>
              <a:t>C</a:t>
            </a:r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generally rains when skies are warmer, i.e. cloudy </a:t>
            </a:r>
          </a:p>
          <a:p>
            <a:r>
              <a:rPr lang="en-AU" dirty="0"/>
              <a:t>but tails to each distribution</a:t>
            </a:r>
          </a:p>
          <a:p>
            <a:pPr lvl="1"/>
            <a:r>
              <a:rPr lang="en-AU" dirty="0"/>
              <a:t>variability in nightly conditions</a:t>
            </a:r>
            <a:endParaRPr dirty="0"/>
          </a:p>
        </p:txBody>
      </p:sp>
      <p:pic>
        <p:nvPicPr>
          <p:cNvPr id="160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2759" y="1602879"/>
            <a:ext cx="6436793" cy="4302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MODIS: Clou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MODIS: Clouds</a:t>
            </a:r>
          </a:p>
        </p:txBody>
      </p:sp>
      <p:sp>
        <p:nvSpPr>
          <p:cNvPr id="163" name="Definition of Cloud Flags (Masks)…"/>
          <p:cNvSpPr txBox="1">
            <a:spLocks noGrp="1"/>
          </p:cNvSpPr>
          <p:nvPr>
            <p:ph type="body" sz="half" idx="1"/>
          </p:nvPr>
        </p:nvSpPr>
        <p:spPr>
          <a:xfrm>
            <a:off x="287719" y="1016972"/>
            <a:ext cx="4216252" cy="547395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AU" dirty="0">
                <a:solidFill>
                  <a:schemeClr val="tx1"/>
                </a:solidFill>
              </a:rPr>
              <a:t>MODIS data can be used to generate maps of its supplied cloud masks, i.e. maps of cloudiness over an area</a:t>
            </a:r>
          </a:p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AU" dirty="0">
              <a:solidFill>
                <a:schemeClr val="tx1"/>
              </a:solidFill>
            </a:endParaRPr>
          </a:p>
          <a:p>
            <a:pPr>
              <a:buSzTx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en-AU" dirty="0">
                <a:solidFill>
                  <a:schemeClr val="tx1"/>
                </a:solidFill>
              </a:rPr>
              <a:t>a MODIS pixel is 1 km-square</a:t>
            </a:r>
          </a:p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AU" dirty="0"/>
          </a:p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en-AU" dirty="0"/>
          </a:p>
          <a:p>
            <a:pPr marL="0" indent="0">
              <a:buSzTx/>
              <a:buNone/>
              <a:defRPr>
                <a:solidFill>
                  <a:srgbClr val="A9A9A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dirty="0"/>
              <a:t>Definition of Cloud Flags (Masks)</a:t>
            </a:r>
          </a:p>
          <a:p>
            <a:r>
              <a:rPr dirty="0"/>
              <a:t>Very cloudy: 0</a:t>
            </a:r>
          </a:p>
          <a:p>
            <a:r>
              <a:rPr dirty="0"/>
              <a:t>Probably cloudy: 1</a:t>
            </a:r>
          </a:p>
          <a:p>
            <a:r>
              <a:rPr dirty="0"/>
              <a:t>Probably clear: 2</a:t>
            </a:r>
          </a:p>
          <a:p>
            <a:r>
              <a:rPr dirty="0"/>
              <a:t>Clear: 3</a:t>
            </a:r>
          </a:p>
        </p:txBody>
      </p:sp>
      <p:pic>
        <p:nvPicPr>
          <p:cNvPr id="164" name="cloudmask_map_SID,NSW.pdf" descr="cloudmask_map_SID,NSW.pdf"/>
          <p:cNvPicPr>
            <a:picLocks noChangeAspect="1"/>
          </p:cNvPicPr>
          <p:nvPr/>
        </p:nvPicPr>
        <p:blipFill>
          <a:blip r:embed="rId2">
            <a:extLst/>
          </a:blip>
          <a:srcRect t="1879" r="2722" b="1879"/>
          <a:stretch>
            <a:fillRect/>
          </a:stretch>
        </p:blipFill>
        <p:spPr>
          <a:xfrm>
            <a:off x="4503970" y="953229"/>
            <a:ext cx="6717427" cy="5316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omparison: MODIS - SS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Comparison: MODIS - SSO</a:t>
            </a:r>
          </a:p>
        </p:txBody>
      </p:sp>
      <p:sp>
        <p:nvSpPr>
          <p:cNvPr id="167" name="(Comparison performed for 2018)"/>
          <p:cNvSpPr txBox="1"/>
          <p:nvPr/>
        </p:nvSpPr>
        <p:spPr>
          <a:xfrm>
            <a:off x="1342206" y="891145"/>
            <a:ext cx="4762501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A9A9A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r>
              <a:rPr dirty="0"/>
              <a:t>(Comparison performed for 2018</a:t>
            </a:r>
            <a:r>
              <a:rPr lang="en-AU" dirty="0"/>
              <a:t> : at times of MODIS passes</a:t>
            </a:r>
            <a:r>
              <a:rPr dirty="0"/>
              <a:t>)</a:t>
            </a:r>
          </a:p>
        </p:txBody>
      </p:sp>
      <p:pic>
        <p:nvPicPr>
          <p:cNvPr id="168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914" y="1446466"/>
            <a:ext cx="11367284" cy="35511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B59EDB-A323-8242-B55C-194F57BD2C7F}"/>
              </a:ext>
            </a:extLst>
          </p:cNvPr>
          <p:cNvSpPr txBox="1"/>
          <p:nvPr/>
        </p:nvSpPr>
        <p:spPr>
          <a:xfrm>
            <a:off x="431800" y="5168900"/>
            <a:ext cx="8064500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MODIS cloud masks: “_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avg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” = average over 10km-radius circle; “_pix” = single MODIS pixel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perfect agreement = dots follow the lines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most discrepancies = SSO less cloud indicated (by sky temps) than MODIS indicates 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2174</Words>
  <Application>Microsoft Macintosh PowerPoint</Application>
  <PresentationFormat>Widescreen</PresentationFormat>
  <Paragraphs>301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Akkurat</vt:lpstr>
      <vt:lpstr>Arial</vt:lpstr>
      <vt:lpstr>Calibri</vt:lpstr>
      <vt:lpstr>Fira Sans Bold</vt:lpstr>
      <vt:lpstr>Fira Sans Condensed Regular</vt:lpstr>
      <vt:lpstr>Fira Sans Regular</vt:lpstr>
      <vt:lpstr>Fira Sans SemiBold</vt:lpstr>
      <vt:lpstr>Tw Cen MT</vt:lpstr>
      <vt:lpstr>Tw Cen MT Condensed</vt:lpstr>
      <vt:lpstr>Office Theme</vt:lpstr>
      <vt:lpstr>Quantifying Potential New Sites for IACTs in Australia</vt:lpstr>
      <vt:lpstr>Siding Spring Observatory (SSO)</vt:lpstr>
      <vt:lpstr>SSO: Nightly Weather Data (selection)</vt:lpstr>
      <vt:lpstr>SSO: Wind</vt:lpstr>
      <vt:lpstr>SSO: Rain</vt:lpstr>
      <vt:lpstr>SSO: Clouds</vt:lpstr>
      <vt:lpstr>SSO: Clouds (based on Boltwood sky temperatures)</vt:lpstr>
      <vt:lpstr>MODIS: Clouds</vt:lpstr>
      <vt:lpstr>Comparison: MODIS - SSO</vt:lpstr>
      <vt:lpstr>Comparison: MODIS - SSO</vt:lpstr>
      <vt:lpstr>Comparison: MODIS - SSO</vt:lpstr>
      <vt:lpstr>Comparison: MODIS - SSO</vt:lpstr>
      <vt:lpstr>Comparison: MODIS - SSO</vt:lpstr>
      <vt:lpstr>Comparison: MODIS - SSO</vt:lpstr>
      <vt:lpstr>SSO: Cloudiness (based on sky temperatures)</vt:lpstr>
      <vt:lpstr>MODIS: Cloudiness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Potential New Sites for IACTs in Australia</dc:title>
  <cp:lastModifiedBy>Padric McGee</cp:lastModifiedBy>
  <cp:revision>52</cp:revision>
  <cp:lastPrinted>2021-11-24T01:55:54Z</cp:lastPrinted>
  <dcterms:modified xsi:type="dcterms:W3CDTF">2021-11-24T02:06:33Z</dcterms:modified>
</cp:coreProperties>
</file>