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63" r:id="rId2"/>
    <p:sldId id="272" r:id="rId3"/>
    <p:sldId id="297" r:id="rId4"/>
    <p:sldId id="275" r:id="rId5"/>
    <p:sldId id="308" r:id="rId6"/>
    <p:sldId id="305" r:id="rId7"/>
    <p:sldId id="307" r:id="rId8"/>
    <p:sldId id="316" r:id="rId9"/>
    <p:sldId id="302" r:id="rId10"/>
    <p:sldId id="315" r:id="rId11"/>
    <p:sldId id="320" r:id="rId12"/>
    <p:sldId id="326" r:id="rId13"/>
    <p:sldId id="331" r:id="rId14"/>
    <p:sldId id="327" r:id="rId15"/>
    <p:sldId id="328" r:id="rId16"/>
    <p:sldId id="329" r:id="rId17"/>
    <p:sldId id="330" r:id="rId18"/>
    <p:sldId id="324" r:id="rId19"/>
    <p:sldId id="325" r:id="rId20"/>
    <p:sldId id="323" r:id="rId21"/>
    <p:sldId id="303" r:id="rId22"/>
  </p:sldIdLst>
  <p:sldSz cx="9144000" cy="6858000" type="screen4x3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3E3"/>
    <a:srgbClr val="E3FFE6"/>
    <a:srgbClr val="FFCC00"/>
    <a:srgbClr val="00AAEE"/>
    <a:srgbClr val="9C9E9F"/>
    <a:srgbClr val="FFFFFF"/>
    <a:srgbClr val="DDDDDD"/>
    <a:srgbClr val="00A5EB"/>
    <a:srgbClr val="FF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53" autoAdjust="0"/>
    <p:restoredTop sz="94822" autoAdjust="0"/>
  </p:normalViewPr>
  <p:slideViewPr>
    <p:cSldViewPr snapToGrid="0">
      <p:cViewPr varScale="1">
        <p:scale>
          <a:sx n="92" d="100"/>
          <a:sy n="92" d="100"/>
        </p:scale>
        <p:origin x="-1308" y="-102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224"/>
        <p:guide pos="223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platzer\CTA-Teleskop\Vortr&#228;ge,%20Besprechungen\2013-01-28%20M&#252;nchen,%20Erdbeben\Erdbeben-Vergangenheit\12-07-16_comparison_utiliz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180 km/h</c:v>
                </c:pt>
              </c:strCache>
            </c:strRef>
          </c:tx>
          <c:spPr>
            <a:ln w="47625">
              <a:noFill/>
            </a:ln>
          </c:spPr>
          <c:invertIfNegative val="0"/>
          <c:cat>
            <c:strRef>
              <c:f>Sheet1!$B$3:$C$15</c:f>
              <c:strCache>
                <c:ptCount val="13"/>
                <c:pt idx="0">
                  <c:v>tie rod --- D 12</c:v>
                </c:pt>
                <c:pt idx="1">
                  <c:v>quad tubes --- 170x5.5, 140x4.5 (CFK, steel)</c:v>
                </c:pt>
                <c:pt idx="2">
                  <c:v>CW rear girders --- 400x200x10</c:v>
                </c:pt>
                <c:pt idx="3">
                  <c:v>dish spokes --- 400x200x10</c:v>
                </c:pt>
                <c:pt idx="4">
                  <c:v>dish and rear tubes --- 168.3x6.3</c:v>
                </c:pt>
                <c:pt idx="5">
                  <c:v>bended tubes --- 76.1x4</c:v>
                </c:pt>
                <c:pt idx="6">
                  <c:v>camera frame --- IS 150/100/6/10/0</c:v>
                </c:pt>
                <c:pt idx="7">
                  <c:v>yoke connection --- 16x M24</c:v>
                </c:pt>
                <c:pt idx="8">
                  <c:v>upper flange tower --- 40x M20</c:v>
                </c:pt>
                <c:pt idx="9">
                  <c:v>lower flange tower --- 24x M36</c:v>
                </c:pt>
                <c:pt idx="10">
                  <c:v>anchorage foundation --- 36x M48</c:v>
                </c:pt>
                <c:pt idx="11">
                  <c:v>tower foundation --- 7 x 7 x 1.30</c:v>
                </c:pt>
                <c:pt idx="12">
                  <c:v>camera foundation --- 5.2 x 2.8 x 2</c:v>
                </c:pt>
              </c:strCache>
            </c:strRef>
          </c:cat>
          <c:val>
            <c:numRef>
              <c:f>Sheet1!$D$3:$D$15</c:f>
              <c:numCache>
                <c:formatCode>0</c:formatCode>
                <c:ptCount val="13"/>
                <c:pt idx="0">
                  <c:v>33.333333333333329</c:v>
                </c:pt>
                <c:pt idx="1">
                  <c:v>95.333333333333329</c:v>
                </c:pt>
                <c:pt idx="2" formatCode="General">
                  <c:v>50</c:v>
                </c:pt>
                <c:pt idx="3" formatCode="General">
                  <c:v>24</c:v>
                </c:pt>
                <c:pt idx="4" formatCode="General">
                  <c:v>36</c:v>
                </c:pt>
                <c:pt idx="5" formatCode="General">
                  <c:v>16</c:v>
                </c:pt>
                <c:pt idx="6" formatCode="General">
                  <c:v>121</c:v>
                </c:pt>
                <c:pt idx="7" formatCode="General">
                  <c:v>45</c:v>
                </c:pt>
                <c:pt idx="8" formatCode="General">
                  <c:v>23</c:v>
                </c:pt>
                <c:pt idx="9" formatCode="General">
                  <c:v>39</c:v>
                </c:pt>
                <c:pt idx="10" formatCode="General">
                  <c:v>40</c:v>
                </c:pt>
                <c:pt idx="11" formatCode="General">
                  <c:v>32</c:v>
                </c:pt>
                <c:pt idx="12" formatCode="General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Sheet1!$E$2</c:f>
              <c:strCache>
                <c:ptCount val="1"/>
                <c:pt idx="0">
                  <c:v>200 km/h</c:v>
                </c:pt>
              </c:strCache>
            </c:strRef>
          </c:tx>
          <c:spPr>
            <a:ln w="47625">
              <a:noFill/>
            </a:ln>
          </c:spPr>
          <c:invertIfNegative val="0"/>
          <c:cat>
            <c:strRef>
              <c:f>Sheet1!$B$3:$C$15</c:f>
              <c:strCache>
                <c:ptCount val="13"/>
                <c:pt idx="0">
                  <c:v>tie rod --- D 12</c:v>
                </c:pt>
                <c:pt idx="1">
                  <c:v>quad tubes --- 170x5.5, 140x4.5 (CFK, steel)</c:v>
                </c:pt>
                <c:pt idx="2">
                  <c:v>CW rear girders --- 400x200x10</c:v>
                </c:pt>
                <c:pt idx="3">
                  <c:v>dish spokes --- 400x200x10</c:v>
                </c:pt>
                <c:pt idx="4">
                  <c:v>dish and rear tubes --- 168.3x6.3</c:v>
                </c:pt>
                <c:pt idx="5">
                  <c:v>bended tubes --- 76.1x4</c:v>
                </c:pt>
                <c:pt idx="6">
                  <c:v>camera frame --- IS 150/100/6/10/0</c:v>
                </c:pt>
                <c:pt idx="7">
                  <c:v>yoke connection --- 16x M24</c:v>
                </c:pt>
                <c:pt idx="8">
                  <c:v>upper flange tower --- 40x M20</c:v>
                </c:pt>
                <c:pt idx="9">
                  <c:v>lower flange tower --- 24x M36</c:v>
                </c:pt>
                <c:pt idx="10">
                  <c:v>anchorage foundation --- 36x M48</c:v>
                </c:pt>
                <c:pt idx="11">
                  <c:v>tower foundation --- 7 x 7 x 1.30</c:v>
                </c:pt>
                <c:pt idx="12">
                  <c:v>camera foundation --- 5.2 x 2.8 x 2</c:v>
                </c:pt>
              </c:strCache>
            </c:strRef>
          </c:cat>
          <c:val>
            <c:numRef>
              <c:f>Sheet1!$E$3:$E$15</c:f>
              <c:numCache>
                <c:formatCode>General</c:formatCode>
                <c:ptCount val="13"/>
                <c:pt idx="0" formatCode="0">
                  <c:v>66.666666666666657</c:v>
                </c:pt>
                <c:pt idx="1">
                  <c:v>85</c:v>
                </c:pt>
                <c:pt idx="2">
                  <c:v>52</c:v>
                </c:pt>
                <c:pt idx="3">
                  <c:v>33</c:v>
                </c:pt>
                <c:pt idx="4">
                  <c:v>44</c:v>
                </c:pt>
                <c:pt idx="5">
                  <c:v>20</c:v>
                </c:pt>
                <c:pt idx="6">
                  <c:v>120</c:v>
                </c:pt>
                <c:pt idx="7">
                  <c:v>68</c:v>
                </c:pt>
                <c:pt idx="8">
                  <c:v>35</c:v>
                </c:pt>
                <c:pt idx="9">
                  <c:v>68</c:v>
                </c:pt>
                <c:pt idx="10">
                  <c:v>80</c:v>
                </c:pt>
                <c:pt idx="11">
                  <c:v>64</c:v>
                </c:pt>
                <c:pt idx="12">
                  <c:v>100</c:v>
                </c:pt>
              </c:numCache>
            </c:numRef>
          </c:val>
        </c:ser>
        <c:ser>
          <c:idx val="2"/>
          <c:order val="2"/>
          <c:tx>
            <c:strRef>
              <c:f>Sheet1!$F$2</c:f>
              <c:strCache>
                <c:ptCount val="1"/>
                <c:pt idx="0">
                  <c:v>earthquake</c:v>
                </c:pt>
              </c:strCache>
            </c:strRef>
          </c:tx>
          <c:spPr>
            <a:ln w="47625">
              <a:noFill/>
            </a:ln>
          </c:spPr>
          <c:invertIfNegative val="0"/>
          <c:cat>
            <c:strRef>
              <c:f>Sheet1!$B$3:$C$15</c:f>
              <c:strCache>
                <c:ptCount val="13"/>
                <c:pt idx="0">
                  <c:v>tie rod --- D 12</c:v>
                </c:pt>
                <c:pt idx="1">
                  <c:v>quad tubes --- 170x5.5, 140x4.5 (CFK, steel)</c:v>
                </c:pt>
                <c:pt idx="2">
                  <c:v>CW rear girders --- 400x200x10</c:v>
                </c:pt>
                <c:pt idx="3">
                  <c:v>dish spokes --- 400x200x10</c:v>
                </c:pt>
                <c:pt idx="4">
                  <c:v>dish and rear tubes --- 168.3x6.3</c:v>
                </c:pt>
                <c:pt idx="5">
                  <c:v>bended tubes --- 76.1x4</c:v>
                </c:pt>
                <c:pt idx="6">
                  <c:v>camera frame --- IS 150/100/6/10/0</c:v>
                </c:pt>
                <c:pt idx="7">
                  <c:v>yoke connection --- 16x M24</c:v>
                </c:pt>
                <c:pt idx="8">
                  <c:v>upper flange tower --- 40x M20</c:v>
                </c:pt>
                <c:pt idx="9">
                  <c:v>lower flange tower --- 24x M36</c:v>
                </c:pt>
                <c:pt idx="10">
                  <c:v>anchorage foundation --- 36x M48</c:v>
                </c:pt>
                <c:pt idx="11">
                  <c:v>tower foundation --- 7 x 7 x 1.30</c:v>
                </c:pt>
                <c:pt idx="12">
                  <c:v>camera foundation --- 5.2 x 2.8 x 2</c:v>
                </c:pt>
              </c:strCache>
            </c:strRef>
          </c:cat>
          <c:val>
            <c:numRef>
              <c:f>Sheet1!$F$3:$F$15</c:f>
              <c:numCache>
                <c:formatCode>General</c:formatCode>
                <c:ptCount val="13"/>
                <c:pt idx="0" formatCode="0">
                  <c:v>66.666666666666657</c:v>
                </c:pt>
                <c:pt idx="7">
                  <c:v>103</c:v>
                </c:pt>
                <c:pt idx="8">
                  <c:v>55</c:v>
                </c:pt>
                <c:pt idx="9">
                  <c:v>92</c:v>
                </c:pt>
                <c:pt idx="10">
                  <c:v>95</c:v>
                </c:pt>
                <c:pt idx="11">
                  <c:v>97</c:v>
                </c:pt>
                <c:pt idx="12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063936"/>
        <c:axId val="105065472"/>
        <c:axId val="105074688"/>
      </c:bar3DChart>
      <c:catAx>
        <c:axId val="105063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de-DE"/>
          </a:p>
        </c:txPr>
        <c:crossAx val="105065472"/>
        <c:crosses val="autoZero"/>
        <c:auto val="1"/>
        <c:lblAlgn val="ctr"/>
        <c:lblOffset val="100"/>
        <c:noMultiLvlLbl val="0"/>
      </c:catAx>
      <c:valAx>
        <c:axId val="10506547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05063936"/>
        <c:crosses val="autoZero"/>
        <c:crossBetween val="between"/>
      </c:valAx>
      <c:serAx>
        <c:axId val="105074688"/>
        <c:scaling>
          <c:orientation val="minMax"/>
        </c:scaling>
        <c:delete val="0"/>
        <c:axPos val="b"/>
        <c:majorTickMark val="out"/>
        <c:minorTickMark val="none"/>
        <c:tickLblPos val="nextTo"/>
        <c:crossAx val="105065472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5763" cy="51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900" y="1"/>
            <a:ext cx="3075762" cy="51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0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2153"/>
            <a:ext cx="3075763" cy="51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0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900" y="9722153"/>
            <a:ext cx="3075762" cy="51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4749DA0-DE87-4FFC-91CC-92048128BC5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865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5763" cy="51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97" tIns="47447" rIns="94897" bIns="47447" numCol="1" anchor="t" anchorCtr="0" compatLnSpc="1">
            <a:prstTxWarp prst="textNoShape">
              <a:avLst/>
            </a:prstTxWarp>
          </a:bodyPr>
          <a:lstStyle>
            <a:lvl1pPr defTabSz="949227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900" y="1"/>
            <a:ext cx="3075762" cy="51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97" tIns="47447" rIns="94897" bIns="47447" numCol="1" anchor="t" anchorCtr="0" compatLnSpc="1">
            <a:prstTxWarp prst="textNoShape">
              <a:avLst/>
            </a:prstTxWarp>
          </a:bodyPr>
          <a:lstStyle>
            <a:lvl1pPr algn="r" defTabSz="949227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21" y="4860266"/>
            <a:ext cx="5678458" cy="460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97" tIns="47447" rIns="94897" bIns="474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153"/>
            <a:ext cx="3075763" cy="51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97" tIns="47447" rIns="94897" bIns="47447" numCol="1" anchor="b" anchorCtr="0" compatLnSpc="1">
            <a:prstTxWarp prst="textNoShape">
              <a:avLst/>
            </a:prstTxWarp>
          </a:bodyPr>
          <a:lstStyle>
            <a:lvl1pPr defTabSz="949227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900" y="9722153"/>
            <a:ext cx="3075762" cy="51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97" tIns="47447" rIns="94897" bIns="47447" numCol="1" anchor="b" anchorCtr="0" compatLnSpc="1">
            <a:prstTxWarp prst="textNoShape">
              <a:avLst/>
            </a:prstTxWarp>
          </a:bodyPr>
          <a:lstStyle>
            <a:lvl1pPr algn="r" defTabSz="949227" eaLnBrk="1" hangingPunct="1">
              <a:defRPr sz="1200"/>
            </a:lvl1pPr>
          </a:lstStyle>
          <a:p>
            <a:pPr>
              <a:defRPr/>
            </a:pPr>
            <a:fld id="{F7F918B5-F058-4B12-A8E0-C8AB1D201A2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395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021">
              <a:defRPr sz="1600">
                <a:solidFill>
                  <a:schemeClr val="tx1"/>
                </a:solidFill>
                <a:latin typeface="Arial" charset="0"/>
              </a:defRPr>
            </a:lvl1pPr>
            <a:lvl2pPr marL="761821" indent="-293008" defTabSz="949021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72032" indent="-234406" defTabSz="949021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40845" indent="-234406" defTabSz="949021">
              <a:defRPr sz="1600">
                <a:solidFill>
                  <a:schemeClr val="tx1"/>
                </a:solidFill>
                <a:latin typeface="Arial" charset="0"/>
              </a:defRPr>
            </a:lvl4pPr>
            <a:lvl5pPr marL="2109658" indent="-234406" defTabSz="949021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78471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3047284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516097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84909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FBD6D47-7828-42A8-9CCC-972A7FC41814}" type="slidenum">
              <a:rPr lang="en-GB" sz="1200"/>
              <a:pPr/>
              <a:t>1</a:t>
            </a:fld>
            <a:endParaRPr lang="en-GB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021">
              <a:defRPr sz="1600">
                <a:solidFill>
                  <a:schemeClr val="tx1"/>
                </a:solidFill>
                <a:latin typeface="Arial" charset="0"/>
              </a:defRPr>
            </a:lvl1pPr>
            <a:lvl2pPr marL="761821" indent="-293008" defTabSz="949021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72032" indent="-234406" defTabSz="949021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40845" indent="-234406" defTabSz="949021">
              <a:defRPr sz="1600">
                <a:solidFill>
                  <a:schemeClr val="tx1"/>
                </a:solidFill>
                <a:latin typeface="Arial" charset="0"/>
              </a:defRPr>
            </a:lvl4pPr>
            <a:lvl5pPr marL="2109658" indent="-234406" defTabSz="949021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78471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3047284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516097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84909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BFC92A8-E863-4E7F-8680-5F60FFA47B6F}" type="slidenum">
              <a:rPr lang="en-GB" sz="1200"/>
              <a:pPr/>
              <a:t>10</a:t>
            </a:fld>
            <a:endParaRPr lang="en-GB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021">
              <a:defRPr sz="1600">
                <a:solidFill>
                  <a:schemeClr val="tx1"/>
                </a:solidFill>
                <a:latin typeface="Arial" charset="0"/>
              </a:defRPr>
            </a:lvl1pPr>
            <a:lvl2pPr marL="761821" indent="-293008" defTabSz="949021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72032" indent="-234406" defTabSz="949021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40845" indent="-234406" defTabSz="949021">
              <a:defRPr sz="1600">
                <a:solidFill>
                  <a:schemeClr val="tx1"/>
                </a:solidFill>
                <a:latin typeface="Arial" charset="0"/>
              </a:defRPr>
            </a:lvl4pPr>
            <a:lvl5pPr marL="2109658" indent="-234406" defTabSz="949021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78471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3047284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516097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84909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BFC92A8-E863-4E7F-8680-5F60FFA47B6F}" type="slidenum">
              <a:rPr lang="en-GB" sz="1200"/>
              <a:pPr/>
              <a:t>11</a:t>
            </a:fld>
            <a:endParaRPr lang="en-GB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021">
              <a:defRPr sz="1600">
                <a:solidFill>
                  <a:schemeClr val="tx1"/>
                </a:solidFill>
                <a:latin typeface="Arial" charset="0"/>
              </a:defRPr>
            </a:lvl1pPr>
            <a:lvl2pPr marL="761821" indent="-293008" defTabSz="949021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72032" indent="-234406" defTabSz="949021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40845" indent="-234406" defTabSz="949021">
              <a:defRPr sz="1600">
                <a:solidFill>
                  <a:schemeClr val="tx1"/>
                </a:solidFill>
                <a:latin typeface="Arial" charset="0"/>
              </a:defRPr>
            </a:lvl4pPr>
            <a:lvl5pPr marL="2109658" indent="-234406" defTabSz="949021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78471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3047284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516097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84909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BFC92A8-E863-4E7F-8680-5F60FFA47B6F}" type="slidenum">
              <a:rPr lang="en-GB" sz="1200"/>
              <a:pPr/>
              <a:t>12</a:t>
            </a:fld>
            <a:endParaRPr lang="en-GB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021">
              <a:defRPr sz="1600">
                <a:solidFill>
                  <a:schemeClr val="tx1"/>
                </a:solidFill>
                <a:latin typeface="Arial" charset="0"/>
              </a:defRPr>
            </a:lvl1pPr>
            <a:lvl2pPr marL="761821" indent="-293008" defTabSz="949021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72032" indent="-234406" defTabSz="949021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40845" indent="-234406" defTabSz="949021">
              <a:defRPr sz="1600">
                <a:solidFill>
                  <a:schemeClr val="tx1"/>
                </a:solidFill>
                <a:latin typeface="Arial" charset="0"/>
              </a:defRPr>
            </a:lvl4pPr>
            <a:lvl5pPr marL="2109658" indent="-234406" defTabSz="949021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78471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3047284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516097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84909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BFC92A8-E863-4E7F-8680-5F60FFA47B6F}" type="slidenum">
              <a:rPr lang="en-GB" sz="1200"/>
              <a:pPr/>
              <a:t>13</a:t>
            </a:fld>
            <a:endParaRPr lang="en-GB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021">
              <a:defRPr sz="1600">
                <a:solidFill>
                  <a:schemeClr val="tx1"/>
                </a:solidFill>
                <a:latin typeface="Arial" charset="0"/>
              </a:defRPr>
            </a:lvl1pPr>
            <a:lvl2pPr marL="761821" indent="-293008" defTabSz="949021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72032" indent="-234406" defTabSz="949021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40845" indent="-234406" defTabSz="949021">
              <a:defRPr sz="1600">
                <a:solidFill>
                  <a:schemeClr val="tx1"/>
                </a:solidFill>
                <a:latin typeface="Arial" charset="0"/>
              </a:defRPr>
            </a:lvl4pPr>
            <a:lvl5pPr marL="2109658" indent="-234406" defTabSz="949021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78471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3047284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516097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84909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BFC92A8-E863-4E7F-8680-5F60FFA47B6F}" type="slidenum">
              <a:rPr lang="en-GB" sz="1200"/>
              <a:pPr/>
              <a:t>14</a:t>
            </a:fld>
            <a:endParaRPr lang="en-GB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021">
              <a:defRPr sz="1600">
                <a:solidFill>
                  <a:schemeClr val="tx1"/>
                </a:solidFill>
                <a:latin typeface="Arial" charset="0"/>
              </a:defRPr>
            </a:lvl1pPr>
            <a:lvl2pPr marL="761821" indent="-293008" defTabSz="949021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72032" indent="-234406" defTabSz="949021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40845" indent="-234406" defTabSz="949021">
              <a:defRPr sz="1600">
                <a:solidFill>
                  <a:schemeClr val="tx1"/>
                </a:solidFill>
                <a:latin typeface="Arial" charset="0"/>
              </a:defRPr>
            </a:lvl4pPr>
            <a:lvl5pPr marL="2109658" indent="-234406" defTabSz="949021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78471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3047284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516097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84909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BFC92A8-E863-4E7F-8680-5F60FFA47B6F}" type="slidenum">
              <a:rPr lang="en-GB" sz="1200"/>
              <a:pPr/>
              <a:t>15</a:t>
            </a:fld>
            <a:endParaRPr lang="en-GB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021">
              <a:defRPr sz="1600">
                <a:solidFill>
                  <a:schemeClr val="tx1"/>
                </a:solidFill>
                <a:latin typeface="Arial" charset="0"/>
              </a:defRPr>
            </a:lvl1pPr>
            <a:lvl2pPr marL="761821" indent="-293008" defTabSz="949021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72032" indent="-234406" defTabSz="949021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40845" indent="-234406" defTabSz="949021">
              <a:defRPr sz="1600">
                <a:solidFill>
                  <a:schemeClr val="tx1"/>
                </a:solidFill>
                <a:latin typeface="Arial" charset="0"/>
              </a:defRPr>
            </a:lvl4pPr>
            <a:lvl5pPr marL="2109658" indent="-234406" defTabSz="949021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78471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3047284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516097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84909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BFC92A8-E863-4E7F-8680-5F60FFA47B6F}" type="slidenum">
              <a:rPr lang="en-GB" sz="1200"/>
              <a:pPr/>
              <a:t>16</a:t>
            </a:fld>
            <a:endParaRPr lang="en-GB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021">
              <a:defRPr sz="1600">
                <a:solidFill>
                  <a:schemeClr val="tx1"/>
                </a:solidFill>
                <a:latin typeface="Arial" charset="0"/>
              </a:defRPr>
            </a:lvl1pPr>
            <a:lvl2pPr marL="761821" indent="-293008" defTabSz="949021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72032" indent="-234406" defTabSz="949021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40845" indent="-234406" defTabSz="949021">
              <a:defRPr sz="1600">
                <a:solidFill>
                  <a:schemeClr val="tx1"/>
                </a:solidFill>
                <a:latin typeface="Arial" charset="0"/>
              </a:defRPr>
            </a:lvl4pPr>
            <a:lvl5pPr marL="2109658" indent="-234406" defTabSz="949021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78471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3047284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516097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84909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BFC92A8-E863-4E7F-8680-5F60FFA47B6F}" type="slidenum">
              <a:rPr lang="en-GB" sz="1200"/>
              <a:pPr/>
              <a:t>17</a:t>
            </a:fld>
            <a:endParaRPr lang="en-GB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021">
              <a:defRPr sz="1600">
                <a:solidFill>
                  <a:schemeClr val="tx1"/>
                </a:solidFill>
                <a:latin typeface="Arial" charset="0"/>
              </a:defRPr>
            </a:lvl1pPr>
            <a:lvl2pPr marL="761821" indent="-293008" defTabSz="949021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72032" indent="-234406" defTabSz="949021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40845" indent="-234406" defTabSz="949021">
              <a:defRPr sz="1600">
                <a:solidFill>
                  <a:schemeClr val="tx1"/>
                </a:solidFill>
                <a:latin typeface="Arial" charset="0"/>
              </a:defRPr>
            </a:lvl4pPr>
            <a:lvl5pPr marL="2109658" indent="-234406" defTabSz="949021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78471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3047284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516097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84909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BFC92A8-E863-4E7F-8680-5F60FFA47B6F}" type="slidenum">
              <a:rPr lang="en-GB" sz="1200"/>
              <a:pPr/>
              <a:t>18</a:t>
            </a:fld>
            <a:endParaRPr lang="en-GB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021">
              <a:defRPr sz="1600">
                <a:solidFill>
                  <a:schemeClr val="tx1"/>
                </a:solidFill>
                <a:latin typeface="Arial" charset="0"/>
              </a:defRPr>
            </a:lvl1pPr>
            <a:lvl2pPr marL="761821" indent="-293008" defTabSz="949021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72032" indent="-234406" defTabSz="949021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40845" indent="-234406" defTabSz="949021">
              <a:defRPr sz="1600">
                <a:solidFill>
                  <a:schemeClr val="tx1"/>
                </a:solidFill>
                <a:latin typeface="Arial" charset="0"/>
              </a:defRPr>
            </a:lvl4pPr>
            <a:lvl5pPr marL="2109658" indent="-234406" defTabSz="949021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78471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3047284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516097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84909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BFC92A8-E863-4E7F-8680-5F60FFA47B6F}" type="slidenum">
              <a:rPr lang="en-GB" sz="1200"/>
              <a:pPr/>
              <a:t>19</a:t>
            </a:fld>
            <a:endParaRPr lang="en-GB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021">
              <a:defRPr sz="1600">
                <a:solidFill>
                  <a:schemeClr val="tx1"/>
                </a:solidFill>
                <a:latin typeface="Arial" charset="0"/>
              </a:defRPr>
            </a:lvl1pPr>
            <a:lvl2pPr marL="761821" indent="-293008" defTabSz="949021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72032" indent="-234406" defTabSz="949021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40845" indent="-234406" defTabSz="949021">
              <a:defRPr sz="1600">
                <a:solidFill>
                  <a:schemeClr val="tx1"/>
                </a:solidFill>
                <a:latin typeface="Arial" charset="0"/>
              </a:defRPr>
            </a:lvl4pPr>
            <a:lvl5pPr marL="2109658" indent="-234406" defTabSz="949021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78471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3047284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516097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84909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1963769-48B8-4A6D-8AAB-EBDF8DD7E5A8}" type="slidenum">
              <a:rPr lang="en-GB" sz="1200"/>
              <a:pPr/>
              <a:t>2</a:t>
            </a:fld>
            <a:endParaRPr lang="en-GB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021">
              <a:defRPr sz="1600">
                <a:solidFill>
                  <a:schemeClr val="tx1"/>
                </a:solidFill>
                <a:latin typeface="Arial" charset="0"/>
              </a:defRPr>
            </a:lvl1pPr>
            <a:lvl2pPr marL="761821" indent="-293008" defTabSz="949021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72032" indent="-234406" defTabSz="949021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40845" indent="-234406" defTabSz="949021">
              <a:defRPr sz="1600">
                <a:solidFill>
                  <a:schemeClr val="tx1"/>
                </a:solidFill>
                <a:latin typeface="Arial" charset="0"/>
              </a:defRPr>
            </a:lvl4pPr>
            <a:lvl5pPr marL="2109658" indent="-234406" defTabSz="949021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78471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3047284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516097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84909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BFC92A8-E863-4E7F-8680-5F60FFA47B6F}" type="slidenum">
              <a:rPr lang="en-GB" sz="1200"/>
              <a:pPr/>
              <a:t>20</a:t>
            </a:fld>
            <a:endParaRPr lang="en-GB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021">
              <a:defRPr sz="1600">
                <a:solidFill>
                  <a:schemeClr val="tx1"/>
                </a:solidFill>
                <a:latin typeface="Arial" charset="0"/>
              </a:defRPr>
            </a:lvl1pPr>
            <a:lvl2pPr marL="761821" indent="-293008" defTabSz="949021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72032" indent="-234406" defTabSz="949021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40845" indent="-234406" defTabSz="949021">
              <a:defRPr sz="1600">
                <a:solidFill>
                  <a:schemeClr val="tx1"/>
                </a:solidFill>
                <a:latin typeface="Arial" charset="0"/>
              </a:defRPr>
            </a:lvl4pPr>
            <a:lvl5pPr marL="2109658" indent="-234406" defTabSz="949021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78471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3047284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516097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84909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BFC92A8-E863-4E7F-8680-5F60FFA47B6F}" type="slidenum">
              <a:rPr lang="en-GB" sz="1200"/>
              <a:pPr/>
              <a:t>21</a:t>
            </a:fld>
            <a:endParaRPr lang="en-GB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021">
              <a:defRPr sz="1600">
                <a:solidFill>
                  <a:schemeClr val="tx1"/>
                </a:solidFill>
                <a:latin typeface="Arial" charset="0"/>
              </a:defRPr>
            </a:lvl1pPr>
            <a:lvl2pPr marL="761821" indent="-293008" defTabSz="949021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72032" indent="-234406" defTabSz="949021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40845" indent="-234406" defTabSz="949021">
              <a:defRPr sz="1600">
                <a:solidFill>
                  <a:schemeClr val="tx1"/>
                </a:solidFill>
                <a:latin typeface="Arial" charset="0"/>
              </a:defRPr>
            </a:lvl4pPr>
            <a:lvl5pPr marL="2109658" indent="-234406" defTabSz="949021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78471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3047284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516097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84909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29CD411-AFA2-4214-A1D4-D4A951BD2DD8}" type="slidenum">
              <a:rPr lang="en-GB" sz="1200">
                <a:solidFill>
                  <a:prstClr val="black"/>
                </a:solidFill>
              </a:rPr>
              <a:pPr/>
              <a:t>3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021">
              <a:defRPr sz="1600">
                <a:solidFill>
                  <a:schemeClr val="tx1"/>
                </a:solidFill>
                <a:latin typeface="Arial" charset="0"/>
              </a:defRPr>
            </a:lvl1pPr>
            <a:lvl2pPr marL="761821" indent="-293008" defTabSz="949021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72032" indent="-234406" defTabSz="949021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40845" indent="-234406" defTabSz="949021">
              <a:defRPr sz="1600">
                <a:solidFill>
                  <a:schemeClr val="tx1"/>
                </a:solidFill>
                <a:latin typeface="Arial" charset="0"/>
              </a:defRPr>
            </a:lvl4pPr>
            <a:lvl5pPr marL="2109658" indent="-234406" defTabSz="949021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78471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3047284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516097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84909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29CD411-AFA2-4214-A1D4-D4A951BD2DD8}" type="slidenum">
              <a:rPr lang="en-GB" sz="1200"/>
              <a:pPr/>
              <a:t>4</a:t>
            </a:fld>
            <a:endParaRPr lang="en-GB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021">
              <a:defRPr sz="1600">
                <a:solidFill>
                  <a:schemeClr val="tx1"/>
                </a:solidFill>
                <a:latin typeface="Arial" charset="0"/>
              </a:defRPr>
            </a:lvl1pPr>
            <a:lvl2pPr marL="761821" indent="-293008" defTabSz="949021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72032" indent="-234406" defTabSz="949021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40845" indent="-234406" defTabSz="949021">
              <a:defRPr sz="1600">
                <a:solidFill>
                  <a:schemeClr val="tx1"/>
                </a:solidFill>
                <a:latin typeface="Arial" charset="0"/>
              </a:defRPr>
            </a:lvl4pPr>
            <a:lvl5pPr marL="2109658" indent="-234406" defTabSz="949021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78471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3047284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516097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84909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29CD411-AFA2-4214-A1D4-D4A951BD2DD8}" type="slidenum">
              <a:rPr lang="en-GB" sz="1200"/>
              <a:pPr/>
              <a:t>5</a:t>
            </a:fld>
            <a:endParaRPr lang="en-GB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021">
              <a:defRPr sz="1600">
                <a:solidFill>
                  <a:schemeClr val="tx1"/>
                </a:solidFill>
                <a:latin typeface="Arial" charset="0"/>
              </a:defRPr>
            </a:lvl1pPr>
            <a:lvl2pPr marL="761821" indent="-293008" defTabSz="949021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72032" indent="-234406" defTabSz="949021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40845" indent="-234406" defTabSz="949021">
              <a:defRPr sz="1600">
                <a:solidFill>
                  <a:schemeClr val="tx1"/>
                </a:solidFill>
                <a:latin typeface="Arial" charset="0"/>
              </a:defRPr>
            </a:lvl4pPr>
            <a:lvl5pPr marL="2109658" indent="-234406" defTabSz="949021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78471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3047284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516097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84909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EAEA9C-B9EF-43CB-A696-E6085DAF1A9F}" type="slidenum">
              <a:rPr lang="en-GB" sz="1200"/>
              <a:pPr/>
              <a:t>6</a:t>
            </a:fld>
            <a:endParaRPr lang="en-GB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021">
              <a:defRPr sz="1600">
                <a:solidFill>
                  <a:schemeClr val="tx1"/>
                </a:solidFill>
                <a:latin typeface="Arial" charset="0"/>
              </a:defRPr>
            </a:lvl1pPr>
            <a:lvl2pPr marL="761821" indent="-293008" defTabSz="949021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72032" indent="-234406" defTabSz="949021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40845" indent="-234406" defTabSz="949021">
              <a:defRPr sz="1600">
                <a:solidFill>
                  <a:schemeClr val="tx1"/>
                </a:solidFill>
                <a:latin typeface="Arial" charset="0"/>
              </a:defRPr>
            </a:lvl4pPr>
            <a:lvl5pPr marL="2109658" indent="-234406" defTabSz="949021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78471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3047284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516097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84909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EAEA9C-B9EF-43CB-A696-E6085DAF1A9F}" type="slidenum">
              <a:rPr lang="en-GB" sz="1200"/>
              <a:pPr/>
              <a:t>7</a:t>
            </a:fld>
            <a:endParaRPr lang="en-GB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021">
              <a:defRPr sz="1600">
                <a:solidFill>
                  <a:schemeClr val="tx1"/>
                </a:solidFill>
                <a:latin typeface="Arial" charset="0"/>
              </a:defRPr>
            </a:lvl1pPr>
            <a:lvl2pPr marL="761821" indent="-293008" defTabSz="949021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72032" indent="-234406" defTabSz="949021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40845" indent="-234406" defTabSz="949021">
              <a:defRPr sz="1600">
                <a:solidFill>
                  <a:schemeClr val="tx1"/>
                </a:solidFill>
                <a:latin typeface="Arial" charset="0"/>
              </a:defRPr>
            </a:lvl4pPr>
            <a:lvl5pPr marL="2109658" indent="-234406" defTabSz="949021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78471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3047284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516097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84909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EAEA9C-B9EF-43CB-A696-E6085DAF1A9F}" type="slidenum">
              <a:rPr lang="en-GB" sz="1200"/>
              <a:pPr/>
              <a:t>8</a:t>
            </a:fld>
            <a:endParaRPr lang="en-GB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021">
              <a:defRPr sz="1600">
                <a:solidFill>
                  <a:schemeClr val="tx1"/>
                </a:solidFill>
                <a:latin typeface="Arial" charset="0"/>
              </a:defRPr>
            </a:lvl1pPr>
            <a:lvl2pPr marL="761821" indent="-293008" defTabSz="949021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72032" indent="-234406" defTabSz="949021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40845" indent="-234406" defTabSz="949021">
              <a:defRPr sz="1600">
                <a:solidFill>
                  <a:schemeClr val="tx1"/>
                </a:solidFill>
                <a:latin typeface="Arial" charset="0"/>
              </a:defRPr>
            </a:lvl4pPr>
            <a:lvl5pPr marL="2109658" indent="-234406" defTabSz="949021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78471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3047284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516097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84909" indent="-234406" defTabSz="94902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BFC92A8-E863-4E7F-8680-5F60FFA47B6F}" type="slidenum">
              <a:rPr lang="en-GB" sz="1200"/>
              <a:pPr/>
              <a:t>9</a:t>
            </a:fld>
            <a:endParaRPr lang="en-GB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9" descr="DESY-Logo-cyan-RGB_g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smtClean="0"/>
          </a:p>
        </p:txBody>
      </p:sp>
      <p:pic>
        <p:nvPicPr>
          <p:cNvPr id="7" name="Picture 21" descr="HG_LOGO_70_ENG_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</a:t>
            </a:r>
            <a:br>
              <a:rPr lang="en-GB" noProof="0" smtClean="0"/>
            </a:br>
            <a:r>
              <a:rPr lang="en-GB" noProof="0" smtClean="0"/>
              <a:t>FORMAT </a:t>
            </a:r>
          </a:p>
        </p:txBody>
      </p:sp>
    </p:spTree>
    <p:extLst>
      <p:ext uri="{BB962C8B-B14F-4D97-AF65-F5344CB8AC3E}">
        <p14:creationId xmlns:p14="http://schemas.microsoft.com/office/powerpoint/2010/main" val="2073033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72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3606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18038" y="977900"/>
            <a:ext cx="4184650" cy="2319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18038" y="3449638"/>
            <a:ext cx="4184650" cy="23209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01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82575" y="977900"/>
            <a:ext cx="4183063" cy="2319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18038" y="977900"/>
            <a:ext cx="4184650" cy="2319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82575" y="3449638"/>
            <a:ext cx="4183063" cy="23209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18038" y="3449638"/>
            <a:ext cx="4184650" cy="23209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9402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044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9007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1973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990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5703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28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6292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9597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Tower deformation and stress situation</a:t>
            </a:r>
            <a:endParaRPr lang="en-GB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Roland </a:t>
            </a:r>
            <a:r>
              <a:rPr lang="en-GB" sz="900" b="1" dirty="0">
                <a:solidFill>
                  <a:schemeClr val="bg2"/>
                </a:solidFill>
              </a:rPr>
              <a:t>Platzer </a:t>
            </a:r>
            <a:r>
              <a:rPr lang="en-GB" sz="900" dirty="0">
                <a:solidFill>
                  <a:schemeClr val="bg2"/>
                </a:solidFill>
              </a:rPr>
              <a:t> |  </a:t>
            </a:r>
            <a:r>
              <a:rPr lang="en-GB" sz="900" dirty="0" smtClean="0">
                <a:solidFill>
                  <a:schemeClr val="bg2"/>
                </a:solidFill>
              </a:rPr>
              <a:t>seismic</a:t>
            </a:r>
            <a:r>
              <a:rPr lang="en-GB" sz="900" baseline="0" dirty="0" smtClean="0">
                <a:solidFill>
                  <a:schemeClr val="bg2"/>
                </a:solidFill>
              </a:rPr>
              <a:t> calculation</a:t>
            </a:r>
            <a:r>
              <a:rPr lang="en-GB" sz="900" dirty="0" smtClean="0">
                <a:solidFill>
                  <a:schemeClr val="bg2"/>
                </a:solidFill>
              </a:rPr>
              <a:t> </a:t>
            </a:r>
            <a:r>
              <a:rPr lang="en-GB" sz="900" dirty="0">
                <a:solidFill>
                  <a:schemeClr val="bg2"/>
                </a:solidFill>
              </a:rPr>
              <a:t>| CTA, </a:t>
            </a:r>
            <a:r>
              <a:rPr lang="en-GB" sz="900" dirty="0" smtClean="0">
                <a:solidFill>
                  <a:schemeClr val="bg2"/>
                </a:solidFill>
              </a:rPr>
              <a:t>MST </a:t>
            </a:r>
            <a:r>
              <a:rPr lang="en-GB" sz="900" dirty="0">
                <a:solidFill>
                  <a:schemeClr val="bg2"/>
                </a:solidFill>
              </a:rPr>
              <a:t>| </a:t>
            </a:r>
            <a:r>
              <a:rPr lang="en-GB" sz="900" dirty="0" smtClean="0">
                <a:solidFill>
                  <a:schemeClr val="bg2"/>
                </a:solidFill>
              </a:rPr>
              <a:t>January 28</a:t>
            </a:r>
            <a:r>
              <a:rPr lang="en-GB" sz="900" baseline="30000" dirty="0" smtClean="0">
                <a:solidFill>
                  <a:schemeClr val="bg2"/>
                </a:solidFill>
              </a:rPr>
              <a:t>th</a:t>
            </a:r>
            <a:r>
              <a:rPr lang="en-GB" sz="900" dirty="0" smtClean="0">
                <a:solidFill>
                  <a:schemeClr val="bg2"/>
                </a:solidFill>
              </a:rPr>
              <a:t> 2013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C6BF6808-4059-4542-A8F3-87967A037EB9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‹Nr.›</a:t>
            </a:fld>
            <a:r>
              <a:rPr lang="en-GB" sz="900" b="1" dirty="0" smtClean="0">
                <a:solidFill>
                  <a:schemeClr val="bg2"/>
                </a:solidFill>
              </a:rPr>
              <a:t>/21</a:t>
            </a:r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1030" name="Picture 10" descr="DESY-Logo-cyan-RGB_ge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2400" dirty="0" smtClean="0"/>
              <a:t>CTA, MST – seismic calculation</a:t>
            </a:r>
            <a:r>
              <a:rPr lang="de-DE" sz="2400" dirty="0" smtClean="0"/>
              <a:t/>
            </a:r>
            <a:br>
              <a:rPr lang="de-DE" sz="2400" dirty="0" smtClean="0"/>
            </a:br>
            <a:endParaRPr lang="en-GB" sz="2400" dirty="0" smtClean="0"/>
          </a:p>
        </p:txBody>
      </p:sp>
      <p:sp>
        <p:nvSpPr>
          <p:cNvPr id="3076" name="Text Box 35"/>
          <p:cNvSpPr txBox="1">
            <a:spLocks noChangeArrowheads="1"/>
          </p:cNvSpPr>
          <p:nvPr/>
        </p:nvSpPr>
        <p:spPr bwMode="auto">
          <a:xfrm>
            <a:off x="5189538" y="4356099"/>
            <a:ext cx="35369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dirty="0" smtClean="0">
                <a:solidFill>
                  <a:srgbClr val="00A5EB"/>
                </a:solidFill>
              </a:rPr>
              <a:t>Roland Platzer, ZM1 </a:t>
            </a:r>
            <a:r>
              <a:rPr lang="de-DE" dirty="0">
                <a:solidFill>
                  <a:srgbClr val="00A5EB"/>
                </a:solidFill>
              </a:rPr>
              <a:t>DESY Hamburg</a:t>
            </a:r>
            <a:endParaRPr lang="de-DE" dirty="0"/>
          </a:p>
          <a:p>
            <a:r>
              <a:rPr lang="de-DE" dirty="0" err="1" smtClean="0"/>
              <a:t>Munich</a:t>
            </a:r>
            <a:r>
              <a:rPr lang="de-DE" dirty="0" smtClean="0"/>
              <a:t>, </a:t>
            </a:r>
            <a:r>
              <a:rPr lang="en-GB" dirty="0" smtClean="0"/>
              <a:t>January</a:t>
            </a:r>
            <a:r>
              <a:rPr lang="de-DE" dirty="0" smtClean="0"/>
              <a:t> 28</a:t>
            </a:r>
            <a:r>
              <a:rPr lang="de-DE" baseline="30000" dirty="0" smtClean="0"/>
              <a:t>th</a:t>
            </a:r>
            <a:r>
              <a:rPr lang="de-DE" dirty="0"/>
              <a:t>, </a:t>
            </a:r>
            <a:r>
              <a:rPr lang="de-DE" dirty="0" smtClean="0"/>
              <a:t>2013</a:t>
            </a:r>
            <a:endParaRPr lang="en-GB" dirty="0"/>
          </a:p>
        </p:txBody>
      </p:sp>
      <p:pic>
        <p:nvPicPr>
          <p:cNvPr id="3077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195263"/>
            <a:ext cx="12303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9" t="10198" r="7426" b="5191"/>
          <a:stretch/>
        </p:blipFill>
        <p:spPr>
          <a:xfrm>
            <a:off x="2431441" y="1975601"/>
            <a:ext cx="1852251" cy="2620023"/>
          </a:xfrm>
          <a:prstGeom prst="rect">
            <a:avLst/>
          </a:prstGeom>
        </p:spPr>
      </p:pic>
      <p:pic>
        <p:nvPicPr>
          <p:cNvPr id="1026" name="Grafik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5" t="14006" r="2690" b="42813"/>
          <a:stretch>
            <a:fillRect/>
          </a:stretch>
        </p:blipFill>
        <p:spPr bwMode="auto">
          <a:xfrm>
            <a:off x="525607" y="2430752"/>
            <a:ext cx="2143125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600" dirty="0" smtClean="0"/>
              <a:t>RSTAB calculation</a:t>
            </a:r>
          </a:p>
        </p:txBody>
      </p:sp>
      <p:sp>
        <p:nvSpPr>
          <p:cNvPr id="16390" name="Rectangle 40"/>
          <p:cNvSpPr>
            <a:spLocks noChangeArrowheads="1"/>
          </p:cNvSpPr>
          <p:nvPr/>
        </p:nvSpPr>
        <p:spPr bwMode="auto">
          <a:xfrm>
            <a:off x="0" y="1824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6391" name="Rectangle 42"/>
          <p:cNvSpPr>
            <a:spLocks noChangeArrowheads="1"/>
          </p:cNvSpPr>
          <p:nvPr/>
        </p:nvSpPr>
        <p:spPr bwMode="auto">
          <a:xfrm>
            <a:off x="0" y="1824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16394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9375"/>
            <a:ext cx="8953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98" y="1066608"/>
            <a:ext cx="1609840" cy="1514859"/>
          </a:xfrm>
          <a:prstGeom prst="rect">
            <a:avLst/>
          </a:prstGeom>
        </p:spPr>
      </p:pic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292100" y="896938"/>
            <a:ext cx="852963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</a:pPr>
            <a:r>
              <a:rPr lang="en-GB" sz="2000" b="1" dirty="0" smtClean="0">
                <a:solidFill>
                  <a:srgbClr val="F28E00"/>
                </a:solidFill>
              </a:rPr>
              <a:t>Assumptions in the input data</a:t>
            </a:r>
            <a:endParaRPr lang="en-GB" sz="2000" b="1" dirty="0">
              <a:solidFill>
                <a:srgbClr val="F28E00"/>
              </a:solidFill>
            </a:endParaRPr>
          </a:p>
        </p:txBody>
      </p:sp>
      <p:sp>
        <p:nvSpPr>
          <p:cNvPr id="14" name="Rectangle 2125"/>
          <p:cNvSpPr>
            <a:spLocks noChangeArrowheads="1"/>
          </p:cNvSpPr>
          <p:nvPr/>
        </p:nvSpPr>
        <p:spPr bwMode="auto">
          <a:xfrm>
            <a:off x="309115" y="1271964"/>
            <a:ext cx="6465758" cy="490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GB" b="1" dirty="0" smtClean="0"/>
              <a:t>Time history analysis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GB" dirty="0" smtClean="0"/>
              <a:t>Additional masses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GB" dirty="0" smtClean="0"/>
              <a:t>Forces in members not considered yet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GB" dirty="0" smtClean="0"/>
              <a:t>Damping Di = 0,01 </a:t>
            </a:r>
            <a:r>
              <a:rPr lang="en-GB" sz="1200" dirty="0" smtClean="0"/>
              <a:t>(rough and low (?) estimation of “</a:t>
            </a:r>
            <a:r>
              <a:rPr lang="en-GB" sz="1200" dirty="0" err="1" smtClean="0"/>
              <a:t>Lehrsches</a:t>
            </a:r>
            <a:r>
              <a:rPr lang="en-GB" sz="1200" dirty="0" smtClean="0"/>
              <a:t> </a:t>
            </a:r>
            <a:r>
              <a:rPr lang="en-GB" sz="1200" dirty="0" err="1" smtClean="0"/>
              <a:t>Dämpfungsmaß</a:t>
            </a:r>
            <a:r>
              <a:rPr lang="en-GB" sz="1200" dirty="0" smtClean="0"/>
              <a:t>”)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GB" dirty="0" smtClean="0"/>
              <a:t>No foundation and soil influence (soil bedding value) considered yet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endParaRPr lang="en-GB" dirty="0" smtClean="0"/>
          </a:p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endParaRPr lang="en-GB" dirty="0" smtClean="0"/>
          </a:p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GB" i="1" u="sng" dirty="0" smtClean="0"/>
              <a:t>Response </a:t>
            </a:r>
            <a:r>
              <a:rPr lang="en-GB" i="1" u="sng" dirty="0"/>
              <a:t>spectrum </a:t>
            </a:r>
            <a:r>
              <a:rPr lang="en-GB" i="1" u="sng" dirty="0" smtClean="0"/>
              <a:t>method</a:t>
            </a:r>
            <a:br>
              <a:rPr lang="en-GB" i="1" u="sng" dirty="0" smtClean="0"/>
            </a:br>
            <a:r>
              <a:rPr lang="en-GB" i="1" dirty="0" smtClean="0"/>
              <a:t>  </a:t>
            </a:r>
            <a:r>
              <a:rPr lang="en-GB" i="1" u="sng" dirty="0" smtClean="0"/>
              <a:t>also possible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GB" i="1" dirty="0" smtClean="0"/>
              <a:t>DIN 4149, EC 8, IBC</a:t>
            </a:r>
            <a:endParaRPr lang="en-GB" i="1" dirty="0"/>
          </a:p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GB" i="1" dirty="0" smtClean="0"/>
              <a:t>Classes/Categories, Ground ?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GB" i="1" dirty="0" smtClean="0"/>
              <a:t>Ratio horizontal and vertical accelerations ?</a:t>
            </a:r>
            <a:br>
              <a:rPr lang="en-GB" i="1" dirty="0" smtClean="0"/>
            </a:br>
            <a:r>
              <a:rPr lang="en-GB" i="1" dirty="0" smtClean="0"/>
              <a:t>  (e. g. 50 %)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GB" i="1" dirty="0" smtClean="0"/>
              <a:t>Damping 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026" y="3497549"/>
            <a:ext cx="3725373" cy="263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54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600" dirty="0" smtClean="0"/>
              <a:t>Program Output</a:t>
            </a:r>
          </a:p>
        </p:txBody>
      </p:sp>
      <p:sp>
        <p:nvSpPr>
          <p:cNvPr id="16387" name="Rectangle 32"/>
          <p:cNvSpPr>
            <a:spLocks noChangeArrowheads="1"/>
          </p:cNvSpPr>
          <p:nvPr/>
        </p:nvSpPr>
        <p:spPr bwMode="auto">
          <a:xfrm>
            <a:off x="292100" y="896938"/>
            <a:ext cx="852963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</a:pPr>
            <a:r>
              <a:rPr lang="en-GB" sz="2000" b="1" dirty="0" smtClean="0">
                <a:solidFill>
                  <a:schemeClr val="accent2"/>
                </a:solidFill>
              </a:rPr>
              <a:t>Data reached from RSTAB calculation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p:pic>
        <p:nvPicPr>
          <p:cNvPr id="16394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9375"/>
            <a:ext cx="8953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125"/>
          <p:cNvSpPr>
            <a:spLocks noChangeArrowheads="1"/>
          </p:cNvSpPr>
          <p:nvPr/>
        </p:nvSpPr>
        <p:spPr bwMode="auto">
          <a:xfrm>
            <a:off x="309114" y="1271964"/>
            <a:ext cx="8291961" cy="490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GB" b="1" u="sng" dirty="0" smtClean="0"/>
              <a:t>Time history analysis chosen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GB" dirty="0" smtClean="0"/>
              <a:t>Results as function of time and max/min</a:t>
            </a:r>
          </a:p>
          <a:p>
            <a:pPr lvl="1"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GB" i="1" dirty="0"/>
              <a:t>Natural frequencies</a:t>
            </a:r>
          </a:p>
          <a:p>
            <a:pPr lvl="1"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GB" i="1" dirty="0" err="1"/>
              <a:t>Eigenmodes</a:t>
            </a:r>
            <a:endParaRPr lang="en-GB" i="1" dirty="0"/>
          </a:p>
          <a:p>
            <a:pPr lvl="1"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GB" i="1" dirty="0"/>
              <a:t>Inner forces</a:t>
            </a:r>
          </a:p>
          <a:p>
            <a:pPr lvl="1"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GB" i="1" dirty="0"/>
              <a:t>Reaction </a:t>
            </a:r>
            <a:r>
              <a:rPr lang="en-GB" i="1" dirty="0" smtClean="0"/>
              <a:t>forces</a:t>
            </a:r>
          </a:p>
          <a:p>
            <a:pPr lvl="1"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GB" dirty="0" smtClean="0"/>
              <a:t>Displacements, velocities and accelerations</a:t>
            </a:r>
          </a:p>
          <a:p>
            <a:pPr lvl="1"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GB" dirty="0" smtClean="0"/>
              <a:t>Equivalent mass factors for validation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GB" dirty="0" smtClean="0"/>
              <a:t>Disadvantage: </a:t>
            </a:r>
            <a:r>
              <a:rPr lang="en-GB" dirty="0"/>
              <a:t>h</a:t>
            </a:r>
            <a:r>
              <a:rPr lang="en-GB" dirty="0" smtClean="0"/>
              <a:t>uge data (1.2 GB) with timeline (could be reduced to min/max values)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endParaRPr lang="en-GB" dirty="0" smtClean="0"/>
          </a:p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GB" i="1" u="sng" dirty="0" smtClean="0"/>
              <a:t>Response </a:t>
            </a:r>
            <a:r>
              <a:rPr lang="en-GB" i="1" u="sng" dirty="0"/>
              <a:t>spectrum </a:t>
            </a:r>
            <a:r>
              <a:rPr lang="en-GB" i="1" u="sng" dirty="0" smtClean="0"/>
              <a:t>method also possible</a:t>
            </a:r>
            <a:endParaRPr lang="en-GB" i="1" u="sng" dirty="0"/>
          </a:p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GB" i="1" dirty="0" smtClean="0"/>
              <a:t>Only maximum values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GB" i="1" dirty="0" smtClean="0"/>
              <a:t>Superposition as square root of sum of squares (SRSS rule)</a:t>
            </a:r>
            <a:br>
              <a:rPr lang="en-GB" i="1" dirty="0" smtClean="0"/>
            </a:br>
            <a:r>
              <a:rPr lang="en-GB" i="1" dirty="0" smtClean="0"/>
              <a:t>  or complete quadratic combination (CQC rule)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98" y="1066608"/>
            <a:ext cx="1609840" cy="151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2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600" dirty="0" smtClean="0"/>
              <a:t>Program Output</a:t>
            </a:r>
          </a:p>
        </p:txBody>
      </p:sp>
      <p:sp>
        <p:nvSpPr>
          <p:cNvPr id="16387" name="Rectangle 32"/>
          <p:cNvSpPr>
            <a:spLocks noChangeArrowheads="1"/>
          </p:cNvSpPr>
          <p:nvPr/>
        </p:nvSpPr>
        <p:spPr bwMode="auto">
          <a:xfrm>
            <a:off x="292100" y="896938"/>
            <a:ext cx="852963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</a:pPr>
            <a:r>
              <a:rPr lang="en-GB" sz="2000" b="1" dirty="0" smtClean="0">
                <a:solidFill>
                  <a:schemeClr val="accent2"/>
                </a:solidFill>
              </a:rPr>
              <a:t>Equivalent mass factors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p:pic>
        <p:nvPicPr>
          <p:cNvPr id="16394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9375"/>
            <a:ext cx="8953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99" y="1382713"/>
            <a:ext cx="6661078" cy="470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344" y="1409915"/>
            <a:ext cx="1315021" cy="110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9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600" dirty="0" smtClean="0"/>
              <a:t>Program Output</a:t>
            </a:r>
          </a:p>
        </p:txBody>
      </p:sp>
      <p:sp>
        <p:nvSpPr>
          <p:cNvPr id="16387" name="Rectangle 32"/>
          <p:cNvSpPr>
            <a:spLocks noChangeArrowheads="1"/>
          </p:cNvSpPr>
          <p:nvPr/>
        </p:nvSpPr>
        <p:spPr bwMode="auto">
          <a:xfrm>
            <a:off x="292100" y="896938"/>
            <a:ext cx="852963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</a:pPr>
            <a:r>
              <a:rPr lang="en-GB" sz="2000" b="1" dirty="0" smtClean="0">
                <a:solidFill>
                  <a:schemeClr val="accent2"/>
                </a:solidFill>
              </a:rPr>
              <a:t>Natural frequencies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p:pic>
        <p:nvPicPr>
          <p:cNvPr id="16394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9375"/>
            <a:ext cx="8953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57" y="1382713"/>
            <a:ext cx="6139985" cy="433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2" r="2347" b="3022"/>
          <a:stretch/>
        </p:blipFill>
        <p:spPr bwMode="auto">
          <a:xfrm>
            <a:off x="7001976" y="1382713"/>
            <a:ext cx="1659414" cy="211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08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600" dirty="0" smtClean="0"/>
              <a:t>Program Output</a:t>
            </a:r>
          </a:p>
        </p:txBody>
      </p:sp>
      <p:sp>
        <p:nvSpPr>
          <p:cNvPr id="16387" name="Rectangle 32"/>
          <p:cNvSpPr>
            <a:spLocks noChangeArrowheads="1"/>
          </p:cNvSpPr>
          <p:nvPr/>
        </p:nvSpPr>
        <p:spPr bwMode="auto">
          <a:xfrm>
            <a:off x="292100" y="896938"/>
            <a:ext cx="852963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</a:pPr>
            <a:r>
              <a:rPr lang="en-GB" sz="2000" b="1" dirty="0" err="1" smtClean="0">
                <a:solidFill>
                  <a:schemeClr val="accent2"/>
                </a:solidFill>
              </a:rPr>
              <a:t>Eigenmodes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p:pic>
        <p:nvPicPr>
          <p:cNvPr id="16394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9375"/>
            <a:ext cx="8953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61" y="1306212"/>
            <a:ext cx="6863896" cy="484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5" t="7235" r="20328" b="14138"/>
          <a:stretch/>
        </p:blipFill>
        <p:spPr bwMode="auto">
          <a:xfrm rot="5400000">
            <a:off x="3681814" y="2054844"/>
            <a:ext cx="5465977" cy="315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56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600" dirty="0" smtClean="0"/>
              <a:t>Program Output</a:t>
            </a:r>
          </a:p>
        </p:txBody>
      </p:sp>
      <p:sp>
        <p:nvSpPr>
          <p:cNvPr id="16387" name="Rectangle 32"/>
          <p:cNvSpPr>
            <a:spLocks noChangeArrowheads="1"/>
          </p:cNvSpPr>
          <p:nvPr/>
        </p:nvSpPr>
        <p:spPr bwMode="auto">
          <a:xfrm>
            <a:off x="292100" y="896938"/>
            <a:ext cx="852963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</a:pPr>
            <a:r>
              <a:rPr lang="en-GB" sz="2000" b="1" dirty="0" smtClean="0">
                <a:solidFill>
                  <a:schemeClr val="accent2"/>
                </a:solidFill>
              </a:rPr>
              <a:t>Inner forces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p:pic>
        <p:nvPicPr>
          <p:cNvPr id="16394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9375"/>
            <a:ext cx="8953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27" y="1307281"/>
            <a:ext cx="6614267" cy="467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feil nach rechts 1"/>
          <p:cNvSpPr/>
          <p:nvPr/>
        </p:nvSpPr>
        <p:spPr bwMode="auto">
          <a:xfrm>
            <a:off x="7689273" y="1870364"/>
            <a:ext cx="280554" cy="23899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feil nach rechts 6"/>
          <p:cNvSpPr/>
          <p:nvPr/>
        </p:nvSpPr>
        <p:spPr bwMode="auto">
          <a:xfrm flipH="1">
            <a:off x="8018320" y="1866899"/>
            <a:ext cx="280554" cy="23899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Nach rechts gekrümmter Pfeil 2"/>
          <p:cNvSpPr/>
          <p:nvPr/>
        </p:nvSpPr>
        <p:spPr bwMode="auto">
          <a:xfrm>
            <a:off x="7699664" y="2379518"/>
            <a:ext cx="213014" cy="301336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Nach rechts gekrümmter Pfeil 8"/>
          <p:cNvSpPr/>
          <p:nvPr/>
        </p:nvSpPr>
        <p:spPr bwMode="auto">
          <a:xfrm flipH="1">
            <a:off x="8122230" y="2376053"/>
            <a:ext cx="213014" cy="301336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2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600" dirty="0" smtClean="0"/>
              <a:t>Program Output</a:t>
            </a:r>
          </a:p>
        </p:txBody>
      </p:sp>
      <p:sp>
        <p:nvSpPr>
          <p:cNvPr id="16387" name="Rectangle 32"/>
          <p:cNvSpPr>
            <a:spLocks noChangeArrowheads="1"/>
          </p:cNvSpPr>
          <p:nvPr/>
        </p:nvSpPr>
        <p:spPr bwMode="auto">
          <a:xfrm>
            <a:off x="292100" y="896938"/>
            <a:ext cx="852963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</a:pPr>
            <a:r>
              <a:rPr lang="en-GB" sz="2000" b="1" dirty="0" smtClean="0">
                <a:solidFill>
                  <a:schemeClr val="accent2"/>
                </a:solidFill>
              </a:rPr>
              <a:t>Reaction forces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p:pic>
        <p:nvPicPr>
          <p:cNvPr id="16394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9375"/>
            <a:ext cx="8953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5" y="1382713"/>
            <a:ext cx="6610066" cy="467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feil nach rechts 5"/>
          <p:cNvSpPr/>
          <p:nvPr/>
        </p:nvSpPr>
        <p:spPr bwMode="auto">
          <a:xfrm rot="5400000" flipH="1">
            <a:off x="8113570" y="2651412"/>
            <a:ext cx="280554" cy="238991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Nach rechts gekrümmter Pfeil 6"/>
          <p:cNvSpPr/>
          <p:nvPr/>
        </p:nvSpPr>
        <p:spPr bwMode="auto">
          <a:xfrm rot="5400000" flipH="1">
            <a:off x="8052956" y="2722417"/>
            <a:ext cx="336837" cy="669350"/>
          </a:xfrm>
          <a:prstGeom prst="curved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0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600" dirty="0" smtClean="0"/>
              <a:t>Program Output</a:t>
            </a:r>
          </a:p>
        </p:txBody>
      </p:sp>
      <p:sp>
        <p:nvSpPr>
          <p:cNvPr id="16387" name="Rectangle 32"/>
          <p:cNvSpPr>
            <a:spLocks noChangeArrowheads="1"/>
          </p:cNvSpPr>
          <p:nvPr/>
        </p:nvSpPr>
        <p:spPr bwMode="auto">
          <a:xfrm>
            <a:off x="292100" y="896938"/>
            <a:ext cx="852963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</a:pPr>
            <a:r>
              <a:rPr lang="en-GB" sz="2000" b="1" dirty="0" smtClean="0">
                <a:solidFill>
                  <a:schemeClr val="accent2"/>
                </a:solidFill>
              </a:rPr>
              <a:t>Displacements (velocities and accelerations also possible)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p:pic>
        <p:nvPicPr>
          <p:cNvPr id="16394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9375"/>
            <a:ext cx="8953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1" y="1473867"/>
            <a:ext cx="6692611" cy="472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Gerade Verbindung 2"/>
          <p:cNvCxnSpPr/>
          <p:nvPr/>
        </p:nvCxnSpPr>
        <p:spPr bwMode="auto">
          <a:xfrm flipV="1">
            <a:off x="8153400" y="1891145"/>
            <a:ext cx="0" cy="10390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 flipV="1">
            <a:off x="8153400" y="1891145"/>
            <a:ext cx="304800" cy="10390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791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015" y="1213241"/>
            <a:ext cx="167277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600" dirty="0" smtClean="0"/>
              <a:t>Calculation results</a:t>
            </a:r>
          </a:p>
        </p:txBody>
      </p:sp>
      <p:sp>
        <p:nvSpPr>
          <p:cNvPr id="16387" name="Rectangle 32"/>
          <p:cNvSpPr>
            <a:spLocks noChangeArrowheads="1"/>
          </p:cNvSpPr>
          <p:nvPr/>
        </p:nvSpPr>
        <p:spPr bwMode="auto">
          <a:xfrm>
            <a:off x="292100" y="896938"/>
            <a:ext cx="852963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</a:pPr>
            <a:r>
              <a:rPr lang="en-GB" sz="2000" b="1" dirty="0" smtClean="0">
                <a:solidFill>
                  <a:schemeClr val="accent2"/>
                </a:solidFill>
              </a:rPr>
              <a:t>Results regarding strength of MST prototype 1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p:pic>
        <p:nvPicPr>
          <p:cNvPr id="16394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9375"/>
            <a:ext cx="8953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5" name="Grafik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8" t="19051" r="8121" b="12831"/>
          <a:stretch>
            <a:fillRect/>
          </a:stretch>
        </p:blipFill>
        <p:spPr bwMode="auto">
          <a:xfrm rot="5400000">
            <a:off x="1482045" y="30512"/>
            <a:ext cx="5190752" cy="75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68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015" y="1213241"/>
            <a:ext cx="167277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600" dirty="0" smtClean="0"/>
              <a:t>Calculation results</a:t>
            </a:r>
          </a:p>
        </p:txBody>
      </p:sp>
      <p:sp>
        <p:nvSpPr>
          <p:cNvPr id="16387" name="Rectangle 32"/>
          <p:cNvSpPr>
            <a:spLocks noChangeArrowheads="1"/>
          </p:cNvSpPr>
          <p:nvPr/>
        </p:nvSpPr>
        <p:spPr bwMode="auto">
          <a:xfrm>
            <a:off x="292100" y="896938"/>
            <a:ext cx="852963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</a:pPr>
            <a:r>
              <a:rPr lang="en-GB" sz="2000" b="1" dirty="0" smtClean="0">
                <a:solidFill>
                  <a:schemeClr val="accent2"/>
                </a:solidFill>
              </a:rPr>
              <a:t>Results regarding strength of MST prototype 1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p:pic>
        <p:nvPicPr>
          <p:cNvPr id="16394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9375"/>
            <a:ext cx="8953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5" name="Grafik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8" t="19051" r="8121" b="12831"/>
          <a:stretch>
            <a:fillRect/>
          </a:stretch>
        </p:blipFill>
        <p:spPr bwMode="auto">
          <a:xfrm rot="5400000">
            <a:off x="1482045" y="30512"/>
            <a:ext cx="5190752" cy="75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64" t="19051" r="8464" b="69706"/>
          <a:stretch/>
        </p:blipFill>
        <p:spPr bwMode="auto">
          <a:xfrm rot="5400000">
            <a:off x="4172013" y="2606182"/>
            <a:ext cx="2524861" cy="507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44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t="8166" r="4010" b="4910"/>
          <a:stretch/>
        </p:blipFill>
        <p:spPr>
          <a:xfrm>
            <a:off x="4817153" y="1025311"/>
            <a:ext cx="1524803" cy="198507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369" y="3684324"/>
            <a:ext cx="1594487" cy="1369254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600" dirty="0" smtClean="0"/>
              <a:t>CTA, MST – seismic calculation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 Black" pitchFamily="34" charset="0"/>
              <a:buNone/>
            </a:pPr>
            <a:r>
              <a:rPr lang="de-DE" b="1" dirty="0" smtClean="0"/>
              <a:t>Topics</a:t>
            </a:r>
          </a:p>
          <a:p>
            <a:pPr eaLnBrk="1" hangingPunct="1">
              <a:buFont typeface="Arial Black" pitchFamily="34" charset="0"/>
              <a:buNone/>
            </a:pPr>
            <a:endParaRPr lang="de-DE" sz="1100" dirty="0" smtClean="0"/>
          </a:p>
          <a:p>
            <a:pPr eaLnBrk="1" hangingPunct="1"/>
            <a:r>
              <a:rPr lang="en-GB" sz="1600" b="1" dirty="0" smtClean="0"/>
              <a:t>Calculation program</a:t>
            </a:r>
          </a:p>
          <a:p>
            <a:pPr eaLnBrk="1" hangingPunct="1"/>
            <a:r>
              <a:rPr lang="en-GB" sz="1600" b="1" dirty="0" smtClean="0"/>
              <a:t>Calculation model</a:t>
            </a:r>
          </a:p>
          <a:p>
            <a:pPr eaLnBrk="1" hangingPunct="1"/>
            <a:r>
              <a:rPr lang="en-GB" sz="1600" b="1" dirty="0" smtClean="0"/>
              <a:t>Calculations before</a:t>
            </a:r>
          </a:p>
          <a:p>
            <a:pPr eaLnBrk="1" hangingPunct="1"/>
            <a:r>
              <a:rPr lang="en-GB" sz="1600" b="1" dirty="0" smtClean="0"/>
              <a:t>Assumptions for earthquake</a:t>
            </a:r>
            <a:endParaRPr lang="en-GB" sz="1600" b="1" dirty="0"/>
          </a:p>
          <a:p>
            <a:pPr eaLnBrk="1" hangingPunct="1"/>
            <a:r>
              <a:rPr lang="en-GB" sz="1600" b="1" dirty="0" smtClean="0"/>
              <a:t>RSTAB </a:t>
            </a:r>
            <a:r>
              <a:rPr lang="en-GB" sz="1600" b="1" dirty="0" err="1" smtClean="0"/>
              <a:t>calcualtion</a:t>
            </a:r>
            <a:endParaRPr lang="en-GB" sz="1600" b="1" dirty="0" smtClean="0"/>
          </a:p>
          <a:p>
            <a:pPr eaLnBrk="1" hangingPunct="1"/>
            <a:r>
              <a:rPr lang="en-GB" sz="1600" b="1" dirty="0" smtClean="0"/>
              <a:t>Program output</a:t>
            </a:r>
          </a:p>
          <a:p>
            <a:pPr eaLnBrk="1" hangingPunct="1"/>
            <a:r>
              <a:rPr lang="en-GB" sz="1600" b="1" smtClean="0"/>
              <a:t>Calculation results</a:t>
            </a:r>
            <a:endParaRPr lang="en-GB" sz="1600" b="1" dirty="0" smtClean="0"/>
          </a:p>
        </p:txBody>
      </p:sp>
      <p:pic>
        <p:nvPicPr>
          <p:cNvPr id="4100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9375"/>
            <a:ext cx="8953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19" y="3959972"/>
            <a:ext cx="1491811" cy="140379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9" t="12713" r="18868" b="5426"/>
          <a:stretch/>
        </p:blipFill>
        <p:spPr>
          <a:xfrm>
            <a:off x="7008957" y="2017849"/>
            <a:ext cx="965798" cy="166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600" dirty="0" smtClean="0"/>
              <a:t>Calculation results</a:t>
            </a:r>
          </a:p>
        </p:txBody>
      </p:sp>
      <p:sp>
        <p:nvSpPr>
          <p:cNvPr id="16387" name="Rectangle 32"/>
          <p:cNvSpPr>
            <a:spLocks noChangeArrowheads="1"/>
          </p:cNvSpPr>
          <p:nvPr/>
        </p:nvSpPr>
        <p:spPr bwMode="auto">
          <a:xfrm>
            <a:off x="292100" y="896938"/>
            <a:ext cx="852963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</a:pPr>
            <a:r>
              <a:rPr lang="en-GB" sz="2000" b="1" dirty="0" smtClean="0">
                <a:solidFill>
                  <a:schemeClr val="accent2"/>
                </a:solidFill>
              </a:rPr>
              <a:t>Results regarding strength of MST prototype 1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p:pic>
        <p:nvPicPr>
          <p:cNvPr id="16394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9375"/>
            <a:ext cx="8953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828900"/>
              </p:ext>
            </p:extLst>
          </p:nvPr>
        </p:nvGraphicFramePr>
        <p:xfrm>
          <a:off x="352425" y="1139824"/>
          <a:ext cx="8439150" cy="5957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282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600" dirty="0" smtClean="0"/>
              <a:t>Seismic calculation</a:t>
            </a:r>
          </a:p>
        </p:txBody>
      </p:sp>
      <p:sp>
        <p:nvSpPr>
          <p:cNvPr id="16387" name="Rectangle 32"/>
          <p:cNvSpPr>
            <a:spLocks noChangeArrowheads="1"/>
          </p:cNvSpPr>
          <p:nvPr/>
        </p:nvSpPr>
        <p:spPr bwMode="auto">
          <a:xfrm>
            <a:off x="292100" y="896938"/>
            <a:ext cx="852963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</a:pPr>
            <a:r>
              <a:rPr lang="en-GB" sz="2000" b="1" dirty="0" smtClean="0">
                <a:solidFill>
                  <a:srgbClr val="F28E00"/>
                </a:solidFill>
              </a:rPr>
              <a:t>Thank you for listening</a:t>
            </a:r>
            <a:endParaRPr lang="en-GB" sz="2000" b="1" dirty="0">
              <a:solidFill>
                <a:srgbClr val="F28E00"/>
              </a:solidFill>
            </a:endParaRPr>
          </a:p>
        </p:txBody>
      </p:sp>
      <p:sp>
        <p:nvSpPr>
          <p:cNvPr id="16390" name="Rectangle 40"/>
          <p:cNvSpPr>
            <a:spLocks noChangeArrowheads="1"/>
          </p:cNvSpPr>
          <p:nvPr/>
        </p:nvSpPr>
        <p:spPr bwMode="auto">
          <a:xfrm>
            <a:off x="0" y="1824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6391" name="Rectangle 42"/>
          <p:cNvSpPr>
            <a:spLocks noChangeArrowheads="1"/>
          </p:cNvSpPr>
          <p:nvPr/>
        </p:nvSpPr>
        <p:spPr bwMode="auto">
          <a:xfrm>
            <a:off x="0" y="1824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16394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9375"/>
            <a:ext cx="8953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-astro.physics.ox.ac.uk/~garret/CTA-Oxford-2012/cta-mocku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4" y="1704108"/>
            <a:ext cx="6808648" cy="425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37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600" dirty="0" smtClean="0"/>
              <a:t>Calculation program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2422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de-DE" sz="1800">
              <a:solidFill>
                <a:srgbClr val="000000"/>
              </a:solidFill>
            </a:endParaRPr>
          </a:p>
        </p:txBody>
      </p:sp>
      <p:sp>
        <p:nvSpPr>
          <p:cNvPr id="6149" name="Rectangle 472"/>
          <p:cNvSpPr>
            <a:spLocks noChangeArrowheads="1"/>
          </p:cNvSpPr>
          <p:nvPr/>
        </p:nvSpPr>
        <p:spPr bwMode="auto">
          <a:xfrm>
            <a:off x="292100" y="896938"/>
            <a:ext cx="8529638" cy="82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0"/>
              </a:spcAft>
              <a:buClr>
                <a:srgbClr val="F28E00"/>
              </a:buClr>
              <a:buFont typeface="Arial Black" pitchFamily="34" charset="0"/>
              <a:buNone/>
            </a:pPr>
            <a:r>
              <a:rPr lang="en-GB" sz="2000" b="1" dirty="0" smtClean="0">
                <a:solidFill>
                  <a:srgbClr val="F28E00"/>
                </a:solidFill>
              </a:rPr>
              <a:t>RSTAB 7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buClr>
                <a:srgbClr val="F28E00"/>
              </a:buClr>
              <a:buFont typeface="Arial Black" pitchFamily="34" charset="0"/>
              <a:buNone/>
            </a:pPr>
            <a:r>
              <a:rPr lang="en-GB" sz="1200" b="1" i="1" dirty="0" err="1" smtClean="0">
                <a:solidFill>
                  <a:srgbClr val="F28E00"/>
                </a:solidFill>
              </a:rPr>
              <a:t>Ing</a:t>
            </a:r>
            <a:r>
              <a:rPr lang="en-GB" sz="1200" b="1" i="1" dirty="0" smtClean="0">
                <a:solidFill>
                  <a:srgbClr val="F28E00"/>
                </a:solidFill>
              </a:rPr>
              <a:t>. Software </a:t>
            </a:r>
            <a:r>
              <a:rPr lang="en-GB" sz="1200" b="1" i="1" dirty="0" err="1" smtClean="0">
                <a:solidFill>
                  <a:srgbClr val="F28E00"/>
                </a:solidFill>
              </a:rPr>
              <a:t>Dlubal</a:t>
            </a:r>
            <a:r>
              <a:rPr lang="en-GB" sz="1200" b="1" i="1" dirty="0" smtClean="0">
                <a:solidFill>
                  <a:srgbClr val="F28E00"/>
                </a:solidFill>
              </a:rPr>
              <a:t>, Structural Analysis and Design Software</a:t>
            </a:r>
            <a:r>
              <a:rPr lang="en-GB" sz="105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(www.dlubal.de)</a:t>
            </a:r>
            <a:endParaRPr lang="en-GB" sz="1200" b="1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51" name="Grafik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9375"/>
            <a:ext cx="8953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73"/>
          <p:cNvSpPr>
            <a:spLocks noChangeArrowheads="1"/>
          </p:cNvSpPr>
          <p:nvPr/>
        </p:nvSpPr>
        <p:spPr bwMode="auto">
          <a:xfrm>
            <a:off x="282575" y="1363662"/>
            <a:ext cx="8539163" cy="524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</a:pPr>
            <a:endParaRPr lang="en-GB" sz="1200" i="1" smtClean="0"/>
          </a:p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</a:pPr>
            <a:endParaRPr lang="en-GB" sz="1200" i="1" smtClean="0"/>
          </a:p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</a:pPr>
            <a:endParaRPr lang="en-GB" sz="1200" i="1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959" y="911874"/>
            <a:ext cx="941678" cy="941678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03358" y="1558636"/>
            <a:ext cx="8653606" cy="486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GB" sz="1600" b="1" dirty="0" smtClean="0"/>
              <a:t>German-Czech company, since 1987</a:t>
            </a:r>
          </a:p>
          <a:p>
            <a:pPr eaLnBrk="1" hangingPunct="1"/>
            <a:r>
              <a:rPr lang="en-GB" sz="1600" b="1" dirty="0" smtClean="0"/>
              <a:t>Software from civil engineering, support structure planning</a:t>
            </a:r>
          </a:p>
          <a:p>
            <a:pPr eaLnBrk="1" hangingPunct="1"/>
            <a:r>
              <a:rPr lang="en-GB" sz="1600" b="1" dirty="0" smtClean="0"/>
              <a:t>3D-Models, </a:t>
            </a:r>
            <a:r>
              <a:rPr lang="en-GB" sz="1600" b="1" dirty="0"/>
              <a:t>statics and </a:t>
            </a:r>
            <a:r>
              <a:rPr lang="en-GB" sz="1600" b="1" dirty="0" smtClean="0"/>
              <a:t>dynamics</a:t>
            </a:r>
          </a:p>
          <a:p>
            <a:pPr eaLnBrk="1" hangingPunct="1"/>
            <a:r>
              <a:rPr lang="en-GB" sz="1600" b="1" dirty="0" smtClean="0"/>
              <a:t>Only Beam elements (FEA-module also available -&gt; RFEM)</a:t>
            </a:r>
          </a:p>
          <a:p>
            <a:pPr eaLnBrk="1" hangingPunct="1"/>
            <a:r>
              <a:rPr lang="en-GB" sz="1600" b="1" dirty="0" smtClean="0"/>
              <a:t>Method of analysis</a:t>
            </a:r>
          </a:p>
          <a:p>
            <a:pPr lvl="1" eaLnBrk="1" hangingPunct="1"/>
            <a:r>
              <a:rPr lang="en-GB" sz="1200" b="1" dirty="0" smtClean="0"/>
              <a:t>Linear </a:t>
            </a:r>
            <a:r>
              <a:rPr lang="en-GB" sz="1200" b="1" dirty="0"/>
              <a:t>S</a:t>
            </a:r>
            <a:r>
              <a:rPr lang="en-GB" sz="1200" b="1" dirty="0" smtClean="0"/>
              <a:t>tatic Analysis</a:t>
            </a:r>
          </a:p>
          <a:p>
            <a:pPr lvl="1" eaLnBrk="1" hangingPunct="1"/>
            <a:r>
              <a:rPr lang="en-GB" sz="1200" b="1" dirty="0" smtClean="0"/>
              <a:t>Second-Order Analysis (Non-linear)</a:t>
            </a:r>
          </a:p>
          <a:p>
            <a:pPr lvl="1" eaLnBrk="1" hangingPunct="1"/>
            <a:r>
              <a:rPr lang="en-GB" sz="1200" b="1" dirty="0" smtClean="0"/>
              <a:t>Large Deformation Analysis (Non-linear, Newton-</a:t>
            </a:r>
            <a:r>
              <a:rPr lang="en-GB" sz="1200" b="1" dirty="0" err="1" smtClean="0"/>
              <a:t>Raphson</a:t>
            </a:r>
            <a:r>
              <a:rPr lang="en-GB" sz="1200" b="1" dirty="0" smtClean="0"/>
              <a:t>)</a:t>
            </a:r>
          </a:p>
          <a:p>
            <a:pPr eaLnBrk="1" hangingPunct="1"/>
            <a:r>
              <a:rPr lang="en-GB" sz="1600" b="1" dirty="0" smtClean="0"/>
              <a:t>Definition of load cases/groups/combinations with superimposing</a:t>
            </a:r>
          </a:p>
          <a:p>
            <a:pPr eaLnBrk="1" hangingPunct="1"/>
            <a:r>
              <a:rPr lang="en-GB" sz="1600" b="1" dirty="0" smtClean="0"/>
              <a:t>Results as deformations, inner forces and reaction forces</a:t>
            </a:r>
            <a:br>
              <a:rPr lang="en-GB" sz="1600" b="1" dirty="0" smtClean="0"/>
            </a:br>
            <a:r>
              <a:rPr lang="en-GB" sz="1600" b="1" dirty="0" smtClean="0"/>
              <a:t>as well as stresses (from module Steel)</a:t>
            </a:r>
          </a:p>
          <a:p>
            <a:pPr eaLnBrk="1" hangingPunct="1"/>
            <a:r>
              <a:rPr lang="en-GB" sz="1600" b="1" dirty="0" smtClean="0"/>
              <a:t>RSTAB Module </a:t>
            </a:r>
            <a:r>
              <a:rPr lang="en-GB" sz="1600" b="1" dirty="0" err="1" smtClean="0"/>
              <a:t>Dynam</a:t>
            </a:r>
            <a:r>
              <a:rPr lang="en-GB" sz="1600" b="1" dirty="0" smtClean="0"/>
              <a:t>:</a:t>
            </a:r>
          </a:p>
          <a:p>
            <a:pPr lvl="1" eaLnBrk="1" hangingPunct="1"/>
            <a:r>
              <a:rPr lang="en-GB" sz="1200" b="1" dirty="0" smtClean="0"/>
              <a:t>Basis: natural frequencies, </a:t>
            </a:r>
            <a:r>
              <a:rPr lang="en-GB" sz="1200" b="1" dirty="0" err="1" smtClean="0"/>
              <a:t>eigenmode</a:t>
            </a:r>
            <a:endParaRPr lang="en-GB" sz="1200" b="1" dirty="0" smtClean="0"/>
          </a:p>
          <a:p>
            <a:pPr lvl="1" eaLnBrk="1" hangingPunct="1"/>
            <a:r>
              <a:rPr lang="en-GB" sz="1200" b="1" dirty="0" smtClean="0"/>
              <a:t>Addition  I: forced vibration analysis, external excitation (tabular loads, harmonic functions, </a:t>
            </a:r>
            <a:r>
              <a:rPr lang="en-GB" sz="1200" b="1" dirty="0" err="1" smtClean="0"/>
              <a:t>accelerogram</a:t>
            </a:r>
            <a:r>
              <a:rPr lang="en-GB" sz="1200" b="1" dirty="0" smtClean="0"/>
              <a:t>)</a:t>
            </a:r>
          </a:p>
          <a:p>
            <a:pPr lvl="1" eaLnBrk="1" hangingPunct="1"/>
            <a:r>
              <a:rPr lang="en-GB" sz="1200" b="1" dirty="0" smtClean="0"/>
              <a:t>Addition II: generation of equivalent seismic loads (DIN 4149, EC 8, IBC)</a:t>
            </a:r>
          </a:p>
        </p:txBody>
      </p:sp>
    </p:spTree>
    <p:extLst>
      <p:ext uri="{BB962C8B-B14F-4D97-AF65-F5344CB8AC3E}">
        <p14:creationId xmlns:p14="http://schemas.microsoft.com/office/powerpoint/2010/main" val="266889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600" dirty="0" smtClean="0"/>
              <a:t>Calculation model</a:t>
            </a:r>
          </a:p>
        </p:txBody>
      </p:sp>
      <p:sp>
        <p:nvSpPr>
          <p:cNvPr id="6149" name="Rectangle 472"/>
          <p:cNvSpPr>
            <a:spLocks noChangeArrowheads="1"/>
          </p:cNvSpPr>
          <p:nvPr/>
        </p:nvSpPr>
        <p:spPr bwMode="auto">
          <a:xfrm>
            <a:off x="292100" y="896937"/>
            <a:ext cx="852963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</a:pPr>
            <a:r>
              <a:rPr lang="en-GB" sz="2000" b="1" dirty="0" smtClean="0">
                <a:solidFill>
                  <a:srgbClr val="F28E00"/>
                </a:solidFill>
              </a:rPr>
              <a:t>Model restrictions</a:t>
            </a:r>
            <a:endParaRPr lang="en-GB" sz="2000" b="1" dirty="0">
              <a:solidFill>
                <a:srgbClr val="F28E00"/>
              </a:solidFill>
            </a:endParaRPr>
          </a:p>
        </p:txBody>
      </p:sp>
      <p:pic>
        <p:nvPicPr>
          <p:cNvPr id="6151" name="Grafik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9375"/>
            <a:ext cx="8953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92100" y="1289194"/>
            <a:ext cx="6866369" cy="498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sz="1600" b="1" dirty="0"/>
              <a:t>A</a:t>
            </a:r>
            <a:r>
              <a:rPr lang="en-GB" sz="1600" b="1" dirty="0" smtClean="0"/>
              <a:t>ll </a:t>
            </a:r>
            <a:r>
              <a:rPr lang="en-GB" sz="1600" b="1" dirty="0"/>
              <a:t>members are described by beam elements</a:t>
            </a:r>
            <a:endParaRPr lang="de-DE" sz="1600" b="1" dirty="0"/>
          </a:p>
          <a:p>
            <a:pPr lvl="0"/>
            <a:r>
              <a:rPr lang="en-GB" sz="1600" b="1" dirty="0"/>
              <a:t>S</a:t>
            </a:r>
            <a:r>
              <a:rPr lang="en-GB" sz="1600" b="1" dirty="0" smtClean="0"/>
              <a:t>ignificant </a:t>
            </a:r>
            <a:r>
              <a:rPr lang="en-GB" sz="1600" b="1" dirty="0"/>
              <a:t>cubic bodies and plates are described by </a:t>
            </a:r>
            <a:r>
              <a:rPr lang="en-GB" sz="1600" b="1" dirty="0" smtClean="0"/>
              <a:t>girder, </a:t>
            </a:r>
            <a:r>
              <a:rPr lang="en-GB" sz="1600" b="1" dirty="0"/>
              <a:t>grids or rigid connections</a:t>
            </a:r>
            <a:endParaRPr lang="de-DE" sz="1600" b="1" dirty="0"/>
          </a:p>
          <a:p>
            <a:pPr eaLnBrk="1" hangingPunct="1"/>
            <a:r>
              <a:rPr lang="en-GB" sz="1600" b="1" dirty="0"/>
              <a:t>E</a:t>
            </a:r>
            <a:r>
              <a:rPr lang="en-GB" sz="1600" b="1" dirty="0" smtClean="0"/>
              <a:t>lements support </a:t>
            </a:r>
            <a:r>
              <a:rPr lang="en-GB" sz="1600" b="1" dirty="0"/>
              <a:t>all forces and moments in the three </a:t>
            </a:r>
            <a:r>
              <a:rPr lang="en-GB" sz="1600" b="1" dirty="0" smtClean="0"/>
              <a:t>dimensions</a:t>
            </a:r>
          </a:p>
          <a:p>
            <a:pPr eaLnBrk="1" hangingPunct="1"/>
            <a:r>
              <a:rPr lang="en-GB" sz="1600" b="1" dirty="0"/>
              <a:t>A</a:t>
            </a:r>
            <a:r>
              <a:rPr lang="en-GB" sz="1600" b="1" dirty="0" smtClean="0"/>
              <a:t>ll </a:t>
            </a:r>
            <a:r>
              <a:rPr lang="en-GB" sz="1600" b="1" dirty="0"/>
              <a:t>connections (nodes of the system) were modelled as </a:t>
            </a:r>
            <a:r>
              <a:rPr lang="en-GB" sz="1600" b="1" dirty="0" smtClean="0"/>
              <a:t>rigid</a:t>
            </a:r>
          </a:p>
          <a:p>
            <a:pPr lvl="1" eaLnBrk="1" hangingPunct="1"/>
            <a:r>
              <a:rPr lang="en-GB" b="1" dirty="0" smtClean="0"/>
              <a:t>exceptions are</a:t>
            </a:r>
          </a:p>
          <a:p>
            <a:pPr lvl="2" eaLnBrk="1" hangingPunct="1"/>
            <a:r>
              <a:rPr lang="en-GB" sz="1600" b="1" dirty="0"/>
              <a:t>tie </a:t>
            </a:r>
            <a:r>
              <a:rPr lang="en-GB" sz="1600" b="1" dirty="0" smtClean="0"/>
              <a:t>rods = beam type rope</a:t>
            </a:r>
          </a:p>
          <a:p>
            <a:pPr lvl="2" eaLnBrk="1" hangingPunct="1"/>
            <a:r>
              <a:rPr lang="en-GB" sz="1600" b="1" dirty="0" smtClean="0"/>
              <a:t>partly degrees of freedom for bearings</a:t>
            </a:r>
          </a:p>
          <a:p>
            <a:pPr lvl="2" eaLnBrk="1" hangingPunct="1"/>
            <a:endParaRPr lang="en-GB" sz="1600" b="1" dirty="0" smtClean="0"/>
          </a:p>
          <a:p>
            <a:pPr eaLnBrk="1" hangingPunct="1"/>
            <a:r>
              <a:rPr lang="en-GB" sz="1600" b="1" dirty="0"/>
              <a:t>Large </a:t>
            </a:r>
            <a:r>
              <a:rPr lang="en-GB" sz="1600" b="1" dirty="0" smtClean="0"/>
              <a:t>Deformation Analysis (Newton-</a:t>
            </a:r>
            <a:r>
              <a:rPr lang="en-GB" sz="1600" b="1" dirty="0" err="1" smtClean="0"/>
              <a:t>Raphson</a:t>
            </a:r>
            <a:r>
              <a:rPr lang="en-GB" sz="1600" b="1" dirty="0" smtClean="0"/>
              <a:t>)</a:t>
            </a:r>
          </a:p>
          <a:p>
            <a:pPr eaLnBrk="1" hangingPunct="1"/>
            <a:r>
              <a:rPr lang="en-GB" sz="1600" b="1" dirty="0" smtClean="0"/>
              <a:t>Non perfect system</a:t>
            </a:r>
          </a:p>
          <a:p>
            <a:pPr lvl="1"/>
            <a:r>
              <a:rPr lang="en-GB" dirty="0" smtClean="0"/>
              <a:t>slag </a:t>
            </a:r>
            <a:r>
              <a:rPr lang="en-GB" dirty="0"/>
              <a:t>of tie rods of about L/500</a:t>
            </a:r>
            <a:endParaRPr lang="de-DE" dirty="0"/>
          </a:p>
          <a:p>
            <a:pPr lvl="1"/>
            <a:r>
              <a:rPr lang="en-GB" dirty="0"/>
              <a:t>misalignment of </a:t>
            </a:r>
            <a:r>
              <a:rPr lang="en-GB" dirty="0" smtClean="0"/>
              <a:t>tubes (angle </a:t>
            </a:r>
            <a:r>
              <a:rPr lang="en-GB" dirty="0"/>
              <a:t>L/350 </a:t>
            </a:r>
            <a:r>
              <a:rPr lang="en-GB" dirty="0" smtClean="0"/>
              <a:t>[~</a:t>
            </a:r>
            <a:r>
              <a:rPr lang="en-GB" dirty="0"/>
              <a:t>45 mm </a:t>
            </a:r>
            <a:r>
              <a:rPr lang="en-GB" dirty="0" smtClean="0"/>
              <a:t>in total], </a:t>
            </a:r>
            <a:r>
              <a:rPr lang="en-GB" dirty="0"/>
              <a:t>bow L/350</a:t>
            </a:r>
            <a:r>
              <a:rPr lang="en-GB" dirty="0" smtClean="0"/>
              <a:t>)</a:t>
            </a:r>
          </a:p>
          <a:p>
            <a:r>
              <a:rPr lang="en-GB" sz="1600" b="1" dirty="0" smtClean="0"/>
              <a:t>Only midpoints </a:t>
            </a:r>
            <a:r>
              <a:rPr lang="en-GB" sz="1600" b="1" dirty="0"/>
              <a:t>of </a:t>
            </a:r>
            <a:r>
              <a:rPr lang="en-GB" sz="1600" b="1" dirty="0" smtClean="0"/>
              <a:t>mirrors, simplified clamps</a:t>
            </a:r>
          </a:p>
          <a:p>
            <a:r>
              <a:rPr lang="en-GB" sz="1600" b="1" dirty="0" smtClean="0"/>
              <a:t>No foundation implemented</a:t>
            </a:r>
            <a:endParaRPr lang="de-DE" sz="1600" b="1" dirty="0"/>
          </a:p>
          <a:p>
            <a:pPr eaLnBrk="1" hangingPunct="1"/>
            <a:endParaRPr lang="en-GB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 t="23907" r="14903" b="42279"/>
          <a:stretch>
            <a:fillRect/>
          </a:stretch>
        </p:blipFill>
        <p:spPr bwMode="auto">
          <a:xfrm>
            <a:off x="5788025" y="3065318"/>
            <a:ext cx="3044152" cy="214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600" dirty="0" smtClean="0"/>
              <a:t>Calculation model</a:t>
            </a:r>
          </a:p>
        </p:txBody>
      </p:sp>
      <p:sp>
        <p:nvSpPr>
          <p:cNvPr id="6149" name="Rectangle 472"/>
          <p:cNvSpPr>
            <a:spLocks noChangeArrowheads="1"/>
          </p:cNvSpPr>
          <p:nvPr/>
        </p:nvSpPr>
        <p:spPr bwMode="auto">
          <a:xfrm>
            <a:off x="292100" y="896938"/>
            <a:ext cx="852963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</a:pPr>
            <a:r>
              <a:rPr lang="en-GB" sz="2000" b="1" dirty="0" smtClean="0">
                <a:solidFill>
                  <a:srgbClr val="F28E00"/>
                </a:solidFill>
              </a:rPr>
              <a:t>Model properties</a:t>
            </a:r>
            <a:endParaRPr lang="en-GB" sz="2000" b="1" dirty="0">
              <a:solidFill>
                <a:srgbClr val="F28E00"/>
              </a:solidFill>
            </a:endParaRPr>
          </a:p>
        </p:txBody>
      </p:sp>
      <p:pic>
        <p:nvPicPr>
          <p:cNvPr id="6151" name="Grafik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9375"/>
            <a:ext cx="8953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82576" y="1258022"/>
            <a:ext cx="3956915" cy="4841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sz="1600" b="1" dirty="0" smtClean="0"/>
              <a:t>Geometry based on</a:t>
            </a:r>
            <a:br>
              <a:rPr lang="en-GB" sz="1600" b="1" dirty="0" smtClean="0"/>
            </a:br>
            <a:r>
              <a:rPr lang="en-GB" sz="1600" b="1" dirty="0" smtClean="0"/>
              <a:t>MST </a:t>
            </a:r>
            <a:r>
              <a:rPr lang="en-US" sz="1600" b="1" dirty="0" smtClean="0"/>
              <a:t>prototype 1 </a:t>
            </a:r>
            <a:r>
              <a:rPr lang="en-US" sz="1600" b="1" dirty="0"/>
              <a:t>status </a:t>
            </a:r>
            <a:r>
              <a:rPr lang="en-US" sz="1600" b="1" dirty="0" smtClean="0"/>
              <a:t>02.07.2012</a:t>
            </a:r>
          </a:p>
          <a:p>
            <a:pPr lvl="1"/>
            <a:r>
              <a:rPr lang="en-US" sz="1200" b="1" dirty="0" smtClean="0"/>
              <a:t> 1294 nodes, 1617 members</a:t>
            </a:r>
            <a:endParaRPr lang="de-DE" sz="1200" b="1" dirty="0"/>
          </a:p>
          <a:p>
            <a:r>
              <a:rPr lang="en-GB" sz="1600" b="1" dirty="0"/>
              <a:t>Used </a:t>
            </a:r>
            <a:r>
              <a:rPr lang="en-GB" sz="1600" b="1" dirty="0" smtClean="0"/>
              <a:t>material is steel S 355:</a:t>
            </a:r>
            <a:endParaRPr lang="de-DE" sz="1200" b="1" dirty="0"/>
          </a:p>
          <a:p>
            <a:pPr lvl="1"/>
            <a:r>
              <a:rPr lang="en-GB" sz="1200" b="1" dirty="0" smtClean="0"/>
              <a:t>Yield strength 355 </a:t>
            </a:r>
            <a:r>
              <a:rPr lang="en-GB" sz="1200" b="1" dirty="0" err="1" smtClean="0"/>
              <a:t>MPa</a:t>
            </a:r>
            <a:endParaRPr lang="de-DE" sz="1200" b="1" dirty="0" smtClean="0"/>
          </a:p>
          <a:p>
            <a:pPr lvl="1"/>
            <a:r>
              <a:rPr lang="en-GB" sz="1200" b="1" dirty="0" smtClean="0"/>
              <a:t>E = 210000 </a:t>
            </a:r>
            <a:r>
              <a:rPr lang="en-GB" sz="1200" b="1" dirty="0" err="1" smtClean="0"/>
              <a:t>MPa</a:t>
            </a:r>
            <a:endParaRPr lang="de-DE" sz="1200" b="1" dirty="0" smtClean="0"/>
          </a:p>
          <a:p>
            <a:pPr lvl="1"/>
            <a:r>
              <a:rPr lang="en-GB" sz="1200" b="1" dirty="0" smtClean="0"/>
              <a:t>Thermal </a:t>
            </a:r>
            <a:r>
              <a:rPr lang="en-GB" sz="1200" b="1" dirty="0"/>
              <a:t>expansion </a:t>
            </a:r>
            <a:r>
              <a:rPr lang="en-GB" sz="1200" b="1" dirty="0" smtClean="0"/>
              <a:t>12 </a:t>
            </a:r>
            <a:r>
              <a:rPr lang="en-GB" sz="1200" b="1" dirty="0"/>
              <a:t>10</a:t>
            </a:r>
            <a:r>
              <a:rPr lang="en-GB" sz="1200" b="1" baseline="30000" dirty="0"/>
              <a:t>-6</a:t>
            </a:r>
            <a:r>
              <a:rPr lang="en-GB" sz="1200" b="1" dirty="0"/>
              <a:t> 1/K</a:t>
            </a:r>
            <a:endParaRPr lang="de-DE" sz="1200" b="1" dirty="0"/>
          </a:p>
          <a:p>
            <a:pPr lvl="1"/>
            <a:r>
              <a:rPr lang="en-GB" sz="1200" b="1" dirty="0"/>
              <a:t>Density 7850 </a:t>
            </a:r>
            <a:r>
              <a:rPr lang="en-GB" sz="1200" b="1" dirty="0" smtClean="0"/>
              <a:t>kg/m³</a:t>
            </a:r>
          </a:p>
          <a:p>
            <a:r>
              <a:rPr lang="en-GB" sz="1600" b="1" dirty="0" smtClean="0"/>
              <a:t>Structural weight considered</a:t>
            </a:r>
            <a:endParaRPr lang="de-DE" sz="1600" b="1" dirty="0"/>
          </a:p>
          <a:p>
            <a:r>
              <a:rPr lang="en-GB" sz="1600" b="1" dirty="0"/>
              <a:t>considered additional </a:t>
            </a:r>
            <a:r>
              <a:rPr lang="en-GB" sz="1600" b="1" dirty="0" smtClean="0"/>
              <a:t>weights</a:t>
            </a:r>
          </a:p>
          <a:p>
            <a:pPr lvl="1"/>
            <a:r>
              <a:rPr lang="en-GB" dirty="0"/>
              <a:t>mirrors: 35 </a:t>
            </a:r>
            <a:r>
              <a:rPr lang="en-GB" dirty="0" smtClean="0"/>
              <a:t>kg/m²</a:t>
            </a:r>
            <a:br>
              <a:rPr lang="en-GB" dirty="0" smtClean="0"/>
            </a:br>
            <a:r>
              <a:rPr lang="en-GB" dirty="0" smtClean="0"/>
              <a:t>(43.6 </a:t>
            </a:r>
            <a:r>
              <a:rPr lang="en-GB" dirty="0"/>
              <a:t>kg per mirror, including AMC and support triangle)</a:t>
            </a:r>
            <a:endParaRPr lang="de-DE" dirty="0"/>
          </a:p>
          <a:p>
            <a:pPr lvl="1"/>
            <a:r>
              <a:rPr lang="en-GB" dirty="0"/>
              <a:t>camera: 2.5 </a:t>
            </a:r>
            <a:r>
              <a:rPr lang="en-GB" dirty="0" smtClean="0"/>
              <a:t>t</a:t>
            </a:r>
            <a:br>
              <a:rPr lang="en-GB" dirty="0" smtClean="0"/>
            </a:br>
            <a:r>
              <a:rPr lang="en-GB" dirty="0" smtClean="0"/>
              <a:t>(distributed </a:t>
            </a:r>
            <a:r>
              <a:rPr lang="en-GB" dirty="0"/>
              <a:t>on 4 nodes</a:t>
            </a:r>
            <a:r>
              <a:rPr lang="en-GB" dirty="0" smtClean="0"/>
              <a:t>)</a:t>
            </a:r>
            <a:endParaRPr lang="de-DE" dirty="0"/>
          </a:p>
          <a:p>
            <a:pPr lvl="1"/>
            <a:r>
              <a:rPr lang="en-GB" dirty="0"/>
              <a:t>counter </a:t>
            </a:r>
            <a:r>
              <a:rPr lang="en-GB" dirty="0" smtClean="0"/>
              <a:t>weight:</a:t>
            </a:r>
            <a:br>
              <a:rPr lang="en-GB" dirty="0" smtClean="0"/>
            </a:br>
            <a:r>
              <a:rPr lang="en-GB" dirty="0" smtClean="0"/>
              <a:t>2 </a:t>
            </a:r>
            <a:r>
              <a:rPr lang="en-GB" dirty="0"/>
              <a:t>times 8.131 t =&gt; in total 16.262 </a:t>
            </a:r>
            <a:r>
              <a:rPr lang="en-GB" dirty="0" smtClean="0"/>
              <a:t>t</a:t>
            </a:r>
            <a:endParaRPr lang="de-DE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64" y="896938"/>
            <a:ext cx="4320886" cy="308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58" t="9770" r="21213" b="5588"/>
          <a:stretch>
            <a:fillRect/>
          </a:stretch>
        </p:blipFill>
        <p:spPr bwMode="auto">
          <a:xfrm>
            <a:off x="7583159" y="4062845"/>
            <a:ext cx="1507835" cy="226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3390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6324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6" t="10739" r="17860" b="7755"/>
          <a:stretch>
            <a:fillRect/>
          </a:stretch>
        </p:blipFill>
        <p:spPr bwMode="auto">
          <a:xfrm>
            <a:off x="4201072" y="4062845"/>
            <a:ext cx="1931303" cy="226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5" t="10739" r="23259" b="7898"/>
          <a:stretch>
            <a:fillRect/>
          </a:stretch>
        </p:blipFill>
        <p:spPr bwMode="auto">
          <a:xfrm>
            <a:off x="6166935" y="4062845"/>
            <a:ext cx="1395238" cy="226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8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600" dirty="0" smtClean="0"/>
              <a:t>Calculation before</a:t>
            </a:r>
          </a:p>
        </p:txBody>
      </p:sp>
      <p:sp>
        <p:nvSpPr>
          <p:cNvPr id="12295" name="Rectangle 2124"/>
          <p:cNvSpPr>
            <a:spLocks noChangeArrowheads="1"/>
          </p:cNvSpPr>
          <p:nvPr/>
        </p:nvSpPr>
        <p:spPr bwMode="auto">
          <a:xfrm>
            <a:off x="309117" y="837701"/>
            <a:ext cx="5873474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</a:pPr>
            <a:r>
              <a:rPr lang="en-GB" sz="2000" b="1" dirty="0" smtClean="0">
                <a:solidFill>
                  <a:srgbClr val="F28E00"/>
                </a:solidFill>
              </a:rPr>
              <a:t>Use cases, orientations and load combinations</a:t>
            </a:r>
            <a:endParaRPr lang="en-GB" sz="2000" b="1" dirty="0">
              <a:solidFill>
                <a:srgbClr val="F28E00"/>
              </a:solidFill>
            </a:endParaRPr>
          </a:p>
        </p:txBody>
      </p:sp>
      <p:pic>
        <p:nvPicPr>
          <p:cNvPr id="12299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9375"/>
            <a:ext cx="8953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05" name="Picture 25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8" t="16496" r="27131" b="7758"/>
          <a:stretch/>
        </p:blipFill>
        <p:spPr bwMode="auto">
          <a:xfrm>
            <a:off x="7566418" y="837701"/>
            <a:ext cx="1482332" cy="548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499" name="Tabelle 124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15733"/>
              </p:ext>
            </p:extLst>
          </p:nvPr>
        </p:nvGraphicFramePr>
        <p:xfrm>
          <a:off x="2177808" y="1301729"/>
          <a:ext cx="5013340" cy="49224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54399"/>
                <a:gridCol w="882705"/>
                <a:gridCol w="967806"/>
                <a:gridCol w="2508430"/>
              </a:tblGrid>
              <a:tr h="140857"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 dirty="0" err="1">
                          <a:effectLst/>
                        </a:rPr>
                        <a:t>no</a:t>
                      </a:r>
                      <a:r>
                        <a:rPr lang="de-DE" sz="900" dirty="0">
                          <a:effectLst/>
                        </a:rPr>
                        <a:t>.</a:t>
                      </a:r>
                      <a:endParaRPr lang="de-DE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Wind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Orientation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Load Combination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</a:tr>
              <a:tr h="140857"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 rowSpan="18"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50 km/hr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 rowSpan="6"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# 1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1.0 G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</a:tr>
              <a:tr h="140857"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2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1.0G + 1.0W +1.0 T</a:t>
                      </a:r>
                      <a:r>
                        <a:rPr lang="de-DE" sz="900" baseline="-25000">
                          <a:effectLst/>
                        </a:rPr>
                        <a:t>+30/-50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</a:tr>
              <a:tr h="140857"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3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1.35(G+Ga</a:t>
                      </a:r>
                      <a:r>
                        <a:rPr lang="de-DE" sz="900" baseline="-25000">
                          <a:effectLst/>
                        </a:rPr>
                        <a:t>100</a:t>
                      </a:r>
                      <a:r>
                        <a:rPr lang="de-DE" sz="900">
                          <a:effectLst/>
                        </a:rPr>
                        <a:t>) + 1.5W +1.35 T</a:t>
                      </a:r>
                      <a:r>
                        <a:rPr lang="de-DE" sz="900" baseline="-25000">
                          <a:effectLst/>
                        </a:rPr>
                        <a:t>+30/-50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</a:tr>
              <a:tr h="140857"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4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1.35G + 1.5I +1.35 T</a:t>
                      </a:r>
                      <a:r>
                        <a:rPr lang="de-DE" sz="900" baseline="-25000">
                          <a:effectLst/>
                        </a:rPr>
                        <a:t>-50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</a:tr>
              <a:tr h="140857"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5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1.35G + 1.35I + 1.5Wi +1.35 T</a:t>
                      </a:r>
                      <a:r>
                        <a:rPr lang="de-DE" sz="900" baseline="-25000">
                          <a:effectLst/>
                        </a:rPr>
                        <a:t>-50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</a:tr>
              <a:tr h="140857"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6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1.35G +1.5I + 1.35Wi +1.35 T</a:t>
                      </a:r>
                      <a:r>
                        <a:rPr lang="de-DE" sz="900" baseline="-25000">
                          <a:effectLst/>
                        </a:rPr>
                        <a:t>-50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</a:tr>
              <a:tr h="140857"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7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# 2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1.0G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</a:tr>
              <a:tr h="140857"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8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1.0G + 1.0W +1.0 T</a:t>
                      </a:r>
                      <a:r>
                        <a:rPr lang="de-DE" sz="900" baseline="-25000">
                          <a:effectLst/>
                        </a:rPr>
                        <a:t>+30/-50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</a:tr>
              <a:tr h="140857"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9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1.35(G+Ga</a:t>
                      </a:r>
                      <a:r>
                        <a:rPr lang="de-DE" sz="900" baseline="-25000">
                          <a:effectLst/>
                        </a:rPr>
                        <a:t>100</a:t>
                      </a:r>
                      <a:r>
                        <a:rPr lang="de-DE" sz="900">
                          <a:effectLst/>
                        </a:rPr>
                        <a:t>) + 1.5W +1.35 T</a:t>
                      </a:r>
                      <a:r>
                        <a:rPr lang="de-DE" sz="900" baseline="-25000">
                          <a:effectLst/>
                        </a:rPr>
                        <a:t>+30/-50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</a:tr>
              <a:tr h="140857"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10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1.35G + 1.5I +1.35 T</a:t>
                      </a:r>
                      <a:r>
                        <a:rPr lang="de-DE" sz="900" baseline="-25000">
                          <a:effectLst/>
                        </a:rPr>
                        <a:t>-50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</a:tr>
              <a:tr h="140857"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11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1.35G + 1.35I + 1.5Wi +1.35 T</a:t>
                      </a:r>
                      <a:r>
                        <a:rPr lang="de-DE" sz="900" baseline="-25000">
                          <a:effectLst/>
                        </a:rPr>
                        <a:t>-50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</a:tr>
              <a:tr h="140857"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12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1.35G +1.5I + 1.35Wi +1.35 T</a:t>
                      </a:r>
                      <a:r>
                        <a:rPr lang="de-DE" sz="900" baseline="-25000">
                          <a:effectLst/>
                        </a:rPr>
                        <a:t>-50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</a:tr>
              <a:tr h="140857"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13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# 3</a:t>
                      </a:r>
                      <a:endParaRPr lang="de-DE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1.0G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</a:tr>
              <a:tr h="140857"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14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1.0G + 1.0W + 1.0 T</a:t>
                      </a:r>
                      <a:r>
                        <a:rPr lang="de-DE" sz="900" baseline="-25000">
                          <a:effectLst/>
                        </a:rPr>
                        <a:t>+30/-50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</a:tr>
              <a:tr h="140857"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15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1.35(G+Ga</a:t>
                      </a:r>
                      <a:r>
                        <a:rPr lang="de-DE" sz="900" baseline="-25000">
                          <a:effectLst/>
                        </a:rPr>
                        <a:t>100</a:t>
                      </a:r>
                      <a:r>
                        <a:rPr lang="de-DE" sz="900">
                          <a:effectLst/>
                        </a:rPr>
                        <a:t>) + 1.5W +1.35 T</a:t>
                      </a:r>
                      <a:r>
                        <a:rPr lang="de-DE" sz="900" baseline="-25000">
                          <a:effectLst/>
                        </a:rPr>
                        <a:t>+30/-50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</a:tr>
              <a:tr h="140857"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16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1.35G + 1.5I +1.35 T</a:t>
                      </a:r>
                      <a:r>
                        <a:rPr lang="de-DE" sz="900" baseline="-25000">
                          <a:effectLst/>
                        </a:rPr>
                        <a:t>-50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</a:tr>
              <a:tr h="140857"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17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1.35G + 1.35I + 1.5Wi +1.35 T</a:t>
                      </a:r>
                      <a:r>
                        <a:rPr lang="de-DE" sz="900" baseline="-25000">
                          <a:effectLst/>
                        </a:rPr>
                        <a:t>-50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</a:tr>
              <a:tr h="140857"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18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1.35G +1.5I + 1.35Wi +1.35 T</a:t>
                      </a:r>
                      <a:r>
                        <a:rPr lang="de-DE" sz="900" baseline="-25000">
                          <a:effectLst/>
                        </a:rPr>
                        <a:t>-50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</a:tr>
              <a:tr h="140857"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19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 rowSpan="3"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65 km/hr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# 1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1.35(G+Ga</a:t>
                      </a:r>
                      <a:r>
                        <a:rPr lang="de-DE" sz="900" baseline="-25000">
                          <a:effectLst/>
                        </a:rPr>
                        <a:t>70</a:t>
                      </a:r>
                      <a:r>
                        <a:rPr lang="de-DE" sz="900">
                          <a:effectLst/>
                        </a:rPr>
                        <a:t>) + 1.5W +1.35 T</a:t>
                      </a:r>
                      <a:r>
                        <a:rPr lang="de-DE" sz="900" baseline="-25000">
                          <a:effectLst/>
                        </a:rPr>
                        <a:t>+30/-50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</a:tr>
              <a:tr h="140857"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20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# 2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1.35(G+Ga</a:t>
                      </a:r>
                      <a:r>
                        <a:rPr lang="de-DE" sz="900" baseline="-25000">
                          <a:effectLst/>
                        </a:rPr>
                        <a:t>70</a:t>
                      </a:r>
                      <a:r>
                        <a:rPr lang="de-DE" sz="900">
                          <a:effectLst/>
                        </a:rPr>
                        <a:t>) + 1.5W +1.35 T</a:t>
                      </a:r>
                      <a:r>
                        <a:rPr lang="de-DE" sz="900" baseline="-25000">
                          <a:effectLst/>
                        </a:rPr>
                        <a:t>+30/-50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</a:tr>
              <a:tr h="140857"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21</a:t>
                      </a:r>
                      <a:endParaRPr lang="de-DE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# 3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1.35(G+Ga</a:t>
                      </a:r>
                      <a:r>
                        <a:rPr lang="de-DE" sz="900" baseline="-25000">
                          <a:effectLst/>
                        </a:rPr>
                        <a:t>70</a:t>
                      </a:r>
                      <a:r>
                        <a:rPr lang="de-DE" sz="900">
                          <a:effectLst/>
                        </a:rPr>
                        <a:t>) + 1.5W +1.35 T</a:t>
                      </a:r>
                      <a:r>
                        <a:rPr lang="de-DE" sz="900" baseline="-25000">
                          <a:effectLst/>
                        </a:rPr>
                        <a:t>+30/-50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</a:tr>
              <a:tr h="140857"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22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 rowSpan="3"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80 km/hr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# 1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1.35(G+Ga</a:t>
                      </a:r>
                      <a:r>
                        <a:rPr lang="de-DE" sz="900" baseline="-25000">
                          <a:effectLst/>
                        </a:rPr>
                        <a:t>10</a:t>
                      </a:r>
                      <a:r>
                        <a:rPr lang="de-DE" sz="900">
                          <a:effectLst/>
                        </a:rPr>
                        <a:t>) + 1.5W +1.35 T</a:t>
                      </a:r>
                      <a:r>
                        <a:rPr lang="de-DE" sz="900" baseline="-25000">
                          <a:effectLst/>
                        </a:rPr>
                        <a:t>+30/-50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</a:tr>
              <a:tr h="140857"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23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# 2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1.35(G+Ga</a:t>
                      </a:r>
                      <a:r>
                        <a:rPr lang="de-DE" sz="900" baseline="-25000">
                          <a:effectLst/>
                        </a:rPr>
                        <a:t>10</a:t>
                      </a:r>
                      <a:r>
                        <a:rPr lang="de-DE" sz="900">
                          <a:effectLst/>
                        </a:rPr>
                        <a:t>) + 1.5W +1.35 T</a:t>
                      </a:r>
                      <a:r>
                        <a:rPr lang="de-DE" sz="900" baseline="-25000">
                          <a:effectLst/>
                        </a:rPr>
                        <a:t>+30/-50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</a:tr>
              <a:tr h="140857"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24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# 3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1.35(G+Ga</a:t>
                      </a:r>
                      <a:r>
                        <a:rPr lang="de-DE" sz="900" baseline="-25000">
                          <a:effectLst/>
                        </a:rPr>
                        <a:t>10</a:t>
                      </a:r>
                      <a:r>
                        <a:rPr lang="de-DE" sz="900">
                          <a:effectLst/>
                        </a:rPr>
                        <a:t>) + 1.5W +1.35 T</a:t>
                      </a:r>
                      <a:r>
                        <a:rPr lang="de-DE" sz="900" baseline="-25000">
                          <a:effectLst/>
                        </a:rPr>
                        <a:t>+30/-50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</a:tr>
              <a:tr h="140857"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25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 rowSpan="6">
                  <a:txBody>
                    <a:bodyPr/>
                    <a:lstStyle/>
                    <a:p>
                      <a:pPr marL="107950" marR="64770" algn="ctr"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150 km/</a:t>
                      </a:r>
                      <a:r>
                        <a:rPr lang="de-DE" sz="900" dirty="0" err="1">
                          <a:effectLst/>
                        </a:rPr>
                        <a:t>hr</a:t>
                      </a:r>
                      <a:endParaRPr lang="de-DE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 rowSpan="2"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# 4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1.35G + 1.35I + 1.5Wi +1.35 T</a:t>
                      </a:r>
                      <a:r>
                        <a:rPr lang="de-DE" sz="900" baseline="-25000">
                          <a:effectLst/>
                        </a:rPr>
                        <a:t>-50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</a:tr>
              <a:tr h="140857"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26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1.35G + 1.5I + 1.35Wi +1.35 T</a:t>
                      </a:r>
                      <a:r>
                        <a:rPr lang="de-DE" sz="900" baseline="-25000">
                          <a:effectLst/>
                        </a:rPr>
                        <a:t>-50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</a:tr>
              <a:tr h="144379"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27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# 5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1.35G + 1.35I + 1.5Wi +1.35 T</a:t>
                      </a:r>
                      <a:r>
                        <a:rPr lang="de-DE" sz="900" baseline="-25000">
                          <a:effectLst/>
                        </a:rPr>
                        <a:t>-50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</a:tr>
              <a:tr h="140857"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28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1.35G + 1.5I + 1.35Wi +1.35 T</a:t>
                      </a:r>
                      <a:r>
                        <a:rPr lang="de-DE" sz="900" baseline="-25000">
                          <a:effectLst/>
                        </a:rPr>
                        <a:t>-50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</a:tr>
              <a:tr h="140857"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29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# 6</a:t>
                      </a:r>
                      <a:endParaRPr lang="de-DE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1.35G + 1.35I + 1.5Wi +1.35 T</a:t>
                      </a:r>
                      <a:r>
                        <a:rPr lang="de-DE" sz="900" baseline="-25000">
                          <a:effectLst/>
                        </a:rPr>
                        <a:t>-50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</a:tr>
              <a:tr h="140857"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30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1.35G + 1.5I + 1.35Wi +1.35 T</a:t>
                      </a:r>
                      <a:r>
                        <a:rPr lang="de-DE" sz="900" baseline="-25000">
                          <a:effectLst/>
                        </a:rPr>
                        <a:t>-50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</a:tr>
              <a:tr h="140857"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31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 rowSpan="3">
                  <a:txBody>
                    <a:bodyPr/>
                    <a:lstStyle/>
                    <a:p>
                      <a:pPr marL="38735" marR="64770" algn="ctr">
                        <a:spcAft>
                          <a:spcPts val="0"/>
                        </a:spcAft>
                      </a:pPr>
                      <a:r>
                        <a:rPr lang="de-DE" sz="900" b="0" dirty="0">
                          <a:solidFill>
                            <a:schemeClr val="tx1"/>
                          </a:solidFill>
                          <a:effectLst/>
                        </a:rPr>
                        <a:t>180 km/</a:t>
                      </a:r>
                      <a:r>
                        <a:rPr lang="de-DE" sz="900" b="0" dirty="0" err="1">
                          <a:solidFill>
                            <a:schemeClr val="tx1"/>
                          </a:solidFill>
                          <a:effectLst/>
                        </a:rPr>
                        <a:t>hr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# 4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1.35G + 1.5W + 1.35 T</a:t>
                      </a:r>
                      <a:r>
                        <a:rPr lang="de-DE" sz="900" baseline="-25000">
                          <a:effectLst/>
                        </a:rPr>
                        <a:t>+50/-50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</a:tr>
              <a:tr h="140857"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32</a:t>
                      </a:r>
                      <a:endParaRPr lang="de-DE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# 5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1.35G + 1.5W +1.35 T</a:t>
                      </a:r>
                      <a:r>
                        <a:rPr lang="de-DE" sz="900" baseline="-25000">
                          <a:effectLst/>
                        </a:rPr>
                        <a:t>+50/-50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</a:tr>
              <a:tr h="115413"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33</a:t>
                      </a:r>
                      <a:endParaRPr lang="de-DE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 dirty="0">
                          <a:solidFill>
                            <a:schemeClr val="tx1"/>
                          </a:solidFill>
                          <a:effectLst/>
                        </a:rPr>
                        <a:t># 6</a:t>
                      </a:r>
                      <a:endParaRPr lang="de-DE" sz="9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1.35G + 1.5W +1.35 T</a:t>
                      </a:r>
                      <a:r>
                        <a:rPr lang="de-DE" sz="900" baseline="-25000" dirty="0">
                          <a:effectLst/>
                        </a:rPr>
                        <a:t>+50/-50</a:t>
                      </a:r>
                      <a:endParaRPr lang="de-DE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86" marR="63386" marT="0" marB="0" anchor="ctr"/>
                </a:tc>
              </a:tr>
            </a:tbl>
          </a:graphicData>
        </a:graphic>
      </p:graphicFrame>
      <p:pic>
        <p:nvPicPr>
          <p:cNvPr id="2306" name="Picture 25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2" t="43716" r="40555" b="42758"/>
          <a:stretch/>
        </p:blipFill>
        <p:spPr bwMode="auto">
          <a:xfrm rot="16200000">
            <a:off x="-1382232" y="3091792"/>
            <a:ext cx="4644656" cy="110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09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600" dirty="0" smtClean="0"/>
              <a:t>Assumption for earthquake</a:t>
            </a:r>
          </a:p>
        </p:txBody>
      </p:sp>
      <p:pic>
        <p:nvPicPr>
          <p:cNvPr id="12299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9375"/>
            <a:ext cx="8953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72"/>
          <p:cNvSpPr>
            <a:spLocks noChangeArrowheads="1"/>
          </p:cNvSpPr>
          <p:nvPr/>
        </p:nvSpPr>
        <p:spPr bwMode="auto">
          <a:xfrm>
            <a:off x="292100" y="896938"/>
            <a:ext cx="852963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</a:pPr>
            <a:r>
              <a:rPr lang="en-GB" sz="2000" b="1" dirty="0" smtClean="0">
                <a:solidFill>
                  <a:srgbClr val="F28E00"/>
                </a:solidFill>
              </a:rPr>
              <a:t>Load combinations</a:t>
            </a:r>
            <a:endParaRPr lang="en-GB" sz="2000" b="1" dirty="0">
              <a:solidFill>
                <a:srgbClr val="F28E00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996432"/>
              </p:ext>
            </p:extLst>
          </p:nvPr>
        </p:nvGraphicFramePr>
        <p:xfrm>
          <a:off x="292100" y="1382713"/>
          <a:ext cx="6783517" cy="1066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81474"/>
                <a:gridCol w="1364471"/>
                <a:gridCol w="1143431"/>
                <a:gridCol w="3394141"/>
              </a:tblGrid>
              <a:tr h="0"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1000" dirty="0" err="1">
                          <a:effectLst/>
                        </a:rPr>
                        <a:t>no</a:t>
                      </a:r>
                      <a:r>
                        <a:rPr lang="de-DE" sz="1000" dirty="0">
                          <a:effectLst/>
                        </a:rPr>
                        <a:t>.</a:t>
                      </a:r>
                      <a:endParaRPr lang="de-DE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735" marR="64770"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Wind</a:t>
                      </a:r>
                      <a:endParaRPr lang="de-DE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</a:rPr>
                        <a:t>Orientation</a:t>
                      </a:r>
                      <a:endParaRPr lang="de-DE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Load Combination</a:t>
                      </a:r>
                      <a:endParaRPr lang="de-DE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34</a:t>
                      </a:r>
                      <a:endParaRPr lang="de-DE" sz="10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8735" marR="64770" algn="ctr"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200 km/hr</a:t>
                      </a:r>
                      <a:endParaRPr lang="de-DE" sz="1000" b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# 4</a:t>
                      </a:r>
                      <a:endParaRPr lang="de-DE" sz="1000" b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1.35G + 1.5W + 1.35 T</a:t>
                      </a:r>
                      <a:r>
                        <a:rPr lang="de-DE" sz="1000" b="0" baseline="-25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+50/-50</a:t>
                      </a:r>
                      <a:endParaRPr lang="de-DE" sz="1000" b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35</a:t>
                      </a:r>
                      <a:endParaRPr lang="de-DE" sz="10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# 5</a:t>
                      </a:r>
                      <a:endParaRPr lang="de-DE" sz="10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1.35G + 1.5W +1.35 T</a:t>
                      </a:r>
                      <a:r>
                        <a:rPr lang="de-DE" sz="1000" b="0" baseline="-25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+50/-50</a:t>
                      </a:r>
                      <a:endParaRPr lang="de-DE" sz="10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36</a:t>
                      </a:r>
                      <a:endParaRPr lang="de-DE" sz="10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1000" b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# 6</a:t>
                      </a:r>
                      <a:endParaRPr lang="de-DE" sz="1000" b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1.35G + 1.5W +1.35 T</a:t>
                      </a:r>
                      <a:r>
                        <a:rPr lang="de-DE" sz="1000" b="0" baseline="-25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+50/-50</a:t>
                      </a:r>
                      <a:endParaRPr lang="de-DE" sz="10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de-DE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</a:rPr>
                        <a:t>No wind, Earthquake</a:t>
                      </a:r>
                      <a:endParaRPr lang="de-DE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tx1"/>
                          </a:solidFill>
                          <a:effectLst/>
                        </a:rPr>
                        <a:t># 1</a:t>
                      </a:r>
                      <a:endParaRPr lang="de-DE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tx1"/>
                          </a:solidFill>
                          <a:effectLst/>
                        </a:rPr>
                        <a:t>1.0 G + 1.0 E</a:t>
                      </a:r>
                      <a:endParaRPr lang="de-DE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de-DE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tx1"/>
                          </a:solidFill>
                          <a:effectLst/>
                        </a:rPr>
                        <a:t># 2</a:t>
                      </a:r>
                      <a:endParaRPr lang="de-DE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tx1"/>
                          </a:solidFill>
                          <a:effectLst/>
                        </a:rPr>
                        <a:t>1.0 G + 1.0 E</a:t>
                      </a:r>
                      <a:endParaRPr lang="de-DE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de-DE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tx1"/>
                          </a:solidFill>
                          <a:effectLst/>
                        </a:rPr>
                        <a:t># 4</a:t>
                      </a:r>
                      <a:endParaRPr lang="de-DE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80340"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chemeClr val="tx1"/>
                          </a:solidFill>
                          <a:effectLst/>
                        </a:rPr>
                        <a:t>1.0 G + 1.0 E</a:t>
                      </a:r>
                      <a:endParaRPr lang="de-DE" sz="10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5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8" t="16496" r="27131" b="56610"/>
          <a:stretch/>
        </p:blipFill>
        <p:spPr bwMode="auto">
          <a:xfrm>
            <a:off x="7566418" y="837701"/>
            <a:ext cx="1482332" cy="194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5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8" t="58584" r="27131" b="30333"/>
          <a:stretch/>
        </p:blipFill>
        <p:spPr bwMode="auto">
          <a:xfrm>
            <a:off x="7550884" y="3886200"/>
            <a:ext cx="1482332" cy="802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/>
        </p:nvSpPr>
        <p:spPr>
          <a:xfrm>
            <a:off x="415635" y="5571107"/>
            <a:ext cx="7574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General Question: How react the MST main structure under seismic loading?</a:t>
            </a:r>
          </a:p>
          <a:p>
            <a:r>
              <a:rPr lang="en-US" dirty="0" smtClean="0"/>
              <a:t>Not </a:t>
            </a:r>
            <a:r>
              <a:rPr lang="en-US" dirty="0"/>
              <a:t>included in that investigations are the behavior of equipment like mirrors, AMCs or electronic devices.</a:t>
            </a:r>
            <a:endParaRPr lang="de-DE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t="43541" r="12024" b="23026"/>
          <a:stretch>
            <a:fillRect/>
          </a:stretch>
        </p:blipFill>
        <p:spPr bwMode="auto">
          <a:xfrm>
            <a:off x="4849292" y="3761509"/>
            <a:ext cx="2510358" cy="165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4" t="23389" r="20059" b="2933"/>
          <a:stretch>
            <a:fillRect/>
          </a:stretch>
        </p:blipFill>
        <p:spPr bwMode="auto">
          <a:xfrm>
            <a:off x="3178373" y="2529274"/>
            <a:ext cx="1559015" cy="291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" t="43541" r="9344" b="23026"/>
          <a:stretch>
            <a:fillRect/>
          </a:stretch>
        </p:blipFill>
        <p:spPr bwMode="auto">
          <a:xfrm>
            <a:off x="399331" y="3761509"/>
            <a:ext cx="2653576" cy="168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83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292100" y="1539543"/>
            <a:ext cx="86450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As a </a:t>
            </a:r>
            <a:r>
              <a:rPr lang="en-US" sz="1200" dirty="0"/>
              <a:t>scenario was chosen an earthquake in California (17.01.1994, 4:31) with a magnitude of 6.7 and a maximum horizontal acceleration of 4.646 m/s² (= 0.47 g). The details are listed below.</a:t>
            </a:r>
            <a:endParaRPr lang="de-DE" sz="1200" dirty="0"/>
          </a:p>
          <a:p>
            <a:r>
              <a:rPr lang="en-US" sz="1200" dirty="0"/>
              <a:t> </a:t>
            </a:r>
            <a:endParaRPr lang="de-DE" sz="1200" dirty="0"/>
          </a:p>
          <a:p>
            <a:r>
              <a:rPr lang="en-US" sz="1200" dirty="0"/>
              <a:t>Place				</a:t>
            </a:r>
            <a:r>
              <a:rPr lang="en-US" sz="1200" dirty="0" smtClean="0"/>
              <a:t>Northridge</a:t>
            </a:r>
            <a:endParaRPr lang="de-DE" sz="1200" dirty="0"/>
          </a:p>
          <a:p>
            <a:r>
              <a:rPr lang="de-DE" sz="1200" dirty="0"/>
              <a:t>Country 			</a:t>
            </a:r>
            <a:r>
              <a:rPr lang="en-GB" sz="1200" dirty="0"/>
              <a:t>	California</a:t>
            </a:r>
            <a:endParaRPr lang="de-DE" sz="1200" dirty="0"/>
          </a:p>
          <a:p>
            <a:r>
              <a:rPr lang="de-DE" sz="1200" dirty="0" err="1"/>
              <a:t>Latitude</a:t>
            </a:r>
            <a:r>
              <a:rPr lang="de-DE" sz="1200" dirty="0"/>
              <a:t>				34.215 °</a:t>
            </a:r>
          </a:p>
          <a:p>
            <a:r>
              <a:rPr lang="de-DE" sz="1200" dirty="0" err="1"/>
              <a:t>Longitude</a:t>
            </a:r>
            <a:r>
              <a:rPr lang="de-DE" sz="1200" dirty="0"/>
              <a:t>				118.538 °</a:t>
            </a:r>
          </a:p>
          <a:p>
            <a:r>
              <a:rPr lang="de-DE" sz="1200" dirty="0" err="1"/>
              <a:t>Depth</a:t>
            </a:r>
            <a:r>
              <a:rPr lang="de-DE" sz="1200" dirty="0"/>
              <a:t>				18 km</a:t>
            </a:r>
          </a:p>
          <a:p>
            <a:r>
              <a:rPr lang="en-US" sz="1200" dirty="0"/>
              <a:t>Name of monitoring station		</a:t>
            </a:r>
            <a:r>
              <a:rPr lang="en-US" sz="1200" dirty="0" smtClean="0"/>
              <a:t>	Los </a:t>
            </a:r>
            <a:r>
              <a:rPr lang="en-US" sz="1200" dirty="0"/>
              <a:t>Angeles - UCLA Grounds	</a:t>
            </a:r>
            <a:endParaRPr lang="de-DE" sz="1200" dirty="0"/>
          </a:p>
          <a:p>
            <a:r>
              <a:rPr lang="en-US" sz="1200" dirty="0"/>
              <a:t>Land of monitoring station		</a:t>
            </a:r>
            <a:r>
              <a:rPr lang="en-US" sz="1200" dirty="0" smtClean="0"/>
              <a:t>	</a:t>
            </a:r>
            <a:r>
              <a:rPr lang="en-GB" sz="1200" dirty="0" smtClean="0"/>
              <a:t>California</a:t>
            </a:r>
            <a:endParaRPr lang="de-DE" sz="1200" dirty="0"/>
          </a:p>
          <a:p>
            <a:r>
              <a:rPr lang="en-US" sz="1200" dirty="0"/>
              <a:t>Latitude of monitoring station		34.068 °</a:t>
            </a:r>
            <a:endParaRPr lang="de-DE" sz="1200" dirty="0"/>
          </a:p>
          <a:p>
            <a:r>
              <a:rPr lang="en-US" sz="1200" dirty="0"/>
              <a:t>Longitude of monitoring </a:t>
            </a:r>
            <a:r>
              <a:rPr lang="en-US" sz="1200" dirty="0" smtClean="0"/>
              <a:t>station	</a:t>
            </a:r>
            <a:r>
              <a:rPr lang="en-US" sz="1200" dirty="0"/>
              <a:t>	118.439 °</a:t>
            </a:r>
            <a:endParaRPr lang="de-DE" sz="1200" dirty="0"/>
          </a:p>
          <a:p>
            <a:r>
              <a:rPr lang="de-DE" sz="1200" dirty="0"/>
              <a:t> </a:t>
            </a:r>
          </a:p>
          <a:p>
            <a:r>
              <a:rPr lang="en-US" sz="1200" dirty="0"/>
              <a:t>Distance of monitoring station to epicenter	19 km</a:t>
            </a:r>
            <a:endParaRPr lang="de-DE" sz="1200" dirty="0"/>
          </a:p>
          <a:p>
            <a:r>
              <a:rPr lang="en-US" sz="1200" dirty="0"/>
              <a:t>Underground				</a:t>
            </a:r>
            <a:r>
              <a:rPr lang="en-US" sz="1200" dirty="0" smtClean="0"/>
              <a:t>marine </a:t>
            </a:r>
            <a:r>
              <a:rPr lang="en-US" sz="1200" dirty="0"/>
              <a:t>deposit</a:t>
            </a:r>
            <a:endParaRPr lang="de-DE" sz="1200" dirty="0"/>
          </a:p>
          <a:p>
            <a:r>
              <a:rPr lang="de-DE" sz="1200" dirty="0" err="1"/>
              <a:t>Amount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measures</a:t>
            </a:r>
            <a:r>
              <a:rPr lang="de-DE" sz="1200" dirty="0"/>
              <a:t>			</a:t>
            </a:r>
            <a:r>
              <a:rPr lang="de-DE" sz="1200" dirty="0" smtClean="0"/>
              <a:t>3000</a:t>
            </a:r>
            <a:endParaRPr lang="de-DE" sz="1200" dirty="0"/>
          </a:p>
          <a:p>
            <a:r>
              <a:rPr lang="de-DE" sz="1200" dirty="0" err="1"/>
              <a:t>Measure</a:t>
            </a:r>
            <a:r>
              <a:rPr lang="de-DE" sz="1200" dirty="0"/>
              <a:t> </a:t>
            </a:r>
            <a:r>
              <a:rPr lang="de-DE" sz="1200" dirty="0" err="1"/>
              <a:t>steps</a:t>
            </a:r>
            <a:r>
              <a:rPr lang="de-DE" sz="1200" dirty="0"/>
              <a:t>			</a:t>
            </a:r>
            <a:r>
              <a:rPr lang="de-DE" sz="1200" dirty="0" smtClean="0"/>
              <a:t>0.02 s</a:t>
            </a:r>
            <a:endParaRPr lang="de-DE" sz="1200" dirty="0"/>
          </a:p>
          <a:p>
            <a:r>
              <a:rPr lang="en-US" sz="1200" dirty="0"/>
              <a:t>Measure time			</a:t>
            </a:r>
            <a:r>
              <a:rPr lang="en-US" sz="1200" dirty="0" smtClean="0"/>
              <a:t>59.980 </a:t>
            </a:r>
            <a:r>
              <a:rPr lang="en-US" sz="1200" dirty="0"/>
              <a:t>s</a:t>
            </a:r>
            <a:endParaRPr lang="de-DE" sz="1200" dirty="0"/>
          </a:p>
          <a:p>
            <a:r>
              <a:rPr lang="en-US" sz="1200" dirty="0"/>
              <a:t>Maximum acceleration in X-direction		-2.724 m/s^2</a:t>
            </a:r>
            <a:endParaRPr lang="de-DE" sz="1200" dirty="0"/>
          </a:p>
          <a:p>
            <a:r>
              <a:rPr lang="en-US" sz="1200" dirty="0"/>
              <a:t>Maximum acceleration in Y- direction		4.646 m/s^2</a:t>
            </a:r>
            <a:endParaRPr lang="de-DE" sz="1200" dirty="0"/>
          </a:p>
          <a:p>
            <a:r>
              <a:rPr lang="en-US" sz="1200" dirty="0"/>
              <a:t>Maximum acceleration in Z- direction		2.606 m/s^2</a:t>
            </a:r>
            <a:endParaRPr lang="de-DE" sz="1200" dirty="0"/>
          </a:p>
          <a:p>
            <a:r>
              <a:rPr lang="en-US" sz="1200" dirty="0"/>
              <a:t>Space wave-magnitude Mb		</a:t>
            </a:r>
            <a:r>
              <a:rPr lang="en-US" sz="1200" dirty="0" smtClean="0"/>
              <a:t>6.700</a:t>
            </a:r>
            <a:endParaRPr lang="de-DE" sz="1200" dirty="0"/>
          </a:p>
          <a:p>
            <a:r>
              <a:rPr lang="en-US" sz="1200" dirty="0"/>
              <a:t>Local magnitude Ml			</a:t>
            </a:r>
            <a:r>
              <a:rPr lang="en-US" sz="1200" dirty="0" smtClean="0"/>
              <a:t>6.600</a:t>
            </a:r>
            <a:endParaRPr lang="de-DE" sz="1200" dirty="0"/>
          </a:p>
          <a:p>
            <a:r>
              <a:rPr lang="en-US" sz="1200" dirty="0"/>
              <a:t>Surface wave magnitude </a:t>
            </a:r>
            <a:r>
              <a:rPr lang="en-US" sz="1200" dirty="0" err="1"/>
              <a:t>Ms</a:t>
            </a:r>
            <a:r>
              <a:rPr lang="en-US" sz="1200" dirty="0"/>
              <a:t>		</a:t>
            </a:r>
            <a:r>
              <a:rPr lang="en-US" sz="1200" dirty="0" smtClean="0"/>
              <a:t>6.700</a:t>
            </a:r>
            <a:endParaRPr lang="de-DE" sz="1200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600" dirty="0" smtClean="0"/>
              <a:t>Assumption for earthquake</a:t>
            </a:r>
          </a:p>
        </p:txBody>
      </p:sp>
      <p:pic>
        <p:nvPicPr>
          <p:cNvPr id="12299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9375"/>
            <a:ext cx="8953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72"/>
          <p:cNvSpPr>
            <a:spLocks noChangeArrowheads="1"/>
          </p:cNvSpPr>
          <p:nvPr/>
        </p:nvSpPr>
        <p:spPr bwMode="auto">
          <a:xfrm>
            <a:off x="292100" y="896938"/>
            <a:ext cx="852963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</a:pPr>
            <a:r>
              <a:rPr lang="en-GB" sz="2000" b="1" dirty="0" smtClean="0">
                <a:solidFill>
                  <a:srgbClr val="F28E00"/>
                </a:solidFill>
              </a:rPr>
              <a:t>Chosen earthquake</a:t>
            </a:r>
            <a:endParaRPr lang="en-GB" sz="2000" b="1" dirty="0">
              <a:solidFill>
                <a:srgbClr val="F28E00"/>
              </a:solidFill>
            </a:endParaRPr>
          </a:p>
        </p:txBody>
      </p:sp>
      <p:pic>
        <p:nvPicPr>
          <p:cNvPr id="4102" name="Grafik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0" t="32892" r="2895" b="14438"/>
          <a:stretch>
            <a:fillRect/>
          </a:stretch>
        </p:blipFill>
        <p:spPr bwMode="auto">
          <a:xfrm>
            <a:off x="6955992" y="1962150"/>
            <a:ext cx="186574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9" t="13719" r="2902" b="42642"/>
          <a:stretch>
            <a:fillRect/>
          </a:stretch>
        </p:blipFill>
        <p:spPr bwMode="auto">
          <a:xfrm>
            <a:off x="6955993" y="3429000"/>
            <a:ext cx="19812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07950" y="1924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07950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07950" y="4848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Grafik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9" t="13719" r="2902" b="42642"/>
          <a:stretch>
            <a:fillRect/>
          </a:stretch>
        </p:blipFill>
        <p:spPr bwMode="auto">
          <a:xfrm>
            <a:off x="6957580" y="4848225"/>
            <a:ext cx="197961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85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1600" dirty="0" smtClean="0"/>
              <a:t>Assumption for earthquake</a:t>
            </a:r>
          </a:p>
        </p:txBody>
      </p:sp>
      <p:sp>
        <p:nvSpPr>
          <p:cNvPr id="16390" name="Rectangle 40"/>
          <p:cNvSpPr>
            <a:spLocks noChangeArrowheads="1"/>
          </p:cNvSpPr>
          <p:nvPr/>
        </p:nvSpPr>
        <p:spPr bwMode="auto">
          <a:xfrm>
            <a:off x="0" y="1824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6391" name="Rectangle 42"/>
          <p:cNvSpPr>
            <a:spLocks noChangeArrowheads="1"/>
          </p:cNvSpPr>
          <p:nvPr/>
        </p:nvSpPr>
        <p:spPr bwMode="auto">
          <a:xfrm>
            <a:off x="0" y="1824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16394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9375"/>
            <a:ext cx="8953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72"/>
          <p:cNvSpPr>
            <a:spLocks noChangeArrowheads="1"/>
          </p:cNvSpPr>
          <p:nvPr/>
        </p:nvSpPr>
        <p:spPr bwMode="auto">
          <a:xfrm>
            <a:off x="292100" y="896938"/>
            <a:ext cx="852963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</a:pPr>
            <a:r>
              <a:rPr lang="en-GB" sz="2000" b="1" dirty="0" smtClean="0">
                <a:solidFill>
                  <a:srgbClr val="F28E00"/>
                </a:solidFill>
              </a:rPr>
              <a:t>Listed accelerations due to RSTAB-library</a:t>
            </a:r>
            <a:endParaRPr lang="en-GB" sz="2000" b="1" dirty="0">
              <a:solidFill>
                <a:srgbClr val="F28E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36" y="1289193"/>
            <a:ext cx="7255741" cy="512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02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0</TotalTime>
  <Words>926</Words>
  <Application>Microsoft Office PowerPoint</Application>
  <PresentationFormat>Bildschirmpräsentation (4:3)</PresentationFormat>
  <Paragraphs>281</Paragraphs>
  <Slides>21</Slides>
  <Notes>21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2_DESY_Vortrag_3-1</vt:lpstr>
      <vt:lpstr>CTA, MST – seismic calculation </vt:lpstr>
      <vt:lpstr>CTA, MST – seismic calculation</vt:lpstr>
      <vt:lpstr>Calculation program</vt:lpstr>
      <vt:lpstr>Calculation model</vt:lpstr>
      <vt:lpstr>Calculation model</vt:lpstr>
      <vt:lpstr>Calculation before</vt:lpstr>
      <vt:lpstr>Assumption for earthquake</vt:lpstr>
      <vt:lpstr>Assumption for earthquake</vt:lpstr>
      <vt:lpstr>Assumption for earthquake</vt:lpstr>
      <vt:lpstr>RSTAB calculation</vt:lpstr>
      <vt:lpstr>Program Output</vt:lpstr>
      <vt:lpstr>Program Output</vt:lpstr>
      <vt:lpstr>Program Output</vt:lpstr>
      <vt:lpstr>Program Output</vt:lpstr>
      <vt:lpstr>Program Output</vt:lpstr>
      <vt:lpstr>Program Output</vt:lpstr>
      <vt:lpstr>Program Output</vt:lpstr>
      <vt:lpstr>Calculation results</vt:lpstr>
      <vt:lpstr>Calculation results</vt:lpstr>
      <vt:lpstr>Calculation results</vt:lpstr>
      <vt:lpstr>Seismic calculation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sommera</dc:creator>
  <cp:lastModifiedBy>Platzer, Roland</cp:lastModifiedBy>
  <cp:revision>546</cp:revision>
  <cp:lastPrinted>2012-07-13T14:46:07Z</cp:lastPrinted>
  <dcterms:created xsi:type="dcterms:W3CDTF">2008-04-14T12:45:38Z</dcterms:created>
  <dcterms:modified xsi:type="dcterms:W3CDTF">2013-01-28T08:58:55Z</dcterms:modified>
</cp:coreProperties>
</file>