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1" r:id="rId3"/>
    <p:sldId id="262" r:id="rId4"/>
    <p:sldId id="306" r:id="rId5"/>
    <p:sldId id="308" r:id="rId6"/>
    <p:sldId id="310" r:id="rId7"/>
    <p:sldId id="309" r:id="rId8"/>
    <p:sldId id="311" r:id="rId9"/>
    <p:sldId id="312" r:id="rId10"/>
    <p:sldId id="316" r:id="rId11"/>
    <p:sldId id="314" r:id="rId12"/>
    <p:sldId id="31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D8C6C9"/>
    <a:srgbClr val="F1DEDD"/>
    <a:srgbClr val="FFFF00"/>
    <a:srgbClr val="F33DC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110" d="100"/>
          <a:sy n="110" d="100"/>
        </p:scale>
        <p:origin x="6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6B988-D5C5-432E-B2E8-B3C67F4CFA0D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A2768DF-587B-4A15-B82B-CEF47009A192}">
      <dgm:prSet phldrT="[Texto]" custT="1"/>
      <dgm:spPr/>
      <dgm:t>
        <a:bodyPr/>
        <a:lstStyle/>
        <a:p>
          <a:r>
            <a:rPr lang="es-ES" sz="1600" b="1" dirty="0" smtClean="0"/>
            <a:t>IEC 62305: International </a:t>
          </a:r>
          <a:r>
            <a:rPr lang="es-ES" sz="1600" b="1" dirty="0" err="1" smtClean="0"/>
            <a:t>Lightning</a:t>
          </a:r>
          <a:r>
            <a:rPr lang="es-ES" sz="1600" b="1" dirty="0" smtClean="0"/>
            <a:t> </a:t>
          </a:r>
          <a:r>
            <a:rPr lang="es-ES" sz="1600" b="1" dirty="0" err="1" smtClean="0"/>
            <a:t>protection</a:t>
          </a:r>
          <a:r>
            <a:rPr lang="es-ES" sz="1600" b="1" dirty="0" smtClean="0"/>
            <a:t> standard</a:t>
          </a:r>
          <a:endParaRPr lang="es-ES" sz="1600" b="1" dirty="0"/>
        </a:p>
      </dgm:t>
    </dgm:pt>
    <dgm:pt modelId="{B4A8BA5E-96E6-4F1F-B404-576433F4CD7B}" type="parTrans" cxnId="{98AE9FA4-E49D-40CE-B190-20E925A5F780}">
      <dgm:prSet/>
      <dgm:spPr/>
      <dgm:t>
        <a:bodyPr/>
        <a:lstStyle/>
        <a:p>
          <a:endParaRPr lang="es-ES" sz="1600"/>
        </a:p>
      </dgm:t>
    </dgm:pt>
    <dgm:pt modelId="{CAAD94BF-28E4-4926-A746-B183E755FBE4}" type="sibTrans" cxnId="{98AE9FA4-E49D-40CE-B190-20E925A5F780}">
      <dgm:prSet/>
      <dgm:spPr/>
      <dgm:t>
        <a:bodyPr/>
        <a:lstStyle/>
        <a:p>
          <a:endParaRPr lang="es-ES" sz="1600"/>
        </a:p>
      </dgm:t>
    </dgm:pt>
    <dgm:pt modelId="{F871F27D-674A-4D18-87FF-DF8F59133660}">
      <dgm:prSet phldrT="[Texto]" custT="1"/>
      <dgm:spPr/>
      <dgm:t>
        <a:bodyPr/>
        <a:lstStyle/>
        <a:p>
          <a:r>
            <a:rPr lang="es-ES" sz="1600" dirty="0" smtClean="0"/>
            <a:t>62305-1: General </a:t>
          </a:r>
          <a:r>
            <a:rPr lang="es-ES" sz="1600" dirty="0" err="1" smtClean="0"/>
            <a:t>Principles</a:t>
          </a:r>
          <a:endParaRPr lang="es-ES" sz="1600" dirty="0"/>
        </a:p>
      </dgm:t>
    </dgm:pt>
    <dgm:pt modelId="{7F8F86C7-81D1-4D55-9374-17B7ACE0536D}" type="parTrans" cxnId="{E6412A59-E584-472C-857F-022089A9909F}">
      <dgm:prSet/>
      <dgm:spPr/>
      <dgm:t>
        <a:bodyPr/>
        <a:lstStyle/>
        <a:p>
          <a:endParaRPr lang="es-ES" sz="1400"/>
        </a:p>
      </dgm:t>
    </dgm:pt>
    <dgm:pt modelId="{522C2311-1C5A-4E02-BCF7-69E9602368F1}" type="sibTrans" cxnId="{E6412A59-E584-472C-857F-022089A9909F}">
      <dgm:prSet/>
      <dgm:spPr/>
      <dgm:t>
        <a:bodyPr/>
        <a:lstStyle/>
        <a:p>
          <a:endParaRPr lang="es-ES" sz="1600"/>
        </a:p>
      </dgm:t>
    </dgm:pt>
    <dgm:pt modelId="{CA2222F6-FD97-4707-A0B2-A6FB63ADC1AE}">
      <dgm:prSet phldrT="[Texto]" custT="1"/>
      <dgm:spPr/>
      <dgm:t>
        <a:bodyPr/>
        <a:lstStyle/>
        <a:p>
          <a:r>
            <a:rPr lang="es-ES" sz="1600" dirty="0" smtClean="0"/>
            <a:t>62305-2: </a:t>
          </a:r>
          <a:r>
            <a:rPr lang="es-ES" sz="1600" dirty="0" err="1" smtClean="0"/>
            <a:t>Risk</a:t>
          </a:r>
          <a:endParaRPr lang="es-ES" sz="1600" dirty="0"/>
        </a:p>
      </dgm:t>
    </dgm:pt>
    <dgm:pt modelId="{20F88407-DCE7-4EBA-9FEE-B3AE1A9BB120}" type="parTrans" cxnId="{AE66BA17-DE31-47FC-9D62-E81C4C80A70B}">
      <dgm:prSet/>
      <dgm:spPr/>
      <dgm:t>
        <a:bodyPr/>
        <a:lstStyle/>
        <a:p>
          <a:endParaRPr lang="es-ES" sz="1600"/>
        </a:p>
      </dgm:t>
    </dgm:pt>
    <dgm:pt modelId="{456DDDB3-A3BE-47F8-B98E-9B6468A248F6}" type="sibTrans" cxnId="{AE66BA17-DE31-47FC-9D62-E81C4C80A70B}">
      <dgm:prSet/>
      <dgm:spPr/>
      <dgm:t>
        <a:bodyPr/>
        <a:lstStyle/>
        <a:p>
          <a:endParaRPr lang="es-ES" sz="1600"/>
        </a:p>
      </dgm:t>
    </dgm:pt>
    <dgm:pt modelId="{48BFDD4A-9E1A-4C53-8D34-AF0313113A21}">
      <dgm:prSet phldrT="[Texto]" custT="1"/>
      <dgm:spPr/>
      <dgm:t>
        <a:bodyPr/>
        <a:lstStyle/>
        <a:p>
          <a:r>
            <a:rPr lang="es-ES" sz="1600" dirty="0" smtClean="0"/>
            <a:t>62305-4: </a:t>
          </a:r>
          <a:r>
            <a:rPr lang="es-ES" sz="1600" dirty="0" err="1" smtClean="0"/>
            <a:t>Electronic</a:t>
          </a:r>
          <a:endParaRPr lang="es-ES" sz="1600" dirty="0"/>
        </a:p>
      </dgm:t>
    </dgm:pt>
    <dgm:pt modelId="{FF0713AF-44E9-4499-9CFE-F0B51B80C290}" type="parTrans" cxnId="{A8E4A4B8-39C1-4DC1-8D74-EED1FC560D1A}">
      <dgm:prSet/>
      <dgm:spPr/>
      <dgm:t>
        <a:bodyPr/>
        <a:lstStyle/>
        <a:p>
          <a:endParaRPr lang="es-ES" sz="1600"/>
        </a:p>
      </dgm:t>
    </dgm:pt>
    <dgm:pt modelId="{304E094F-ECDC-4BEC-A293-F4C05A5A4988}" type="sibTrans" cxnId="{A8E4A4B8-39C1-4DC1-8D74-EED1FC560D1A}">
      <dgm:prSet/>
      <dgm:spPr/>
      <dgm:t>
        <a:bodyPr/>
        <a:lstStyle/>
        <a:p>
          <a:endParaRPr lang="es-ES" sz="1600"/>
        </a:p>
      </dgm:t>
    </dgm:pt>
    <dgm:pt modelId="{40D9BC75-8F02-4A83-81A3-7AC347DBA4E1}">
      <dgm:prSet phldrT="[Texto]" custT="1"/>
      <dgm:spPr/>
      <dgm:t>
        <a:bodyPr/>
        <a:lstStyle/>
        <a:p>
          <a:r>
            <a:rPr lang="es-ES" sz="1600" dirty="0" smtClean="0"/>
            <a:t>62305-3: Human </a:t>
          </a:r>
          <a:r>
            <a:rPr lang="es-ES" sz="1600" dirty="0" err="1" smtClean="0"/>
            <a:t>damage</a:t>
          </a:r>
          <a:endParaRPr lang="es-ES" sz="1600" dirty="0"/>
        </a:p>
      </dgm:t>
    </dgm:pt>
    <dgm:pt modelId="{BDF35C38-F6BC-4201-B635-BCF80817D252}" type="parTrans" cxnId="{BFBF927C-43AC-4360-BA91-3CB9929DB955}">
      <dgm:prSet/>
      <dgm:spPr/>
      <dgm:t>
        <a:bodyPr/>
        <a:lstStyle/>
        <a:p>
          <a:endParaRPr lang="es-ES" sz="1600"/>
        </a:p>
      </dgm:t>
    </dgm:pt>
    <dgm:pt modelId="{76448F48-B1ED-4B8B-9A90-2E91E3D379B4}" type="sibTrans" cxnId="{BFBF927C-43AC-4360-BA91-3CB9929DB955}">
      <dgm:prSet/>
      <dgm:spPr/>
      <dgm:t>
        <a:bodyPr/>
        <a:lstStyle/>
        <a:p>
          <a:endParaRPr lang="es-ES" sz="1600"/>
        </a:p>
      </dgm:t>
    </dgm:pt>
    <dgm:pt modelId="{94D6631C-17A0-4165-B677-B0D29F8AC7FA}" type="pres">
      <dgm:prSet presAssocID="{C296B988-D5C5-432E-B2E8-B3C67F4CFA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A24DD5-2A38-4316-B54F-1895FE8151C6}" type="pres">
      <dgm:prSet presAssocID="{C296B988-D5C5-432E-B2E8-B3C67F4CFA0D}" presName="hierFlow" presStyleCnt="0"/>
      <dgm:spPr/>
    </dgm:pt>
    <dgm:pt modelId="{02B2E946-FECC-4801-B1F1-6973717EADD5}" type="pres">
      <dgm:prSet presAssocID="{C296B988-D5C5-432E-B2E8-B3C67F4CFA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FA457F8-3AF0-4DB5-9A1C-24F029DA647A}" type="pres">
      <dgm:prSet presAssocID="{FA2768DF-587B-4A15-B82B-CEF47009A192}" presName="Name14" presStyleCnt="0"/>
      <dgm:spPr/>
    </dgm:pt>
    <dgm:pt modelId="{FD0A9CB2-7C7F-4B8A-BDFA-EE3E124F3CE8}" type="pres">
      <dgm:prSet presAssocID="{FA2768DF-587B-4A15-B82B-CEF47009A192}" presName="level1Shape" presStyleLbl="node0" presStyleIdx="0" presStyleCnt="1" custScaleX="330222" custScaleY="36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16433-E002-4EA3-AC0F-BC14BEEDC4AE}" type="pres">
      <dgm:prSet presAssocID="{FA2768DF-587B-4A15-B82B-CEF47009A192}" presName="hierChild2" presStyleCnt="0"/>
      <dgm:spPr/>
    </dgm:pt>
    <dgm:pt modelId="{80C2231C-FB2A-476A-9452-C05A0526A9E1}" type="pres">
      <dgm:prSet presAssocID="{7F8F86C7-81D1-4D55-9374-17B7ACE0536D}" presName="Name19" presStyleLbl="parChTrans1D2" presStyleIdx="0" presStyleCnt="4"/>
      <dgm:spPr/>
    </dgm:pt>
    <dgm:pt modelId="{539E061B-F27F-4F3F-898E-83F7B66B51EF}" type="pres">
      <dgm:prSet presAssocID="{F871F27D-674A-4D18-87FF-DF8F59133660}" presName="Name21" presStyleCnt="0"/>
      <dgm:spPr/>
    </dgm:pt>
    <dgm:pt modelId="{FD8AC5C6-D94B-4383-A11B-67204DA18863}" type="pres">
      <dgm:prSet presAssocID="{F871F27D-674A-4D18-87FF-DF8F59133660}" presName="level2Shape" presStyleLbl="node2" presStyleIdx="0" presStyleCnt="4" custScaleY="94264"/>
      <dgm:spPr/>
    </dgm:pt>
    <dgm:pt modelId="{0010DC99-CA68-4F35-85B0-F83AEA130444}" type="pres">
      <dgm:prSet presAssocID="{F871F27D-674A-4D18-87FF-DF8F59133660}" presName="hierChild3" presStyleCnt="0"/>
      <dgm:spPr/>
    </dgm:pt>
    <dgm:pt modelId="{FA94E195-CDD0-4F57-ACB4-04407DA93E98}" type="pres">
      <dgm:prSet presAssocID="{20F88407-DCE7-4EBA-9FEE-B3AE1A9BB120}" presName="Name19" presStyleLbl="parChTrans1D2" presStyleIdx="1" presStyleCnt="4"/>
      <dgm:spPr/>
    </dgm:pt>
    <dgm:pt modelId="{F73C74D2-AC9D-4577-888C-4550FA0F6E60}" type="pres">
      <dgm:prSet presAssocID="{CA2222F6-FD97-4707-A0B2-A6FB63ADC1AE}" presName="Name21" presStyleCnt="0"/>
      <dgm:spPr/>
    </dgm:pt>
    <dgm:pt modelId="{B2EDB8CF-11CC-4CBD-B9FF-6B11A824CA11}" type="pres">
      <dgm:prSet presAssocID="{CA2222F6-FD97-4707-A0B2-A6FB63ADC1AE}" presName="level2Shape" presStyleLbl="node2" presStyleIdx="1" presStyleCnt="4" custScaleY="44269"/>
      <dgm:spPr/>
    </dgm:pt>
    <dgm:pt modelId="{D15F946E-D463-4A56-98BE-23BEAD07E582}" type="pres">
      <dgm:prSet presAssocID="{CA2222F6-FD97-4707-A0B2-A6FB63ADC1AE}" presName="hierChild3" presStyleCnt="0"/>
      <dgm:spPr/>
    </dgm:pt>
    <dgm:pt modelId="{11D570DE-DE27-4474-970E-B6B386796FC7}" type="pres">
      <dgm:prSet presAssocID="{BDF35C38-F6BC-4201-B635-BCF80817D252}" presName="Name19" presStyleLbl="parChTrans1D2" presStyleIdx="2" presStyleCnt="4"/>
      <dgm:spPr/>
    </dgm:pt>
    <dgm:pt modelId="{2888D57B-AFC7-4FB8-A7BB-C474DFE1CD92}" type="pres">
      <dgm:prSet presAssocID="{40D9BC75-8F02-4A83-81A3-7AC347DBA4E1}" presName="Name21" presStyleCnt="0"/>
      <dgm:spPr/>
    </dgm:pt>
    <dgm:pt modelId="{F20A4935-F75C-425D-834D-435BCF794683}" type="pres">
      <dgm:prSet presAssocID="{40D9BC75-8F02-4A83-81A3-7AC347DBA4E1}" presName="level2Shape" presStyleLbl="node2" presStyleIdx="2" presStyleCnt="4" custScaleY="77331"/>
      <dgm:spPr/>
    </dgm:pt>
    <dgm:pt modelId="{7F11804F-065C-4075-B49D-74044C9FFABE}" type="pres">
      <dgm:prSet presAssocID="{40D9BC75-8F02-4A83-81A3-7AC347DBA4E1}" presName="hierChild3" presStyleCnt="0"/>
      <dgm:spPr/>
    </dgm:pt>
    <dgm:pt modelId="{9D002D1A-35FA-4D94-B2DD-53F5C16377D1}" type="pres">
      <dgm:prSet presAssocID="{FF0713AF-44E9-4499-9CFE-F0B51B80C290}" presName="Name19" presStyleLbl="parChTrans1D2" presStyleIdx="3" presStyleCnt="4"/>
      <dgm:spPr/>
    </dgm:pt>
    <dgm:pt modelId="{3286A289-6993-4167-8C48-4C29F310251F}" type="pres">
      <dgm:prSet presAssocID="{48BFDD4A-9E1A-4C53-8D34-AF0313113A21}" presName="Name21" presStyleCnt="0"/>
      <dgm:spPr/>
    </dgm:pt>
    <dgm:pt modelId="{4175FB49-F83C-46C4-A363-71095E61F368}" type="pres">
      <dgm:prSet presAssocID="{48BFDD4A-9E1A-4C53-8D34-AF0313113A21}" presName="level2Shape" presStyleLbl="node2" presStyleIdx="3" presStyleCnt="4" custScaleY="60472"/>
      <dgm:spPr/>
    </dgm:pt>
    <dgm:pt modelId="{E6D6A2B7-B154-4089-B137-D32817E84CA1}" type="pres">
      <dgm:prSet presAssocID="{48BFDD4A-9E1A-4C53-8D34-AF0313113A21}" presName="hierChild3" presStyleCnt="0"/>
      <dgm:spPr/>
    </dgm:pt>
    <dgm:pt modelId="{AC77D102-C4C6-41C1-8EDC-8389DC61215A}" type="pres">
      <dgm:prSet presAssocID="{C296B988-D5C5-432E-B2E8-B3C67F4CFA0D}" presName="bgShapesFlow" presStyleCnt="0"/>
      <dgm:spPr/>
    </dgm:pt>
  </dgm:ptLst>
  <dgm:cxnLst>
    <dgm:cxn modelId="{9C2FAC98-DC59-416F-9D11-9C065B7A80B8}" type="presOf" srcId="{F871F27D-674A-4D18-87FF-DF8F59133660}" destId="{FD8AC5C6-D94B-4383-A11B-67204DA18863}" srcOrd="0" destOrd="0" presId="urn:microsoft.com/office/officeart/2005/8/layout/hierarchy6"/>
    <dgm:cxn modelId="{0C782959-83E7-478B-8C45-F57430C8F572}" type="presOf" srcId="{FA2768DF-587B-4A15-B82B-CEF47009A192}" destId="{FD0A9CB2-7C7F-4B8A-BDFA-EE3E124F3CE8}" srcOrd="0" destOrd="0" presId="urn:microsoft.com/office/officeart/2005/8/layout/hierarchy6"/>
    <dgm:cxn modelId="{A8E4A4B8-39C1-4DC1-8D74-EED1FC560D1A}" srcId="{FA2768DF-587B-4A15-B82B-CEF47009A192}" destId="{48BFDD4A-9E1A-4C53-8D34-AF0313113A21}" srcOrd="3" destOrd="0" parTransId="{FF0713AF-44E9-4499-9CFE-F0B51B80C290}" sibTransId="{304E094F-ECDC-4BEC-A293-F4C05A5A4988}"/>
    <dgm:cxn modelId="{AE66BA17-DE31-47FC-9D62-E81C4C80A70B}" srcId="{FA2768DF-587B-4A15-B82B-CEF47009A192}" destId="{CA2222F6-FD97-4707-A0B2-A6FB63ADC1AE}" srcOrd="1" destOrd="0" parTransId="{20F88407-DCE7-4EBA-9FEE-B3AE1A9BB120}" sibTransId="{456DDDB3-A3BE-47F8-B98E-9B6468A248F6}"/>
    <dgm:cxn modelId="{FDE3162F-DCA2-461A-B0F6-20EFA35368D5}" type="presOf" srcId="{40D9BC75-8F02-4A83-81A3-7AC347DBA4E1}" destId="{F20A4935-F75C-425D-834D-435BCF794683}" srcOrd="0" destOrd="0" presId="urn:microsoft.com/office/officeart/2005/8/layout/hierarchy6"/>
    <dgm:cxn modelId="{9BD7EA5C-E721-4ED9-86CA-6DE456834D77}" type="presOf" srcId="{7F8F86C7-81D1-4D55-9374-17B7ACE0536D}" destId="{80C2231C-FB2A-476A-9452-C05A0526A9E1}" srcOrd="0" destOrd="0" presId="urn:microsoft.com/office/officeart/2005/8/layout/hierarchy6"/>
    <dgm:cxn modelId="{98AE9FA4-E49D-40CE-B190-20E925A5F780}" srcId="{C296B988-D5C5-432E-B2E8-B3C67F4CFA0D}" destId="{FA2768DF-587B-4A15-B82B-CEF47009A192}" srcOrd="0" destOrd="0" parTransId="{B4A8BA5E-96E6-4F1F-B404-576433F4CD7B}" sibTransId="{CAAD94BF-28E4-4926-A746-B183E755FBE4}"/>
    <dgm:cxn modelId="{C878043A-F0FF-46ED-B2C4-39F394011A6A}" type="presOf" srcId="{BDF35C38-F6BC-4201-B635-BCF80817D252}" destId="{11D570DE-DE27-4474-970E-B6B386796FC7}" srcOrd="0" destOrd="0" presId="urn:microsoft.com/office/officeart/2005/8/layout/hierarchy6"/>
    <dgm:cxn modelId="{860E02D1-129C-4C41-8EED-449A185EA989}" type="presOf" srcId="{48BFDD4A-9E1A-4C53-8D34-AF0313113A21}" destId="{4175FB49-F83C-46C4-A363-71095E61F368}" srcOrd="0" destOrd="0" presId="urn:microsoft.com/office/officeart/2005/8/layout/hierarchy6"/>
    <dgm:cxn modelId="{44D55F03-2EF1-4089-AA9D-1D6A5DDE74AF}" type="presOf" srcId="{C296B988-D5C5-432E-B2E8-B3C67F4CFA0D}" destId="{94D6631C-17A0-4165-B677-B0D29F8AC7FA}" srcOrd="0" destOrd="0" presId="urn:microsoft.com/office/officeart/2005/8/layout/hierarchy6"/>
    <dgm:cxn modelId="{A586EE9E-C28C-4351-8A47-CEB71E9B389D}" type="presOf" srcId="{20F88407-DCE7-4EBA-9FEE-B3AE1A9BB120}" destId="{FA94E195-CDD0-4F57-ACB4-04407DA93E98}" srcOrd="0" destOrd="0" presId="urn:microsoft.com/office/officeart/2005/8/layout/hierarchy6"/>
    <dgm:cxn modelId="{1625B856-E459-4F19-AF41-7CA783A6F121}" type="presOf" srcId="{CA2222F6-FD97-4707-A0B2-A6FB63ADC1AE}" destId="{B2EDB8CF-11CC-4CBD-B9FF-6B11A824CA11}" srcOrd="0" destOrd="0" presId="urn:microsoft.com/office/officeart/2005/8/layout/hierarchy6"/>
    <dgm:cxn modelId="{850877FC-F4E8-4D06-A1AB-C260A5D037A0}" type="presOf" srcId="{FF0713AF-44E9-4499-9CFE-F0B51B80C290}" destId="{9D002D1A-35FA-4D94-B2DD-53F5C16377D1}" srcOrd="0" destOrd="0" presId="urn:microsoft.com/office/officeart/2005/8/layout/hierarchy6"/>
    <dgm:cxn modelId="{BFBF927C-43AC-4360-BA91-3CB9929DB955}" srcId="{FA2768DF-587B-4A15-B82B-CEF47009A192}" destId="{40D9BC75-8F02-4A83-81A3-7AC347DBA4E1}" srcOrd="2" destOrd="0" parTransId="{BDF35C38-F6BC-4201-B635-BCF80817D252}" sibTransId="{76448F48-B1ED-4B8B-9A90-2E91E3D379B4}"/>
    <dgm:cxn modelId="{E6412A59-E584-472C-857F-022089A9909F}" srcId="{FA2768DF-587B-4A15-B82B-CEF47009A192}" destId="{F871F27D-674A-4D18-87FF-DF8F59133660}" srcOrd="0" destOrd="0" parTransId="{7F8F86C7-81D1-4D55-9374-17B7ACE0536D}" sibTransId="{522C2311-1C5A-4E02-BCF7-69E9602368F1}"/>
    <dgm:cxn modelId="{91EED843-1DE7-42D1-A93D-D57AF0D436C4}" type="presParOf" srcId="{94D6631C-17A0-4165-B677-B0D29F8AC7FA}" destId="{E8A24DD5-2A38-4316-B54F-1895FE8151C6}" srcOrd="0" destOrd="0" presId="urn:microsoft.com/office/officeart/2005/8/layout/hierarchy6"/>
    <dgm:cxn modelId="{4FDC8413-728A-4CD9-94CA-5BB813ABF5D3}" type="presParOf" srcId="{E8A24DD5-2A38-4316-B54F-1895FE8151C6}" destId="{02B2E946-FECC-4801-B1F1-6973717EADD5}" srcOrd="0" destOrd="0" presId="urn:microsoft.com/office/officeart/2005/8/layout/hierarchy6"/>
    <dgm:cxn modelId="{DDC5F606-A750-4F76-AC19-24B2F62268A6}" type="presParOf" srcId="{02B2E946-FECC-4801-B1F1-6973717EADD5}" destId="{4FA457F8-3AF0-4DB5-9A1C-24F029DA647A}" srcOrd="0" destOrd="0" presId="urn:microsoft.com/office/officeart/2005/8/layout/hierarchy6"/>
    <dgm:cxn modelId="{7E0EACB6-F1DE-41AA-B7ED-F5C4A758DDFC}" type="presParOf" srcId="{4FA457F8-3AF0-4DB5-9A1C-24F029DA647A}" destId="{FD0A9CB2-7C7F-4B8A-BDFA-EE3E124F3CE8}" srcOrd="0" destOrd="0" presId="urn:microsoft.com/office/officeart/2005/8/layout/hierarchy6"/>
    <dgm:cxn modelId="{BD962BE3-6A89-4E75-ABBD-61D470453136}" type="presParOf" srcId="{4FA457F8-3AF0-4DB5-9A1C-24F029DA647A}" destId="{96116433-E002-4EA3-AC0F-BC14BEEDC4AE}" srcOrd="1" destOrd="0" presId="urn:microsoft.com/office/officeart/2005/8/layout/hierarchy6"/>
    <dgm:cxn modelId="{051DEBE0-B0DC-42E2-B235-4549F0920004}" type="presParOf" srcId="{96116433-E002-4EA3-AC0F-BC14BEEDC4AE}" destId="{80C2231C-FB2A-476A-9452-C05A0526A9E1}" srcOrd="0" destOrd="0" presId="urn:microsoft.com/office/officeart/2005/8/layout/hierarchy6"/>
    <dgm:cxn modelId="{03F856FB-4CB2-4BC0-B567-A72E889E5DAC}" type="presParOf" srcId="{96116433-E002-4EA3-AC0F-BC14BEEDC4AE}" destId="{539E061B-F27F-4F3F-898E-83F7B66B51EF}" srcOrd="1" destOrd="0" presId="urn:microsoft.com/office/officeart/2005/8/layout/hierarchy6"/>
    <dgm:cxn modelId="{696CEC02-63BB-42CF-9D49-D908164215AA}" type="presParOf" srcId="{539E061B-F27F-4F3F-898E-83F7B66B51EF}" destId="{FD8AC5C6-D94B-4383-A11B-67204DA18863}" srcOrd="0" destOrd="0" presId="urn:microsoft.com/office/officeart/2005/8/layout/hierarchy6"/>
    <dgm:cxn modelId="{4503E23B-D572-4736-8827-C3A367B068DD}" type="presParOf" srcId="{539E061B-F27F-4F3F-898E-83F7B66B51EF}" destId="{0010DC99-CA68-4F35-85B0-F83AEA130444}" srcOrd="1" destOrd="0" presId="urn:microsoft.com/office/officeart/2005/8/layout/hierarchy6"/>
    <dgm:cxn modelId="{D50D7F4B-293F-435A-9C00-1507B54CABB5}" type="presParOf" srcId="{96116433-E002-4EA3-AC0F-BC14BEEDC4AE}" destId="{FA94E195-CDD0-4F57-ACB4-04407DA93E98}" srcOrd="2" destOrd="0" presId="urn:microsoft.com/office/officeart/2005/8/layout/hierarchy6"/>
    <dgm:cxn modelId="{CD25B5D8-D019-42AF-8DC3-8CC1B4D60C98}" type="presParOf" srcId="{96116433-E002-4EA3-AC0F-BC14BEEDC4AE}" destId="{F73C74D2-AC9D-4577-888C-4550FA0F6E60}" srcOrd="3" destOrd="0" presId="urn:microsoft.com/office/officeart/2005/8/layout/hierarchy6"/>
    <dgm:cxn modelId="{20362B15-85EC-437D-BF2A-A0642DCC7D70}" type="presParOf" srcId="{F73C74D2-AC9D-4577-888C-4550FA0F6E60}" destId="{B2EDB8CF-11CC-4CBD-B9FF-6B11A824CA11}" srcOrd="0" destOrd="0" presId="urn:microsoft.com/office/officeart/2005/8/layout/hierarchy6"/>
    <dgm:cxn modelId="{7F3F3214-09FB-447F-8CAB-4EFADC7C2F34}" type="presParOf" srcId="{F73C74D2-AC9D-4577-888C-4550FA0F6E60}" destId="{D15F946E-D463-4A56-98BE-23BEAD07E582}" srcOrd="1" destOrd="0" presId="urn:microsoft.com/office/officeart/2005/8/layout/hierarchy6"/>
    <dgm:cxn modelId="{66B483C4-CC4B-405D-9981-BE6F35EBB4EB}" type="presParOf" srcId="{96116433-E002-4EA3-AC0F-BC14BEEDC4AE}" destId="{11D570DE-DE27-4474-970E-B6B386796FC7}" srcOrd="4" destOrd="0" presId="urn:microsoft.com/office/officeart/2005/8/layout/hierarchy6"/>
    <dgm:cxn modelId="{F7C50BAF-3483-486E-91C6-3EF61C320326}" type="presParOf" srcId="{96116433-E002-4EA3-AC0F-BC14BEEDC4AE}" destId="{2888D57B-AFC7-4FB8-A7BB-C474DFE1CD92}" srcOrd="5" destOrd="0" presId="urn:microsoft.com/office/officeart/2005/8/layout/hierarchy6"/>
    <dgm:cxn modelId="{D1FB138B-A1FA-42A8-9F70-7EB1272FE977}" type="presParOf" srcId="{2888D57B-AFC7-4FB8-A7BB-C474DFE1CD92}" destId="{F20A4935-F75C-425D-834D-435BCF794683}" srcOrd="0" destOrd="0" presId="urn:microsoft.com/office/officeart/2005/8/layout/hierarchy6"/>
    <dgm:cxn modelId="{7E887D4E-D45D-419A-A851-14E52975A306}" type="presParOf" srcId="{2888D57B-AFC7-4FB8-A7BB-C474DFE1CD92}" destId="{7F11804F-065C-4075-B49D-74044C9FFABE}" srcOrd="1" destOrd="0" presId="urn:microsoft.com/office/officeart/2005/8/layout/hierarchy6"/>
    <dgm:cxn modelId="{2CFFBB9E-CF4B-4781-B378-1422055052D1}" type="presParOf" srcId="{96116433-E002-4EA3-AC0F-BC14BEEDC4AE}" destId="{9D002D1A-35FA-4D94-B2DD-53F5C16377D1}" srcOrd="6" destOrd="0" presId="urn:microsoft.com/office/officeart/2005/8/layout/hierarchy6"/>
    <dgm:cxn modelId="{940B24C6-CE20-4FFA-AEFD-04CFFBA00094}" type="presParOf" srcId="{96116433-E002-4EA3-AC0F-BC14BEEDC4AE}" destId="{3286A289-6993-4167-8C48-4C29F310251F}" srcOrd="7" destOrd="0" presId="urn:microsoft.com/office/officeart/2005/8/layout/hierarchy6"/>
    <dgm:cxn modelId="{F0E35886-ECD0-4AE8-81D5-5BFADBAA8466}" type="presParOf" srcId="{3286A289-6993-4167-8C48-4C29F310251F}" destId="{4175FB49-F83C-46C4-A363-71095E61F368}" srcOrd="0" destOrd="0" presId="urn:microsoft.com/office/officeart/2005/8/layout/hierarchy6"/>
    <dgm:cxn modelId="{90904992-5F60-462C-BBD4-11AA823CBFAA}" type="presParOf" srcId="{3286A289-6993-4167-8C48-4C29F310251F}" destId="{E6D6A2B7-B154-4089-B137-D32817E84CA1}" srcOrd="1" destOrd="0" presId="urn:microsoft.com/office/officeart/2005/8/layout/hierarchy6"/>
    <dgm:cxn modelId="{84BD74B6-29B9-4748-8E31-9F666D5E7C77}" type="presParOf" srcId="{94D6631C-17A0-4165-B677-B0D29F8AC7FA}" destId="{AC77D102-C4C6-41C1-8EDC-8389DC61215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A9CB2-7C7F-4B8A-BDFA-EE3E124F3CE8}">
      <dsp:nvSpPr>
        <dsp:cNvPr id="0" name=""/>
        <dsp:cNvSpPr/>
      </dsp:nvSpPr>
      <dsp:spPr>
        <a:xfrm>
          <a:off x="1221656" y="773086"/>
          <a:ext cx="5032755" cy="3732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IEC 62305: International </a:t>
          </a:r>
          <a:r>
            <a:rPr lang="es-ES" sz="1600" b="1" kern="1200" dirty="0" err="1" smtClean="0"/>
            <a:t>Lightning</a:t>
          </a:r>
          <a:r>
            <a:rPr lang="es-ES" sz="1600" b="1" kern="1200" dirty="0" smtClean="0"/>
            <a:t> </a:t>
          </a:r>
          <a:r>
            <a:rPr lang="es-ES" sz="1600" b="1" kern="1200" dirty="0" err="1" smtClean="0"/>
            <a:t>protection</a:t>
          </a:r>
          <a:r>
            <a:rPr lang="es-ES" sz="1600" b="1" kern="1200" dirty="0" smtClean="0"/>
            <a:t> standard</a:t>
          </a:r>
          <a:endParaRPr lang="es-ES" sz="1600" b="1" kern="1200" dirty="0"/>
        </a:p>
      </dsp:txBody>
      <dsp:txXfrm>
        <a:off x="1232589" y="784019"/>
        <a:ext cx="5010889" cy="351404"/>
      </dsp:txXfrm>
    </dsp:sp>
    <dsp:sp modelId="{80C2231C-FB2A-476A-9452-C05A0526A9E1}">
      <dsp:nvSpPr>
        <dsp:cNvPr id="0" name=""/>
        <dsp:cNvSpPr/>
      </dsp:nvSpPr>
      <dsp:spPr>
        <a:xfrm>
          <a:off x="766132" y="1146356"/>
          <a:ext cx="2971901" cy="406413"/>
        </a:xfrm>
        <a:custGeom>
          <a:avLst/>
          <a:gdLst/>
          <a:ahLst/>
          <a:cxnLst/>
          <a:rect l="0" t="0" r="0" b="0"/>
          <a:pathLst>
            <a:path>
              <a:moveTo>
                <a:pt x="2971901" y="0"/>
              </a:moveTo>
              <a:lnTo>
                <a:pt x="2971901" y="203206"/>
              </a:lnTo>
              <a:lnTo>
                <a:pt x="0" y="203206"/>
              </a:lnTo>
              <a:lnTo>
                <a:pt x="0" y="4064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AC5C6-D94B-4383-A11B-67204DA18863}">
      <dsp:nvSpPr>
        <dsp:cNvPr id="0" name=""/>
        <dsp:cNvSpPr/>
      </dsp:nvSpPr>
      <dsp:spPr>
        <a:xfrm>
          <a:off x="4106" y="1552770"/>
          <a:ext cx="1524052" cy="957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62305-1: General </a:t>
          </a:r>
          <a:r>
            <a:rPr lang="es-ES" sz="1600" kern="1200" dirty="0" err="1" smtClean="0"/>
            <a:t>Principles</a:t>
          </a:r>
          <a:endParaRPr lang="es-ES" sz="1600" kern="1200" dirty="0"/>
        </a:p>
      </dsp:txBody>
      <dsp:txXfrm>
        <a:off x="32158" y="1580822"/>
        <a:ext cx="1467948" cy="901651"/>
      </dsp:txXfrm>
    </dsp:sp>
    <dsp:sp modelId="{FA94E195-CDD0-4F57-ACB4-04407DA93E98}">
      <dsp:nvSpPr>
        <dsp:cNvPr id="0" name=""/>
        <dsp:cNvSpPr/>
      </dsp:nvSpPr>
      <dsp:spPr>
        <a:xfrm>
          <a:off x="2747400" y="1146356"/>
          <a:ext cx="990633" cy="406413"/>
        </a:xfrm>
        <a:custGeom>
          <a:avLst/>
          <a:gdLst/>
          <a:ahLst/>
          <a:cxnLst/>
          <a:rect l="0" t="0" r="0" b="0"/>
          <a:pathLst>
            <a:path>
              <a:moveTo>
                <a:pt x="990633" y="0"/>
              </a:moveTo>
              <a:lnTo>
                <a:pt x="990633" y="203206"/>
              </a:lnTo>
              <a:lnTo>
                <a:pt x="0" y="203206"/>
              </a:lnTo>
              <a:lnTo>
                <a:pt x="0" y="4064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DB8CF-11CC-4CBD-B9FF-6B11A824CA11}">
      <dsp:nvSpPr>
        <dsp:cNvPr id="0" name=""/>
        <dsp:cNvSpPr/>
      </dsp:nvSpPr>
      <dsp:spPr>
        <a:xfrm>
          <a:off x="1985374" y="1552770"/>
          <a:ext cx="1524052" cy="4497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62305-2: </a:t>
          </a:r>
          <a:r>
            <a:rPr lang="es-ES" sz="1600" kern="1200" dirty="0" err="1" smtClean="0"/>
            <a:t>Risk</a:t>
          </a:r>
          <a:endParaRPr lang="es-ES" sz="1600" kern="1200" dirty="0"/>
        </a:p>
      </dsp:txBody>
      <dsp:txXfrm>
        <a:off x="1998548" y="1565944"/>
        <a:ext cx="1497704" cy="423440"/>
      </dsp:txXfrm>
    </dsp:sp>
    <dsp:sp modelId="{11D570DE-DE27-4474-970E-B6B386796FC7}">
      <dsp:nvSpPr>
        <dsp:cNvPr id="0" name=""/>
        <dsp:cNvSpPr/>
      </dsp:nvSpPr>
      <dsp:spPr>
        <a:xfrm>
          <a:off x="3738034" y="1146356"/>
          <a:ext cx="990633" cy="40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06"/>
              </a:lnTo>
              <a:lnTo>
                <a:pt x="990633" y="203206"/>
              </a:lnTo>
              <a:lnTo>
                <a:pt x="990633" y="4064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A4935-F75C-425D-834D-435BCF794683}">
      <dsp:nvSpPr>
        <dsp:cNvPr id="0" name=""/>
        <dsp:cNvSpPr/>
      </dsp:nvSpPr>
      <dsp:spPr>
        <a:xfrm>
          <a:off x="3966642" y="1552770"/>
          <a:ext cx="1524052" cy="785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62305-3: Human </a:t>
          </a:r>
          <a:r>
            <a:rPr lang="es-ES" sz="1600" kern="1200" dirty="0" err="1" smtClean="0"/>
            <a:t>damage</a:t>
          </a:r>
          <a:endParaRPr lang="es-ES" sz="1600" kern="1200" dirty="0"/>
        </a:p>
      </dsp:txBody>
      <dsp:txXfrm>
        <a:off x="3989655" y="1575783"/>
        <a:ext cx="1478026" cy="739683"/>
      </dsp:txXfrm>
    </dsp:sp>
    <dsp:sp modelId="{9D002D1A-35FA-4D94-B2DD-53F5C16377D1}">
      <dsp:nvSpPr>
        <dsp:cNvPr id="0" name=""/>
        <dsp:cNvSpPr/>
      </dsp:nvSpPr>
      <dsp:spPr>
        <a:xfrm>
          <a:off x="3738034" y="1146356"/>
          <a:ext cx="2971901" cy="40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06"/>
              </a:lnTo>
              <a:lnTo>
                <a:pt x="2971901" y="203206"/>
              </a:lnTo>
              <a:lnTo>
                <a:pt x="2971901" y="4064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FB49-F83C-46C4-A363-71095E61F368}">
      <dsp:nvSpPr>
        <dsp:cNvPr id="0" name=""/>
        <dsp:cNvSpPr/>
      </dsp:nvSpPr>
      <dsp:spPr>
        <a:xfrm>
          <a:off x="5947910" y="1552770"/>
          <a:ext cx="1524052" cy="614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62305-4: </a:t>
          </a:r>
          <a:r>
            <a:rPr lang="es-ES" sz="1600" kern="1200" dirty="0" err="1" smtClean="0"/>
            <a:t>Electronic</a:t>
          </a:r>
          <a:endParaRPr lang="es-ES" sz="1600" kern="1200" dirty="0"/>
        </a:p>
      </dsp:txBody>
      <dsp:txXfrm>
        <a:off x="5965906" y="1570766"/>
        <a:ext cx="1488060" cy="57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FEFB-A725-4422-9222-B100CF2E48D2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46AF6-8951-4A27-8AA0-9FA3718465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11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7A0-B1F4-4311-994F-4DD937B802A0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3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86E-BC4C-4BD0-AF23-FE3DA031B42D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00C1-893D-4EB2-8FD4-094080E99536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3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F348-B183-484C-980F-349D989F0C7B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4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644-0AF8-4AA3-AA8A-79DDF791D89C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80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3E7A-7AE5-4F1B-AB85-46137F6BF0F0}" type="datetime1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4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82A3-8040-4655-84B0-A9EBFC886F55}" type="datetime1">
              <a:rPr lang="es-ES" smtClean="0"/>
              <a:t>22/07/2020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3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A78C-FC69-4D43-ACC3-FA9028CA2F05}" type="datetime1">
              <a:rPr lang="es-ES" smtClean="0"/>
              <a:t>22/07/2020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4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9DC8-E93C-4D70-80E3-342F8B795056}" type="datetime1">
              <a:rPr lang="es-ES" smtClean="0"/>
              <a:t>22/07/2020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36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5F2B-4B24-40FF-A6DC-A6DE200B4426}" type="datetime1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10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2AB8-DEF9-45DF-9E66-E11F05D03B4C}" type="datetime1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62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DAC2-F934-4FB2-91DF-D22DA8D54DB2}" type="datetime1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0AF8-C349-4B67-8037-FCC6C23BE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8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0233" y="1930993"/>
            <a:ext cx="8955528" cy="1693356"/>
          </a:xfrm>
        </p:spPr>
        <p:txBody>
          <a:bodyPr>
            <a:noAutofit/>
          </a:bodyPr>
          <a:lstStyle/>
          <a:p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FEM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 of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Current</a:t>
            </a:r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Dissipation</a:t>
            </a:r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 in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Lightning</a:t>
            </a:r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 Strike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Protection</a:t>
            </a:r>
            <a:r>
              <a:rPr lang="es-ES" sz="5400" b="1" dirty="0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5400" b="1" dirty="0" err="1">
                <a:ln w="0"/>
                <a:solidFill>
                  <a:schemeClr val="accent5">
                    <a:lumMod val="50000"/>
                  </a:schemeClr>
                </a:solidFill>
                <a:latin typeface="+mn-lt"/>
              </a:rPr>
              <a:t>Systems</a:t>
            </a:r>
            <a:endParaRPr lang="es-ES" sz="5400" dirty="0">
              <a:ln w="0"/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69517" y="4710705"/>
            <a:ext cx="1312863" cy="86142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UCM-ELEC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July</a:t>
            </a:r>
            <a:r>
              <a:rPr lang="es-ES" b="1" dirty="0" smtClean="0">
                <a:solidFill>
                  <a:schemeClr val="bg1"/>
                </a:solidFill>
              </a:rPr>
              <a:t> 2020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1</a:t>
            </a:fld>
            <a:endParaRPr lang="es-ES"/>
          </a:p>
        </p:txBody>
      </p:sp>
      <p:pic>
        <p:nvPicPr>
          <p:cNvPr id="6" name="Picture 4" descr="CTA_Logo_Template_RGB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" y="202155"/>
            <a:ext cx="2390419" cy="935997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8236" y="3079802"/>
            <a:ext cx="8955528" cy="169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000" b="1" dirty="0" smtClean="0">
                <a:ln w="0"/>
                <a:latin typeface="+mn-lt"/>
              </a:rPr>
              <a:t>UCM-ELEC</a:t>
            </a:r>
          </a:p>
          <a:p>
            <a:pPr>
              <a:lnSpc>
                <a:spcPct val="100000"/>
              </a:lnSpc>
            </a:pPr>
            <a:r>
              <a:rPr lang="es-ES" sz="2000" b="1" dirty="0" smtClean="0">
                <a:ln w="0"/>
                <a:latin typeface="+mn-lt"/>
              </a:rPr>
              <a:t>Madrid, 24th </a:t>
            </a:r>
            <a:r>
              <a:rPr lang="es-ES" sz="2000" b="1" dirty="0" err="1" smtClean="0">
                <a:ln w="0"/>
                <a:latin typeface="+mn-lt"/>
              </a:rPr>
              <a:t>July</a:t>
            </a:r>
            <a:endParaRPr lang="es-ES" sz="2000" b="1" dirty="0" smtClean="0">
              <a:ln w="0"/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s-ES" sz="2000" b="1" dirty="0">
                <a:ln w="0"/>
              </a:rPr>
              <a:t>Silvia Ronda, </a:t>
            </a:r>
            <a:r>
              <a:rPr lang="es-ES" sz="2000" b="1" dirty="0">
                <a:ln w="0"/>
              </a:rPr>
              <a:t>Clara </a:t>
            </a:r>
            <a:r>
              <a:rPr lang="es-ES" sz="2000" b="1" dirty="0" smtClean="0">
                <a:ln w="0"/>
              </a:rPr>
              <a:t>Oliver, </a:t>
            </a:r>
            <a:r>
              <a:rPr lang="es-ES" sz="2000" b="1" dirty="0" err="1" smtClean="0">
                <a:ln w="0"/>
              </a:rPr>
              <a:t>Oibar</a:t>
            </a:r>
            <a:r>
              <a:rPr lang="es-ES" sz="2000" b="1" dirty="0" smtClean="0">
                <a:ln w="0"/>
              </a:rPr>
              <a:t> </a:t>
            </a:r>
            <a:r>
              <a:rPr lang="es-ES" sz="2000" b="1" dirty="0" err="1" smtClean="0">
                <a:ln w="0"/>
              </a:rPr>
              <a:t>Martinez</a:t>
            </a:r>
            <a:r>
              <a:rPr lang="es-ES" sz="2000" b="1" dirty="0" smtClean="0">
                <a:ln w="0"/>
              </a:rPr>
              <a:t>, </a:t>
            </a:r>
            <a:r>
              <a:rPr lang="es-ES" sz="2000" b="1" dirty="0">
                <a:ln w="0"/>
              </a:rPr>
              <a:t>Patricia </a:t>
            </a:r>
            <a:r>
              <a:rPr lang="es-ES" sz="2000" b="1" dirty="0" err="1">
                <a:ln w="0"/>
              </a:rPr>
              <a:t>Marquez</a:t>
            </a:r>
            <a:r>
              <a:rPr lang="es-ES" sz="2000" b="1" dirty="0">
                <a:ln w="0"/>
              </a:rPr>
              <a:t> and </a:t>
            </a:r>
            <a:r>
              <a:rPr lang="es-ES" sz="2000" b="1" dirty="0" err="1">
                <a:ln w="0"/>
              </a:rPr>
              <a:t>Jose</a:t>
            </a:r>
            <a:r>
              <a:rPr lang="es-ES" sz="2000" b="1" dirty="0">
                <a:ln w="0"/>
              </a:rPr>
              <a:t> Miguel Miranda</a:t>
            </a:r>
          </a:p>
        </p:txBody>
      </p:sp>
    </p:spTree>
    <p:extLst>
      <p:ext uri="{BB962C8B-B14F-4D97-AF65-F5344CB8AC3E}">
        <p14:creationId xmlns:p14="http://schemas.microsoft.com/office/powerpoint/2010/main" val="20673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10</a:t>
            </a:fld>
            <a:endParaRPr lang="es-ES"/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31" y="1690688"/>
            <a:ext cx="7556269" cy="4131424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715171" y="2051149"/>
            <a:ext cx="261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Averaged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current</a:t>
            </a:r>
            <a:r>
              <a:rPr lang="es-ES" b="1" dirty="0" smtClean="0">
                <a:solidFill>
                  <a:srgbClr val="C00000"/>
                </a:solidFill>
              </a:rPr>
              <a:t> in </a:t>
            </a:r>
            <a:r>
              <a:rPr lang="es-ES" b="1" dirty="0" err="1" smtClean="0">
                <a:solidFill>
                  <a:srgbClr val="C00000"/>
                </a:solidFill>
              </a:rPr>
              <a:t>kA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within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the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plates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</a:rPr>
              <a:t>Simulation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of a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lightning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 strike in a Earthing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system</a:t>
            </a: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15171" y="3110068"/>
            <a:ext cx="261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Reduction</a:t>
            </a:r>
            <a:r>
              <a:rPr lang="es-ES" dirty="0" smtClean="0"/>
              <a:t> of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of </a:t>
            </a:r>
            <a:r>
              <a:rPr lang="es-ES" dirty="0" err="1" smtClean="0"/>
              <a:t>magnitude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injected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flows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plates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86400" y="1403809"/>
            <a:ext cx="397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High </a:t>
            </a:r>
            <a:r>
              <a:rPr lang="es-ES" dirty="0" err="1" smtClean="0">
                <a:solidFill>
                  <a:srgbClr val="FF0000"/>
                </a:solidFill>
              </a:rPr>
              <a:t>risk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strong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magnetic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coupling</a:t>
            </a:r>
            <a:r>
              <a:rPr lang="es-ES" dirty="0" smtClean="0">
                <a:solidFill>
                  <a:srgbClr val="FF0000"/>
                </a:solidFill>
              </a:rPr>
              <a:t> !!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9081752" y="1794548"/>
            <a:ext cx="1288" cy="557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11</a:t>
            </a:fld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682945" y="1463380"/>
            <a:ext cx="10670855" cy="398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Lightning strikes or electrical discharges can cause damage or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injury so need to be considered.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Lightning protection structure channel the lightning strike in a safe and controlled manner to the earth termination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network if it is well designed.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evaluate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Finite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Element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amount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current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expected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case of a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high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punctual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current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threat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Reduction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of at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least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one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order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magnitude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obtained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LST Earthing 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system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</a:rPr>
              <a:t>Conclusions</a:t>
            </a: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98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12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8390"/>
          <a:stretch/>
        </p:blipFill>
        <p:spPr>
          <a:xfrm>
            <a:off x="2613141" y="1184843"/>
            <a:ext cx="8542539" cy="497200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gray">
          <a:xfrm>
            <a:off x="2803409" y="1407682"/>
            <a:ext cx="8162001" cy="2103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96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Thank</a:t>
            </a:r>
            <a:r>
              <a:rPr lang="es-ES" sz="96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s-ES" sz="96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You</a:t>
            </a:r>
            <a:endParaRPr lang="es-ES" sz="9600" b="1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8" name="Picture 4" descr="CTA_Logo_Template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" y="202155"/>
            <a:ext cx="2390419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Main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topics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2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-1216123" y="2060954"/>
            <a:ext cx="120026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0350" lvl="5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3200" dirty="0" err="1" smtClean="0">
                <a:solidFill>
                  <a:srgbClr val="002060"/>
                </a:solidFill>
              </a:rPr>
              <a:t>The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importance</a:t>
            </a:r>
            <a:r>
              <a:rPr lang="es-ES" sz="3200" dirty="0" smtClean="0">
                <a:solidFill>
                  <a:srgbClr val="002060"/>
                </a:solidFill>
              </a:rPr>
              <a:t> of </a:t>
            </a:r>
            <a:r>
              <a:rPr lang="es-ES" sz="3200" dirty="0" err="1" smtClean="0">
                <a:solidFill>
                  <a:srgbClr val="002060"/>
                </a:solidFill>
              </a:rPr>
              <a:t>lightning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protection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an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earthing</a:t>
            </a:r>
            <a:endParaRPr lang="es-ES" sz="3200" dirty="0" smtClean="0">
              <a:solidFill>
                <a:srgbClr val="002060"/>
              </a:solidFill>
            </a:endParaRPr>
          </a:p>
          <a:p>
            <a:pPr marL="2800350" lvl="5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3200" dirty="0" err="1" smtClean="0">
                <a:solidFill>
                  <a:srgbClr val="002060"/>
                </a:solidFill>
              </a:rPr>
              <a:t>Finite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Element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Simulation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</a:rPr>
              <a:t>basics</a:t>
            </a:r>
            <a:endParaRPr lang="es-ES" sz="3200" dirty="0" smtClean="0">
              <a:solidFill>
                <a:srgbClr val="002060"/>
              </a:solidFill>
            </a:endParaRPr>
          </a:p>
          <a:p>
            <a:pPr marL="2800350" lvl="5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3200" dirty="0" err="1" smtClean="0">
                <a:solidFill>
                  <a:srgbClr val="002060"/>
                </a:solidFill>
              </a:rPr>
              <a:t>Simulation</a:t>
            </a:r>
            <a:r>
              <a:rPr lang="es-ES" sz="3200" dirty="0" smtClean="0">
                <a:solidFill>
                  <a:srgbClr val="002060"/>
                </a:solidFill>
              </a:rPr>
              <a:t> of a </a:t>
            </a:r>
            <a:r>
              <a:rPr lang="es-ES" sz="3200" dirty="0" err="1" smtClean="0">
                <a:solidFill>
                  <a:srgbClr val="002060"/>
                </a:solidFill>
              </a:rPr>
              <a:t>lightning</a:t>
            </a:r>
            <a:r>
              <a:rPr lang="es-ES" sz="3200" dirty="0" smtClean="0">
                <a:solidFill>
                  <a:srgbClr val="002060"/>
                </a:solidFill>
              </a:rPr>
              <a:t> strike in LST Earthing </a:t>
            </a:r>
            <a:r>
              <a:rPr lang="es-ES" sz="3200" dirty="0" err="1" smtClean="0">
                <a:solidFill>
                  <a:srgbClr val="002060"/>
                </a:solidFill>
              </a:rPr>
              <a:t>System</a:t>
            </a:r>
            <a:r>
              <a:rPr lang="es-ES" sz="3200" dirty="0" smtClean="0">
                <a:solidFill>
                  <a:srgbClr val="002060"/>
                </a:solidFill>
              </a:rPr>
              <a:t> actual </a:t>
            </a:r>
            <a:r>
              <a:rPr lang="es-ES" sz="3200" dirty="0" err="1" smtClean="0">
                <a:solidFill>
                  <a:srgbClr val="002060"/>
                </a:solidFill>
              </a:rPr>
              <a:t>design</a:t>
            </a:r>
            <a:endParaRPr lang="es-ES" sz="3200" dirty="0" smtClean="0">
              <a:solidFill>
                <a:srgbClr val="00206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8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48638" y="1325101"/>
            <a:ext cx="10922924" cy="867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 err="1" smtClean="0">
                <a:solidFill>
                  <a:srgbClr val="002060"/>
                </a:solidFill>
              </a:rPr>
              <a:t>Lightning</a:t>
            </a:r>
            <a:r>
              <a:rPr lang="es-ES" sz="2400" b="1" dirty="0" smtClean="0">
                <a:solidFill>
                  <a:srgbClr val="002060"/>
                </a:solidFill>
              </a:rPr>
              <a:t>: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Natural phenomena that can discharge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currents of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the order of hundreds of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kiloamps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in a fraction of a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second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” This can have devastating effects.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ES" b="1" dirty="0" smtClean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3</a:t>
            </a:fld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Lightning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467856" y="2118063"/>
            <a:ext cx="3294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rgbClr val="002060"/>
                </a:solidFill>
              </a:rPr>
              <a:t>Lightning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is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an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imperative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for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modern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structures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891"/>
          <a:stretch/>
        </p:blipFill>
        <p:spPr>
          <a:xfrm>
            <a:off x="548638" y="2093111"/>
            <a:ext cx="7919218" cy="43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642" y="778929"/>
            <a:ext cx="3333713" cy="250028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Ligthning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protection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system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design</a:t>
            </a:r>
            <a:endParaRPr lang="es-ES" sz="3600" b="1" dirty="0">
              <a:solidFill>
                <a:srgbClr val="002060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939739" y="1388789"/>
            <a:ext cx="4731329" cy="4272177"/>
            <a:chOff x="6860030" y="2156781"/>
            <a:chExt cx="4812136" cy="4601466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475" t="12856" r="31959" b="23284"/>
            <a:stretch/>
          </p:blipFill>
          <p:spPr>
            <a:xfrm>
              <a:off x="6860030" y="2156781"/>
              <a:ext cx="4812136" cy="4601466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8030095" y="2269375"/>
              <a:ext cx="2568632" cy="374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Marcador de pie de pá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84605"/>
              </p:ext>
            </p:extLst>
          </p:nvPr>
        </p:nvGraphicFramePr>
        <p:xfrm>
          <a:off x="478442" y="2756680"/>
          <a:ext cx="6032425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85825">
                  <a:extLst>
                    <a:ext uri="{9D8B030D-6E8A-4147-A177-3AD203B41FA5}">
                      <a16:colId xmlns:a16="http://schemas.microsoft.com/office/drawing/2014/main" val="987989188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1870767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IEC 62305-1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General Principles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07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IEC 62305-1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Risk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2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IEC 62305-3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Physical Damage to Structures and Life Hazard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74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IEC 62305-4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Electrical and Electronic Systems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884062"/>
                  </a:ext>
                </a:extLst>
              </a:tr>
            </a:tbl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3144220274"/>
              </p:ext>
            </p:extLst>
          </p:nvPr>
        </p:nvGraphicFramePr>
        <p:xfrm>
          <a:off x="157942" y="3865334"/>
          <a:ext cx="7476069" cy="328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50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411" y="4324809"/>
            <a:ext cx="2789496" cy="176261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7384" y="4812765"/>
            <a:ext cx="2987328" cy="188091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Finite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Element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Method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basics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5346"/>
          <a:stretch/>
        </p:blipFill>
        <p:spPr>
          <a:xfrm>
            <a:off x="3092335" y="1395955"/>
            <a:ext cx="2610492" cy="15946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15348"/>
          <a:stretch/>
        </p:blipFill>
        <p:spPr>
          <a:xfrm>
            <a:off x="481842" y="1390779"/>
            <a:ext cx="2610493" cy="15946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13640" t="31024" r="14218" b="32871"/>
          <a:stretch/>
        </p:blipFill>
        <p:spPr>
          <a:xfrm>
            <a:off x="6560386" y="1724097"/>
            <a:ext cx="4805725" cy="135287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123273" y="1419509"/>
            <a:ext cx="567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Software to simulate </a:t>
            </a:r>
            <a:r>
              <a:rPr lang="en-US" sz="2400" dirty="0" err="1">
                <a:solidFill>
                  <a:srgbClr val="002060"/>
                </a:solidFill>
              </a:rPr>
              <a:t>m</a:t>
            </a:r>
            <a:r>
              <a:rPr lang="en-US" sz="2400" dirty="0" err="1" smtClean="0">
                <a:solidFill>
                  <a:srgbClr val="002060"/>
                </a:solidFill>
              </a:rPr>
              <a:t>ultiphysics</a:t>
            </a:r>
            <a:r>
              <a:rPr lang="en-US" sz="2400" dirty="0" smtClean="0">
                <a:solidFill>
                  <a:srgbClr val="002060"/>
                </a:solidFill>
              </a:rPr>
              <a:t> processes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237" y="3718069"/>
            <a:ext cx="2834000" cy="17843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417" y="3742575"/>
            <a:ext cx="6100996" cy="385506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6551" y="2616147"/>
            <a:ext cx="5243524" cy="3313248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7807403" y="3259218"/>
            <a:ext cx="1074594" cy="6977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de flecha 35"/>
          <p:cNvCxnSpPr>
            <a:stCxn id="35" idx="5"/>
          </p:cNvCxnSpPr>
          <p:nvPr/>
        </p:nvCxnSpPr>
        <p:spPr>
          <a:xfrm>
            <a:off x="8724626" y="3854744"/>
            <a:ext cx="978174" cy="10276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9190" y="3718069"/>
            <a:ext cx="2999840" cy="1888789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481842" y="3174563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Subdomains: Meshing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10547" y="3589345"/>
            <a:ext cx="1373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Tetrahedral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414559" y="3608069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Cubic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937959" y="5917910"/>
            <a:ext cx="1984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12 573 elements versus 850 346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4076177" y="3290318"/>
            <a:ext cx="3002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Our design for LST Earthing System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9072229" y="3911277"/>
            <a:ext cx="3002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 and mm present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46" name="Marcador de número de diapositiva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5</a:t>
            </a:fld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9072229" y="6109307"/>
            <a:ext cx="3002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Specific mesh by parts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Finite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Element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Method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basics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t="11301" b="14937"/>
          <a:stretch/>
        </p:blipFill>
        <p:spPr>
          <a:xfrm>
            <a:off x="470372" y="2191192"/>
            <a:ext cx="5905616" cy="2752511"/>
          </a:xfrm>
          <a:prstGeom prst="rect">
            <a:avLst/>
          </a:prstGeom>
        </p:spPr>
      </p:pic>
      <p:sp>
        <p:nvSpPr>
          <p:cNvPr id="25" name="Marcador de contenido 2"/>
          <p:cNvSpPr>
            <a:spLocks noGrp="1"/>
          </p:cNvSpPr>
          <p:nvPr>
            <p:ph idx="1"/>
          </p:nvPr>
        </p:nvSpPr>
        <p:spPr>
          <a:xfrm>
            <a:off x="2324918" y="1808017"/>
            <a:ext cx="1978429" cy="3865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Reference </a:t>
            </a:r>
            <a:r>
              <a:rPr lang="es-ES" b="1" dirty="0" err="1" smtClean="0"/>
              <a:t>design</a:t>
            </a:r>
            <a:endParaRPr lang="es-ES" b="1" dirty="0"/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675244" y="1808017"/>
            <a:ext cx="5045701" cy="17401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(2)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Steel*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solid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blocks.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correspond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metal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reinforce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concrete.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plates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(Steel*)</a:t>
            </a:r>
          </a:p>
          <a:p>
            <a:pPr marL="0" indent="0">
              <a:buNone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Marcador de contenido 2"/>
          <p:cNvSpPr txBox="1">
            <a:spLocks/>
          </p:cNvSpPr>
          <p:nvPr/>
        </p:nvSpPr>
        <p:spPr>
          <a:xfrm>
            <a:off x="2208102" y="3135262"/>
            <a:ext cx="465388" cy="3865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0000"/>
                </a:solidFill>
              </a:rPr>
              <a:t>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4514001" y="2722801"/>
            <a:ext cx="465388" cy="3865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0000"/>
                </a:solidFill>
              </a:rPr>
              <a:t>2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4514001" y="3640952"/>
            <a:ext cx="465388" cy="3865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0000"/>
                </a:solidFill>
              </a:rPr>
              <a:t>3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2" name="Cubo 31"/>
          <p:cNvSpPr/>
          <p:nvPr/>
        </p:nvSpPr>
        <p:spPr>
          <a:xfrm>
            <a:off x="7257010" y="3041115"/>
            <a:ext cx="1413165" cy="419058"/>
          </a:xfrm>
          <a:prstGeom prst="cube">
            <a:avLst>
              <a:gd name="adj" fmla="val 769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 recto de flecha 32"/>
          <p:cNvCxnSpPr/>
          <p:nvPr/>
        </p:nvCxnSpPr>
        <p:spPr>
          <a:xfrm flipV="1">
            <a:off x="8439757" y="3145955"/>
            <a:ext cx="299258" cy="3158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 flipV="1">
            <a:off x="8787757" y="2995897"/>
            <a:ext cx="11950" cy="2096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ángulo 34"/>
              <p:cNvSpPr/>
              <p:nvPr/>
            </p:nvSpPr>
            <p:spPr>
              <a:xfrm>
                <a:off x="6675244" y="4578435"/>
                <a:ext cx="5045701" cy="405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Soil </a:t>
                </a:r>
                <a:r>
                  <a:rPr lang="es-ES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resistivity</a:t>
                </a:r>
                <a:r>
                  <a:rPr lang="es-E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:r>
                  <a:rPr lang="es-E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s-ES" sz="20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s-ES" sz="20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  <m:r>
                      <a:rPr lang="es-ES" sz="20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ES" sz="20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𝐤</m:t>
                    </m:r>
                    <m:r>
                      <a:rPr lang="el-GR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Ω∙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r>
                      <a:rPr lang="es-E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ES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s-ES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LST</m:t>
                    </m:r>
                    <m:r>
                      <a:rPr lang="es-ES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s-ES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reference</m:t>
                    </m:r>
                    <m:r>
                      <a:rPr lang="es-ES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s-E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244" y="4578435"/>
                <a:ext cx="5045701" cy="405624"/>
              </a:xfrm>
              <a:prstGeom prst="rect">
                <a:avLst/>
              </a:prstGeom>
              <a:blipFill>
                <a:blip r:embed="rId3"/>
                <a:stretch>
                  <a:fillRect l="-1208" t="-7463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35"/>
          <p:cNvSpPr txBox="1"/>
          <p:nvPr/>
        </p:nvSpPr>
        <p:spPr>
          <a:xfrm>
            <a:off x="8582887" y="3221972"/>
            <a:ext cx="95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30 mm</a:t>
            </a:r>
            <a:endParaRPr lang="es-ES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787757" y="2916072"/>
            <a:ext cx="95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3.5 mm</a:t>
            </a:r>
            <a:endParaRPr lang="es-E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ángulo 37"/>
              <p:cNvSpPr/>
              <p:nvPr/>
            </p:nvSpPr>
            <p:spPr>
              <a:xfrm>
                <a:off x="6677583" y="3652989"/>
                <a:ext cx="5045701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s-E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Material </a:t>
                </a:r>
                <a:r>
                  <a:rPr lang="es-E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properties</a:t>
                </a:r>
                <a:r>
                  <a:rPr lang="es-E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Steel:  </a:t>
                </a:r>
                <a:r>
                  <a:rPr lang="es-E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conductivity</a:t>
                </a:r>
                <a:r>
                  <a:rPr lang="es-E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s-ES" sz="20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S" sz="20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s-ES" sz="20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sup>
                    </m:sSup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𝑺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s-ES" sz="20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</m:oMath>
                </a14:m>
                <a:endParaRPr lang="es-E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83" y="3652989"/>
                <a:ext cx="5045701" cy="713400"/>
              </a:xfrm>
              <a:prstGeom prst="rect">
                <a:avLst/>
              </a:prstGeom>
              <a:blipFill>
                <a:blip r:embed="rId4"/>
                <a:stretch>
                  <a:fillRect l="-966" t="-427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FEM Analysis in lightning protection. UCM-ELEC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2060"/>
                </a:solidFill>
              </a:rPr>
              <a:t>Finite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Element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Method</a:t>
            </a:r>
            <a:r>
              <a:rPr lang="es-ES" sz="3600" b="1" dirty="0" smtClean="0">
                <a:solidFill>
                  <a:srgbClr val="002060"/>
                </a:solidFill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</a:rPr>
              <a:t>basics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15340" t="4849" r="5575" b="5225"/>
          <a:stretch/>
        </p:blipFill>
        <p:spPr>
          <a:xfrm>
            <a:off x="602930" y="2097458"/>
            <a:ext cx="3829283" cy="283068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39073" y="1727617"/>
            <a:ext cx="107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D</a:t>
            </a:r>
            <a:r>
              <a:rPr lang="es-ES" sz="2000" b="1" dirty="0" err="1" smtClean="0"/>
              <a:t>esign</a:t>
            </a:r>
            <a:endParaRPr lang="es-ES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43497" y="4897874"/>
            <a:ext cx="306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Soil</a:t>
            </a:r>
            <a:r>
              <a:rPr lang="es-ES" b="1" dirty="0" smtClean="0"/>
              <a:t> and </a:t>
            </a:r>
            <a:r>
              <a:rPr lang="es-ES" b="1" dirty="0" smtClean="0">
                <a:solidFill>
                  <a:srgbClr val="6666FF"/>
                </a:solidFill>
              </a:rPr>
              <a:t>ER </a:t>
            </a:r>
            <a:r>
              <a:rPr lang="es-ES" b="1" dirty="0" err="1" smtClean="0">
                <a:solidFill>
                  <a:srgbClr val="6666FF"/>
                </a:solidFill>
              </a:rPr>
              <a:t>structure</a:t>
            </a:r>
            <a:endParaRPr lang="es-ES" b="1" dirty="0">
              <a:solidFill>
                <a:srgbClr val="6666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93021" y="1690688"/>
            <a:ext cx="191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Conditions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47649" y="4938495"/>
            <a:ext cx="369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6666FF"/>
                </a:solidFill>
              </a:rPr>
              <a:t>Ground</a:t>
            </a:r>
            <a:r>
              <a:rPr lang="es-ES" b="1" dirty="0" smtClean="0">
                <a:solidFill>
                  <a:srgbClr val="6666FF"/>
                </a:solidFill>
              </a:rPr>
              <a:t> Surface (at </a:t>
            </a:r>
            <a:r>
              <a:rPr lang="es-ES" b="1" dirty="0" err="1" smtClean="0">
                <a:solidFill>
                  <a:srgbClr val="6666FF"/>
                </a:solidFill>
              </a:rPr>
              <a:t>the</a:t>
            </a:r>
            <a:r>
              <a:rPr lang="es-ES" b="1" dirty="0" smtClean="0">
                <a:solidFill>
                  <a:srgbClr val="6666FF"/>
                </a:solidFill>
              </a:rPr>
              <a:t> </a:t>
            </a:r>
            <a:r>
              <a:rPr lang="es-ES" b="1" dirty="0" err="1" smtClean="0">
                <a:solidFill>
                  <a:srgbClr val="6666FF"/>
                </a:solidFill>
              </a:rPr>
              <a:t>infinite</a:t>
            </a:r>
            <a:r>
              <a:rPr lang="es-ES" b="1" dirty="0" smtClean="0">
                <a:solidFill>
                  <a:srgbClr val="6666FF"/>
                </a:solidFill>
              </a:rPr>
              <a:t>)</a:t>
            </a:r>
            <a:endParaRPr lang="es-ES" b="1" dirty="0">
              <a:solidFill>
                <a:srgbClr val="6666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24614" y="1727617"/>
            <a:ext cx="107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Results</a:t>
            </a:r>
            <a:endParaRPr lang="es-ES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516373" y="3234406"/>
            <a:ext cx="306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6666FF"/>
                </a:solidFill>
              </a:rPr>
              <a:t>Point </a:t>
            </a:r>
            <a:r>
              <a:rPr lang="es-ES" b="1" dirty="0" err="1" smtClean="0">
                <a:solidFill>
                  <a:srgbClr val="6666FF"/>
                </a:solidFill>
              </a:rPr>
              <a:t>source</a:t>
            </a:r>
            <a:r>
              <a:rPr lang="es-ES" b="1" dirty="0" smtClean="0">
                <a:solidFill>
                  <a:srgbClr val="6666FF"/>
                </a:solidFill>
              </a:rPr>
              <a:t> of </a:t>
            </a:r>
            <a:r>
              <a:rPr lang="es-ES" b="1" dirty="0" err="1" smtClean="0">
                <a:solidFill>
                  <a:srgbClr val="6666FF"/>
                </a:solidFill>
              </a:rPr>
              <a:t>current</a:t>
            </a:r>
            <a:endParaRPr lang="es-ES" b="1" dirty="0">
              <a:solidFill>
                <a:srgbClr val="6666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25413" t="13042" r="26186" b="31210"/>
          <a:stretch/>
        </p:blipFill>
        <p:spPr>
          <a:xfrm>
            <a:off x="5162050" y="3596090"/>
            <a:ext cx="1754155" cy="131351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13585" t="9080" r="11991" b="12781"/>
          <a:stretch/>
        </p:blipFill>
        <p:spPr>
          <a:xfrm>
            <a:off x="7731379" y="2127727"/>
            <a:ext cx="3361831" cy="229467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87822" t="8869"/>
          <a:stretch/>
        </p:blipFill>
        <p:spPr>
          <a:xfrm>
            <a:off x="11103473" y="2027058"/>
            <a:ext cx="475861" cy="231506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966112" y="1847942"/>
            <a:ext cx="46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u.r</a:t>
            </a:r>
            <a:endParaRPr lang="es-ES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502653" y="3596090"/>
            <a:ext cx="182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Voltage</a:t>
            </a:r>
            <a:r>
              <a:rPr lang="es-ES" b="1" dirty="0" smtClean="0"/>
              <a:t> </a:t>
            </a:r>
            <a:r>
              <a:rPr lang="es-ES" b="1" dirty="0" err="1" smtClean="0"/>
              <a:t>distribution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875" y="2090798"/>
            <a:ext cx="1995815" cy="1163684"/>
          </a:xfrm>
          <a:prstGeom prst="rect">
            <a:avLst/>
          </a:prstGeom>
        </p:spPr>
      </p:pic>
      <p:cxnSp>
        <p:nvCxnSpPr>
          <p:cNvPr id="30" name="Conector recto de flecha 29"/>
          <p:cNvCxnSpPr/>
          <p:nvPr/>
        </p:nvCxnSpPr>
        <p:spPr>
          <a:xfrm flipH="1">
            <a:off x="5885413" y="2127727"/>
            <a:ext cx="8312" cy="450419"/>
          </a:xfrm>
          <a:prstGeom prst="straightConnector1">
            <a:avLst/>
          </a:prstGeom>
          <a:ln w="38100">
            <a:solidFill>
              <a:srgbClr val="2E31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8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</a:rPr>
              <a:t>Simulation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of a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lightning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 strike in a Earthing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system</a:t>
            </a: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FEM Analysis in lightning protection. UCM-ELEC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AF8-C349-4B67-8037-FCC6C23BEF92}" type="slidenum">
              <a:rPr lang="es-ES" smtClean="0"/>
              <a:t>8</a:t>
            </a:fld>
            <a:endParaRPr lang="es-E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79" y="4425235"/>
            <a:ext cx="2916948" cy="184314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4454"/>
          <a:stretch/>
        </p:blipFill>
        <p:spPr>
          <a:xfrm>
            <a:off x="4230750" y="2240588"/>
            <a:ext cx="2839833" cy="18714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/>
              <p:cNvSpPr txBox="1"/>
              <p:nvPr/>
            </p:nvSpPr>
            <p:spPr>
              <a:xfrm>
                <a:off x="5680904" y="1325336"/>
                <a:ext cx="2499595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dirty="0" smtClean="0"/>
                  <a:t>I(t)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04" y="1325336"/>
                <a:ext cx="2499595" cy="682687"/>
              </a:xfrm>
              <a:prstGeom prst="rect">
                <a:avLst/>
              </a:prstGeom>
              <a:blipFill>
                <a:blip r:embed="rId4"/>
                <a:stretch>
                  <a:fillRect l="-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/>
          <p:cNvSpPr txBox="1"/>
          <p:nvPr/>
        </p:nvSpPr>
        <p:spPr>
          <a:xfrm rot="16200000">
            <a:off x="3537351" y="2760375"/>
            <a:ext cx="121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(</a:t>
            </a:r>
            <a:r>
              <a:rPr lang="es-ES" dirty="0" err="1" smtClean="0"/>
              <a:t>Amps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412882" y="1539185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Heidler</a:t>
            </a:r>
            <a:r>
              <a:rPr lang="es-ES" b="1" dirty="0" smtClean="0"/>
              <a:t> </a:t>
            </a:r>
            <a:r>
              <a:rPr lang="es-ES" b="1" dirty="0" err="1" smtClean="0"/>
              <a:t>equation</a:t>
            </a:r>
            <a:endParaRPr lang="es-ES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407414" y="2280307"/>
            <a:ext cx="2358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dirty="0" smtClean="0"/>
              <a:t>t1: </a:t>
            </a:r>
            <a:r>
              <a:rPr lang="es-ES" sz="1600" dirty="0" err="1" smtClean="0"/>
              <a:t>current</a:t>
            </a:r>
            <a:r>
              <a:rPr lang="es-ES" sz="1600" dirty="0" smtClean="0"/>
              <a:t> </a:t>
            </a:r>
            <a:r>
              <a:rPr lang="es-ES" sz="1600" dirty="0" err="1" smtClean="0"/>
              <a:t>rise</a:t>
            </a:r>
            <a:r>
              <a:rPr lang="es-ES" sz="1600" dirty="0" smtClean="0"/>
              <a:t> time 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̴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0.27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407413" y="2621651"/>
            <a:ext cx="24344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dirty="0" smtClean="0"/>
              <a:t>t2: </a:t>
            </a:r>
            <a:r>
              <a:rPr lang="es-ES" sz="1600" dirty="0" err="1" smtClean="0"/>
              <a:t>current</a:t>
            </a:r>
            <a:r>
              <a:rPr lang="es-ES" sz="1600" dirty="0" smtClean="0"/>
              <a:t> </a:t>
            </a:r>
            <a:r>
              <a:rPr lang="es-ES" sz="1600" dirty="0" err="1" smtClean="0"/>
              <a:t>decay</a:t>
            </a:r>
            <a:r>
              <a:rPr lang="es-ES" sz="1600" dirty="0" smtClean="0"/>
              <a:t> time 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̴3.5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s-E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uadroTexto 33"/>
              <p:cNvSpPr txBox="1"/>
              <p:nvPr/>
            </p:nvSpPr>
            <p:spPr>
              <a:xfrm>
                <a:off x="7407413" y="2945042"/>
                <a:ext cx="2264531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s-ES" sz="1600" dirty="0" smtClean="0"/>
                  <a:t>: </a:t>
                </a:r>
                <a:r>
                  <a:rPr lang="es-ES" sz="1600" dirty="0" err="1" smtClean="0"/>
                  <a:t>current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peak</a:t>
                </a:r>
                <a:r>
                  <a:rPr lang="es-ES" sz="1600" dirty="0" smtClean="0"/>
                  <a:t>  </a:t>
                </a:r>
                <a:r>
                  <a:rPr lang="es-E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̴300 </a:t>
                </a:r>
                <a:r>
                  <a:rPr lang="es-ES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kA</a:t>
                </a:r>
                <a:endParaRPr lang="es-ES" sz="1600" dirty="0"/>
              </a:p>
            </p:txBody>
          </p:sp>
        </mc:Choice>
        <mc:Fallback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13" y="2945042"/>
                <a:ext cx="2264531" cy="265201"/>
              </a:xfrm>
              <a:prstGeom prst="rect">
                <a:avLst/>
              </a:prstGeom>
              <a:blipFill>
                <a:blip r:embed="rId5"/>
                <a:stretch>
                  <a:fillRect l="-2957" t="-20455" r="-4570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34"/>
          <p:cNvSpPr txBox="1"/>
          <p:nvPr/>
        </p:nvSpPr>
        <p:spPr>
          <a:xfrm>
            <a:off x="7407412" y="3289849"/>
            <a:ext cx="16053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s-ES" sz="1600" dirty="0" smtClean="0"/>
              <a:t>: </a:t>
            </a:r>
            <a:r>
              <a:rPr lang="es-ES" sz="1600" dirty="0" err="1" smtClean="0"/>
              <a:t>correction</a:t>
            </a:r>
            <a:r>
              <a:rPr lang="es-ES" sz="1600" dirty="0" smtClean="0"/>
              <a:t> factor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430347" y="3613240"/>
            <a:ext cx="11940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1600" dirty="0" smtClean="0"/>
              <a:t>: </a:t>
            </a:r>
            <a:r>
              <a:rPr lang="es-ES" sz="1600" dirty="0" err="1" smtClean="0"/>
              <a:t>exponent</a:t>
            </a:r>
            <a:r>
              <a:rPr lang="es-ES" sz="1600" dirty="0" smtClean="0"/>
              <a:t> 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̴̴5</a:t>
            </a:r>
            <a:endParaRPr lang="es-ES" sz="1600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/>
          <a:srcRect l="4982"/>
          <a:stretch/>
        </p:blipFill>
        <p:spPr>
          <a:xfrm>
            <a:off x="4230750" y="4444062"/>
            <a:ext cx="2885852" cy="1912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uadroTexto 37"/>
              <p:cNvSpPr txBox="1"/>
              <p:nvPr/>
            </p:nvSpPr>
            <p:spPr>
              <a:xfrm>
                <a:off x="7212311" y="5087762"/>
                <a:ext cx="1279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dirty="0" smtClean="0"/>
                  <a:t>I(t) =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00 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11" y="5087762"/>
                <a:ext cx="1279838" cy="276999"/>
              </a:xfrm>
              <a:prstGeom prst="rect">
                <a:avLst/>
              </a:prstGeom>
              <a:blipFill>
                <a:blip r:embed="rId7"/>
                <a:stretch>
                  <a:fillRect l="-10952" t="-28889" r="-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adroTexto 38"/>
          <p:cNvSpPr txBox="1"/>
          <p:nvPr/>
        </p:nvSpPr>
        <p:spPr>
          <a:xfrm rot="16200000">
            <a:off x="3543075" y="4981764"/>
            <a:ext cx="121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(</a:t>
            </a:r>
            <a:r>
              <a:rPr lang="es-ES" dirty="0" err="1" smtClean="0"/>
              <a:t>Amps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0" name="CuadroTexto 39"/>
          <p:cNvSpPr txBox="1"/>
          <p:nvPr/>
        </p:nvSpPr>
        <p:spPr>
          <a:xfrm>
            <a:off x="2412882" y="3887229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Continuous</a:t>
            </a:r>
            <a:r>
              <a:rPr lang="es-ES" b="1" dirty="0" smtClean="0"/>
              <a:t> </a:t>
            </a:r>
            <a:r>
              <a:rPr lang="es-ES" b="1" dirty="0" err="1" smtClean="0"/>
              <a:t>current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84119" y="4484561"/>
            <a:ext cx="291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Simple </a:t>
            </a:r>
            <a:r>
              <a:rPr lang="es-ES" dirty="0" err="1" smtClean="0"/>
              <a:t>recreation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injection</a:t>
            </a:r>
            <a:r>
              <a:rPr lang="es-ES" dirty="0" smtClean="0"/>
              <a:t> of a </a:t>
            </a:r>
            <a:r>
              <a:rPr lang="es-ES" dirty="0" err="1" smtClean="0"/>
              <a:t>continuous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center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strucuture</a:t>
            </a:r>
            <a:endParaRPr lang="es-E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042566" y="1690687"/>
            <a:ext cx="2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Real</a:t>
            </a:r>
            <a:endParaRPr lang="es-ES" dirty="0"/>
          </a:p>
        </p:txBody>
      </p:sp>
      <p:sp>
        <p:nvSpPr>
          <p:cNvPr id="43" name="Rayo 42"/>
          <p:cNvSpPr/>
          <p:nvPr/>
        </p:nvSpPr>
        <p:spPr>
          <a:xfrm rot="1251807">
            <a:off x="9619711" y="4233421"/>
            <a:ext cx="396062" cy="902382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83" y="3820971"/>
            <a:ext cx="4053938" cy="236369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06474"/>
            <a:ext cx="2743200" cy="365125"/>
          </a:xfrm>
        </p:spPr>
        <p:txBody>
          <a:bodyPr/>
          <a:lstStyle/>
          <a:p>
            <a:fld id="{FEE00AF8-C349-4B67-8037-FCC6C23BEF92}" type="slidenum">
              <a:rPr lang="es-ES" smtClean="0"/>
              <a:t>9</a:t>
            </a:fld>
            <a:endParaRPr lang="es-ES"/>
          </a:p>
        </p:txBody>
      </p:sp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9"/>
          <a:stretch/>
        </p:blipFill>
        <p:spPr bwMode="auto">
          <a:xfrm>
            <a:off x="588875" y="3912149"/>
            <a:ext cx="4102966" cy="2272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t="3999"/>
          <a:stretch/>
        </p:blipFill>
        <p:spPr>
          <a:xfrm>
            <a:off x="7213530" y="1617130"/>
            <a:ext cx="4100091" cy="229501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2342"/>
          <a:stretch/>
        </p:blipFill>
        <p:spPr>
          <a:xfrm>
            <a:off x="515841" y="1612668"/>
            <a:ext cx="4249034" cy="241942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98155" y="3644755"/>
            <a:ext cx="190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Surface </a:t>
            </a:r>
            <a:r>
              <a:rPr lang="es-ES" b="1" dirty="0" err="1" smtClean="0"/>
              <a:t>current</a:t>
            </a:r>
            <a:r>
              <a:rPr lang="es-ES" b="1" dirty="0" smtClean="0"/>
              <a:t> </a:t>
            </a:r>
            <a:r>
              <a:rPr lang="es-ES" b="1" dirty="0" err="1" smtClean="0"/>
              <a:t>density</a:t>
            </a:r>
            <a:r>
              <a:rPr lang="es-ES" b="1" dirty="0" smtClean="0"/>
              <a:t> and </a:t>
            </a:r>
            <a:r>
              <a:rPr lang="es-ES" b="1" dirty="0" err="1" smtClean="0"/>
              <a:t>its</a:t>
            </a:r>
            <a:r>
              <a:rPr lang="es-ES" b="1" dirty="0" smtClean="0"/>
              <a:t> </a:t>
            </a:r>
            <a:r>
              <a:rPr lang="es-ES" b="1" dirty="0" err="1" smtClean="0"/>
              <a:t>direction</a:t>
            </a:r>
            <a:endParaRPr lang="es-ES" b="1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</a:rPr>
              <a:t>Simulation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of a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lightning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 strike in a Earthing </a:t>
            </a:r>
            <a:r>
              <a:rPr lang="es-ES" sz="3600" b="1" dirty="0" err="1">
                <a:solidFill>
                  <a:schemeClr val="accent5">
                    <a:lumMod val="50000"/>
                  </a:schemeClr>
                </a:solidFill>
              </a:rPr>
              <a:t>system</a:t>
            </a: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FEM Analysis in lightning protection. UCM-ELEC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650</Words>
  <Application>Microsoft Office PowerPoint</Application>
  <PresentationFormat>Panorámica</PresentationFormat>
  <Paragraphs>105</Paragraphs>
  <Slides>12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Cambria Math</vt:lpstr>
      <vt:lpstr>Wingdings</vt:lpstr>
      <vt:lpstr>Tema de Office</vt:lpstr>
      <vt:lpstr>FEM analysis of Current Dissipation in Lightning Strike Protection Systems</vt:lpstr>
      <vt:lpstr>Main topics </vt:lpstr>
      <vt:lpstr>Lightning</vt:lpstr>
      <vt:lpstr>Ligthning protection system design</vt:lpstr>
      <vt:lpstr>Finite Element Method basics</vt:lpstr>
      <vt:lpstr>Finite Element Method basics</vt:lpstr>
      <vt:lpstr>Finite Element Method basics</vt:lpstr>
      <vt:lpstr>Simulation of a lightning strike in a Earthing system</vt:lpstr>
      <vt:lpstr>Simulation of a lightning strike in a Earthing system</vt:lpstr>
      <vt:lpstr>Simulation of a lightning strike in a Earthing system</vt:lpstr>
      <vt:lpstr>Conclusions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Earthing System in El Roque de los Muchachos Observatory:  Finite Element Simulation Approach</dc:title>
  <dc:creator>Silvia</dc:creator>
  <cp:lastModifiedBy>Silvia</cp:lastModifiedBy>
  <cp:revision>98</cp:revision>
  <dcterms:created xsi:type="dcterms:W3CDTF">2020-07-02T10:54:56Z</dcterms:created>
  <dcterms:modified xsi:type="dcterms:W3CDTF">2020-07-22T15:46:42Z</dcterms:modified>
</cp:coreProperties>
</file>