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6"/>
  </p:notesMasterIdLst>
  <p:sldIdLst>
    <p:sldId id="256" r:id="rId2"/>
    <p:sldId id="261" r:id="rId3"/>
    <p:sldId id="262" r:id="rId4"/>
    <p:sldId id="306" r:id="rId5"/>
    <p:sldId id="269" r:id="rId6"/>
    <p:sldId id="288" r:id="rId7"/>
    <p:sldId id="290" r:id="rId8"/>
    <p:sldId id="307" r:id="rId9"/>
    <p:sldId id="304" r:id="rId10"/>
    <p:sldId id="297" r:id="rId11"/>
    <p:sldId id="279" r:id="rId12"/>
    <p:sldId id="299" r:id="rId13"/>
    <p:sldId id="280" r:id="rId14"/>
    <p:sldId id="282" r:id="rId1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2CC"/>
    <a:srgbClr val="D8C6C9"/>
    <a:srgbClr val="F1DEDD"/>
    <a:srgbClr val="FFFF00"/>
    <a:srgbClr val="F33DC3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Estilo oscuro 1 - Énfasis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Valores Y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Hoja1!$A$2:$A$9</c:f>
              <c:numCache>
                <c:formatCode>General</c:formatCode>
                <c:ptCount val="8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16</c:v>
                </c:pt>
              </c:numCache>
            </c:numRef>
          </c:xVal>
          <c:yVal>
            <c:numRef>
              <c:f>Hoja1!$B$2:$B$9</c:f>
              <c:numCache>
                <c:formatCode>General</c:formatCode>
                <c:ptCount val="8"/>
                <c:pt idx="0">
                  <c:v>7.14</c:v>
                </c:pt>
                <c:pt idx="1">
                  <c:v>7.05</c:v>
                </c:pt>
                <c:pt idx="2">
                  <c:v>6.79</c:v>
                </c:pt>
                <c:pt idx="3">
                  <c:v>6.55</c:v>
                </c:pt>
                <c:pt idx="4">
                  <c:v>6.43</c:v>
                </c:pt>
                <c:pt idx="5">
                  <c:v>6.31</c:v>
                </c:pt>
                <c:pt idx="6">
                  <c:v>6.21</c:v>
                </c:pt>
                <c:pt idx="7">
                  <c:v>6.01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176-452E-AEE1-FAA39C0502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79822080"/>
        <c:axId val="1079826240"/>
      </c:scatterChart>
      <c:valAx>
        <c:axId val="1079822080"/>
        <c:scaling>
          <c:orientation val="minMax"/>
          <c:max val="16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 dirty="0" err="1" smtClean="0"/>
                  <a:t>Number</a:t>
                </a:r>
                <a:r>
                  <a:rPr lang="es-ES" baseline="0" dirty="0" smtClean="0"/>
                  <a:t> of v</a:t>
                </a:r>
                <a:r>
                  <a:rPr lang="es-ES" dirty="0" smtClean="0"/>
                  <a:t>ertical </a:t>
                </a:r>
                <a:r>
                  <a:rPr lang="es-ES" dirty="0" err="1" smtClean="0"/>
                  <a:t>electrodes</a:t>
                </a:r>
                <a:endParaRPr lang="es-E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079826240"/>
        <c:crosses val="autoZero"/>
        <c:crossBetween val="midCat"/>
      </c:valAx>
      <c:valAx>
        <c:axId val="1079826240"/>
        <c:scaling>
          <c:orientation val="minMax"/>
          <c:max val="8"/>
          <c:min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 dirty="0" smtClean="0"/>
                  <a:t>ER (Ohm)</a:t>
                </a:r>
                <a:endParaRPr lang="es-E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079822080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6DFEFB-A725-4422-9222-B100CF2E48D2}" type="datetimeFigureOut">
              <a:rPr lang="es-ES" smtClean="0"/>
              <a:t>22/07/2020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046AF6-8951-4A27-8AA0-9FA3718465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1116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637F4-E51D-46F6-AE36-1EA1C90F4506}" type="datetime1">
              <a:rPr lang="es-ES" smtClean="0"/>
              <a:t>22/07/2020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Earthing Issues at ORM. UCM-ELEC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00AF8-C349-4B67-8037-FCC6C23BEF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1832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FEA9A-30C8-4312-BE33-3A48548C6FC6}" type="datetime1">
              <a:rPr lang="es-ES" smtClean="0"/>
              <a:t>22/07/2020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Earthing Issues at ORM. UCM-ELEC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00AF8-C349-4B67-8037-FCC6C23BEF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400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0462-DAB3-4127-9FFD-6F524C62D1FE}" type="datetime1">
              <a:rPr lang="es-ES" smtClean="0"/>
              <a:t>22/07/2020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Earthing Issues at ORM. UCM-ELEC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00AF8-C349-4B67-8037-FCC6C23BEF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2321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9CF76-5877-4228-8480-CA557D696637}" type="datetime1">
              <a:rPr lang="es-ES" smtClean="0"/>
              <a:t>22/07/2020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Earthing Issues at ORM. UCM-ELEC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00AF8-C349-4B67-8037-FCC6C23BEF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8457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14B5B-A01E-484C-AB24-709ECC10E057}" type="datetime1">
              <a:rPr lang="es-ES" smtClean="0"/>
              <a:t>22/07/2020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Earthing Issues at ORM. UCM-ELEC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00AF8-C349-4B67-8037-FCC6C23BEF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5800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3A09-6AA6-409A-8746-9DF2249624F4}" type="datetime1">
              <a:rPr lang="es-ES" smtClean="0"/>
              <a:t>22/07/2020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Earthing Issues at ORM. UCM-ELEC</a:t>
            </a: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00AF8-C349-4B67-8037-FCC6C23BEF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5409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FFB5C-A3ED-47FC-9F54-46942BF36153}" type="datetime1">
              <a:rPr lang="es-ES" smtClean="0"/>
              <a:t>22/07/2020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Earthing Issues at ORM. UCM-ELEC</a:t>
            </a:r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00AF8-C349-4B67-8037-FCC6C23BEF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6347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100CD-EF63-488D-8F67-38526A071740}" type="datetime1">
              <a:rPr lang="es-ES" smtClean="0"/>
              <a:t>22/07/2020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Earthing Issues at ORM. UCM-ELEC</a:t>
            </a: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00AF8-C349-4B67-8037-FCC6C23BEF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7943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52F3-9FE0-41B3-B6CE-351A26952CAB}" type="datetime1">
              <a:rPr lang="es-ES" smtClean="0"/>
              <a:t>22/07/2020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Earthing Issues at ORM. UCM-ELEC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00AF8-C349-4B67-8037-FCC6C23BEF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0362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F097F-D4AE-43AF-86DE-C8B1C9B7B43A}" type="datetime1">
              <a:rPr lang="es-ES" smtClean="0"/>
              <a:t>22/07/2020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Earthing Issues at ORM. UCM-ELEC</a:t>
            </a: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00AF8-C349-4B67-8037-FCC6C23BEF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2109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091B4-5F10-479C-8C1E-C419873E3BE3}" type="datetime1">
              <a:rPr lang="es-ES" smtClean="0"/>
              <a:t>22/07/2020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Earthing Issues at ORM. UCM-ELEC</a:t>
            </a: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00AF8-C349-4B67-8037-FCC6C23BEF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1627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86A83-C3CF-423B-9C92-DE2015D47C23}" type="datetime1">
              <a:rPr lang="es-ES" smtClean="0"/>
              <a:t>22/07/2020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Earthing Issues at ORM. UCM-ELEC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00AF8-C349-4B67-8037-FCC6C23BEF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887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chart" Target="../charts/chart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70233" y="1930993"/>
            <a:ext cx="8955528" cy="1693356"/>
          </a:xfrm>
        </p:spPr>
        <p:txBody>
          <a:bodyPr>
            <a:noAutofit/>
          </a:bodyPr>
          <a:lstStyle/>
          <a:p>
            <a:r>
              <a:rPr lang="es-ES" sz="5400" dirty="0" err="1" smtClean="0">
                <a:ln w="0"/>
                <a:latin typeface="+mn-lt"/>
              </a:rPr>
              <a:t>Earthing</a:t>
            </a:r>
            <a:r>
              <a:rPr lang="es-ES" sz="5400" dirty="0" smtClean="0">
                <a:ln w="0"/>
                <a:latin typeface="+mn-lt"/>
              </a:rPr>
              <a:t> </a:t>
            </a:r>
            <a:r>
              <a:rPr lang="es-ES" sz="5400" dirty="0" err="1" smtClean="0">
                <a:ln w="0"/>
                <a:latin typeface="+mn-lt"/>
              </a:rPr>
              <a:t>Issues</a:t>
            </a:r>
            <a:r>
              <a:rPr lang="es-ES" sz="5400" dirty="0" smtClean="0">
                <a:ln w="0"/>
                <a:latin typeface="+mn-lt"/>
              </a:rPr>
              <a:t> at El Roque de los Muchachos </a:t>
            </a:r>
            <a:r>
              <a:rPr lang="es-ES" sz="5400" dirty="0" err="1" smtClean="0">
                <a:ln w="0"/>
                <a:latin typeface="+mn-lt"/>
              </a:rPr>
              <a:t>Observatory</a:t>
            </a:r>
            <a:endParaRPr lang="es-ES" sz="5400" dirty="0">
              <a:ln w="0"/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869517" y="4710705"/>
            <a:ext cx="1312863" cy="861420"/>
          </a:xfrm>
        </p:spPr>
        <p:txBody>
          <a:bodyPr>
            <a:normAutofit fontScale="85000" lnSpcReduction="10000"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UCM-ELEC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July</a:t>
            </a:r>
            <a:r>
              <a:rPr lang="es-ES" b="1" dirty="0" smtClean="0">
                <a:solidFill>
                  <a:schemeClr val="bg1"/>
                </a:solidFill>
              </a:rPr>
              <a:t> 2020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00AF8-C349-4B67-8037-FCC6C23BEF92}" type="slidenum">
              <a:rPr lang="es-ES" smtClean="0"/>
              <a:t>1</a:t>
            </a:fld>
            <a:endParaRPr lang="es-ES"/>
          </a:p>
        </p:txBody>
      </p:sp>
      <p:pic>
        <p:nvPicPr>
          <p:cNvPr id="6" name="Picture 4" descr="CTA_Logo_Template_RGB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8" y="202155"/>
            <a:ext cx="2390419" cy="935997"/>
          </a:xfrm>
          <a:prstGeom prst="rect">
            <a:avLst/>
          </a:prstGeom>
        </p:spPr>
      </p:pic>
      <p:sp>
        <p:nvSpPr>
          <p:cNvPr id="7" name="Marcador de pie de pá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Earthing Issues at ORM. UCM-ELEC</a:t>
            </a:r>
            <a:endParaRPr lang="es-ES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1338349" y="3079802"/>
            <a:ext cx="9434946" cy="16933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2000" b="1" dirty="0" smtClean="0">
                <a:ln w="0"/>
                <a:latin typeface="+mn-lt"/>
              </a:rPr>
              <a:t>UCM-ELEC</a:t>
            </a:r>
          </a:p>
          <a:p>
            <a:pPr>
              <a:lnSpc>
                <a:spcPct val="100000"/>
              </a:lnSpc>
            </a:pPr>
            <a:r>
              <a:rPr lang="es-ES" sz="2000" b="1" dirty="0" smtClean="0">
                <a:ln w="0"/>
                <a:latin typeface="+mn-lt"/>
              </a:rPr>
              <a:t>Madrid, 24th </a:t>
            </a:r>
            <a:r>
              <a:rPr lang="es-ES" sz="2000" b="1" dirty="0" err="1" smtClean="0">
                <a:ln w="0"/>
                <a:latin typeface="+mn-lt"/>
              </a:rPr>
              <a:t>July</a:t>
            </a:r>
            <a:endParaRPr lang="es-ES" sz="2000" b="1" dirty="0" smtClean="0">
              <a:ln w="0"/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s-ES" sz="2000" b="1" dirty="0" smtClean="0">
                <a:ln w="0"/>
                <a:latin typeface="+mn-lt"/>
              </a:rPr>
              <a:t>Silvia Ronda, </a:t>
            </a:r>
            <a:r>
              <a:rPr lang="es-ES" sz="2000" b="1" dirty="0" err="1" smtClean="0">
                <a:ln w="0"/>
                <a:latin typeface="+mn-lt"/>
              </a:rPr>
              <a:t>Oibar</a:t>
            </a:r>
            <a:r>
              <a:rPr lang="es-ES" sz="2000" b="1" dirty="0" smtClean="0">
                <a:ln w="0"/>
                <a:latin typeface="+mn-lt"/>
              </a:rPr>
              <a:t> </a:t>
            </a:r>
            <a:r>
              <a:rPr lang="es-ES" sz="2000" b="1" dirty="0" err="1" smtClean="0">
                <a:ln w="0"/>
                <a:latin typeface="+mn-lt"/>
              </a:rPr>
              <a:t>Martinez</a:t>
            </a:r>
            <a:r>
              <a:rPr lang="es-ES" sz="2000" b="1" dirty="0" smtClean="0">
                <a:ln w="0"/>
                <a:latin typeface="+mn-lt"/>
              </a:rPr>
              <a:t>, Clara Oliver, Patricia </a:t>
            </a:r>
            <a:r>
              <a:rPr lang="es-ES" sz="2000" b="1" dirty="0" err="1" smtClean="0">
                <a:ln w="0"/>
                <a:latin typeface="+mn-lt"/>
              </a:rPr>
              <a:t>Marquez</a:t>
            </a:r>
            <a:r>
              <a:rPr lang="es-ES" sz="2000" b="1" dirty="0" smtClean="0">
                <a:ln w="0"/>
                <a:latin typeface="+mn-lt"/>
              </a:rPr>
              <a:t> and </a:t>
            </a:r>
            <a:r>
              <a:rPr lang="es-ES" sz="2000" b="1" dirty="0" err="1" smtClean="0">
                <a:ln w="0"/>
                <a:latin typeface="+mn-lt"/>
              </a:rPr>
              <a:t>Jose</a:t>
            </a:r>
            <a:r>
              <a:rPr lang="es-ES" sz="2000" b="1" dirty="0" smtClean="0">
                <a:ln w="0"/>
                <a:latin typeface="+mn-lt"/>
              </a:rPr>
              <a:t> Miguel Miranda</a:t>
            </a:r>
            <a:endParaRPr lang="es-ES" sz="2000" b="1" dirty="0">
              <a:ln w="0"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739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00AF8-C349-4B67-8037-FCC6C23BEF92}" type="slidenum">
              <a:rPr lang="es-ES" smtClean="0"/>
              <a:t>10</a:t>
            </a:fld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2875687" y="2892089"/>
            <a:ext cx="193588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R= 7.06</a:t>
            </a: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Ω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6331" t="7881" r="2894" b="23818"/>
          <a:stretch/>
        </p:blipFill>
        <p:spPr>
          <a:xfrm>
            <a:off x="2748536" y="1680632"/>
            <a:ext cx="2173596" cy="116351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10239" t="18645" r="10581" b="21057"/>
          <a:stretch/>
        </p:blipFill>
        <p:spPr>
          <a:xfrm>
            <a:off x="471016" y="1680633"/>
            <a:ext cx="2173596" cy="1163518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589874" y="2893640"/>
            <a:ext cx="193588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R= 7.14</a:t>
            </a: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Ω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136287" y="2880454"/>
            <a:ext cx="193588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R= 6.79</a:t>
            </a: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Ω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7377239" y="2891757"/>
            <a:ext cx="193588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R= 6.54</a:t>
            </a: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Ω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/>
          <a:srcRect l="4789" t="8415" r="3618" b="11507"/>
          <a:stretch/>
        </p:blipFill>
        <p:spPr>
          <a:xfrm>
            <a:off x="5053931" y="1665990"/>
            <a:ext cx="2018236" cy="116351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/>
          <a:srcRect l="5290" t="6925" r="2059" b="9756"/>
          <a:stretch/>
        </p:blipFill>
        <p:spPr>
          <a:xfrm>
            <a:off x="7203966" y="1652728"/>
            <a:ext cx="2173596" cy="1186551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589874" y="4887338"/>
            <a:ext cx="193588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R= 6.31</a:t>
            </a: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Ω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9747734" y="2880453"/>
            <a:ext cx="193588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R= 6.43</a:t>
            </a: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Ω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2867394" y="4887337"/>
            <a:ext cx="193588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R= 6.21</a:t>
            </a: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Ω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5136287" y="4895791"/>
            <a:ext cx="193588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R= 6.01</a:t>
            </a: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Ω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6"/>
          <a:srcRect l="5344" t="10580" r="1376" b="7024"/>
          <a:stretch/>
        </p:blipFill>
        <p:spPr>
          <a:xfrm>
            <a:off x="9556415" y="1652728"/>
            <a:ext cx="2318519" cy="1159918"/>
          </a:xfrm>
          <a:prstGeom prst="rect">
            <a:avLst/>
          </a:prstGeom>
        </p:spPr>
      </p:pic>
      <p:graphicFrame>
        <p:nvGraphicFramePr>
          <p:cNvPr id="18" name="Gráfico 17"/>
          <p:cNvGraphicFramePr/>
          <p:nvPr>
            <p:extLst>
              <p:ext uri="{D42A27DB-BD31-4B8C-83A1-F6EECF244321}">
                <p14:modId xmlns:p14="http://schemas.microsoft.com/office/powerpoint/2010/main" val="1071131210"/>
              </p:ext>
            </p:extLst>
          </p:nvPr>
        </p:nvGraphicFramePr>
        <p:xfrm>
          <a:off x="7219615" y="3533455"/>
          <a:ext cx="4495384" cy="2751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8"/>
          <a:srcRect l="8623" t="13968" r="6787" b="11242"/>
          <a:stretch/>
        </p:blipFill>
        <p:spPr>
          <a:xfrm>
            <a:off x="471016" y="3511482"/>
            <a:ext cx="2173596" cy="1267209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9"/>
          <a:srcRect l="10638" t="15509" r="7241" b="12019"/>
          <a:stretch/>
        </p:blipFill>
        <p:spPr>
          <a:xfrm>
            <a:off x="2748536" y="3511482"/>
            <a:ext cx="2177626" cy="1267209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10"/>
          <a:srcRect l="8958" t="9028" r="2856" b="12945"/>
          <a:stretch/>
        </p:blipFill>
        <p:spPr>
          <a:xfrm>
            <a:off x="4976109" y="3511482"/>
            <a:ext cx="2173880" cy="1268327"/>
          </a:xfrm>
          <a:prstGeom prst="rect">
            <a:avLst/>
          </a:prstGeom>
        </p:spPr>
      </p:pic>
      <p:cxnSp>
        <p:nvCxnSpPr>
          <p:cNvPr id="22" name="Conector recto de flecha 21"/>
          <p:cNvCxnSpPr/>
          <p:nvPr/>
        </p:nvCxnSpPr>
        <p:spPr>
          <a:xfrm>
            <a:off x="6315132" y="4430732"/>
            <a:ext cx="0" cy="255721"/>
          </a:xfrm>
          <a:prstGeom prst="straightConnector1">
            <a:avLst/>
          </a:prstGeom>
          <a:ln>
            <a:solidFill>
              <a:schemeClr val="bg2">
                <a:lumMod val="90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ector recto de flecha 22"/>
          <p:cNvCxnSpPr/>
          <p:nvPr/>
        </p:nvCxnSpPr>
        <p:spPr>
          <a:xfrm>
            <a:off x="5212116" y="4017076"/>
            <a:ext cx="713628" cy="47107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CuadroTexto 23"/>
          <p:cNvSpPr txBox="1"/>
          <p:nvPr/>
        </p:nvSpPr>
        <p:spPr>
          <a:xfrm>
            <a:off x="5080157" y="5676228"/>
            <a:ext cx="812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2">
                    <a:lumMod val="75000"/>
                  </a:schemeClr>
                </a:solidFill>
              </a:rPr>
              <a:t>10 m</a:t>
            </a:r>
            <a:endParaRPr lang="es-ES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5080157" y="5420624"/>
            <a:ext cx="1128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53.5 m</a:t>
            </a:r>
            <a:endParaRPr lang="es-ES" b="1" dirty="0"/>
          </a:p>
        </p:txBody>
      </p:sp>
      <p:cxnSp>
        <p:nvCxnSpPr>
          <p:cNvPr id="28" name="Conector recto de flecha 27"/>
          <p:cNvCxnSpPr/>
          <p:nvPr/>
        </p:nvCxnSpPr>
        <p:spPr>
          <a:xfrm>
            <a:off x="10113365" y="5126623"/>
            <a:ext cx="139959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adroTexto 28"/>
          <p:cNvSpPr txBox="1"/>
          <p:nvPr/>
        </p:nvSpPr>
        <p:spPr>
          <a:xfrm>
            <a:off x="4103915" y="1284448"/>
            <a:ext cx="4506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HOMOGENEOUS</a:t>
            </a:r>
            <a:r>
              <a:rPr lang="es-ES" dirty="0" smtClean="0">
                <a:solidFill>
                  <a:schemeClr val="bg1"/>
                </a:solidFill>
              </a:rPr>
              <a:t> HIGH RESISTIVITY SOIL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Earthing Issues at ORM. UCM-ELEC</a:t>
            </a:r>
            <a:endParaRPr lang="es-ES" dirty="0"/>
          </a:p>
        </p:txBody>
      </p:sp>
      <p:sp>
        <p:nvSpPr>
          <p:cNvPr id="30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ES" sz="3600" b="1" dirty="0" err="1" smtClean="0">
                <a:solidFill>
                  <a:srgbClr val="002060"/>
                </a:solidFill>
              </a:rPr>
              <a:t>Burying</a:t>
            </a:r>
            <a:r>
              <a:rPr lang="es-ES" sz="3600" b="1" dirty="0" smtClean="0">
                <a:solidFill>
                  <a:srgbClr val="002060"/>
                </a:solidFill>
              </a:rPr>
              <a:t> vertical </a:t>
            </a:r>
            <a:r>
              <a:rPr lang="es-ES" sz="3600" b="1" dirty="0" err="1" smtClean="0">
                <a:solidFill>
                  <a:srgbClr val="002060"/>
                </a:solidFill>
              </a:rPr>
              <a:t>electrodes</a:t>
            </a:r>
            <a:r>
              <a:rPr lang="es-ES" sz="3600" b="1" dirty="0" smtClean="0">
                <a:solidFill>
                  <a:srgbClr val="002060"/>
                </a:solidFill>
              </a:rPr>
              <a:t> in </a:t>
            </a:r>
            <a:r>
              <a:rPr lang="es-ES" sz="3600" b="1" dirty="0" err="1" smtClean="0">
                <a:solidFill>
                  <a:srgbClr val="002060"/>
                </a:solidFill>
              </a:rPr>
              <a:t>homogeneous</a:t>
            </a:r>
            <a:r>
              <a:rPr lang="es-ES" sz="3600" b="1" dirty="0" smtClean="0">
                <a:solidFill>
                  <a:srgbClr val="002060"/>
                </a:solidFill>
              </a:rPr>
              <a:t> </a:t>
            </a:r>
            <a:r>
              <a:rPr lang="es-ES" sz="3600" b="1" dirty="0" err="1" smtClean="0">
                <a:solidFill>
                  <a:srgbClr val="002060"/>
                </a:solidFill>
              </a:rPr>
              <a:t>soil</a:t>
            </a:r>
            <a:endParaRPr lang="es-ES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61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466534" y="1497417"/>
            <a:ext cx="3572066" cy="3865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1600" b="1" dirty="0" smtClean="0"/>
              <a:t>Earthing </a:t>
            </a:r>
            <a:r>
              <a:rPr lang="es-ES" sz="1600" b="1" dirty="0" err="1" smtClean="0"/>
              <a:t>systems</a:t>
            </a:r>
            <a:r>
              <a:rPr lang="es-ES" sz="1600" b="1" dirty="0" smtClean="0"/>
              <a:t> </a:t>
            </a:r>
            <a:r>
              <a:rPr lang="en-US" sz="1600" b="1" dirty="0" smtClean="0"/>
              <a:t>connected</a:t>
            </a:r>
            <a:endParaRPr lang="en-US" sz="1600" b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00AF8-C349-4B67-8037-FCC6C23BEF92}" type="slidenum">
              <a:rPr lang="es-ES" smtClean="0"/>
              <a:t>11</a:t>
            </a:fld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14425" t="15002" r="13275" b="11047"/>
          <a:stretch/>
        </p:blipFill>
        <p:spPr>
          <a:xfrm>
            <a:off x="499810" y="1817872"/>
            <a:ext cx="3802490" cy="18825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uadroTexto 6"/>
              <p:cNvSpPr txBox="1"/>
              <p:nvPr/>
            </p:nvSpPr>
            <p:spPr>
              <a:xfrm>
                <a:off x="4342992" y="2370182"/>
                <a:ext cx="5423893" cy="66986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s-ES" sz="2400" b="1" i="1" smtClean="0">
                            <a:ln>
                              <a:noFill/>
                            </a:ln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2400" b="1" i="1" smtClean="0">
                            <a:ln>
                              <a:noFill/>
                            </a:ln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s-ES" sz="2400" b="1" i="1" smtClean="0">
                            <a:ln>
                              <a:noFill/>
                            </a:ln>
                            <a:latin typeface="Cambria Math" panose="02040503050406030204" pitchFamily="18" charset="0"/>
                          </a:rPr>
                          <m:t>𝑹</m:t>
                        </m:r>
                      </m:den>
                    </m:f>
                    <m:r>
                      <a:rPr lang="es-ES" sz="2400" b="1" i="1" smtClean="0">
                        <a:ln>
                          <a:noFill/>
                        </a:ln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ES" sz="2400" b="1" i="1" smtClean="0">
                            <a:ln>
                              <a:noFill/>
                            </a:ln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2400" b="1" i="1" smtClean="0">
                            <a:ln>
                              <a:noFill/>
                            </a:ln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sSub>
                          <m:sSubPr>
                            <m:ctrlPr>
                              <a:rPr lang="es-ES" sz="2400" b="1" i="1" smtClean="0">
                                <a:ln>
                                  <a:noFill/>
                                </a:ln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2400" b="1" i="1" smtClean="0">
                                <a:ln>
                                  <a:noFill/>
                                </a:ln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es-ES" sz="2400" b="1" i="1" smtClean="0">
                                <a:ln>
                                  <a:noFill/>
                                </a:ln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den>
                    </m:f>
                    <m:r>
                      <a:rPr lang="es-ES" sz="2400" b="1" i="1" smtClean="0">
                        <a:ln>
                          <a:noFill/>
                        </a:ln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s-ES" sz="2400" b="1" i="1">
                            <a:ln>
                              <a:noFill/>
                            </a:ln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2400" b="1" i="1">
                            <a:ln>
                              <a:noFill/>
                            </a:ln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sSub>
                          <m:sSubPr>
                            <m:ctrlPr>
                              <a:rPr lang="es-ES" sz="2400" b="1" i="1">
                                <a:ln>
                                  <a:noFill/>
                                </a:ln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2400" b="1" i="1">
                                <a:ln>
                                  <a:noFill/>
                                </a:ln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es-ES" sz="2400" b="1" i="1" smtClean="0">
                                <a:ln>
                                  <a:noFill/>
                                </a:ln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den>
                    </m:f>
                    <m:r>
                      <a:rPr lang="es-ES" sz="2400" b="1" i="1">
                        <a:ln>
                          <a:noFill/>
                        </a:ln>
                        <a:latin typeface="Cambria Math" panose="02040503050406030204" pitchFamily="18" charset="0"/>
                      </a:rPr>
                      <m:t> </m:t>
                    </m:r>
                    <m:r>
                      <a:rPr lang="es-ES" sz="2400" b="1" i="1" smtClean="0">
                        <a:ln>
                          <a:noFill/>
                        </a:ln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f>
                      <m:fPr>
                        <m:ctrlPr>
                          <a:rPr lang="es-ES" sz="2400" b="1" i="1">
                            <a:ln>
                              <a:noFill/>
                            </a:ln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2400" b="1" i="1" smtClean="0">
                            <a:ln>
                              <a:noFill/>
                            </a:ln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s-ES" sz="2400" b="1" i="1" smtClean="0">
                            <a:ln>
                              <a:noFill/>
                            </a:ln>
                            <a:latin typeface="Cambria Math" panose="02040503050406030204" pitchFamily="18" charset="0"/>
                          </a:rPr>
                          <m:t>𝟏𝟓</m:t>
                        </m:r>
                        <m:r>
                          <a:rPr lang="es-ES" sz="2400" b="1" i="1" smtClean="0">
                            <a:ln>
                              <a:noFill/>
                            </a:ln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s-ES" sz="2400" b="1" i="1" smtClean="0">
                            <a:ln>
                              <a:noFill/>
                            </a:ln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s-ES" sz="2400" b="1" i="1" smtClean="0">
                        <a:ln>
                          <a:noFill/>
                        </a:ln>
                        <a:latin typeface="Cambria Math" panose="02040503050406030204" pitchFamily="18" charset="0"/>
                      </a:rPr>
                      <m:t> </m:t>
                    </m:r>
                    <m:r>
                      <a:rPr lang="es-ES" sz="2400" b="1" i="1" smtClean="0">
                        <a:ln>
                          <a:noFill/>
                        </a:ln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s-ES" sz="2400" b="1" i="1" smtClean="0">
                        <a:ln>
                          <a:noFill/>
                        </a:ln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𝑹</m:t>
                    </m:r>
                    <m:r>
                      <a:rPr lang="es-ES" sz="2400" b="1" i="1" smtClean="0">
                        <a:ln>
                          <a:noFill/>
                        </a:ln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≅</m:t>
                    </m:r>
                    <m:r>
                      <a:rPr lang="es-ES" sz="2400" b="1" i="1" smtClean="0">
                        <a:ln>
                          <a:noFill/>
                        </a:ln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𝟕</m:t>
                    </m:r>
                    <m:r>
                      <a:rPr lang="es-ES" sz="2400" b="1" i="1" smtClean="0">
                        <a:ln>
                          <a:noFill/>
                        </a:ln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s-ES" sz="2400" b="1" i="1" smtClean="0">
                        <a:ln>
                          <a:noFill/>
                        </a:ln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𝟓𝟗</m:t>
                    </m:r>
                    <m:r>
                      <a:rPr lang="es-ES" sz="2400" b="1" i="1" smtClean="0">
                        <a:ln>
                          <a:noFill/>
                        </a:ln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sz="2400" b="1" dirty="0" smtClean="0">
                    <a:ln>
                      <a:noFill/>
                    </a:ln>
                  </a:rPr>
                  <a:t>Ω</a:t>
                </a:r>
                <a:endParaRPr lang="es-ES" sz="2400" b="1" dirty="0">
                  <a:ln>
                    <a:noFill/>
                  </a:ln>
                </a:endParaRPr>
              </a:p>
            </p:txBody>
          </p:sp>
        </mc:Choice>
        <mc:Fallback xmlns="">
          <p:sp>
            <p:nvSpPr>
              <p:cNvPr id="7" name="Cuadro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2992" y="2370182"/>
                <a:ext cx="5423893" cy="669863"/>
              </a:xfrm>
              <a:prstGeom prst="rect">
                <a:avLst/>
              </a:prstGeom>
              <a:blipFill>
                <a:blip r:embed="rId3"/>
                <a:stretch>
                  <a:fillRect b="-181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Marcador de contenido 2"/>
          <p:cNvSpPr txBox="1">
            <a:spLocks/>
          </p:cNvSpPr>
          <p:nvPr/>
        </p:nvSpPr>
        <p:spPr>
          <a:xfrm>
            <a:off x="4342992" y="1753041"/>
            <a:ext cx="7228324" cy="72562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err="1" smtClean="0">
                <a:solidFill>
                  <a:schemeClr val="tx1"/>
                </a:solidFill>
              </a:rPr>
              <a:t>If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the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resistances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work</a:t>
            </a:r>
            <a:r>
              <a:rPr lang="es-ES" dirty="0" smtClean="0">
                <a:solidFill>
                  <a:schemeClr val="tx1"/>
                </a:solidFill>
              </a:rPr>
              <a:t> as </a:t>
            </a:r>
            <a:r>
              <a:rPr lang="es-ES" dirty="0" err="1" smtClean="0">
                <a:solidFill>
                  <a:schemeClr val="tx1"/>
                </a:solidFill>
              </a:rPr>
              <a:t>if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they</a:t>
            </a:r>
            <a:r>
              <a:rPr lang="es-ES" dirty="0" smtClean="0">
                <a:solidFill>
                  <a:schemeClr val="tx1"/>
                </a:solidFill>
              </a:rPr>
              <a:t> are </a:t>
            </a:r>
            <a:r>
              <a:rPr lang="es-ES" dirty="0" err="1" smtClean="0">
                <a:solidFill>
                  <a:schemeClr val="tx1"/>
                </a:solidFill>
              </a:rPr>
              <a:t>pararell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connected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the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value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expected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if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we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interconnet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two</a:t>
            </a:r>
            <a:r>
              <a:rPr lang="es-ES" dirty="0" smtClean="0">
                <a:solidFill>
                  <a:schemeClr val="tx1"/>
                </a:solidFill>
              </a:rPr>
              <a:t> LST1 </a:t>
            </a:r>
            <a:r>
              <a:rPr lang="es-ES" dirty="0" err="1" smtClean="0">
                <a:solidFill>
                  <a:schemeClr val="tx1"/>
                </a:solidFill>
              </a:rPr>
              <a:t>is</a:t>
            </a:r>
            <a:r>
              <a:rPr lang="es-ES" dirty="0" smtClean="0">
                <a:solidFill>
                  <a:schemeClr val="tx1"/>
                </a:solidFill>
              </a:rPr>
              <a:t>: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Earthing Issues at ORM. UCM-ELEC</a:t>
            </a:r>
            <a:endParaRPr lang="es-ES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dirty="0" err="1" smtClean="0">
                <a:solidFill>
                  <a:srgbClr val="002060"/>
                </a:solidFill>
              </a:rPr>
              <a:t>Electrodes</a:t>
            </a:r>
            <a:r>
              <a:rPr lang="es-ES" sz="3600" b="1" dirty="0" smtClean="0">
                <a:solidFill>
                  <a:srgbClr val="002060"/>
                </a:solidFill>
              </a:rPr>
              <a:t> </a:t>
            </a:r>
            <a:r>
              <a:rPr lang="es-ES" sz="3600" b="1" dirty="0" err="1" smtClean="0">
                <a:solidFill>
                  <a:srgbClr val="002060"/>
                </a:solidFill>
              </a:rPr>
              <a:t>or</a:t>
            </a:r>
            <a:r>
              <a:rPr lang="es-ES" sz="3600" b="1" dirty="0" smtClean="0">
                <a:solidFill>
                  <a:srgbClr val="002060"/>
                </a:solidFill>
              </a:rPr>
              <a:t> Earthing </a:t>
            </a:r>
            <a:r>
              <a:rPr lang="es-ES" sz="3600" b="1" dirty="0" err="1" smtClean="0">
                <a:solidFill>
                  <a:srgbClr val="002060"/>
                </a:solidFill>
              </a:rPr>
              <a:t>Systems</a:t>
            </a:r>
            <a:r>
              <a:rPr lang="es-ES" sz="3600" b="1" dirty="0" smtClean="0">
                <a:solidFill>
                  <a:srgbClr val="002060"/>
                </a:solidFill>
              </a:rPr>
              <a:t> </a:t>
            </a:r>
            <a:r>
              <a:rPr lang="es-ES" sz="3600" b="1" dirty="0" err="1" smtClean="0">
                <a:solidFill>
                  <a:srgbClr val="002060"/>
                </a:solidFill>
              </a:rPr>
              <a:t>interconnection</a:t>
            </a:r>
            <a:endParaRPr lang="es-ES" sz="3600" b="1" dirty="0">
              <a:solidFill>
                <a:srgbClr val="002060"/>
              </a:solidFill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/>
          <a:srcRect l="13819" t="11388" r="11049" b="2276"/>
          <a:stretch/>
        </p:blipFill>
        <p:spPr>
          <a:xfrm>
            <a:off x="4571104" y="3835907"/>
            <a:ext cx="3907169" cy="2275681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6427419" y="4314239"/>
            <a:ext cx="193588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R= 8.58 </a:t>
            </a:r>
            <a:r>
              <a:rPr lang="el-GR" sz="2400" b="1" dirty="0" smtClean="0"/>
              <a:t>Ω</a:t>
            </a:r>
            <a:endParaRPr lang="es-ES" sz="2400" b="1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5"/>
          <a:srcRect l="13327" t="9720" r="14096" b="8725"/>
          <a:stretch/>
        </p:blipFill>
        <p:spPr>
          <a:xfrm>
            <a:off x="499810" y="3827569"/>
            <a:ext cx="4010223" cy="2284019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2399696" y="4037516"/>
            <a:ext cx="193588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R= 16.64 </a:t>
            </a:r>
            <a:r>
              <a:rPr lang="el-GR" sz="2400" b="1" dirty="0" smtClean="0"/>
              <a:t>Ω</a:t>
            </a:r>
            <a:endParaRPr lang="es-ES" sz="2400" b="1" dirty="0"/>
          </a:p>
        </p:txBody>
      </p:sp>
      <p:sp>
        <p:nvSpPr>
          <p:cNvPr id="16" name="Marcador de contenido 2"/>
          <p:cNvSpPr txBox="1">
            <a:spLocks/>
          </p:cNvSpPr>
          <p:nvPr/>
        </p:nvSpPr>
        <p:spPr>
          <a:xfrm>
            <a:off x="499810" y="5725046"/>
            <a:ext cx="2719417" cy="3865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s-ES" sz="1600" b="1" dirty="0" smtClean="0">
                <a:solidFill>
                  <a:schemeClr val="bg1"/>
                </a:solidFill>
              </a:rPr>
              <a:t>No </a:t>
            </a:r>
            <a:r>
              <a:rPr lang="es-ES" sz="1600" b="1" dirty="0" err="1" smtClean="0">
                <a:solidFill>
                  <a:schemeClr val="bg1"/>
                </a:solidFill>
              </a:rPr>
              <a:t>connected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17" name="Marcador de contenido 2"/>
          <p:cNvSpPr txBox="1">
            <a:spLocks/>
          </p:cNvSpPr>
          <p:nvPr/>
        </p:nvSpPr>
        <p:spPr>
          <a:xfrm>
            <a:off x="4571104" y="5725046"/>
            <a:ext cx="2719417" cy="3865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s-ES" sz="1600" b="1" dirty="0" err="1" smtClean="0">
                <a:solidFill>
                  <a:schemeClr val="bg1"/>
                </a:solidFill>
              </a:rPr>
              <a:t>Connected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20" name="Marcador de contenido 2"/>
          <p:cNvSpPr txBox="1">
            <a:spLocks/>
          </p:cNvSpPr>
          <p:nvPr/>
        </p:nvSpPr>
        <p:spPr>
          <a:xfrm>
            <a:off x="8539344" y="3835907"/>
            <a:ext cx="3372794" cy="72562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err="1" smtClean="0">
                <a:solidFill>
                  <a:schemeClr val="tx1"/>
                </a:solidFill>
              </a:rPr>
              <a:t>This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is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verifyed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with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simulation</a:t>
            </a:r>
            <a:r>
              <a:rPr lang="es-ES" dirty="0" smtClean="0">
                <a:solidFill>
                  <a:schemeClr val="tx1"/>
                </a:solidFill>
              </a:rPr>
              <a:t> in LST1 (</a:t>
            </a:r>
            <a:r>
              <a:rPr lang="es-ES" dirty="0" err="1" smtClean="0">
                <a:solidFill>
                  <a:schemeClr val="tx1"/>
                </a:solidFill>
              </a:rPr>
              <a:t>homogeneous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soil</a:t>
            </a:r>
            <a:r>
              <a:rPr lang="es-ES" dirty="0" smtClean="0">
                <a:solidFill>
                  <a:schemeClr val="tx1"/>
                </a:solidFill>
              </a:rPr>
              <a:t>) </a:t>
            </a:r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08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00AF8-C349-4B67-8037-FCC6C23BEF92}" type="slidenum">
              <a:rPr lang="es-ES" smtClean="0"/>
              <a:t>12</a:t>
            </a:fld>
            <a:endParaRPr lang="es-ES"/>
          </a:p>
        </p:txBody>
      </p:sp>
      <p:pic>
        <p:nvPicPr>
          <p:cNvPr id="13" name="Imagen 12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952" y="1302946"/>
            <a:ext cx="5378126" cy="3536162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1904829" y="1860698"/>
            <a:ext cx="802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LST1</a:t>
            </a:r>
            <a:endParaRPr lang="es-ES" b="1" dirty="0"/>
          </a:p>
        </p:txBody>
      </p:sp>
      <p:sp>
        <p:nvSpPr>
          <p:cNvPr id="15" name="CuadroTexto 14"/>
          <p:cNvSpPr txBox="1"/>
          <p:nvPr/>
        </p:nvSpPr>
        <p:spPr>
          <a:xfrm>
            <a:off x="1585743" y="2563069"/>
            <a:ext cx="802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LST3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4070804" y="4669831"/>
            <a:ext cx="19115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err="1" smtClean="0"/>
              <a:t>Soil</a:t>
            </a:r>
            <a:r>
              <a:rPr lang="es-ES" sz="1600" b="1" dirty="0" smtClean="0"/>
              <a:t> </a:t>
            </a:r>
            <a:r>
              <a:rPr lang="es-ES" sz="1600" b="1" dirty="0" err="1" smtClean="0"/>
              <a:t>conductivity</a:t>
            </a:r>
            <a:endParaRPr lang="es-ES" sz="1600" b="1" dirty="0"/>
          </a:p>
        </p:txBody>
      </p:sp>
      <p:sp>
        <p:nvSpPr>
          <p:cNvPr id="24" name="CuadroTexto 23"/>
          <p:cNvSpPr txBox="1"/>
          <p:nvPr/>
        </p:nvSpPr>
        <p:spPr>
          <a:xfrm>
            <a:off x="6052264" y="2010443"/>
            <a:ext cx="802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LST1</a:t>
            </a:r>
            <a:endParaRPr lang="es-ES" dirty="0"/>
          </a:p>
        </p:txBody>
      </p:sp>
      <p:sp>
        <p:nvSpPr>
          <p:cNvPr id="25" name="CuadroTexto 24"/>
          <p:cNvSpPr txBox="1"/>
          <p:nvPr/>
        </p:nvSpPr>
        <p:spPr>
          <a:xfrm>
            <a:off x="6052264" y="2405056"/>
            <a:ext cx="802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LST3</a:t>
            </a:r>
            <a:endParaRPr lang="es-ES" dirty="0"/>
          </a:p>
        </p:txBody>
      </p:sp>
      <p:sp>
        <p:nvSpPr>
          <p:cNvPr id="26" name="CuadroTexto 25"/>
          <p:cNvSpPr txBox="1"/>
          <p:nvPr/>
        </p:nvSpPr>
        <p:spPr>
          <a:xfrm>
            <a:off x="6047370" y="1591027"/>
            <a:ext cx="2287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No </a:t>
            </a:r>
            <a:r>
              <a:rPr lang="es-ES" b="1" dirty="0" err="1" smtClean="0"/>
              <a:t>connected</a:t>
            </a:r>
            <a:endParaRPr lang="es-ES" b="1" dirty="0"/>
          </a:p>
        </p:txBody>
      </p:sp>
      <p:sp>
        <p:nvSpPr>
          <p:cNvPr id="27" name="CuadroTexto 26"/>
          <p:cNvSpPr txBox="1"/>
          <p:nvPr/>
        </p:nvSpPr>
        <p:spPr>
          <a:xfrm>
            <a:off x="6854696" y="2013757"/>
            <a:ext cx="802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̴15.2 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Ω</a:t>
            </a:r>
            <a:endParaRPr lang="es-ES" dirty="0"/>
          </a:p>
        </p:txBody>
      </p:sp>
      <p:sp>
        <p:nvSpPr>
          <p:cNvPr id="28" name="CuadroTexto 27"/>
          <p:cNvSpPr txBox="1"/>
          <p:nvPr/>
        </p:nvSpPr>
        <p:spPr>
          <a:xfrm>
            <a:off x="6854696" y="2405056"/>
            <a:ext cx="802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̴69.2 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Ω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uadroTexto 34"/>
              <p:cNvSpPr txBox="1"/>
              <p:nvPr/>
            </p:nvSpPr>
            <p:spPr>
              <a:xfrm>
                <a:off x="7974464" y="2281638"/>
                <a:ext cx="4112242" cy="66986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s-ES" sz="2400" i="1" smtClean="0">
                            <a:ln>
                              <a:noFill/>
                            </a:ln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2400" b="0" i="1" smtClean="0">
                            <a:ln>
                              <a:noFill/>
                            </a:ln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s-ES" sz="2400" b="0" i="1" smtClean="0">
                            <a:ln>
                              <a:noFill/>
                            </a:ln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  <m:r>
                      <a:rPr lang="es-ES" sz="2400" b="0" i="1" smtClean="0">
                        <a:ln>
                          <a:noFill/>
                        </a:ln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ES" sz="2400" i="1" smtClean="0">
                            <a:ln>
                              <a:noFill/>
                            </a:ln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2400" b="0" i="1" smtClean="0">
                            <a:ln>
                              <a:noFill/>
                            </a:ln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s-ES" sz="2400" i="1" smtClean="0">
                                <a:ln>
                                  <a:noFill/>
                                </a:ln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2400" b="0" i="1" smtClean="0">
                                <a:ln>
                                  <a:noFill/>
                                </a:ln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s-ES" sz="2400" b="0" i="1" smtClean="0">
                                <a:ln>
                                  <a:noFill/>
                                </a:ln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s-ES" sz="2400" b="0" i="1" smtClean="0">
                        <a:ln>
                          <a:noFill/>
                        </a:ln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s-ES" sz="2400" i="1">
                            <a:ln>
                              <a:noFill/>
                            </a:ln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2400" b="0" i="1">
                            <a:ln>
                              <a:noFill/>
                            </a:ln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s-ES" sz="2400" i="1">
                                <a:ln>
                                  <a:noFill/>
                                </a:ln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2400" b="0" i="1">
                                <a:ln>
                                  <a:noFill/>
                                </a:ln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s-ES" sz="2400" b="0" i="1" smtClean="0">
                                <a:ln>
                                  <a:noFill/>
                                </a:ln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s-ES" sz="2400" b="0" i="1">
                        <a:ln>
                          <a:noFill/>
                        </a:ln>
                        <a:latin typeface="Cambria Math" panose="02040503050406030204" pitchFamily="18" charset="0"/>
                      </a:rPr>
                      <m:t> </m:t>
                    </m:r>
                    <m:r>
                      <a:rPr lang="es-ES" sz="2400" b="0" i="1" smtClean="0">
                        <a:ln>
                          <a:noFill/>
                        </a:ln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s-ES" sz="2400" b="0" i="1" smtClean="0">
                        <a:ln>
                          <a:noFill/>
                        </a:ln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es-ES" sz="2400" b="0" i="1" smtClean="0">
                        <a:ln>
                          <a:noFill/>
                        </a:ln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s-ES" sz="2400" b="1" i="1" smtClean="0">
                        <a:ln>
                          <a:noFill/>
                        </a:ln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r>
                      <a:rPr lang="es-ES" sz="2400" b="1" i="1" smtClean="0">
                        <a:ln>
                          <a:noFill/>
                        </a:ln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𝟏𝟐</m:t>
                    </m:r>
                    <m:r>
                      <a:rPr lang="es-ES" sz="2400" b="1" i="1" smtClean="0">
                        <a:ln>
                          <a:noFill/>
                        </a:ln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s-ES" sz="2400" b="1" i="1" smtClean="0">
                        <a:ln>
                          <a:noFill/>
                        </a:ln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</m:t>
                    </m:r>
                    <m:r>
                      <a:rPr lang="es-ES" sz="2400" b="1" i="1" smtClean="0">
                        <a:ln>
                          <a:noFill/>
                        </a:ln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sz="2400" b="1" dirty="0" smtClean="0">
                    <a:ln>
                      <a:noFill/>
                    </a:ln>
                  </a:rPr>
                  <a:t>Ω</a:t>
                </a:r>
                <a:endParaRPr lang="es-ES" sz="2400" b="1" dirty="0">
                  <a:ln>
                    <a:noFill/>
                  </a:ln>
                </a:endParaRPr>
              </a:p>
            </p:txBody>
          </p:sp>
        </mc:Choice>
        <mc:Fallback xmlns="">
          <p:sp>
            <p:nvSpPr>
              <p:cNvPr id="35" name="CuadroTexto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4464" y="2281638"/>
                <a:ext cx="4112242" cy="669863"/>
              </a:xfrm>
              <a:prstGeom prst="rect">
                <a:avLst/>
              </a:prstGeom>
              <a:blipFill>
                <a:blip r:embed="rId4"/>
                <a:stretch>
                  <a:fillRect b="-90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Earthing Issues at ORM. UCM-ELEC</a:t>
            </a:r>
            <a:endParaRPr lang="es-ES"/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dirty="0" err="1" smtClean="0">
                <a:solidFill>
                  <a:srgbClr val="002060"/>
                </a:solidFill>
              </a:rPr>
              <a:t>Electrodes</a:t>
            </a:r>
            <a:r>
              <a:rPr lang="es-ES" sz="3600" b="1" dirty="0" smtClean="0">
                <a:solidFill>
                  <a:srgbClr val="002060"/>
                </a:solidFill>
              </a:rPr>
              <a:t> </a:t>
            </a:r>
            <a:r>
              <a:rPr lang="es-ES" sz="3600" b="1" dirty="0" err="1" smtClean="0">
                <a:solidFill>
                  <a:srgbClr val="002060"/>
                </a:solidFill>
              </a:rPr>
              <a:t>or</a:t>
            </a:r>
            <a:r>
              <a:rPr lang="es-ES" sz="3600" b="1" dirty="0" smtClean="0">
                <a:solidFill>
                  <a:srgbClr val="002060"/>
                </a:solidFill>
              </a:rPr>
              <a:t> Earthing </a:t>
            </a:r>
            <a:r>
              <a:rPr lang="es-ES" sz="3600" b="1" dirty="0" err="1" smtClean="0">
                <a:solidFill>
                  <a:srgbClr val="002060"/>
                </a:solidFill>
              </a:rPr>
              <a:t>Systems</a:t>
            </a:r>
            <a:r>
              <a:rPr lang="es-ES" sz="3600" b="1" dirty="0" smtClean="0">
                <a:solidFill>
                  <a:srgbClr val="002060"/>
                </a:solidFill>
              </a:rPr>
              <a:t> </a:t>
            </a:r>
            <a:r>
              <a:rPr lang="es-ES" sz="3600" b="1" dirty="0" err="1" smtClean="0">
                <a:solidFill>
                  <a:srgbClr val="002060"/>
                </a:solidFill>
              </a:rPr>
              <a:t>interconnection</a:t>
            </a:r>
            <a:endParaRPr lang="es-ES" sz="3600" b="1" dirty="0">
              <a:solidFill>
                <a:srgbClr val="002060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7974464" y="1530692"/>
            <a:ext cx="3972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/>
              <a:t>Expected</a:t>
            </a:r>
            <a:r>
              <a:rPr lang="es-ES" b="1" dirty="0" smtClean="0"/>
              <a:t> </a:t>
            </a:r>
            <a:r>
              <a:rPr lang="es-ES" b="1" dirty="0" err="1" smtClean="0"/>
              <a:t>value</a:t>
            </a:r>
            <a:r>
              <a:rPr lang="es-ES" b="1" dirty="0"/>
              <a:t> </a:t>
            </a:r>
            <a:r>
              <a:rPr lang="es-ES" b="1" dirty="0" err="1" smtClean="0"/>
              <a:t>for</a:t>
            </a:r>
            <a:r>
              <a:rPr lang="es-ES" b="1" dirty="0" smtClean="0"/>
              <a:t> </a:t>
            </a:r>
            <a:r>
              <a:rPr lang="es-ES" b="1" dirty="0" err="1" smtClean="0"/>
              <a:t>earth</a:t>
            </a:r>
            <a:r>
              <a:rPr lang="es-ES" b="1" dirty="0" smtClean="0"/>
              <a:t> </a:t>
            </a:r>
            <a:r>
              <a:rPr lang="es-ES" b="1" dirty="0" err="1" smtClean="0"/>
              <a:t>resistance</a:t>
            </a:r>
            <a:r>
              <a:rPr lang="es-ES" b="1" dirty="0" smtClean="0"/>
              <a:t> of LST1-LST3 </a:t>
            </a:r>
            <a:r>
              <a:rPr lang="es-ES" b="1" dirty="0" err="1" smtClean="0"/>
              <a:t>interconnection</a:t>
            </a:r>
            <a:r>
              <a:rPr lang="es-ES" b="1" dirty="0" smtClean="0"/>
              <a:t>:</a:t>
            </a:r>
            <a:endParaRPr lang="es-ES" b="1" dirty="0"/>
          </a:p>
        </p:txBody>
      </p:sp>
      <p:pic>
        <p:nvPicPr>
          <p:cNvPr id="18" name="Imagen 17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3808574"/>
            <a:ext cx="2701212" cy="1848947"/>
          </a:xfrm>
          <a:prstGeom prst="rect">
            <a:avLst/>
          </a:prstGeom>
        </p:spPr>
      </p:pic>
      <p:pic>
        <p:nvPicPr>
          <p:cNvPr id="19" name="Imagen 18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56441" y="3819530"/>
            <a:ext cx="2631857" cy="1837991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9887084" y="5836836"/>
            <a:ext cx="1180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11.6 </a:t>
            </a:r>
            <a:r>
              <a:rPr lang="el-GR" sz="2400" b="1" dirty="0" smtClean="0"/>
              <a:t>Ω</a:t>
            </a:r>
            <a:endParaRPr lang="es-ES" sz="2400" b="1" dirty="0"/>
          </a:p>
        </p:txBody>
      </p:sp>
      <p:sp>
        <p:nvSpPr>
          <p:cNvPr id="22" name="CuadroTexto 21"/>
          <p:cNvSpPr txBox="1"/>
          <p:nvPr/>
        </p:nvSpPr>
        <p:spPr>
          <a:xfrm>
            <a:off x="7125887" y="5836836"/>
            <a:ext cx="1155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70.7 </a:t>
            </a:r>
            <a:r>
              <a:rPr lang="el-GR" sz="2400" b="1" dirty="0" smtClean="0"/>
              <a:t>Ω</a:t>
            </a:r>
            <a:endParaRPr lang="es-ES" sz="2400" b="1" dirty="0"/>
          </a:p>
        </p:txBody>
      </p:sp>
      <p:cxnSp>
        <p:nvCxnSpPr>
          <p:cNvPr id="23" name="Conector recto de flecha 22"/>
          <p:cNvCxnSpPr/>
          <p:nvPr/>
        </p:nvCxnSpPr>
        <p:spPr>
          <a:xfrm>
            <a:off x="8422177" y="6067668"/>
            <a:ext cx="134360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/>
          <p:cNvCxnSpPr/>
          <p:nvPr/>
        </p:nvCxnSpPr>
        <p:spPr>
          <a:xfrm>
            <a:off x="8344677" y="4733047"/>
            <a:ext cx="134360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uadroTexto 29"/>
          <p:cNvSpPr txBox="1"/>
          <p:nvPr/>
        </p:nvSpPr>
        <p:spPr>
          <a:xfrm>
            <a:off x="6593914" y="3292935"/>
            <a:ext cx="3789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/>
              <a:t>Simulation</a:t>
            </a:r>
            <a:r>
              <a:rPr lang="es-ES" b="1" dirty="0" smtClean="0"/>
              <a:t> of </a:t>
            </a:r>
            <a:r>
              <a:rPr lang="es-ES" b="1" dirty="0" err="1" smtClean="0"/>
              <a:t>the</a:t>
            </a:r>
            <a:r>
              <a:rPr lang="es-ES" b="1" dirty="0" smtClean="0"/>
              <a:t> </a:t>
            </a:r>
            <a:r>
              <a:rPr lang="es-ES" b="1" dirty="0" err="1" smtClean="0"/>
              <a:t>resitance</a:t>
            </a:r>
            <a:r>
              <a:rPr lang="es-ES" b="1" dirty="0" smtClean="0"/>
              <a:t> in LST3</a:t>
            </a:r>
            <a:endParaRPr lang="es-ES" b="1" dirty="0"/>
          </a:p>
        </p:txBody>
      </p:sp>
      <p:sp>
        <p:nvSpPr>
          <p:cNvPr id="31" name="Marcador de contenido 2"/>
          <p:cNvSpPr txBox="1">
            <a:spLocks/>
          </p:cNvSpPr>
          <p:nvPr/>
        </p:nvSpPr>
        <p:spPr>
          <a:xfrm>
            <a:off x="7390839" y="3849413"/>
            <a:ext cx="2719417" cy="3865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s-ES" sz="1600" b="1" dirty="0" smtClean="0">
                <a:solidFill>
                  <a:schemeClr val="bg1"/>
                </a:solidFill>
              </a:rPr>
              <a:t>No </a:t>
            </a:r>
            <a:r>
              <a:rPr lang="es-ES" sz="1600" b="1" dirty="0" err="1" smtClean="0">
                <a:solidFill>
                  <a:schemeClr val="bg1"/>
                </a:solidFill>
              </a:rPr>
              <a:t>connected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32" name="Marcador de contenido 2"/>
          <p:cNvSpPr txBox="1">
            <a:spLocks/>
          </p:cNvSpPr>
          <p:nvPr/>
        </p:nvSpPr>
        <p:spPr>
          <a:xfrm>
            <a:off x="9191613" y="5282781"/>
            <a:ext cx="2719417" cy="3865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s-ES" sz="1600" b="1" dirty="0" err="1" smtClean="0">
                <a:solidFill>
                  <a:schemeClr val="bg1"/>
                </a:solidFill>
              </a:rPr>
              <a:t>Connected</a:t>
            </a:r>
            <a:endParaRPr lang="es-E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58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00AF8-C349-4B67-8037-FCC6C23BEF92}" type="slidenum">
              <a:rPr lang="es-ES" smtClean="0"/>
              <a:t>13</a:t>
            </a:fld>
            <a:endParaRPr lang="es-ES"/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4879447"/>
              </p:ext>
            </p:extLst>
          </p:nvPr>
        </p:nvGraphicFramePr>
        <p:xfrm>
          <a:off x="282630" y="3194360"/>
          <a:ext cx="11729259" cy="320040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4301760">
                  <a:extLst>
                    <a:ext uri="{9D8B030D-6E8A-4147-A177-3AD203B41FA5}">
                      <a16:colId xmlns:a16="http://schemas.microsoft.com/office/drawing/2014/main" val="3549991088"/>
                    </a:ext>
                  </a:extLst>
                </a:gridCol>
                <a:gridCol w="3734380">
                  <a:extLst>
                    <a:ext uri="{9D8B030D-6E8A-4147-A177-3AD203B41FA5}">
                      <a16:colId xmlns:a16="http://schemas.microsoft.com/office/drawing/2014/main" val="1056004747"/>
                    </a:ext>
                  </a:extLst>
                </a:gridCol>
                <a:gridCol w="3693119">
                  <a:extLst>
                    <a:ext uri="{9D8B030D-6E8A-4147-A177-3AD203B41FA5}">
                      <a16:colId xmlns:a16="http://schemas.microsoft.com/office/drawing/2014/main" val="27633069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err="1" smtClean="0"/>
                        <a:t>Solution</a:t>
                      </a:r>
                      <a:endParaRPr lang="es-E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err="1" smtClean="0"/>
                        <a:t>Homogeneous</a:t>
                      </a:r>
                      <a:r>
                        <a:rPr lang="es-ES" sz="2000" dirty="0" smtClean="0"/>
                        <a:t> </a:t>
                      </a:r>
                      <a:r>
                        <a:rPr lang="es-ES" sz="2000" dirty="0" err="1" smtClean="0"/>
                        <a:t>soil</a:t>
                      </a:r>
                      <a:r>
                        <a:rPr lang="es-ES" sz="2000" dirty="0" smtClean="0"/>
                        <a:t> (LST1)</a:t>
                      </a:r>
                      <a:endParaRPr lang="es-E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Non- </a:t>
                      </a:r>
                      <a:r>
                        <a:rPr lang="es-ES" sz="2000" dirty="0" err="1" smtClean="0"/>
                        <a:t>homogeneous</a:t>
                      </a:r>
                      <a:r>
                        <a:rPr lang="es-ES" sz="2000" dirty="0" smtClean="0"/>
                        <a:t> </a:t>
                      </a:r>
                      <a:r>
                        <a:rPr lang="es-ES" sz="2000" dirty="0" err="1" smtClean="0"/>
                        <a:t>soil</a:t>
                      </a:r>
                      <a:r>
                        <a:rPr lang="es-ES" sz="2000" dirty="0" smtClean="0"/>
                        <a:t> (LST3)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28366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 err="1" smtClean="0"/>
                        <a:t>Low</a:t>
                      </a:r>
                      <a:r>
                        <a:rPr lang="es-ES" sz="2000" dirty="0" smtClean="0"/>
                        <a:t> </a:t>
                      </a:r>
                      <a:r>
                        <a:rPr lang="es-ES" sz="2000" dirty="0" err="1" smtClean="0"/>
                        <a:t>resistivity</a:t>
                      </a:r>
                      <a:r>
                        <a:rPr lang="es-ES" sz="2000" dirty="0" smtClean="0"/>
                        <a:t> </a:t>
                      </a:r>
                      <a:r>
                        <a:rPr lang="es-ES" sz="2000" dirty="0" err="1" smtClean="0"/>
                        <a:t>materials</a:t>
                      </a:r>
                      <a:r>
                        <a:rPr lang="es-ES" sz="2000" dirty="0" smtClean="0"/>
                        <a:t> </a:t>
                      </a:r>
                      <a:r>
                        <a:rPr lang="es-ES" sz="2000" dirty="0" err="1" smtClean="0"/>
                        <a:t>or</a:t>
                      </a:r>
                      <a:r>
                        <a:rPr lang="es-ES" sz="2000" dirty="0" smtClean="0"/>
                        <a:t> </a:t>
                      </a:r>
                      <a:r>
                        <a:rPr lang="es-ES" sz="2000" dirty="0" err="1" smtClean="0"/>
                        <a:t>chemical</a:t>
                      </a:r>
                      <a:r>
                        <a:rPr lang="es-ES" sz="2000" dirty="0" smtClean="0"/>
                        <a:t> </a:t>
                      </a:r>
                      <a:r>
                        <a:rPr lang="es-ES" sz="2000" dirty="0" err="1" smtClean="0"/>
                        <a:t>treatment</a:t>
                      </a:r>
                      <a:endParaRPr lang="es-ES" sz="20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s-E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s-E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3446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 err="1" smtClean="0"/>
                        <a:t>Burying</a:t>
                      </a:r>
                      <a:r>
                        <a:rPr lang="es-ES" sz="2000" dirty="0" smtClean="0"/>
                        <a:t> metal </a:t>
                      </a:r>
                      <a:r>
                        <a:rPr lang="es-ES" sz="2000" dirty="0" err="1" smtClean="0"/>
                        <a:t>grids</a:t>
                      </a:r>
                      <a:r>
                        <a:rPr lang="es-ES" sz="2000" dirty="0" smtClean="0"/>
                        <a:t> </a:t>
                      </a:r>
                      <a:r>
                        <a:rPr lang="es-ES" sz="2000" dirty="0" err="1" smtClean="0"/>
                        <a:t>or</a:t>
                      </a:r>
                      <a:r>
                        <a:rPr lang="es-ES" sz="2000" dirty="0" smtClean="0"/>
                        <a:t> </a:t>
                      </a:r>
                      <a:r>
                        <a:rPr lang="es-ES" sz="2000" dirty="0" err="1" smtClean="0"/>
                        <a:t>plates</a:t>
                      </a:r>
                      <a:r>
                        <a:rPr lang="es-ES" sz="2000" dirty="0" smtClean="0"/>
                        <a:t> (horizontal)</a:t>
                      </a:r>
                      <a:endParaRPr lang="es-ES" sz="20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s-E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s-E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54045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 smtClean="0"/>
                        <a:t>Vertical </a:t>
                      </a:r>
                      <a:r>
                        <a:rPr lang="es-ES" sz="2000" dirty="0" err="1" smtClean="0"/>
                        <a:t>electrodes</a:t>
                      </a:r>
                      <a:r>
                        <a:rPr lang="es-ES" sz="2000" dirty="0" smtClean="0"/>
                        <a:t> </a:t>
                      </a:r>
                      <a:r>
                        <a:rPr lang="es-ES" sz="2000" dirty="0" err="1" smtClean="0"/>
                        <a:t>buried</a:t>
                      </a:r>
                      <a:r>
                        <a:rPr lang="es-ES" sz="2000" dirty="0" smtClean="0"/>
                        <a:t> </a:t>
                      </a:r>
                      <a:r>
                        <a:rPr lang="es-ES" sz="2000" dirty="0" err="1" smtClean="0"/>
                        <a:t>into</a:t>
                      </a:r>
                      <a:r>
                        <a:rPr lang="es-ES" sz="2000" dirty="0" smtClean="0"/>
                        <a:t> </a:t>
                      </a:r>
                      <a:r>
                        <a:rPr lang="es-ES" sz="2000" dirty="0" err="1" smtClean="0"/>
                        <a:t>the</a:t>
                      </a:r>
                      <a:r>
                        <a:rPr lang="es-ES" sz="2000" dirty="0" smtClean="0"/>
                        <a:t> </a:t>
                      </a:r>
                      <a:r>
                        <a:rPr lang="es-ES" sz="2000" dirty="0" err="1" smtClean="0"/>
                        <a:t>ground</a:t>
                      </a:r>
                      <a:endParaRPr lang="es-ES" sz="20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s-E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s-E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97692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 err="1" smtClean="0"/>
                        <a:t>Electrodes</a:t>
                      </a:r>
                      <a:r>
                        <a:rPr lang="es-ES" sz="2000" dirty="0" smtClean="0"/>
                        <a:t> </a:t>
                      </a:r>
                      <a:r>
                        <a:rPr lang="es-ES" sz="2000" dirty="0" err="1" smtClean="0"/>
                        <a:t>or</a:t>
                      </a:r>
                      <a:r>
                        <a:rPr lang="es-ES" sz="2000" dirty="0" smtClean="0"/>
                        <a:t> </a:t>
                      </a:r>
                      <a:r>
                        <a:rPr lang="es-ES" sz="2000" dirty="0" err="1" smtClean="0"/>
                        <a:t>earthing</a:t>
                      </a:r>
                      <a:r>
                        <a:rPr lang="es-ES" sz="2000" dirty="0" smtClean="0"/>
                        <a:t> </a:t>
                      </a:r>
                      <a:r>
                        <a:rPr lang="es-ES" sz="2000" dirty="0" err="1" smtClean="0"/>
                        <a:t>systems</a:t>
                      </a:r>
                      <a:r>
                        <a:rPr lang="es-ES" sz="2000" dirty="0" smtClean="0"/>
                        <a:t> </a:t>
                      </a:r>
                      <a:r>
                        <a:rPr lang="es-ES" sz="2000" dirty="0" err="1" smtClean="0"/>
                        <a:t>interconnection</a:t>
                      </a:r>
                      <a:endParaRPr lang="es-ES" sz="20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s-E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s-E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8174716"/>
                  </a:ext>
                </a:extLst>
              </a:tr>
            </a:tbl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14514" y="4347416"/>
            <a:ext cx="643702" cy="64370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65483" y="3632753"/>
            <a:ext cx="560007" cy="639808"/>
          </a:xfrm>
          <a:prstGeom prst="rect">
            <a:avLst/>
          </a:prstGeom>
        </p:spPr>
      </p:pic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Earthing Issues at ORM. UCM-ELEC</a:t>
            </a:r>
            <a:endParaRPr lang="es-ES"/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dirty="0" err="1" smtClean="0">
                <a:solidFill>
                  <a:srgbClr val="002060"/>
                </a:solidFill>
              </a:rPr>
              <a:t>Possible</a:t>
            </a:r>
            <a:r>
              <a:rPr lang="es-ES" sz="3600" b="1" dirty="0" smtClean="0">
                <a:solidFill>
                  <a:srgbClr val="002060"/>
                </a:solidFill>
              </a:rPr>
              <a:t> </a:t>
            </a:r>
            <a:r>
              <a:rPr lang="es-ES" sz="3600" b="1" dirty="0" err="1" smtClean="0">
                <a:solidFill>
                  <a:srgbClr val="002060"/>
                </a:solidFill>
              </a:rPr>
              <a:t>solutions</a:t>
            </a:r>
            <a:r>
              <a:rPr lang="es-ES" sz="3600" b="1" dirty="0" smtClean="0">
                <a:solidFill>
                  <a:srgbClr val="002060"/>
                </a:solidFill>
              </a:rPr>
              <a:t> to </a:t>
            </a:r>
            <a:r>
              <a:rPr lang="es-ES" sz="3600" b="1" dirty="0" err="1" smtClean="0">
                <a:solidFill>
                  <a:srgbClr val="002060"/>
                </a:solidFill>
              </a:rPr>
              <a:t>lowering</a:t>
            </a:r>
            <a:r>
              <a:rPr lang="es-ES" sz="3600" b="1" dirty="0" smtClean="0">
                <a:solidFill>
                  <a:srgbClr val="002060"/>
                </a:solidFill>
              </a:rPr>
              <a:t> </a:t>
            </a:r>
            <a:r>
              <a:rPr lang="es-ES" sz="3600" b="1" dirty="0" err="1" smtClean="0">
                <a:solidFill>
                  <a:srgbClr val="002060"/>
                </a:solidFill>
              </a:rPr>
              <a:t>earth</a:t>
            </a:r>
            <a:r>
              <a:rPr lang="es-ES" sz="3600" b="1" dirty="0" smtClean="0">
                <a:solidFill>
                  <a:srgbClr val="002060"/>
                </a:solidFill>
              </a:rPr>
              <a:t> </a:t>
            </a:r>
            <a:r>
              <a:rPr lang="es-ES" sz="3600" b="1" dirty="0" err="1" smtClean="0">
                <a:solidFill>
                  <a:srgbClr val="002060"/>
                </a:solidFill>
              </a:rPr>
              <a:t>resistance</a:t>
            </a:r>
            <a:r>
              <a:rPr lang="es-ES" sz="3600" b="1" dirty="0" smtClean="0">
                <a:solidFill>
                  <a:srgbClr val="002060"/>
                </a:solidFill>
              </a:rPr>
              <a:t> </a:t>
            </a:r>
            <a:endParaRPr lang="es-ES" sz="3600" b="1" dirty="0">
              <a:solidFill>
                <a:srgbClr val="002060"/>
              </a:solidFill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88061" y="3623624"/>
            <a:ext cx="560007" cy="639808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46213" y="4343523"/>
            <a:ext cx="643702" cy="643702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46213" y="5020343"/>
            <a:ext cx="643702" cy="643702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88061" y="5738500"/>
            <a:ext cx="643702" cy="643702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23635" y="5736806"/>
            <a:ext cx="643702" cy="643702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65483" y="5022290"/>
            <a:ext cx="560007" cy="63980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559581" y="1359943"/>
            <a:ext cx="113718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Soil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resistivity is necessary when determining the design of the grounding system for new installations.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Poor soil conditions (high resistivity) can be overcome with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specific grounding designs.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b="1" dirty="0">
                <a:solidFill>
                  <a:schemeClr val="accent5">
                    <a:lumMod val="50000"/>
                  </a:schemeClr>
                </a:solidFill>
              </a:rPr>
              <a:t>Our findings might help to efficiently design the future ground structures for the installations under construction and are applicable to other similar sites with soils of volcanic nature.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32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323" y="931546"/>
            <a:ext cx="7542692" cy="503091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6000"/>
              </a:srgbClr>
            </a:outerShdw>
          </a:effectLst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00AF8-C349-4B67-8037-FCC6C23BEF92}" type="slidenum">
              <a:rPr lang="es-ES" smtClean="0"/>
              <a:t>14</a:t>
            </a:fld>
            <a:endParaRPr lang="es-ES"/>
          </a:p>
        </p:txBody>
      </p:sp>
      <p:sp>
        <p:nvSpPr>
          <p:cNvPr id="7" name="Título 1"/>
          <p:cNvSpPr txBox="1">
            <a:spLocks/>
          </p:cNvSpPr>
          <p:nvPr/>
        </p:nvSpPr>
        <p:spPr bwMode="gray">
          <a:xfrm>
            <a:off x="1819615" y="1141964"/>
            <a:ext cx="8955528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9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Thank</a:t>
            </a:r>
            <a:r>
              <a:rPr lang="es-ES" sz="9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 </a:t>
            </a:r>
            <a:r>
              <a:rPr lang="es-ES" sz="9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You</a:t>
            </a:r>
            <a:endParaRPr lang="es-ES" sz="9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Earthing Issues at ORM. UCM-ELEC</a:t>
            </a:r>
            <a:endParaRPr lang="es-ES"/>
          </a:p>
        </p:txBody>
      </p:sp>
      <p:pic>
        <p:nvPicPr>
          <p:cNvPr id="8" name="Picture 4" descr="CTA_Logo_Template_RGB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8" y="202155"/>
            <a:ext cx="2390419" cy="93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2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dirty="0" err="1" smtClean="0">
                <a:solidFill>
                  <a:srgbClr val="002060"/>
                </a:solidFill>
              </a:rPr>
              <a:t>Main</a:t>
            </a:r>
            <a:r>
              <a:rPr lang="es-ES" sz="3600" b="1" dirty="0" smtClean="0">
                <a:solidFill>
                  <a:srgbClr val="002060"/>
                </a:solidFill>
              </a:rPr>
              <a:t> </a:t>
            </a:r>
            <a:r>
              <a:rPr lang="es-ES" sz="3600" b="1" dirty="0" err="1" smtClean="0">
                <a:solidFill>
                  <a:srgbClr val="002060"/>
                </a:solidFill>
              </a:rPr>
              <a:t>topics</a:t>
            </a:r>
            <a:r>
              <a:rPr lang="es-ES" sz="3600" b="1" dirty="0" smtClean="0">
                <a:solidFill>
                  <a:srgbClr val="002060"/>
                </a:solidFill>
              </a:rPr>
              <a:t> </a:t>
            </a:r>
            <a:endParaRPr lang="es-ES" sz="3600" b="1" dirty="0">
              <a:solidFill>
                <a:srgbClr val="002060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00AF8-C349-4B67-8037-FCC6C23BEF92}" type="slidenum">
              <a:rPr lang="es-ES" smtClean="0"/>
              <a:t>2</a:t>
            </a:fld>
            <a:endParaRPr lang="es-ES"/>
          </a:p>
        </p:txBody>
      </p:sp>
      <p:sp>
        <p:nvSpPr>
          <p:cNvPr id="3" name="Rectángulo 2"/>
          <p:cNvSpPr/>
          <p:nvPr/>
        </p:nvSpPr>
        <p:spPr>
          <a:xfrm>
            <a:off x="-1216123" y="2060954"/>
            <a:ext cx="1262919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00350" lvl="5" indent="-5143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s-ES" sz="3200" dirty="0" err="1" smtClean="0">
                <a:solidFill>
                  <a:srgbClr val="002060"/>
                </a:solidFill>
              </a:rPr>
              <a:t>Why</a:t>
            </a:r>
            <a:r>
              <a:rPr lang="es-ES" sz="3200" dirty="0" smtClean="0">
                <a:solidFill>
                  <a:srgbClr val="002060"/>
                </a:solidFill>
              </a:rPr>
              <a:t> Earthing?</a:t>
            </a:r>
          </a:p>
          <a:p>
            <a:pPr marL="2800350" lvl="5" indent="-5143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s-ES" sz="3200" dirty="0" err="1" smtClean="0">
                <a:solidFill>
                  <a:srgbClr val="002060"/>
                </a:solidFill>
              </a:rPr>
              <a:t>The</a:t>
            </a:r>
            <a:r>
              <a:rPr lang="es-ES" sz="3200" dirty="0" smtClean="0">
                <a:solidFill>
                  <a:srgbClr val="002060"/>
                </a:solidFill>
              </a:rPr>
              <a:t> </a:t>
            </a:r>
            <a:r>
              <a:rPr lang="es-ES" sz="3200" dirty="0" err="1" smtClean="0">
                <a:solidFill>
                  <a:srgbClr val="002060"/>
                </a:solidFill>
              </a:rPr>
              <a:t>importance</a:t>
            </a:r>
            <a:r>
              <a:rPr lang="es-ES" sz="3200" dirty="0" smtClean="0">
                <a:solidFill>
                  <a:srgbClr val="002060"/>
                </a:solidFill>
              </a:rPr>
              <a:t> of </a:t>
            </a:r>
            <a:r>
              <a:rPr lang="es-ES" sz="3200" dirty="0" err="1" smtClean="0">
                <a:solidFill>
                  <a:srgbClr val="002060"/>
                </a:solidFill>
              </a:rPr>
              <a:t>soil</a:t>
            </a:r>
            <a:r>
              <a:rPr lang="es-ES" sz="3200" dirty="0" smtClean="0">
                <a:solidFill>
                  <a:srgbClr val="002060"/>
                </a:solidFill>
              </a:rPr>
              <a:t> </a:t>
            </a:r>
            <a:r>
              <a:rPr lang="es-ES" sz="3200" dirty="0" err="1" smtClean="0">
                <a:solidFill>
                  <a:srgbClr val="002060"/>
                </a:solidFill>
              </a:rPr>
              <a:t>resistivity</a:t>
            </a:r>
            <a:r>
              <a:rPr lang="es-ES" sz="3200" dirty="0" smtClean="0">
                <a:solidFill>
                  <a:srgbClr val="002060"/>
                </a:solidFill>
              </a:rPr>
              <a:t> and </a:t>
            </a:r>
            <a:r>
              <a:rPr lang="es-ES" sz="3200" dirty="0" err="1" smtClean="0">
                <a:solidFill>
                  <a:srgbClr val="002060"/>
                </a:solidFill>
              </a:rPr>
              <a:t>its</a:t>
            </a:r>
            <a:r>
              <a:rPr lang="es-ES" sz="3200" dirty="0" smtClean="0">
                <a:solidFill>
                  <a:srgbClr val="002060"/>
                </a:solidFill>
              </a:rPr>
              <a:t> </a:t>
            </a:r>
            <a:r>
              <a:rPr lang="es-ES" sz="3200" dirty="0" err="1" smtClean="0">
                <a:solidFill>
                  <a:srgbClr val="002060"/>
                </a:solidFill>
              </a:rPr>
              <a:t>influence</a:t>
            </a:r>
            <a:r>
              <a:rPr lang="es-ES" sz="3200" dirty="0" smtClean="0">
                <a:solidFill>
                  <a:srgbClr val="002060"/>
                </a:solidFill>
              </a:rPr>
              <a:t> in </a:t>
            </a:r>
            <a:r>
              <a:rPr lang="es-ES" sz="3200" dirty="0" err="1" smtClean="0">
                <a:solidFill>
                  <a:srgbClr val="002060"/>
                </a:solidFill>
              </a:rPr>
              <a:t>earth</a:t>
            </a:r>
            <a:r>
              <a:rPr lang="es-ES" sz="3200" dirty="0" smtClean="0">
                <a:solidFill>
                  <a:srgbClr val="002060"/>
                </a:solidFill>
              </a:rPr>
              <a:t> </a:t>
            </a:r>
            <a:r>
              <a:rPr lang="es-ES" sz="3200" dirty="0" err="1" smtClean="0">
                <a:solidFill>
                  <a:srgbClr val="002060"/>
                </a:solidFill>
              </a:rPr>
              <a:t>resistance</a:t>
            </a:r>
            <a:r>
              <a:rPr lang="es-ES" sz="3200" dirty="0" smtClean="0">
                <a:solidFill>
                  <a:srgbClr val="002060"/>
                </a:solidFill>
              </a:rPr>
              <a:t> </a:t>
            </a:r>
            <a:r>
              <a:rPr lang="es-ES" sz="3200" dirty="0" err="1" smtClean="0">
                <a:solidFill>
                  <a:srgbClr val="002060"/>
                </a:solidFill>
              </a:rPr>
              <a:t>value</a:t>
            </a:r>
            <a:endParaRPr lang="es-ES" sz="3200" dirty="0" smtClean="0">
              <a:solidFill>
                <a:srgbClr val="002060"/>
              </a:solidFill>
            </a:endParaRPr>
          </a:p>
          <a:p>
            <a:pPr marL="2800350" lvl="5" indent="-5143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s-ES" sz="3200" dirty="0" err="1" smtClean="0">
                <a:solidFill>
                  <a:srgbClr val="002060"/>
                </a:solidFill>
              </a:rPr>
              <a:t>Representative</a:t>
            </a:r>
            <a:r>
              <a:rPr lang="es-ES" sz="3200" dirty="0" smtClean="0">
                <a:solidFill>
                  <a:srgbClr val="002060"/>
                </a:solidFill>
              </a:rPr>
              <a:t> </a:t>
            </a:r>
            <a:r>
              <a:rPr lang="es-ES" sz="3200" dirty="0" err="1" smtClean="0">
                <a:solidFill>
                  <a:srgbClr val="002060"/>
                </a:solidFill>
              </a:rPr>
              <a:t>situations</a:t>
            </a:r>
            <a:r>
              <a:rPr lang="es-ES" sz="3200" dirty="0" smtClean="0">
                <a:solidFill>
                  <a:srgbClr val="002060"/>
                </a:solidFill>
              </a:rPr>
              <a:t> in ORM</a:t>
            </a:r>
          </a:p>
          <a:p>
            <a:pPr marL="2800350" lvl="5" indent="-5143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s-ES" sz="3200" dirty="0" err="1" smtClean="0">
                <a:solidFill>
                  <a:srgbClr val="002060"/>
                </a:solidFill>
              </a:rPr>
              <a:t>How</a:t>
            </a:r>
            <a:r>
              <a:rPr lang="es-ES" sz="3200" dirty="0" smtClean="0">
                <a:solidFill>
                  <a:srgbClr val="002060"/>
                </a:solidFill>
              </a:rPr>
              <a:t> to </a:t>
            </a:r>
            <a:r>
              <a:rPr lang="es-ES" sz="3200" dirty="0" err="1" smtClean="0">
                <a:solidFill>
                  <a:srgbClr val="002060"/>
                </a:solidFill>
              </a:rPr>
              <a:t>improve</a:t>
            </a:r>
            <a:r>
              <a:rPr lang="es-ES" sz="3200" dirty="0" smtClean="0">
                <a:solidFill>
                  <a:srgbClr val="002060"/>
                </a:solidFill>
              </a:rPr>
              <a:t> Earthing </a:t>
            </a:r>
            <a:r>
              <a:rPr lang="es-ES" sz="3200" dirty="0" err="1" smtClean="0">
                <a:solidFill>
                  <a:srgbClr val="002060"/>
                </a:solidFill>
              </a:rPr>
              <a:t>systems</a:t>
            </a:r>
            <a:endParaRPr lang="es-ES" sz="3200" dirty="0" smtClean="0">
              <a:solidFill>
                <a:srgbClr val="00206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Earthing Issues at ORM. UCM-ELEC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182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538870" y="1401584"/>
            <a:ext cx="1125689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2400" b="1" dirty="0" err="1" smtClean="0">
                <a:solidFill>
                  <a:srgbClr val="002060"/>
                </a:solidFill>
              </a:rPr>
              <a:t>Earth</a:t>
            </a:r>
            <a:r>
              <a:rPr lang="es-ES" sz="2400" b="1" dirty="0" smtClean="0">
                <a:solidFill>
                  <a:srgbClr val="002060"/>
                </a:solidFill>
              </a:rPr>
              <a:t> </a:t>
            </a:r>
            <a:r>
              <a:rPr lang="es-ES" sz="2400" b="1" dirty="0" err="1" smtClean="0">
                <a:solidFill>
                  <a:srgbClr val="002060"/>
                </a:solidFill>
              </a:rPr>
              <a:t>Resistance</a:t>
            </a:r>
            <a:r>
              <a:rPr lang="es-ES" sz="2400" b="1" dirty="0" smtClean="0">
                <a:solidFill>
                  <a:srgbClr val="002060"/>
                </a:solidFill>
              </a:rPr>
              <a:t>: “</a:t>
            </a:r>
            <a:r>
              <a:rPr lang="en-US" sz="2400" dirty="0" smtClean="0">
                <a:solidFill>
                  <a:srgbClr val="002060"/>
                </a:solidFill>
              </a:rPr>
              <a:t>Resistance</a:t>
            </a:r>
            <a:r>
              <a:rPr lang="en-US" sz="2400" dirty="0">
                <a:solidFill>
                  <a:srgbClr val="002060"/>
                </a:solidFill>
              </a:rPr>
              <a:t> between the electrode and the point of zero </a:t>
            </a:r>
            <a:r>
              <a:rPr lang="en-US" sz="2400" dirty="0" smtClean="0">
                <a:solidFill>
                  <a:srgbClr val="002060"/>
                </a:solidFill>
              </a:rPr>
              <a:t>potential (the infinite earth)”</a:t>
            </a:r>
          </a:p>
          <a:p>
            <a:pPr marL="0" indent="0" algn="just">
              <a:buNone/>
            </a:pPr>
            <a:r>
              <a:rPr lang="es-ES" sz="2400" b="1" dirty="0" smtClean="0">
                <a:solidFill>
                  <a:srgbClr val="002060"/>
                </a:solidFill>
              </a:rPr>
              <a:t>Earthing </a:t>
            </a:r>
            <a:r>
              <a:rPr lang="es-ES" sz="2400" b="1" dirty="0" err="1" smtClean="0">
                <a:solidFill>
                  <a:srgbClr val="002060"/>
                </a:solidFill>
              </a:rPr>
              <a:t>System</a:t>
            </a:r>
            <a:r>
              <a:rPr lang="es-ES" sz="2400" b="1" dirty="0" smtClean="0">
                <a:solidFill>
                  <a:srgbClr val="002060"/>
                </a:solidFill>
              </a:rPr>
              <a:t>: </a:t>
            </a:r>
            <a:r>
              <a:rPr lang="en-US" sz="2400" dirty="0" smtClean="0">
                <a:solidFill>
                  <a:srgbClr val="002060"/>
                </a:solidFill>
              </a:rPr>
              <a:t>Conducting </a:t>
            </a:r>
            <a:r>
              <a:rPr lang="en-US" sz="2400" dirty="0">
                <a:solidFill>
                  <a:srgbClr val="002060"/>
                </a:solidFill>
              </a:rPr>
              <a:t>connection between an electrical circuit and the Earth to prevent damage in the case of high discharges</a:t>
            </a:r>
            <a:r>
              <a:rPr lang="en-US" sz="2400" dirty="0" smtClean="0">
                <a:solidFill>
                  <a:srgbClr val="002060"/>
                </a:solidFill>
              </a:rPr>
              <a:t>. It should be AS LOW AS POSSIBLE. Standards recommend &lt; 10 </a:t>
            </a:r>
            <a:r>
              <a:rPr lang="el-GR" sz="2400" dirty="0" smtClean="0">
                <a:solidFill>
                  <a:srgbClr val="002060"/>
                </a:solidFill>
              </a:rPr>
              <a:t>Ω</a:t>
            </a:r>
            <a:r>
              <a:rPr lang="es-ES" sz="2400" dirty="0" smtClean="0">
                <a:solidFill>
                  <a:srgbClr val="002060"/>
                </a:solidFill>
              </a:rPr>
              <a:t> (</a:t>
            </a:r>
            <a:r>
              <a:rPr lang="es-ES" sz="2400" dirty="0" err="1" smtClean="0">
                <a:solidFill>
                  <a:srgbClr val="002060"/>
                </a:solidFill>
              </a:rPr>
              <a:t>low</a:t>
            </a:r>
            <a:r>
              <a:rPr lang="es-ES" sz="2400" dirty="0" smtClean="0">
                <a:solidFill>
                  <a:srgbClr val="002060"/>
                </a:solidFill>
              </a:rPr>
              <a:t> </a:t>
            </a:r>
            <a:r>
              <a:rPr lang="es-ES" sz="2400" dirty="0" err="1" smtClean="0">
                <a:solidFill>
                  <a:srgbClr val="002060"/>
                </a:solidFill>
              </a:rPr>
              <a:t>frequency</a:t>
            </a:r>
            <a:r>
              <a:rPr lang="es-ES" sz="2400" dirty="0" smtClean="0">
                <a:solidFill>
                  <a:srgbClr val="002060"/>
                </a:solidFill>
              </a:rPr>
              <a:t>) [IEC-62305-3]. </a:t>
            </a:r>
            <a:r>
              <a:rPr lang="en-US" sz="2400" dirty="0" smtClean="0">
                <a:solidFill>
                  <a:srgbClr val="002060"/>
                </a:solidFill>
              </a:rPr>
              <a:t>It is influenced by:</a:t>
            </a:r>
          </a:p>
          <a:p>
            <a:pPr marL="2800350" lvl="5" indent="-5143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s-ES" sz="2400" dirty="0" err="1" smtClean="0">
                <a:solidFill>
                  <a:srgbClr val="002060"/>
                </a:solidFill>
              </a:rPr>
              <a:t>Resistance</a:t>
            </a:r>
            <a:r>
              <a:rPr lang="es-ES" sz="2400" dirty="0" smtClean="0">
                <a:solidFill>
                  <a:srgbClr val="002060"/>
                </a:solidFill>
              </a:rPr>
              <a:t> of </a:t>
            </a:r>
            <a:r>
              <a:rPr lang="es-ES" sz="2400" dirty="0" err="1" smtClean="0">
                <a:solidFill>
                  <a:srgbClr val="002060"/>
                </a:solidFill>
              </a:rPr>
              <a:t>the</a:t>
            </a:r>
            <a:r>
              <a:rPr lang="es-ES" sz="2400" dirty="0" smtClean="0">
                <a:solidFill>
                  <a:srgbClr val="002060"/>
                </a:solidFill>
              </a:rPr>
              <a:t> </a:t>
            </a:r>
            <a:r>
              <a:rPr lang="es-ES" sz="2400" dirty="0" err="1" smtClean="0">
                <a:solidFill>
                  <a:srgbClr val="002060"/>
                </a:solidFill>
              </a:rPr>
              <a:t>electrodes</a:t>
            </a:r>
            <a:endParaRPr lang="es-ES" sz="2400" dirty="0" smtClean="0">
              <a:solidFill>
                <a:srgbClr val="002060"/>
              </a:solidFill>
            </a:endParaRPr>
          </a:p>
          <a:p>
            <a:pPr marL="2800350" lvl="5" indent="-5143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s-ES" sz="2400" dirty="0" err="1" smtClean="0">
                <a:solidFill>
                  <a:srgbClr val="002060"/>
                </a:solidFill>
              </a:rPr>
              <a:t>Contact</a:t>
            </a:r>
            <a:r>
              <a:rPr lang="es-ES" sz="2400" dirty="0" smtClean="0">
                <a:solidFill>
                  <a:srgbClr val="002060"/>
                </a:solidFill>
              </a:rPr>
              <a:t> </a:t>
            </a:r>
            <a:r>
              <a:rPr lang="es-ES" sz="2400" dirty="0" err="1" smtClean="0">
                <a:solidFill>
                  <a:srgbClr val="002060"/>
                </a:solidFill>
              </a:rPr>
              <a:t>resistance</a:t>
            </a:r>
            <a:r>
              <a:rPr lang="es-ES" sz="2400" dirty="0" smtClean="0">
                <a:solidFill>
                  <a:srgbClr val="002060"/>
                </a:solidFill>
              </a:rPr>
              <a:t> </a:t>
            </a:r>
            <a:r>
              <a:rPr lang="es-ES" sz="2400" dirty="0" err="1" smtClean="0">
                <a:solidFill>
                  <a:srgbClr val="002060"/>
                </a:solidFill>
              </a:rPr>
              <a:t>between</a:t>
            </a:r>
            <a:r>
              <a:rPr lang="es-ES" sz="2400" dirty="0" smtClean="0">
                <a:solidFill>
                  <a:srgbClr val="002060"/>
                </a:solidFill>
              </a:rPr>
              <a:t> </a:t>
            </a:r>
            <a:r>
              <a:rPr lang="es-ES" sz="2400" dirty="0" err="1" smtClean="0">
                <a:solidFill>
                  <a:srgbClr val="002060"/>
                </a:solidFill>
              </a:rPr>
              <a:t>electrode</a:t>
            </a:r>
            <a:r>
              <a:rPr lang="es-ES" sz="2400" dirty="0" smtClean="0">
                <a:solidFill>
                  <a:srgbClr val="002060"/>
                </a:solidFill>
              </a:rPr>
              <a:t> and </a:t>
            </a:r>
            <a:r>
              <a:rPr lang="es-ES" sz="2400" dirty="0" err="1" smtClean="0">
                <a:solidFill>
                  <a:srgbClr val="002060"/>
                </a:solidFill>
              </a:rPr>
              <a:t>soil</a:t>
            </a:r>
            <a:endParaRPr lang="es-ES" sz="2400" dirty="0" smtClean="0">
              <a:solidFill>
                <a:srgbClr val="002060"/>
              </a:solidFill>
            </a:endParaRPr>
          </a:p>
          <a:p>
            <a:pPr marL="2800350" lvl="5" indent="-5143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s-ES" sz="2400" b="1" dirty="0" err="1" smtClean="0">
                <a:solidFill>
                  <a:srgbClr val="002060"/>
                </a:solidFill>
              </a:rPr>
              <a:t>Resistivity</a:t>
            </a:r>
            <a:r>
              <a:rPr lang="es-ES" sz="2400" b="1" dirty="0" smtClean="0">
                <a:solidFill>
                  <a:srgbClr val="002060"/>
                </a:solidFill>
              </a:rPr>
              <a:t> of </a:t>
            </a:r>
            <a:r>
              <a:rPr lang="es-ES" sz="2400" b="1" dirty="0" err="1" smtClean="0">
                <a:solidFill>
                  <a:srgbClr val="002060"/>
                </a:solidFill>
              </a:rPr>
              <a:t>the</a:t>
            </a:r>
            <a:r>
              <a:rPr lang="es-ES" sz="2400" b="1" dirty="0" smtClean="0">
                <a:solidFill>
                  <a:srgbClr val="002060"/>
                </a:solidFill>
              </a:rPr>
              <a:t> </a:t>
            </a:r>
            <a:r>
              <a:rPr lang="es-ES" sz="2400" b="1" dirty="0" err="1" smtClean="0">
                <a:solidFill>
                  <a:srgbClr val="002060"/>
                </a:solidFill>
              </a:rPr>
              <a:t>soil</a:t>
            </a:r>
            <a:endParaRPr lang="es-ES" sz="2400" b="1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en-US" sz="2400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es-ES" sz="2400" b="1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es-ES" sz="2400" b="1" dirty="0" smtClean="0">
              <a:solidFill>
                <a:srgbClr val="002060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00AF8-C349-4B67-8037-FCC6C23BEF92}" type="slidenum">
              <a:rPr lang="es-ES" smtClean="0"/>
              <a:t>3</a:t>
            </a:fld>
            <a:endParaRPr lang="es-ES"/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ES" sz="3600" b="1" dirty="0" smtClean="0">
                <a:solidFill>
                  <a:srgbClr val="002060"/>
                </a:solidFill>
              </a:rPr>
              <a:t>Earthing</a:t>
            </a:r>
            <a:endParaRPr lang="es-ES" sz="3600" b="1" dirty="0">
              <a:solidFill>
                <a:srgbClr val="002060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Earthing Issues at ORM. UCM-ELEC</a:t>
            </a:r>
            <a:endParaRPr lang="es-ES"/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91E832D4-2A8C-4FFC-BFE8-57F9D383BDDE}"/>
              </a:ext>
            </a:extLst>
          </p:cNvPr>
          <p:cNvGrpSpPr/>
          <p:nvPr/>
        </p:nvGrpSpPr>
        <p:grpSpPr>
          <a:xfrm>
            <a:off x="538870" y="5234796"/>
            <a:ext cx="11216067" cy="836928"/>
            <a:chOff x="1505277" y="745089"/>
            <a:chExt cx="11216067" cy="8369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CuadroTexto 5">
                  <a:extLst>
                    <a:ext uri="{FF2B5EF4-FFF2-40B4-BE49-F238E27FC236}">
                      <a16:creationId xmlns:a16="http://schemas.microsoft.com/office/drawing/2014/main" id="{A8CB2F39-C217-441C-9E30-49C53A1C80B6}"/>
                    </a:ext>
                  </a:extLst>
                </p:cNvPr>
                <p:cNvSpPr txBox="1"/>
                <p:nvPr/>
              </p:nvSpPr>
              <p:spPr>
                <a:xfrm>
                  <a:off x="3685738" y="797817"/>
                  <a:ext cx="1895519" cy="7006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>
                    <a:defRPr lang="es-E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s-E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s-E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f>
                          <m:fPr>
                            <m:ctrlPr>
                              <a:rPr lang="es-ES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S" sz="2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ℓ</m:t>
                            </m:r>
                          </m:num>
                          <m:den>
                            <m:r>
                              <a:rPr lang="es-ES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den>
                        </m:f>
                        <m:r>
                          <a:rPr lang="es-E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s-ES" sz="2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S" sz="2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ℓ</m:t>
                            </m:r>
                          </m:num>
                          <m:den>
                            <m:r>
                              <a:rPr lang="es-ES" sz="240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  <m:r>
                              <a:rPr lang="es-ES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s-ES" sz="2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den>
                        </m:f>
                      </m:oMath>
                    </m:oMathPara>
                  </a14:m>
                  <a:endParaRPr lang="es-ES" sz="2400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CuadroTexto 5">
                  <a:extLst>
                    <a:ext uri="{FF2B5EF4-FFF2-40B4-BE49-F238E27FC236}">
                      <a16:creationId xmlns:a16="http://schemas.microsoft.com/office/drawing/2014/main" id="{A8CB2F39-C217-441C-9E30-49C53A1C80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5738" y="797817"/>
                  <a:ext cx="1895519" cy="70064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4B6A01EC-2345-4E67-AA88-4CCCC90D2086}"/>
                </a:ext>
              </a:extLst>
            </p:cNvPr>
            <p:cNvGrpSpPr/>
            <p:nvPr/>
          </p:nvGrpSpPr>
          <p:grpSpPr>
            <a:xfrm>
              <a:off x="1505277" y="811653"/>
              <a:ext cx="2018355" cy="690124"/>
              <a:chOff x="1709582" y="883655"/>
              <a:chExt cx="2018355" cy="690124"/>
            </a:xfrm>
          </p:grpSpPr>
          <p:sp>
            <p:nvSpPr>
              <p:cNvPr id="15" name="Cilindro 14">
                <a:extLst>
                  <a:ext uri="{FF2B5EF4-FFF2-40B4-BE49-F238E27FC236}">
                    <a16:creationId xmlns:a16="http://schemas.microsoft.com/office/drawing/2014/main" id="{34AD1B1B-2907-4DCE-85DF-EFFBD7C5386F}"/>
                  </a:ext>
                </a:extLst>
              </p:cNvPr>
              <p:cNvSpPr/>
              <p:nvPr/>
            </p:nvSpPr>
            <p:spPr>
              <a:xfrm rot="5400000">
                <a:off x="2404449" y="188788"/>
                <a:ext cx="628621" cy="2018355"/>
              </a:xfrm>
              <a:prstGeom prst="can">
                <a:avLst>
                  <a:gd name="adj" fmla="val 57169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 sz="2400" dirty="0"/>
              </a:p>
            </p:txBody>
          </p:sp>
          <p:sp>
            <p:nvSpPr>
              <p:cNvPr id="16" name="CuadroTexto 11">
                <a:extLst>
                  <a:ext uri="{FF2B5EF4-FFF2-40B4-BE49-F238E27FC236}">
                    <a16:creationId xmlns:a16="http://schemas.microsoft.com/office/drawing/2014/main" id="{07839207-B351-4CA8-A9A1-E237B1F13138}"/>
                  </a:ext>
                </a:extLst>
              </p:cNvPr>
              <p:cNvSpPr txBox="1"/>
              <p:nvPr/>
            </p:nvSpPr>
            <p:spPr>
              <a:xfrm>
                <a:off x="3403809" y="967132"/>
                <a:ext cx="32412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ES" sz="2400" i="1" dirty="0"/>
                  <a:t>S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Rectángulo 16">
                    <a:extLst>
                      <a:ext uri="{FF2B5EF4-FFF2-40B4-BE49-F238E27FC236}">
                        <a16:creationId xmlns:a16="http://schemas.microsoft.com/office/drawing/2014/main" id="{C3BC38AB-2887-45CA-8A04-2BEA900B0BE3}"/>
                      </a:ext>
                    </a:extLst>
                  </p:cNvPr>
                  <p:cNvSpPr/>
                  <p:nvPr/>
                </p:nvSpPr>
                <p:spPr>
                  <a:xfrm>
                    <a:off x="2492828" y="1104369"/>
                    <a:ext cx="412292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>
                    <a:defPPr>
                      <a:defRPr lang="es-E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s-E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oMath>
                      </m:oMathPara>
                    </a14:m>
                    <a:endParaRPr lang="es-ES" sz="2400" dirty="0"/>
                  </a:p>
                </p:txBody>
              </p:sp>
            </mc:Choice>
            <mc:Fallback xmlns="">
              <p:sp>
                <p:nvSpPr>
                  <p:cNvPr id="17" name="Rectángulo 16">
                    <a:extLst>
                      <a:ext uri="{FF2B5EF4-FFF2-40B4-BE49-F238E27FC236}">
                        <a16:creationId xmlns:a16="http://schemas.microsoft.com/office/drawing/2014/main" id="{C3BC38AB-2887-45CA-8A04-2BEA900B0BE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92828" y="1104369"/>
                    <a:ext cx="412292" cy="461665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8" name="Conector recto de flecha 17">
                <a:extLst>
                  <a:ext uri="{FF2B5EF4-FFF2-40B4-BE49-F238E27FC236}">
                    <a16:creationId xmlns:a16="http://schemas.microsoft.com/office/drawing/2014/main" id="{42626C28-2DD7-4F7A-AF31-223ACA7A4BF3}"/>
                  </a:ext>
                </a:extLst>
              </p:cNvPr>
              <p:cNvCxnSpPr/>
              <p:nvPr/>
            </p:nvCxnSpPr>
            <p:spPr>
              <a:xfrm>
                <a:off x="1846385" y="1570460"/>
                <a:ext cx="1736320" cy="331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ángulo 11">
                  <a:extLst>
                    <a:ext uri="{FF2B5EF4-FFF2-40B4-BE49-F238E27FC236}">
                      <a16:creationId xmlns:a16="http://schemas.microsoft.com/office/drawing/2014/main" id="{AC341701-B38D-4F13-9AB2-BD1EB55088F8}"/>
                    </a:ext>
                  </a:extLst>
                </p:cNvPr>
                <p:cNvSpPr/>
                <p:nvPr/>
              </p:nvSpPr>
              <p:spPr>
                <a:xfrm>
                  <a:off x="5844596" y="751020"/>
                  <a:ext cx="1637564" cy="83099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es-E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s-ES" sz="2400" dirty="0" smtClean="0">
                      <a:solidFill>
                        <a:srgbClr val="002060"/>
                      </a:solidFill>
                      <a:ea typeface="Cambria Math" panose="02040503050406030204" pitchFamily="18" charset="0"/>
                    </a:rPr>
                    <a:t>[</a:t>
                  </a:r>
                  <a14:m>
                    <m:oMath xmlns:m="http://schemas.openxmlformats.org/officeDocument/2006/math">
                      <m:r>
                        <a:rPr lang="es-ES" sz="24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</m:oMath>
                  </a14:m>
                  <a:r>
                    <a:rPr lang="es-ES" sz="2400" dirty="0">
                      <a:solidFill>
                        <a:srgbClr val="002060"/>
                      </a:solidFill>
                    </a:rPr>
                    <a:t>]=</a:t>
                  </a:r>
                  <a:r>
                    <a:rPr lang="es-ES" sz="2400" dirty="0" err="1">
                      <a:solidFill>
                        <a:srgbClr val="002060"/>
                      </a:solidFill>
                    </a:rPr>
                    <a:t>Ohm·m</a:t>
                  </a:r>
                  <a:endParaRPr lang="es-ES" sz="2400" dirty="0">
                    <a:solidFill>
                      <a:srgbClr val="002060"/>
                    </a:solidFill>
                  </a:endParaRPr>
                </a:p>
                <a:p>
                  <a:r>
                    <a:rPr lang="es-ES" sz="2400" dirty="0">
                      <a:solidFill>
                        <a:srgbClr val="002060"/>
                      </a:solidFill>
                    </a:rPr>
                    <a:t>[R]=Ohm</a:t>
                  </a:r>
                </a:p>
              </p:txBody>
            </p:sp>
          </mc:Choice>
          <mc:Fallback xmlns="">
            <p:sp>
              <p:nvSpPr>
                <p:cNvPr id="12" name="Rectángulo 11">
                  <a:extLst>
                    <a:ext uri="{FF2B5EF4-FFF2-40B4-BE49-F238E27FC236}">
                      <a16:creationId xmlns:a16="http://schemas.microsoft.com/office/drawing/2014/main" id="{AC341701-B38D-4F13-9AB2-BD1EB55088F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44596" y="751020"/>
                  <a:ext cx="1637564" cy="830997"/>
                </a:xfrm>
                <a:prstGeom prst="rect">
                  <a:avLst/>
                </a:prstGeom>
                <a:blipFill>
                  <a:blip r:embed="rId5"/>
                  <a:stretch>
                    <a:fillRect l="-5970" t="-5839" r="-4851" b="-153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CuadroTexto 8">
              <a:extLst>
                <a:ext uri="{FF2B5EF4-FFF2-40B4-BE49-F238E27FC236}">
                  <a16:creationId xmlns:a16="http://schemas.microsoft.com/office/drawing/2014/main" id="{192CC0C4-DB74-4A61-9FDD-5719EC36701D}"/>
                </a:ext>
              </a:extLst>
            </p:cNvPr>
            <p:cNvSpPr txBox="1"/>
            <p:nvPr/>
          </p:nvSpPr>
          <p:spPr>
            <a:xfrm>
              <a:off x="7630848" y="745089"/>
              <a:ext cx="38781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ES" sz="2400" dirty="0" err="1">
                  <a:solidFill>
                    <a:srgbClr val="002060"/>
                  </a:solidFill>
                </a:rPr>
                <a:t>Depends</a:t>
              </a:r>
              <a:r>
                <a:rPr lang="es-ES" sz="2400" dirty="0">
                  <a:solidFill>
                    <a:srgbClr val="002060"/>
                  </a:solidFill>
                </a:rPr>
                <a:t> </a:t>
              </a:r>
              <a:r>
                <a:rPr lang="es-ES" sz="2400" dirty="0" err="1">
                  <a:solidFill>
                    <a:srgbClr val="002060"/>
                  </a:solidFill>
                </a:rPr>
                <a:t>on</a:t>
              </a:r>
              <a:r>
                <a:rPr lang="es-ES" sz="2400" dirty="0">
                  <a:solidFill>
                    <a:srgbClr val="002060"/>
                  </a:solidFill>
                </a:rPr>
                <a:t> </a:t>
              </a:r>
              <a:r>
                <a:rPr lang="es-ES" sz="2400" dirty="0" err="1">
                  <a:solidFill>
                    <a:srgbClr val="002060"/>
                  </a:solidFill>
                </a:rPr>
                <a:t>the</a:t>
              </a:r>
              <a:r>
                <a:rPr lang="es-ES" sz="2400" dirty="0">
                  <a:solidFill>
                    <a:srgbClr val="002060"/>
                  </a:solidFill>
                </a:rPr>
                <a:t> material </a:t>
              </a:r>
              <a:r>
                <a:rPr lang="es-ES" sz="2400" dirty="0" err="1">
                  <a:solidFill>
                    <a:srgbClr val="002060"/>
                  </a:solidFill>
                </a:rPr>
                <a:t>only</a:t>
              </a:r>
              <a:endParaRPr lang="es-ES" sz="2400" dirty="0">
                <a:solidFill>
                  <a:srgbClr val="002060"/>
                </a:solidFill>
              </a:endParaRPr>
            </a:p>
          </p:txBody>
        </p:sp>
        <p:sp>
          <p:nvSpPr>
            <p:cNvPr id="14" name="CuadroTexto 9">
              <a:extLst>
                <a:ext uri="{FF2B5EF4-FFF2-40B4-BE49-F238E27FC236}">
                  <a16:creationId xmlns:a16="http://schemas.microsoft.com/office/drawing/2014/main" id="{A180B4B6-55ED-4D84-BB85-F2CB34ED9F74}"/>
                </a:ext>
              </a:extLst>
            </p:cNvPr>
            <p:cNvSpPr txBox="1"/>
            <p:nvPr/>
          </p:nvSpPr>
          <p:spPr>
            <a:xfrm>
              <a:off x="7630848" y="1084488"/>
              <a:ext cx="50904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ES" sz="2400" dirty="0" err="1">
                  <a:solidFill>
                    <a:srgbClr val="002060"/>
                  </a:solidFill>
                </a:rPr>
                <a:t>Depends</a:t>
              </a:r>
              <a:r>
                <a:rPr lang="es-ES" sz="2400" dirty="0">
                  <a:solidFill>
                    <a:srgbClr val="002060"/>
                  </a:solidFill>
                </a:rPr>
                <a:t> </a:t>
              </a:r>
              <a:r>
                <a:rPr lang="es-ES" sz="2400" dirty="0" err="1">
                  <a:solidFill>
                    <a:srgbClr val="002060"/>
                  </a:solidFill>
                </a:rPr>
                <a:t>on</a:t>
              </a:r>
              <a:r>
                <a:rPr lang="es-ES" sz="2400" dirty="0">
                  <a:solidFill>
                    <a:srgbClr val="002060"/>
                  </a:solidFill>
                </a:rPr>
                <a:t> </a:t>
              </a:r>
              <a:r>
                <a:rPr lang="es-ES" sz="2400" dirty="0" err="1">
                  <a:solidFill>
                    <a:srgbClr val="002060"/>
                  </a:solidFill>
                </a:rPr>
                <a:t>the</a:t>
              </a:r>
              <a:r>
                <a:rPr lang="es-ES" sz="2400" dirty="0">
                  <a:solidFill>
                    <a:srgbClr val="002060"/>
                  </a:solidFill>
                </a:rPr>
                <a:t> material and </a:t>
              </a:r>
              <a:r>
                <a:rPr lang="es-ES" sz="2400" dirty="0" err="1">
                  <a:solidFill>
                    <a:srgbClr val="002060"/>
                  </a:solidFill>
                </a:rPr>
                <a:t>geometry</a:t>
              </a:r>
              <a:endParaRPr lang="es-ES" sz="2400" dirty="0">
                <a:solidFill>
                  <a:srgbClr val="002060"/>
                </a:solidFill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CuadroTexto 1"/>
              <p:cNvSpPr txBox="1"/>
              <p:nvPr/>
            </p:nvSpPr>
            <p:spPr>
              <a:xfrm>
                <a:off x="858915" y="4817526"/>
                <a:ext cx="137418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s-E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es-ES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𝝆</m:t>
                      </m:r>
                      <m:r>
                        <a:rPr lang="es-E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‼</m:t>
                      </m:r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" name="CuadroTex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915" y="4817526"/>
                <a:ext cx="1374182" cy="461665"/>
              </a:xfrm>
              <a:prstGeom prst="rect">
                <a:avLst/>
              </a:prstGeom>
              <a:blipFill>
                <a:blip r:embed="rId6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929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9763" y="3381358"/>
            <a:ext cx="5382116" cy="2820575"/>
          </a:xfrm>
          <a:prstGeom prst="rect">
            <a:avLst/>
          </a:prstGeom>
        </p:spPr>
      </p:pic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560029" y="1558420"/>
            <a:ext cx="34268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002060"/>
                </a:solidFill>
              </a:rPr>
              <a:t>Resistivity depends on the type of soil</a:t>
            </a:r>
          </a:p>
          <a:p>
            <a:pPr marL="0" indent="0" algn="just">
              <a:buNone/>
            </a:pPr>
            <a:endParaRPr lang="en-US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es-ES" b="1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es-ES" b="1" dirty="0" smtClean="0">
              <a:solidFill>
                <a:srgbClr val="002060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15374"/>
            <a:ext cx="2915928" cy="406102"/>
          </a:xfrm>
        </p:spPr>
        <p:txBody>
          <a:bodyPr/>
          <a:lstStyle/>
          <a:p>
            <a:fld id="{FEE00AF8-C349-4B67-8037-FCC6C23BEF92}" type="slidenum">
              <a:rPr lang="es-ES" smtClean="0"/>
              <a:t>4</a:t>
            </a:fld>
            <a:endParaRPr lang="es-ES" dirty="0"/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ES" sz="3600" b="1" dirty="0" err="1" smtClean="0">
                <a:solidFill>
                  <a:srgbClr val="002060"/>
                </a:solidFill>
              </a:rPr>
              <a:t>Soil</a:t>
            </a:r>
            <a:r>
              <a:rPr lang="es-ES" sz="3600" b="1" dirty="0" smtClean="0">
                <a:solidFill>
                  <a:srgbClr val="002060"/>
                </a:solidFill>
              </a:rPr>
              <a:t> </a:t>
            </a:r>
            <a:r>
              <a:rPr lang="es-ES" sz="3600" b="1" dirty="0" err="1" smtClean="0">
                <a:solidFill>
                  <a:srgbClr val="002060"/>
                </a:solidFill>
              </a:rPr>
              <a:t>resistivity</a:t>
            </a:r>
            <a:endParaRPr lang="es-ES" sz="3600" b="1" dirty="0">
              <a:solidFill>
                <a:srgbClr val="002060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599" y="6315374"/>
            <a:ext cx="4373893" cy="406102"/>
          </a:xfrm>
        </p:spPr>
        <p:txBody>
          <a:bodyPr/>
          <a:lstStyle/>
          <a:p>
            <a:r>
              <a:rPr lang="en-US" smtClean="0"/>
              <a:t>Earthing Issues at ORM. UCM-ELEC</a:t>
            </a:r>
            <a:endParaRPr lang="es-ES"/>
          </a:p>
        </p:txBody>
      </p:sp>
      <p:pic>
        <p:nvPicPr>
          <p:cNvPr id="19" name="Picture 2" descr="Soil types and Resistivity Values [19]. | Download Tab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942" y="1690688"/>
            <a:ext cx="5130338" cy="132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036" y="4062064"/>
            <a:ext cx="3208236" cy="213986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/>
          <a:srcRect l="35327" t="39455" r="35291" b="31453"/>
          <a:stretch/>
        </p:blipFill>
        <p:spPr>
          <a:xfrm>
            <a:off x="3659501" y="4062064"/>
            <a:ext cx="3210698" cy="1799609"/>
          </a:xfrm>
          <a:prstGeom prst="rect">
            <a:avLst/>
          </a:prstGeom>
        </p:spPr>
      </p:pic>
      <p:sp>
        <p:nvSpPr>
          <p:cNvPr id="20" name="CuadroTexto 8">
            <a:extLst>
              <a:ext uri="{FF2B5EF4-FFF2-40B4-BE49-F238E27FC236}">
                <a16:creationId xmlns:a16="http://schemas.microsoft.com/office/drawing/2014/main" id="{192CC0C4-DB74-4A61-9FDD-5719EC36701D}"/>
              </a:ext>
            </a:extLst>
          </p:cNvPr>
          <p:cNvSpPr txBox="1"/>
          <p:nvPr/>
        </p:nvSpPr>
        <p:spPr>
          <a:xfrm>
            <a:off x="290193" y="3668562"/>
            <a:ext cx="2260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dirty="0" err="1" smtClean="0">
                <a:solidFill>
                  <a:srgbClr val="002060"/>
                </a:solidFill>
              </a:rPr>
              <a:t>Volcanic</a:t>
            </a:r>
            <a:r>
              <a:rPr lang="es-ES" sz="2400" dirty="0" smtClean="0">
                <a:solidFill>
                  <a:srgbClr val="002060"/>
                </a:solidFill>
              </a:rPr>
              <a:t> </a:t>
            </a:r>
            <a:r>
              <a:rPr lang="es-ES" sz="2400" dirty="0" err="1" smtClean="0">
                <a:solidFill>
                  <a:srgbClr val="002060"/>
                </a:solidFill>
              </a:rPr>
              <a:t>terrain</a:t>
            </a:r>
            <a:endParaRPr lang="es-ES" sz="2400" dirty="0">
              <a:solidFill>
                <a:srgbClr val="002060"/>
              </a:solidFill>
            </a:endParaRPr>
          </a:p>
        </p:txBody>
      </p:sp>
      <p:sp>
        <p:nvSpPr>
          <p:cNvPr id="22" name="CuadroTexto 8">
            <a:extLst>
              <a:ext uri="{FF2B5EF4-FFF2-40B4-BE49-F238E27FC236}">
                <a16:creationId xmlns:a16="http://schemas.microsoft.com/office/drawing/2014/main" id="{192CC0C4-DB74-4A61-9FDD-5719EC36701D}"/>
              </a:ext>
            </a:extLst>
          </p:cNvPr>
          <p:cNvSpPr txBox="1"/>
          <p:nvPr/>
        </p:nvSpPr>
        <p:spPr>
          <a:xfrm>
            <a:off x="336036" y="4268993"/>
            <a:ext cx="86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dirty="0" smtClean="0">
                <a:solidFill>
                  <a:schemeClr val="bg1"/>
                </a:solidFill>
              </a:rPr>
              <a:t>ORM</a:t>
            </a:r>
            <a:endParaRPr lang="es-ES" sz="2400" dirty="0">
              <a:solidFill>
                <a:schemeClr val="bg1"/>
              </a:solidFill>
            </a:endParaRPr>
          </a:p>
        </p:txBody>
      </p:sp>
      <p:sp>
        <p:nvSpPr>
          <p:cNvPr id="23" name="CuadroTexto 8">
            <a:extLst>
              <a:ext uri="{FF2B5EF4-FFF2-40B4-BE49-F238E27FC236}">
                <a16:creationId xmlns:a16="http://schemas.microsoft.com/office/drawing/2014/main" id="{192CC0C4-DB74-4A61-9FDD-5719EC36701D}"/>
              </a:ext>
            </a:extLst>
          </p:cNvPr>
          <p:cNvSpPr txBox="1"/>
          <p:nvPr/>
        </p:nvSpPr>
        <p:spPr>
          <a:xfrm>
            <a:off x="4047296" y="3650684"/>
            <a:ext cx="2948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dirty="0" err="1" smtClean="0">
                <a:solidFill>
                  <a:srgbClr val="002060"/>
                </a:solidFill>
              </a:rPr>
              <a:t>Geotechnical</a:t>
            </a:r>
            <a:r>
              <a:rPr lang="es-ES" sz="2400" dirty="0" smtClean="0">
                <a:solidFill>
                  <a:srgbClr val="002060"/>
                </a:solidFill>
              </a:rPr>
              <a:t> </a:t>
            </a:r>
            <a:r>
              <a:rPr lang="es-ES" sz="2400" dirty="0" err="1" smtClean="0">
                <a:solidFill>
                  <a:srgbClr val="002060"/>
                </a:solidFill>
              </a:rPr>
              <a:t>studies</a:t>
            </a:r>
            <a:endParaRPr lang="es-E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01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4368206" y="6960569"/>
            <a:ext cx="2743200" cy="365125"/>
          </a:xfrm>
        </p:spPr>
        <p:txBody>
          <a:bodyPr/>
          <a:lstStyle/>
          <a:p>
            <a:fld id="{FEE00AF8-C349-4B67-8037-FCC6C23BEF92}" type="slidenum">
              <a:rPr lang="es-ES" smtClean="0"/>
              <a:t>5</a:t>
            </a:fld>
            <a:endParaRPr lang="es-ES"/>
          </a:p>
        </p:txBody>
      </p:sp>
      <p:sp>
        <p:nvSpPr>
          <p:cNvPr id="27" name="CuadroTexto 26"/>
          <p:cNvSpPr txBox="1"/>
          <p:nvPr/>
        </p:nvSpPr>
        <p:spPr>
          <a:xfrm>
            <a:off x="990296" y="1624199"/>
            <a:ext cx="228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</a:rPr>
              <a:t>4 </a:t>
            </a:r>
            <a:r>
              <a:rPr lang="es-ES" b="1" dirty="0" err="1" smtClean="0">
                <a:solidFill>
                  <a:srgbClr val="002060"/>
                </a:solidFill>
              </a:rPr>
              <a:t>electrodes</a:t>
            </a:r>
            <a:r>
              <a:rPr lang="es-ES" b="1" dirty="0" smtClean="0">
                <a:solidFill>
                  <a:srgbClr val="002060"/>
                </a:solidFill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</a:rPr>
              <a:t>method</a:t>
            </a:r>
            <a:r>
              <a:rPr lang="es-ES" b="1" dirty="0" smtClean="0">
                <a:solidFill>
                  <a:srgbClr val="002060"/>
                </a:solidFill>
              </a:rPr>
              <a:t> </a:t>
            </a:r>
            <a:endParaRPr lang="es-ES" b="1" dirty="0">
              <a:solidFill>
                <a:srgbClr val="002060"/>
              </a:solidFill>
            </a:endParaRPr>
          </a:p>
        </p:txBody>
      </p:sp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ES" sz="3600" b="1" dirty="0" err="1" smtClean="0">
                <a:solidFill>
                  <a:srgbClr val="002060"/>
                </a:solidFill>
              </a:rPr>
              <a:t>Soil</a:t>
            </a:r>
            <a:r>
              <a:rPr lang="es-ES" sz="3600" b="1" dirty="0" smtClean="0">
                <a:solidFill>
                  <a:srgbClr val="002060"/>
                </a:solidFill>
              </a:rPr>
              <a:t> </a:t>
            </a:r>
            <a:r>
              <a:rPr lang="es-ES" sz="3600" b="1" dirty="0" err="1" smtClean="0">
                <a:solidFill>
                  <a:srgbClr val="002060"/>
                </a:solidFill>
              </a:rPr>
              <a:t>resistivity</a:t>
            </a:r>
            <a:r>
              <a:rPr lang="es-ES" sz="3600" b="1" dirty="0" smtClean="0">
                <a:solidFill>
                  <a:srgbClr val="002060"/>
                </a:solidFill>
              </a:rPr>
              <a:t> </a:t>
            </a:r>
            <a:r>
              <a:rPr lang="es-ES" sz="3600" b="1" dirty="0" err="1" smtClean="0">
                <a:solidFill>
                  <a:srgbClr val="002060"/>
                </a:solidFill>
              </a:rPr>
              <a:t>measurement</a:t>
            </a:r>
            <a:r>
              <a:rPr lang="es-ES" sz="3600" b="1" dirty="0" smtClean="0">
                <a:solidFill>
                  <a:srgbClr val="002060"/>
                </a:solidFill>
              </a:rPr>
              <a:t>: </a:t>
            </a:r>
            <a:r>
              <a:rPr lang="es-ES" sz="3600" b="1" dirty="0" err="1" smtClean="0">
                <a:solidFill>
                  <a:srgbClr val="002060"/>
                </a:solidFill>
              </a:rPr>
              <a:t>Wenner</a:t>
            </a:r>
            <a:r>
              <a:rPr lang="es-ES" sz="3600" b="1" dirty="0" smtClean="0">
                <a:solidFill>
                  <a:srgbClr val="002060"/>
                </a:solidFill>
              </a:rPr>
              <a:t> </a:t>
            </a:r>
            <a:r>
              <a:rPr lang="es-ES" sz="3600" b="1" dirty="0" err="1" smtClean="0">
                <a:solidFill>
                  <a:srgbClr val="002060"/>
                </a:solidFill>
              </a:rPr>
              <a:t>Method</a:t>
            </a:r>
            <a:endParaRPr lang="es-ES" sz="3600" b="1" dirty="0">
              <a:solidFill>
                <a:srgbClr val="002060"/>
              </a:solidFill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437499" y="2172589"/>
            <a:ext cx="3391592" cy="2480789"/>
            <a:chOff x="437499" y="2172589"/>
            <a:chExt cx="3391592" cy="2480789"/>
          </a:xfrm>
        </p:grpSpPr>
        <p:sp>
          <p:nvSpPr>
            <p:cNvPr id="21" name="Rectángulo 20"/>
            <p:cNvSpPr/>
            <p:nvPr/>
          </p:nvSpPr>
          <p:spPr>
            <a:xfrm>
              <a:off x="437499" y="3393659"/>
              <a:ext cx="3391592" cy="1259719"/>
            </a:xfrm>
            <a:prstGeom prst="rect">
              <a:avLst/>
            </a:prstGeom>
            <a:solidFill>
              <a:srgbClr val="FFF2CC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47740" y="2172589"/>
              <a:ext cx="3171111" cy="2160032"/>
            </a:xfrm>
            <a:prstGeom prst="rect">
              <a:avLst/>
            </a:prstGeom>
          </p:spPr>
        </p:pic>
      </p:grpSp>
      <p:sp>
        <p:nvSpPr>
          <p:cNvPr id="3" name="CuadroTexto 2"/>
          <p:cNvSpPr txBox="1"/>
          <p:nvPr/>
        </p:nvSpPr>
        <p:spPr>
          <a:xfrm>
            <a:off x="4368206" y="4653378"/>
            <a:ext cx="2377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Equipotential surface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4368206" y="5016725"/>
            <a:ext cx="2169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Minion Pro" panose="02040503050201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Current </a:t>
            </a:r>
            <a:r>
              <a:rPr lang="en-GB" dirty="0">
                <a:latin typeface="Minion Pro" panose="02040503050201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density lines </a:t>
            </a:r>
            <a:endParaRPr lang="en-US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694" y="1765406"/>
            <a:ext cx="3822171" cy="2119607"/>
          </a:xfrm>
          <a:prstGeom prst="rect">
            <a:avLst/>
          </a:prstGeom>
        </p:spPr>
      </p:pic>
      <p:graphicFrame>
        <p:nvGraphicFramePr>
          <p:cNvPr id="17" name="Tab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2941511"/>
              </p:ext>
            </p:extLst>
          </p:nvPr>
        </p:nvGraphicFramePr>
        <p:xfrm>
          <a:off x="8782680" y="1976904"/>
          <a:ext cx="2080578" cy="914400"/>
        </p:xfrm>
        <a:graphic>
          <a:graphicData uri="http://schemas.openxmlformats.org/drawingml/2006/table">
            <a:tbl>
              <a:tblPr firstRow="1" bandRow="1"/>
              <a:tblGrid>
                <a:gridCol w="1040289">
                  <a:extLst>
                    <a:ext uri="{9D8B030D-6E8A-4147-A177-3AD203B41FA5}">
                      <a16:colId xmlns:a16="http://schemas.microsoft.com/office/drawing/2014/main" val="1003482194"/>
                    </a:ext>
                  </a:extLst>
                </a:gridCol>
                <a:gridCol w="1040289">
                  <a:extLst>
                    <a:ext uri="{9D8B030D-6E8A-4147-A177-3AD203B41FA5}">
                      <a16:colId xmlns:a16="http://schemas.microsoft.com/office/drawing/2014/main" val="2625122717"/>
                    </a:ext>
                  </a:extLst>
                </a:gridCol>
              </a:tblGrid>
              <a:tr h="2679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/>
                      <a:r>
                        <a:rPr lang="es-ES" sz="14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Layer</a:t>
                      </a:r>
                      <a:r>
                        <a:rPr lang="es-ES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  <a:endParaRPr lang="es-E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9D3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/>
                      <a:r>
                        <a:rPr lang="el-GR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</a:t>
                      </a:r>
                      <a:r>
                        <a:rPr lang="es-ES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=1e-3</a:t>
                      </a:r>
                      <a:endParaRPr lang="es-E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9D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6706702"/>
                  </a:ext>
                </a:extLst>
              </a:tr>
              <a:tr h="2679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/>
                      <a:r>
                        <a:rPr lang="es-ES" sz="14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Layer</a:t>
                      </a:r>
                      <a:r>
                        <a:rPr lang="es-ES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2</a:t>
                      </a:r>
                      <a:endParaRPr lang="es-E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</a:t>
                      </a:r>
                      <a:r>
                        <a:rPr lang="es-ES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=2e-3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723958"/>
                  </a:ext>
                </a:extLst>
              </a:tr>
              <a:tr h="2679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/>
                      <a:r>
                        <a:rPr lang="es-ES" sz="14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Layer</a:t>
                      </a:r>
                      <a:r>
                        <a:rPr lang="es-ES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3</a:t>
                      </a:r>
                      <a:endParaRPr lang="es-E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9D3E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</a:t>
                      </a:r>
                      <a:r>
                        <a:rPr lang="es-ES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=3e-3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9D3E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539448"/>
                  </a:ext>
                </a:extLst>
              </a:tr>
            </a:tbl>
          </a:graphicData>
        </a:graphic>
      </p:graphicFrame>
      <p:sp>
        <p:nvSpPr>
          <p:cNvPr id="18" name="CuadroTexto 17"/>
          <p:cNvSpPr txBox="1"/>
          <p:nvPr/>
        </p:nvSpPr>
        <p:spPr>
          <a:xfrm>
            <a:off x="8665281" y="2954215"/>
            <a:ext cx="2377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Equipotential surfaces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8651865" y="3266444"/>
            <a:ext cx="3461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Minion Pro" panose="02040503050201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Current </a:t>
            </a:r>
            <a:r>
              <a:rPr lang="en-GB" dirty="0">
                <a:latin typeface="Minion Pro" panose="02040503050201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density </a:t>
            </a:r>
            <a:r>
              <a:rPr lang="en-GB" dirty="0" smtClean="0">
                <a:latin typeface="Minion Pro" panose="020405030502010202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lines and direction </a:t>
            </a:r>
            <a:endParaRPr lang="en-US" dirty="0"/>
          </a:p>
        </p:txBody>
      </p:sp>
      <p:sp>
        <p:nvSpPr>
          <p:cNvPr id="22" name="CuadroTexto 21"/>
          <p:cNvSpPr txBox="1"/>
          <p:nvPr/>
        </p:nvSpPr>
        <p:spPr>
          <a:xfrm>
            <a:off x="5556926" y="1586178"/>
            <a:ext cx="3108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>
                <a:solidFill>
                  <a:srgbClr val="002060"/>
                </a:solidFill>
              </a:rPr>
              <a:t>Simulations</a:t>
            </a:r>
            <a:r>
              <a:rPr lang="es-ES" b="1" dirty="0" smtClean="0">
                <a:solidFill>
                  <a:srgbClr val="002060"/>
                </a:solidFill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</a:rPr>
              <a:t>with</a:t>
            </a:r>
            <a:r>
              <a:rPr lang="es-ES" b="1" dirty="0" smtClean="0">
                <a:solidFill>
                  <a:srgbClr val="002060"/>
                </a:solidFill>
              </a:rPr>
              <a:t> COMSOL</a:t>
            </a:r>
            <a:endParaRPr lang="es-ES" b="1" dirty="0">
              <a:solidFill>
                <a:srgbClr val="002060"/>
              </a:solidFill>
            </a:endParaRPr>
          </a:p>
        </p:txBody>
      </p:sp>
      <p:grpSp>
        <p:nvGrpSpPr>
          <p:cNvPr id="23" name="Grupo 22"/>
          <p:cNvGrpSpPr/>
          <p:nvPr/>
        </p:nvGrpSpPr>
        <p:grpSpPr>
          <a:xfrm>
            <a:off x="4368207" y="3620191"/>
            <a:ext cx="5468826" cy="2912597"/>
            <a:chOff x="631767" y="1664331"/>
            <a:chExt cx="6183949" cy="3389807"/>
          </a:xfrm>
        </p:grpSpPr>
        <p:pic>
          <p:nvPicPr>
            <p:cNvPr id="24" name="Imagen 23"/>
            <p:cNvPicPr>
              <a:picLocks noChangeAspect="1"/>
            </p:cNvPicPr>
            <p:nvPr/>
          </p:nvPicPr>
          <p:blipFill rotWithShape="1">
            <a:blip r:embed="rId4"/>
            <a:srcRect l="-454" t="10314" r="26322"/>
            <a:stretch/>
          </p:blipFill>
          <p:spPr>
            <a:xfrm>
              <a:off x="631767" y="1664331"/>
              <a:ext cx="5052503" cy="3389807"/>
            </a:xfrm>
            <a:prstGeom prst="rect">
              <a:avLst/>
            </a:prstGeom>
          </p:spPr>
        </p:pic>
        <p:sp>
          <p:nvSpPr>
            <p:cNvPr id="26" name="CuadroTexto 25"/>
            <p:cNvSpPr txBox="1"/>
            <p:nvPr/>
          </p:nvSpPr>
          <p:spPr>
            <a:xfrm>
              <a:off x="5172534" y="1915073"/>
              <a:ext cx="1643182" cy="358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dirty="0" err="1" smtClean="0"/>
                <a:t>Voltage</a:t>
              </a:r>
              <a:endParaRPr lang="es-ES" sz="1400" dirty="0"/>
            </a:p>
          </p:txBody>
        </p:sp>
      </p:grp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Earthing Issues at ORM. UCM-ELEC</a:t>
            </a:r>
            <a:endParaRPr lang="es-ES"/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 rotWithShape="1">
          <a:blip r:embed="rId4"/>
          <a:srcRect l="87699" t="10314"/>
          <a:stretch/>
        </p:blipFill>
        <p:spPr>
          <a:xfrm>
            <a:off x="8871269" y="4154831"/>
            <a:ext cx="655045" cy="25732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ángulo 30"/>
              <p:cNvSpPr/>
              <p:nvPr/>
            </p:nvSpPr>
            <p:spPr>
              <a:xfrm>
                <a:off x="780392" y="4751452"/>
                <a:ext cx="2705805" cy="6090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s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s-ES" b="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2 </m:t>
                      </m:r>
                      <m:r>
                        <a:rPr lang="es-ES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s-ES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s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s-ES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s-ES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r>
                        <a:rPr lang="es-ES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 </m:t>
                      </m:r>
                      <m:r>
                        <a:rPr lang="es-ES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s-ES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s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f>
                        <m:fPr>
                          <m:ctrlP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s-ES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den>
                      </m:f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31" name="Rectángulo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392" y="4751452"/>
                <a:ext cx="2705805" cy="6090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Marcador de número de diapositiva 3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E00AF8-C349-4B67-8037-FCC6C23BEF92}" type="slidenum">
              <a:rPr lang="es-ES" smtClean="0"/>
              <a:pPr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1895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00AF8-C349-4B67-8037-FCC6C23BEF92}" type="slidenum">
              <a:rPr lang="es-ES" smtClean="0"/>
              <a:t>6</a:t>
            </a:fld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44" y="1365013"/>
            <a:ext cx="7176011" cy="4160880"/>
          </a:xfrm>
          <a:prstGeom prst="rect">
            <a:avLst/>
          </a:prstGeom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Earthing Issues at ORM. UCM-ELEC</a:t>
            </a:r>
            <a:endParaRPr lang="es-ES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ES" sz="3600" b="1" dirty="0" err="1" smtClean="0">
                <a:solidFill>
                  <a:srgbClr val="002060"/>
                </a:solidFill>
              </a:rPr>
              <a:t>Soil</a:t>
            </a:r>
            <a:r>
              <a:rPr lang="es-ES" sz="3600" b="1" dirty="0" smtClean="0">
                <a:solidFill>
                  <a:srgbClr val="002060"/>
                </a:solidFill>
              </a:rPr>
              <a:t> </a:t>
            </a:r>
            <a:r>
              <a:rPr lang="es-ES" sz="3600" b="1" dirty="0" err="1" smtClean="0">
                <a:solidFill>
                  <a:srgbClr val="002060"/>
                </a:solidFill>
              </a:rPr>
              <a:t>resistivity</a:t>
            </a:r>
            <a:r>
              <a:rPr lang="es-ES" sz="3600" b="1" dirty="0" smtClean="0">
                <a:solidFill>
                  <a:srgbClr val="002060"/>
                </a:solidFill>
              </a:rPr>
              <a:t> </a:t>
            </a:r>
            <a:r>
              <a:rPr lang="es-ES" sz="3600" b="1" dirty="0" err="1" smtClean="0">
                <a:solidFill>
                  <a:srgbClr val="002060"/>
                </a:solidFill>
              </a:rPr>
              <a:t>measurement</a:t>
            </a:r>
            <a:r>
              <a:rPr lang="es-ES" sz="3600" b="1" dirty="0">
                <a:solidFill>
                  <a:srgbClr val="002060"/>
                </a:solidFill>
              </a:rPr>
              <a:t> </a:t>
            </a:r>
            <a:r>
              <a:rPr lang="es-ES" sz="3600" b="1" dirty="0" smtClean="0">
                <a:solidFill>
                  <a:srgbClr val="002060"/>
                </a:solidFill>
              </a:rPr>
              <a:t>in ORM</a:t>
            </a:r>
            <a:endParaRPr lang="es-ES" sz="3600" b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a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90173747"/>
                  </p:ext>
                </p:extLst>
              </p:nvPr>
            </p:nvGraphicFramePr>
            <p:xfrm>
              <a:off x="7714211" y="1496291"/>
              <a:ext cx="4264428" cy="2452254"/>
            </p:xfrm>
            <a:graphic>
              <a:graphicData uri="http://schemas.openxmlformats.org/drawingml/2006/table">
                <a:tbl>
                  <a:tblPr firstRow="1" bandRow="1">
                    <a:tableStyleId>{C083E6E3-FA7D-4D7B-A595-EF9225AFEA82}</a:tableStyleId>
                  </a:tblPr>
                  <a:tblGrid>
                    <a:gridCol w="1421476">
                      <a:extLst>
                        <a:ext uri="{9D8B030D-6E8A-4147-A177-3AD203B41FA5}">
                          <a16:colId xmlns:a16="http://schemas.microsoft.com/office/drawing/2014/main" val="3597063925"/>
                        </a:ext>
                      </a:extLst>
                    </a:gridCol>
                    <a:gridCol w="1421476">
                      <a:extLst>
                        <a:ext uri="{9D8B030D-6E8A-4147-A177-3AD203B41FA5}">
                          <a16:colId xmlns:a16="http://schemas.microsoft.com/office/drawing/2014/main" val="1875550992"/>
                        </a:ext>
                      </a:extLst>
                    </a:gridCol>
                    <a:gridCol w="1421476">
                      <a:extLst>
                        <a:ext uri="{9D8B030D-6E8A-4147-A177-3AD203B41FA5}">
                          <a16:colId xmlns:a16="http://schemas.microsoft.com/office/drawing/2014/main" val="1426066683"/>
                        </a:ext>
                      </a:extLst>
                    </a:gridCol>
                  </a:tblGrid>
                  <a:tr h="3503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Site</a:t>
                          </a:r>
                          <a:endParaRPr 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smtClean="0">
                                      <a:latin typeface="Cambria Math" panose="02040503050406030204" pitchFamily="18" charset="0"/>
                                    </a:rPr>
                                    <m:t>𝝆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sz="1600" dirty="0" smtClean="0"/>
                            <a:t> (k</a:t>
                          </a:r>
                          <a:r>
                            <a:rPr lang="el-GR" sz="1600" dirty="0" smtClean="0"/>
                            <a:t>Ω</a:t>
                          </a:r>
                          <a:r>
                            <a:rPr lang="es-ES" sz="1600" dirty="0" smtClean="0"/>
                            <a:t> m)</a:t>
                          </a:r>
                          <a:endParaRPr 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9768164"/>
                      </a:ext>
                    </a:extLst>
                  </a:tr>
                  <a:tr h="3503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/>
                            <a:t>MAGIC I</a:t>
                          </a:r>
                          <a:endParaRPr lang="en-US" sz="16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0.57</a:t>
                          </a:r>
                          <a:endParaRPr 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Homogeneous</a:t>
                          </a:r>
                          <a:endParaRPr lang="en-US" sz="16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15279639"/>
                      </a:ext>
                    </a:extLst>
                  </a:tr>
                  <a:tr h="35032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dirty="0" smtClean="0"/>
                            <a:t>MAGIC II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0.53</a:t>
                          </a:r>
                          <a:endParaRPr 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Homogeneous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77817882"/>
                      </a:ext>
                    </a:extLst>
                  </a:tr>
                  <a:tr h="3503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/>
                            <a:t>LST1</a:t>
                          </a:r>
                          <a:endParaRPr lang="en-US" sz="16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1.44</a:t>
                          </a:r>
                          <a:endParaRPr 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Homogeneous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71347782"/>
                      </a:ext>
                    </a:extLst>
                  </a:tr>
                  <a:tr h="3503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/>
                            <a:t>LST2</a:t>
                          </a:r>
                          <a:endParaRPr lang="en-US" sz="16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</a:rPr>
                            <a:t>4.3-6.1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Non-</a:t>
                          </a:r>
                          <a:r>
                            <a:rPr lang="en-US" sz="1600" dirty="0" err="1" smtClean="0"/>
                            <a:t>Homog</a:t>
                          </a:r>
                          <a:r>
                            <a:rPr lang="en-US" sz="1600" dirty="0" smtClean="0"/>
                            <a:t>.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30792864"/>
                      </a:ext>
                    </a:extLst>
                  </a:tr>
                  <a:tr h="3503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/>
                            <a:t>LST3</a:t>
                          </a:r>
                          <a:endParaRPr lang="en-US" sz="16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</a:rPr>
                            <a:t>1.7-11.5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Non-</a:t>
                          </a:r>
                          <a:r>
                            <a:rPr lang="en-US" sz="1600" dirty="0" err="1" smtClean="0"/>
                            <a:t>Homog</a:t>
                          </a:r>
                          <a:r>
                            <a:rPr lang="en-US" sz="1600" dirty="0" smtClean="0"/>
                            <a:t>.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96887107"/>
                      </a:ext>
                    </a:extLst>
                  </a:tr>
                  <a:tr h="3503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/>
                            <a:t>LST4</a:t>
                          </a:r>
                          <a:endParaRPr lang="en-US" sz="16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2.45</a:t>
                          </a:r>
                          <a:endParaRPr 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Homogeneous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2797057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a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90173747"/>
                  </p:ext>
                </p:extLst>
              </p:nvPr>
            </p:nvGraphicFramePr>
            <p:xfrm>
              <a:off x="7714211" y="1496291"/>
              <a:ext cx="4264428" cy="2452254"/>
            </p:xfrm>
            <a:graphic>
              <a:graphicData uri="http://schemas.openxmlformats.org/drawingml/2006/table">
                <a:tbl>
                  <a:tblPr firstRow="1" bandRow="1">
                    <a:tableStyleId>{C083E6E3-FA7D-4D7B-A595-EF9225AFEA82}</a:tableStyleId>
                  </a:tblPr>
                  <a:tblGrid>
                    <a:gridCol w="1421476">
                      <a:extLst>
                        <a:ext uri="{9D8B030D-6E8A-4147-A177-3AD203B41FA5}">
                          <a16:colId xmlns:a16="http://schemas.microsoft.com/office/drawing/2014/main" val="3597063925"/>
                        </a:ext>
                      </a:extLst>
                    </a:gridCol>
                    <a:gridCol w="1421476">
                      <a:extLst>
                        <a:ext uri="{9D8B030D-6E8A-4147-A177-3AD203B41FA5}">
                          <a16:colId xmlns:a16="http://schemas.microsoft.com/office/drawing/2014/main" val="1875550992"/>
                        </a:ext>
                      </a:extLst>
                    </a:gridCol>
                    <a:gridCol w="1421476">
                      <a:extLst>
                        <a:ext uri="{9D8B030D-6E8A-4147-A177-3AD203B41FA5}">
                          <a16:colId xmlns:a16="http://schemas.microsoft.com/office/drawing/2014/main" val="1426066683"/>
                        </a:ext>
                      </a:extLst>
                    </a:gridCol>
                  </a:tblGrid>
                  <a:tr h="3503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Site</a:t>
                          </a:r>
                          <a:endParaRPr 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99573" t="-1724" r="-100427" b="-6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9768164"/>
                      </a:ext>
                    </a:extLst>
                  </a:tr>
                  <a:tr h="3503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/>
                            <a:t>MAGIC I</a:t>
                          </a:r>
                          <a:endParaRPr lang="en-US" sz="16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0.57</a:t>
                          </a:r>
                          <a:endParaRPr 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Homogeneous</a:t>
                          </a:r>
                          <a:endParaRPr lang="en-US" sz="16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15279639"/>
                      </a:ext>
                    </a:extLst>
                  </a:tr>
                  <a:tr h="35032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dirty="0" smtClean="0"/>
                            <a:t>MAGIC II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0.53</a:t>
                          </a:r>
                          <a:endParaRPr 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Homogeneous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77817882"/>
                      </a:ext>
                    </a:extLst>
                  </a:tr>
                  <a:tr h="3503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/>
                            <a:t>LST1</a:t>
                          </a:r>
                          <a:endParaRPr lang="en-US" sz="16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1.44</a:t>
                          </a:r>
                          <a:endParaRPr 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Homogeneous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71347782"/>
                      </a:ext>
                    </a:extLst>
                  </a:tr>
                  <a:tr h="3503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/>
                            <a:t>LST2</a:t>
                          </a:r>
                          <a:endParaRPr lang="en-US" sz="16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</a:rPr>
                            <a:t>4.3-6.1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Non-</a:t>
                          </a:r>
                          <a:r>
                            <a:rPr lang="en-US" sz="1600" dirty="0" err="1" smtClean="0"/>
                            <a:t>Homog</a:t>
                          </a:r>
                          <a:r>
                            <a:rPr lang="en-US" sz="1600" dirty="0" smtClean="0"/>
                            <a:t>.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30792864"/>
                      </a:ext>
                    </a:extLst>
                  </a:tr>
                  <a:tr h="3503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/>
                            <a:t>LST3</a:t>
                          </a:r>
                          <a:endParaRPr lang="en-US" sz="16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</a:rPr>
                            <a:t>1.7-11.5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Non-</a:t>
                          </a:r>
                          <a:r>
                            <a:rPr lang="en-US" sz="1600" dirty="0" err="1" smtClean="0"/>
                            <a:t>Homog</a:t>
                          </a:r>
                          <a:r>
                            <a:rPr lang="en-US" sz="1600" dirty="0" smtClean="0"/>
                            <a:t>.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96887107"/>
                      </a:ext>
                    </a:extLst>
                  </a:tr>
                  <a:tr h="3503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/>
                            <a:t>LST4</a:t>
                          </a:r>
                          <a:endParaRPr lang="en-US" sz="16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2.45</a:t>
                          </a:r>
                          <a:endParaRPr 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Homogeneous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2797057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CuadroTexto 5"/>
          <p:cNvSpPr txBox="1"/>
          <p:nvPr/>
        </p:nvSpPr>
        <p:spPr>
          <a:xfrm>
            <a:off x="376103" y="5602567"/>
            <a:ext cx="7446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Soil resistivity measurements made in ORM. The numbers correspond to the </a:t>
            </a:r>
            <a:r>
              <a:rPr lang="en-GB" sz="2000" dirty="0" err="1"/>
              <a:t>interelectrode</a:t>
            </a:r>
            <a:r>
              <a:rPr lang="en-GB" sz="2000" dirty="0"/>
              <a:t> distance in </a:t>
            </a:r>
            <a:r>
              <a:rPr lang="en-GB" sz="2000" dirty="0" smtClean="0"/>
              <a:t>m, roughly equal to depth.</a:t>
            </a:r>
            <a:endParaRPr lang="es-ES" sz="2000" b="1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s-E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Soil resistivity measurements made in ORM. The numbers correspond to the interelectrode distance in m.</a:t>
            </a:r>
            <a:r>
              <a:rPr kumimoji="0" lang="es-ES" altLang="es-ES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s-E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Soil resistivity measurements made in ORM. The numbers correspond to the interelectrode distance in m.</a:t>
            </a:r>
            <a:r>
              <a:rPr kumimoji="0" lang="es-ES" altLang="es-ES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01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977" y="4389737"/>
            <a:ext cx="3910142" cy="2331738"/>
          </a:xfrm>
          <a:prstGeom prst="rect">
            <a:avLst/>
          </a:prstGeom>
          <a:noFill/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851669" y="6356349"/>
            <a:ext cx="2743200" cy="365125"/>
          </a:xfrm>
        </p:spPr>
        <p:txBody>
          <a:bodyPr/>
          <a:lstStyle/>
          <a:p>
            <a:fld id="{FEE00AF8-C349-4B67-8037-FCC6C23BEF92}" type="slidenum">
              <a:rPr lang="es-ES" smtClean="0"/>
              <a:t>7</a:t>
            </a:fld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21635" t="6852" r="13076" b="5551"/>
          <a:stretch/>
        </p:blipFill>
        <p:spPr>
          <a:xfrm>
            <a:off x="897477" y="2096828"/>
            <a:ext cx="2711274" cy="212101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847128" y="1506646"/>
            <a:ext cx="4506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HOMOGENEOUS</a:t>
            </a:r>
            <a:r>
              <a:rPr lang="es-ES" dirty="0" smtClean="0"/>
              <a:t> HIGH RESISTIVITY SOIL</a:t>
            </a:r>
            <a:endParaRPr lang="es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789254" y="2096828"/>
            <a:ext cx="656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LST1</a:t>
            </a:r>
            <a:endParaRPr lang="es-E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3543834" y="2084306"/>
            <a:ext cx="155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</a:rPr>
              <a:t>1.44 k</a:t>
            </a:r>
            <a:r>
              <a:rPr lang="el-GR" b="1" dirty="0" smtClean="0">
                <a:solidFill>
                  <a:schemeClr val="accent2">
                    <a:lumMod val="75000"/>
                  </a:schemeClr>
                </a:solidFill>
              </a:rPr>
              <a:t>Ω</a:t>
            </a:r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</a:rPr>
              <a:t> m</a:t>
            </a:r>
            <a:endParaRPr lang="es-E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Earthing Issues at ORM. UCM-ELEC</a:t>
            </a:r>
            <a:endParaRPr lang="es-ES" dirty="0"/>
          </a:p>
        </p:txBody>
      </p:sp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ES" sz="3600" b="1" dirty="0" err="1" smtClean="0">
                <a:solidFill>
                  <a:srgbClr val="002060"/>
                </a:solidFill>
              </a:rPr>
              <a:t>Representative</a:t>
            </a:r>
            <a:r>
              <a:rPr lang="es-ES" sz="3600" b="1" dirty="0" smtClean="0">
                <a:solidFill>
                  <a:srgbClr val="002060"/>
                </a:solidFill>
              </a:rPr>
              <a:t> </a:t>
            </a:r>
            <a:r>
              <a:rPr lang="es-ES" sz="3600" b="1" dirty="0" err="1" smtClean="0">
                <a:solidFill>
                  <a:srgbClr val="002060"/>
                </a:solidFill>
              </a:rPr>
              <a:t>situations</a:t>
            </a:r>
            <a:r>
              <a:rPr lang="es-ES" sz="3600" b="1" dirty="0" smtClean="0">
                <a:solidFill>
                  <a:srgbClr val="002060"/>
                </a:solidFill>
              </a:rPr>
              <a:t> in ORM</a:t>
            </a:r>
            <a:endParaRPr lang="es-ES" sz="3600" b="1" dirty="0">
              <a:solidFill>
                <a:srgbClr val="002060"/>
              </a:solidFill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/>
          <a:srcRect l="17372" t="5714" r="20277" b="5226"/>
          <a:stretch/>
        </p:blipFill>
        <p:spPr>
          <a:xfrm>
            <a:off x="6163539" y="2062456"/>
            <a:ext cx="2588034" cy="2155383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5487122" y="1497872"/>
            <a:ext cx="62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NON HOMOGENEOUS </a:t>
            </a:r>
            <a:r>
              <a:rPr lang="es-ES" dirty="0" smtClean="0"/>
              <a:t>SOIL WITH VERY HIGH RESISTIVITY LAYERS</a:t>
            </a:r>
            <a:endParaRPr lang="es-E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5636737" y="2152977"/>
            <a:ext cx="656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LST3</a:t>
            </a:r>
            <a:endParaRPr lang="es-ES" dirty="0"/>
          </a:p>
        </p:txBody>
      </p:sp>
      <p:sp>
        <p:nvSpPr>
          <p:cNvPr id="15" name="CuadroTexto 14"/>
          <p:cNvSpPr txBox="1"/>
          <p:nvPr/>
        </p:nvSpPr>
        <p:spPr>
          <a:xfrm>
            <a:off x="9035334" y="2529357"/>
            <a:ext cx="155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C00000"/>
                </a:solidFill>
              </a:rPr>
              <a:t>3.5 k</a:t>
            </a:r>
            <a:r>
              <a:rPr lang="el-GR" b="1" dirty="0" smtClean="0">
                <a:solidFill>
                  <a:srgbClr val="C00000"/>
                </a:solidFill>
              </a:rPr>
              <a:t>Ω</a:t>
            </a:r>
            <a:r>
              <a:rPr lang="es-ES" b="1" dirty="0" smtClean="0">
                <a:solidFill>
                  <a:srgbClr val="C00000"/>
                </a:solidFill>
              </a:rPr>
              <a:t> m</a:t>
            </a:r>
            <a:endParaRPr lang="es-ES" dirty="0">
              <a:solidFill>
                <a:srgbClr val="C00000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9035334" y="3398281"/>
            <a:ext cx="155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</a:rPr>
              <a:t>1.5 k</a:t>
            </a:r>
            <a:r>
              <a:rPr lang="el-GR" b="1" dirty="0" smtClean="0">
                <a:solidFill>
                  <a:schemeClr val="accent2">
                    <a:lumMod val="75000"/>
                  </a:schemeClr>
                </a:solidFill>
              </a:rPr>
              <a:t>Ω</a:t>
            </a:r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</a:rPr>
              <a:t> m</a:t>
            </a:r>
            <a:endParaRPr lang="es-E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9035334" y="2988920"/>
            <a:ext cx="155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2">
                    <a:lumMod val="50000"/>
                  </a:schemeClr>
                </a:solidFill>
              </a:rPr>
              <a:t>15.4 k</a:t>
            </a:r>
            <a:r>
              <a:rPr lang="el-GR" b="1" dirty="0" smtClean="0">
                <a:solidFill>
                  <a:schemeClr val="bg2">
                    <a:lumMod val="50000"/>
                  </a:schemeClr>
                </a:solidFill>
              </a:rPr>
              <a:t>Ω</a:t>
            </a:r>
            <a:r>
              <a:rPr lang="es-ES" b="1" dirty="0" smtClean="0">
                <a:solidFill>
                  <a:schemeClr val="bg2">
                    <a:lumMod val="50000"/>
                  </a:schemeClr>
                </a:solidFill>
              </a:rPr>
              <a:t> m</a:t>
            </a:r>
            <a:endParaRPr lang="es-E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9035334" y="2116758"/>
            <a:ext cx="155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2">
                    <a:lumMod val="50000"/>
                  </a:schemeClr>
                </a:solidFill>
              </a:rPr>
              <a:t>18.4 k</a:t>
            </a:r>
            <a:r>
              <a:rPr lang="el-GR" b="1" dirty="0" smtClean="0">
                <a:solidFill>
                  <a:schemeClr val="bg2">
                    <a:lumMod val="50000"/>
                  </a:schemeClr>
                </a:solidFill>
              </a:rPr>
              <a:t>Ω</a:t>
            </a:r>
            <a:r>
              <a:rPr lang="es-ES" b="1" dirty="0" smtClean="0">
                <a:solidFill>
                  <a:schemeClr val="bg2">
                    <a:lumMod val="50000"/>
                  </a:schemeClr>
                </a:solidFill>
              </a:rPr>
              <a:t> m</a:t>
            </a:r>
            <a:endParaRPr lang="es-E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6" name="Imagen 15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50" y="4414284"/>
            <a:ext cx="3930707" cy="2307191"/>
          </a:xfrm>
          <a:prstGeom prst="rect">
            <a:avLst/>
          </a:prstGeom>
          <a:noFill/>
        </p:spPr>
      </p:pic>
      <p:sp>
        <p:nvSpPr>
          <p:cNvPr id="20" name="Rectángulo 19"/>
          <p:cNvSpPr/>
          <p:nvPr/>
        </p:nvSpPr>
        <p:spPr>
          <a:xfrm>
            <a:off x="4552451" y="5044842"/>
            <a:ext cx="30870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ea typeface="SimSun" panose="02010600030101010101" pitchFamily="2" charset="-122"/>
                <a:cs typeface="Times New Roman" panose="02020603050405020304" pitchFamily="18" charset="0"/>
              </a:rPr>
              <a:t>Voltage </a:t>
            </a:r>
            <a:r>
              <a:rPr lang="en-GB" b="1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distribution when resistivity is measured with </a:t>
            </a:r>
            <a:r>
              <a:rPr lang="en-GB" b="1" dirty="0" err="1" smtClean="0">
                <a:ea typeface="SimSun" panose="02010600030101010101" pitchFamily="2" charset="-122"/>
                <a:cs typeface="Times New Roman" panose="02020603050405020304" pitchFamily="18" charset="0"/>
              </a:rPr>
              <a:t>Wenner</a:t>
            </a:r>
            <a:r>
              <a:rPr lang="en-GB" b="1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 method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8941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-1396538" y="1509741"/>
            <a:ext cx="12868101" cy="4351338"/>
          </a:xfrm>
        </p:spPr>
        <p:txBody>
          <a:bodyPr>
            <a:normAutofit/>
          </a:bodyPr>
          <a:lstStyle/>
          <a:p>
            <a:pPr marL="2800350" lvl="5" indent="-5143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s-ES" sz="2400" dirty="0" err="1" smtClean="0">
                <a:solidFill>
                  <a:srgbClr val="002060"/>
                </a:solidFill>
              </a:rPr>
              <a:t>Chemical</a:t>
            </a:r>
            <a:r>
              <a:rPr lang="es-ES" sz="2400" dirty="0" smtClean="0">
                <a:solidFill>
                  <a:srgbClr val="002060"/>
                </a:solidFill>
              </a:rPr>
              <a:t> </a:t>
            </a:r>
            <a:r>
              <a:rPr lang="es-ES" sz="2400" dirty="0" err="1" smtClean="0">
                <a:solidFill>
                  <a:srgbClr val="002060"/>
                </a:solidFill>
              </a:rPr>
              <a:t>treatment</a:t>
            </a:r>
            <a:r>
              <a:rPr lang="es-ES" sz="2400" dirty="0" smtClean="0">
                <a:solidFill>
                  <a:srgbClr val="002060"/>
                </a:solidFill>
              </a:rPr>
              <a:t> of </a:t>
            </a:r>
            <a:r>
              <a:rPr lang="es-ES" sz="2400" dirty="0" err="1" smtClean="0">
                <a:solidFill>
                  <a:srgbClr val="002060"/>
                </a:solidFill>
              </a:rPr>
              <a:t>soil</a:t>
            </a:r>
            <a:r>
              <a:rPr lang="es-ES" sz="2400" dirty="0" smtClean="0">
                <a:solidFill>
                  <a:srgbClr val="002060"/>
                </a:solidFill>
              </a:rPr>
              <a:t> </a:t>
            </a:r>
            <a:r>
              <a:rPr lang="es-ES" sz="2400" dirty="0" err="1" smtClean="0">
                <a:solidFill>
                  <a:srgbClr val="002060"/>
                </a:solidFill>
              </a:rPr>
              <a:t>or</a:t>
            </a:r>
            <a:r>
              <a:rPr lang="es-ES" sz="2400" dirty="0" smtClean="0">
                <a:solidFill>
                  <a:srgbClr val="002060"/>
                </a:solidFill>
              </a:rPr>
              <a:t> use </a:t>
            </a:r>
            <a:r>
              <a:rPr lang="es-ES" sz="2400" dirty="0" err="1" smtClean="0">
                <a:solidFill>
                  <a:srgbClr val="002060"/>
                </a:solidFill>
              </a:rPr>
              <a:t>low</a:t>
            </a:r>
            <a:r>
              <a:rPr lang="es-ES" sz="2400" dirty="0" smtClean="0">
                <a:solidFill>
                  <a:srgbClr val="002060"/>
                </a:solidFill>
              </a:rPr>
              <a:t> </a:t>
            </a:r>
            <a:r>
              <a:rPr lang="es-ES" sz="2400" dirty="0" err="1" smtClean="0">
                <a:solidFill>
                  <a:srgbClr val="002060"/>
                </a:solidFill>
              </a:rPr>
              <a:t>resistivity</a:t>
            </a:r>
            <a:r>
              <a:rPr lang="es-ES" sz="2400" dirty="0" smtClean="0">
                <a:solidFill>
                  <a:srgbClr val="002060"/>
                </a:solidFill>
              </a:rPr>
              <a:t> </a:t>
            </a:r>
            <a:r>
              <a:rPr lang="es-ES" sz="2400" dirty="0" err="1" smtClean="0">
                <a:solidFill>
                  <a:srgbClr val="002060"/>
                </a:solidFill>
              </a:rPr>
              <a:t>materials</a:t>
            </a:r>
            <a:endParaRPr lang="es-ES" sz="2400" dirty="0" smtClean="0">
              <a:solidFill>
                <a:srgbClr val="002060"/>
              </a:solidFill>
            </a:endParaRPr>
          </a:p>
          <a:p>
            <a:pPr marL="2800350" lvl="5" indent="-5143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s-ES" sz="2400" dirty="0" err="1" smtClean="0">
                <a:solidFill>
                  <a:srgbClr val="002060"/>
                </a:solidFill>
              </a:rPr>
              <a:t>Burying</a:t>
            </a:r>
            <a:r>
              <a:rPr lang="es-ES" sz="2400" dirty="0" smtClean="0">
                <a:solidFill>
                  <a:srgbClr val="002060"/>
                </a:solidFill>
              </a:rPr>
              <a:t> metal </a:t>
            </a:r>
            <a:r>
              <a:rPr lang="es-ES" sz="2400" dirty="0" err="1" smtClean="0">
                <a:solidFill>
                  <a:srgbClr val="002060"/>
                </a:solidFill>
              </a:rPr>
              <a:t>grids</a:t>
            </a:r>
            <a:r>
              <a:rPr lang="es-ES" sz="2400" dirty="0" smtClean="0">
                <a:solidFill>
                  <a:srgbClr val="002060"/>
                </a:solidFill>
              </a:rPr>
              <a:t> </a:t>
            </a:r>
            <a:r>
              <a:rPr lang="es-ES" sz="2400" dirty="0" err="1" smtClean="0">
                <a:solidFill>
                  <a:srgbClr val="002060"/>
                </a:solidFill>
              </a:rPr>
              <a:t>plates</a:t>
            </a:r>
            <a:r>
              <a:rPr lang="es-ES" sz="2400" dirty="0" smtClean="0">
                <a:solidFill>
                  <a:srgbClr val="002060"/>
                </a:solidFill>
              </a:rPr>
              <a:t> (horizontal)</a:t>
            </a:r>
          </a:p>
          <a:p>
            <a:pPr marL="2800350" lvl="5" indent="-5143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s-ES" sz="2400" dirty="0" err="1" smtClean="0">
                <a:solidFill>
                  <a:srgbClr val="002060"/>
                </a:solidFill>
              </a:rPr>
              <a:t>Electrodes</a:t>
            </a:r>
            <a:r>
              <a:rPr lang="es-ES" sz="2400" dirty="0" smtClean="0">
                <a:solidFill>
                  <a:srgbClr val="002060"/>
                </a:solidFill>
              </a:rPr>
              <a:t> </a:t>
            </a:r>
            <a:r>
              <a:rPr lang="es-ES" sz="2400" dirty="0" err="1" smtClean="0">
                <a:solidFill>
                  <a:srgbClr val="002060"/>
                </a:solidFill>
              </a:rPr>
              <a:t>driven</a:t>
            </a:r>
            <a:r>
              <a:rPr lang="es-ES" sz="2400" dirty="0" smtClean="0">
                <a:solidFill>
                  <a:srgbClr val="002060"/>
                </a:solidFill>
              </a:rPr>
              <a:t> vertical </a:t>
            </a:r>
            <a:r>
              <a:rPr lang="es-ES" sz="2400" dirty="0" err="1" smtClean="0">
                <a:solidFill>
                  <a:srgbClr val="002060"/>
                </a:solidFill>
              </a:rPr>
              <a:t>into</a:t>
            </a:r>
            <a:r>
              <a:rPr lang="es-ES" sz="2400" dirty="0" smtClean="0">
                <a:solidFill>
                  <a:srgbClr val="002060"/>
                </a:solidFill>
              </a:rPr>
              <a:t> </a:t>
            </a:r>
            <a:r>
              <a:rPr lang="es-ES" sz="2400" dirty="0" err="1" smtClean="0">
                <a:solidFill>
                  <a:srgbClr val="002060"/>
                </a:solidFill>
              </a:rPr>
              <a:t>the</a:t>
            </a:r>
            <a:r>
              <a:rPr lang="es-ES" sz="2400" dirty="0" smtClean="0">
                <a:solidFill>
                  <a:srgbClr val="002060"/>
                </a:solidFill>
              </a:rPr>
              <a:t> </a:t>
            </a:r>
            <a:r>
              <a:rPr lang="es-ES" sz="2400" dirty="0" err="1" smtClean="0">
                <a:solidFill>
                  <a:srgbClr val="002060"/>
                </a:solidFill>
              </a:rPr>
              <a:t>ground</a:t>
            </a:r>
            <a:endParaRPr lang="es-ES" sz="2400" dirty="0" smtClean="0">
              <a:solidFill>
                <a:srgbClr val="002060"/>
              </a:solidFill>
            </a:endParaRPr>
          </a:p>
          <a:p>
            <a:pPr marL="2800350" lvl="5" indent="-5143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s-ES" sz="2400" dirty="0" err="1" smtClean="0">
                <a:solidFill>
                  <a:srgbClr val="002060"/>
                </a:solidFill>
              </a:rPr>
              <a:t>Electrodes</a:t>
            </a:r>
            <a:r>
              <a:rPr lang="es-ES" sz="2400" dirty="0" smtClean="0">
                <a:solidFill>
                  <a:srgbClr val="002060"/>
                </a:solidFill>
              </a:rPr>
              <a:t> </a:t>
            </a:r>
            <a:r>
              <a:rPr lang="es-ES" sz="2400" dirty="0" err="1" smtClean="0">
                <a:solidFill>
                  <a:srgbClr val="002060"/>
                </a:solidFill>
              </a:rPr>
              <a:t>or</a:t>
            </a:r>
            <a:r>
              <a:rPr lang="es-ES" sz="2400" dirty="0" smtClean="0">
                <a:solidFill>
                  <a:srgbClr val="002060"/>
                </a:solidFill>
              </a:rPr>
              <a:t> Earthing </a:t>
            </a:r>
            <a:r>
              <a:rPr lang="es-ES" sz="2400" dirty="0" err="1">
                <a:solidFill>
                  <a:srgbClr val="002060"/>
                </a:solidFill>
              </a:rPr>
              <a:t>S</a:t>
            </a:r>
            <a:r>
              <a:rPr lang="es-ES" sz="2400" dirty="0" err="1" smtClean="0">
                <a:solidFill>
                  <a:srgbClr val="002060"/>
                </a:solidFill>
              </a:rPr>
              <a:t>ystems</a:t>
            </a:r>
            <a:r>
              <a:rPr lang="es-ES" sz="2400" dirty="0" smtClean="0">
                <a:solidFill>
                  <a:srgbClr val="002060"/>
                </a:solidFill>
              </a:rPr>
              <a:t> </a:t>
            </a:r>
            <a:r>
              <a:rPr lang="es-ES" sz="2400" dirty="0" err="1" smtClean="0">
                <a:solidFill>
                  <a:srgbClr val="002060"/>
                </a:solidFill>
              </a:rPr>
              <a:t>interconnection</a:t>
            </a:r>
            <a:r>
              <a:rPr lang="es-ES" sz="2400" dirty="0" smtClean="0">
                <a:solidFill>
                  <a:srgbClr val="002060"/>
                </a:solidFill>
              </a:rPr>
              <a:t> </a:t>
            </a:r>
          </a:p>
          <a:p>
            <a:pPr marL="0" indent="0" algn="just">
              <a:buNone/>
            </a:pPr>
            <a:endParaRPr lang="en-US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es-ES" b="1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es-ES" b="1" dirty="0" smtClean="0">
              <a:solidFill>
                <a:srgbClr val="002060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00AF8-C349-4B67-8037-FCC6C23BEF92}" type="slidenum">
              <a:rPr lang="es-ES" smtClean="0"/>
              <a:t>8</a:t>
            </a:fld>
            <a:endParaRPr lang="es-ES"/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ES" sz="3600" b="1" dirty="0" err="1" smtClean="0">
                <a:solidFill>
                  <a:srgbClr val="002060"/>
                </a:solidFill>
              </a:rPr>
              <a:t>Possible</a:t>
            </a:r>
            <a:r>
              <a:rPr lang="es-ES" sz="3600" b="1" dirty="0" smtClean="0">
                <a:solidFill>
                  <a:srgbClr val="002060"/>
                </a:solidFill>
              </a:rPr>
              <a:t> </a:t>
            </a:r>
            <a:r>
              <a:rPr lang="es-ES" sz="3600" b="1" dirty="0" err="1" smtClean="0">
                <a:solidFill>
                  <a:srgbClr val="002060"/>
                </a:solidFill>
              </a:rPr>
              <a:t>solutions</a:t>
            </a:r>
            <a:r>
              <a:rPr lang="es-ES" sz="3600" b="1" dirty="0" smtClean="0">
                <a:solidFill>
                  <a:srgbClr val="002060"/>
                </a:solidFill>
              </a:rPr>
              <a:t> to reduce </a:t>
            </a:r>
            <a:r>
              <a:rPr lang="es-ES" sz="3600" b="1" dirty="0" err="1" smtClean="0">
                <a:solidFill>
                  <a:srgbClr val="002060"/>
                </a:solidFill>
              </a:rPr>
              <a:t>earth</a:t>
            </a:r>
            <a:r>
              <a:rPr lang="es-ES" sz="3600" b="1" dirty="0" smtClean="0">
                <a:solidFill>
                  <a:srgbClr val="002060"/>
                </a:solidFill>
              </a:rPr>
              <a:t> </a:t>
            </a:r>
            <a:r>
              <a:rPr lang="es-ES" sz="3600" b="1" dirty="0" err="1" smtClean="0">
                <a:solidFill>
                  <a:srgbClr val="002060"/>
                </a:solidFill>
              </a:rPr>
              <a:t>resistance</a:t>
            </a:r>
            <a:endParaRPr lang="es-ES" sz="3600" b="1" dirty="0">
              <a:solidFill>
                <a:srgbClr val="002060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Earthing Issues at ORM. UCM-ELEC</a:t>
            </a:r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28268" y="3124757"/>
            <a:ext cx="6163732" cy="359671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56012" y="3960822"/>
            <a:ext cx="8305800" cy="2395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s-ES" b="1" dirty="0" err="1" smtClean="0">
                <a:solidFill>
                  <a:schemeClr val="accent5">
                    <a:lumMod val="50000"/>
                  </a:schemeClr>
                </a:solidFill>
                <a:ea typeface="SimSun" panose="02010600030101010101" pitchFamily="2" charset="-122"/>
              </a:rPr>
              <a:t>Design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  <a:ea typeface="SimSun" panose="02010600030101010101" pitchFamily="2" charset="-122"/>
              </a:rPr>
              <a:t> </a:t>
            </a:r>
            <a:r>
              <a:rPr lang="tr-TR" b="1" dirty="0">
                <a:solidFill>
                  <a:schemeClr val="accent5">
                    <a:lumMod val="50000"/>
                  </a:schemeClr>
                </a:solidFill>
                <a:ea typeface="SimSun" panose="02010600030101010101" pitchFamily="2" charset="-122"/>
              </a:rPr>
              <a:t>in COMSOL for </a:t>
            </a:r>
            <a:r>
              <a:rPr lang="es-ES" b="1" dirty="0" err="1" smtClean="0">
                <a:solidFill>
                  <a:schemeClr val="accent5">
                    <a:lumMod val="50000"/>
                  </a:schemeClr>
                </a:solidFill>
                <a:ea typeface="SimSun" panose="02010600030101010101" pitchFamily="2" charset="-122"/>
              </a:rPr>
              <a:t>optimizing</a:t>
            </a:r>
            <a:r>
              <a:rPr lang="es-ES" b="1" dirty="0" smtClean="0">
                <a:solidFill>
                  <a:schemeClr val="accent5">
                    <a:lumMod val="50000"/>
                  </a:schemeClr>
                </a:solidFill>
                <a:ea typeface="SimSun" panose="02010600030101010101" pitchFamily="2" charset="-122"/>
              </a:rPr>
              <a:t> </a:t>
            </a:r>
            <a:r>
              <a:rPr lang="es-ES" b="1" dirty="0" err="1" smtClean="0">
                <a:solidFill>
                  <a:schemeClr val="accent5">
                    <a:lumMod val="50000"/>
                  </a:schemeClr>
                </a:solidFill>
                <a:ea typeface="SimSun" panose="02010600030101010101" pitchFamily="2" charset="-122"/>
              </a:rPr>
              <a:t>the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  <a:ea typeface="SimSun" panose="02010600030101010101" pitchFamily="2" charset="-122"/>
              </a:rPr>
              <a:t> </a:t>
            </a:r>
            <a:r>
              <a:rPr lang="es-ES" b="1" dirty="0" err="1" smtClean="0">
                <a:solidFill>
                  <a:schemeClr val="accent5">
                    <a:lumMod val="50000"/>
                  </a:schemeClr>
                </a:solidFill>
                <a:ea typeface="SimSun" panose="02010600030101010101" pitchFamily="2" charset="-122"/>
              </a:rPr>
              <a:t>telescopes</a:t>
            </a:r>
            <a:r>
              <a:rPr lang="es-ES" b="1" dirty="0" smtClean="0">
                <a:solidFill>
                  <a:schemeClr val="accent5">
                    <a:lumMod val="50000"/>
                  </a:schemeClr>
                </a:solidFill>
                <a:ea typeface="SimSun" panose="02010600030101010101" pitchFamily="2" charset="-122"/>
              </a:rPr>
              <a:t> E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  <a:ea typeface="SimSun" panose="02010600030101010101" pitchFamily="2" charset="-122"/>
              </a:rPr>
              <a:t>arthing</a:t>
            </a:r>
            <a:endParaRPr lang="es-ES" b="1" dirty="0" smtClean="0">
              <a:solidFill>
                <a:schemeClr val="accent5">
                  <a:lumMod val="50000"/>
                </a:schemeClr>
              </a:solidFill>
              <a:ea typeface="SimSun" panose="02010600030101010101" pitchFamily="2" charset="-122"/>
            </a:endParaRPr>
          </a:p>
          <a:p>
            <a:pPr lvl="1" algn="just">
              <a:spcAft>
                <a:spcPts val="1000"/>
              </a:spcAft>
            </a:pPr>
            <a:r>
              <a:rPr lang="es-ES" dirty="0" smtClean="0">
                <a:solidFill>
                  <a:schemeClr val="accent5">
                    <a:lumMod val="50000"/>
                  </a:schemeClr>
                </a:solidFill>
                <a:ea typeface="SimSun" panose="02010600030101010101" pitchFamily="2" charset="-122"/>
              </a:rPr>
              <a:t>(1) </a:t>
            </a:r>
            <a:r>
              <a:rPr lang="es-ES" dirty="0" err="1" smtClean="0">
                <a:solidFill>
                  <a:schemeClr val="accent5">
                    <a:lumMod val="50000"/>
                  </a:schemeClr>
                </a:solidFill>
                <a:ea typeface="SimSun" panose="02010600030101010101" pitchFamily="2" charset="-122"/>
              </a:rPr>
              <a:t>Soil</a:t>
            </a:r>
            <a:r>
              <a:rPr lang="tr-TR" dirty="0" smtClean="0">
                <a:solidFill>
                  <a:schemeClr val="accent5">
                    <a:lumMod val="50000"/>
                  </a:schemeClr>
                </a:solidFill>
                <a:ea typeface="SimSun" panose="02010600030101010101" pitchFamily="2" charset="-122"/>
              </a:rPr>
              <a:t> </a:t>
            </a:r>
            <a:endParaRPr lang="es-ES" dirty="0" smtClean="0">
              <a:solidFill>
                <a:schemeClr val="accent5">
                  <a:lumMod val="50000"/>
                </a:schemeClr>
              </a:solidFill>
              <a:ea typeface="SimSun" panose="02010600030101010101" pitchFamily="2" charset="-122"/>
            </a:endParaRPr>
          </a:p>
          <a:p>
            <a:pPr lvl="1" algn="just">
              <a:spcAft>
                <a:spcPts val="1000"/>
              </a:spcAft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SimSun" panose="02010600030101010101" pitchFamily="2" charset="-122"/>
              </a:rPr>
              <a:t>(2) Infinite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SimSun" panose="02010600030101010101" pitchFamily="2" charset="-122"/>
              </a:rPr>
              <a:t>Element Domain Layer </a:t>
            </a:r>
            <a:endParaRPr lang="en-US" dirty="0" smtClean="0">
              <a:solidFill>
                <a:schemeClr val="accent5">
                  <a:lumMod val="50000"/>
                </a:schemeClr>
              </a:solidFill>
              <a:ea typeface="SimSun" panose="02010600030101010101" pitchFamily="2" charset="-122"/>
            </a:endParaRPr>
          </a:p>
          <a:p>
            <a:pPr lvl="1" algn="just">
              <a:spcAft>
                <a:spcPts val="1000"/>
              </a:spcAft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SimSun" panose="02010600030101010101" pitchFamily="2" charset="-122"/>
              </a:rPr>
              <a:t>(3) </a:t>
            </a:r>
            <a:r>
              <a:rPr lang="en-US" i="1" dirty="0" smtClean="0">
                <a:solidFill>
                  <a:schemeClr val="accent5">
                    <a:lumMod val="50000"/>
                  </a:schemeClr>
                </a:solidFill>
                <a:ea typeface="SimSun" panose="02010600030101010101" pitchFamily="2" charset="-122"/>
              </a:rPr>
              <a:t>Extra </a:t>
            </a:r>
            <a:r>
              <a:rPr lang="en-US" i="1" dirty="0">
                <a:solidFill>
                  <a:schemeClr val="accent5">
                    <a:lumMod val="50000"/>
                  </a:schemeClr>
                </a:solidFill>
                <a:ea typeface="SimSun" panose="02010600030101010101" pitchFamily="2" charset="-122"/>
              </a:rPr>
              <a:t>fine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SimSun" panose="02010600030101010101" pitchFamily="2" charset="-122"/>
              </a:rPr>
              <a:t> mesh zone surrounding earth resistance structure </a:t>
            </a:r>
            <a:endParaRPr lang="en-US" dirty="0" smtClean="0">
              <a:solidFill>
                <a:schemeClr val="accent5">
                  <a:lumMod val="50000"/>
                </a:schemeClr>
              </a:solidFill>
              <a:ea typeface="SimSun" panose="02010600030101010101" pitchFamily="2" charset="-122"/>
            </a:endParaRPr>
          </a:p>
          <a:p>
            <a:pPr lvl="1" algn="just">
              <a:spcAft>
                <a:spcPts val="1000"/>
              </a:spcAft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SimSun" panose="02010600030101010101" pitchFamily="2" charset="-122"/>
              </a:rPr>
              <a:t>(4)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SimSun" panose="02010600030101010101" pitchFamily="2" charset="-122"/>
              </a:rPr>
              <a:t>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SimSun" panose="02010600030101010101" pitchFamily="2" charset="-122"/>
              </a:rPr>
              <a:t>Earth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a typeface="SimSun" panose="02010600030101010101" pitchFamily="2" charset="-122"/>
              </a:rPr>
              <a:t>resistance structure </a:t>
            </a:r>
            <a:endParaRPr lang="en-US" dirty="0" smtClean="0">
              <a:solidFill>
                <a:schemeClr val="accent5">
                  <a:lumMod val="50000"/>
                </a:schemeClr>
              </a:solidFill>
              <a:ea typeface="SimSun" panose="02010600030101010101" pitchFamily="2" charset="-122"/>
            </a:endParaRPr>
          </a:p>
          <a:p>
            <a:pPr lvl="1" algn="just">
              <a:spcAft>
                <a:spcPts val="1000"/>
              </a:spcAft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a typeface="SimSun" panose="02010600030101010101" pitchFamily="2" charset="-122"/>
              </a:rPr>
              <a:t>(5) Ground</a:t>
            </a:r>
            <a:endParaRPr lang="es-ES" sz="1600" dirty="0">
              <a:solidFill>
                <a:schemeClr val="accent5">
                  <a:lumMod val="50000"/>
                </a:schemeClr>
              </a:solidFill>
              <a:effectLst/>
              <a:ea typeface="SimSun" panose="02010600030101010101" pitchFamily="2" charset="-122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48468" y="1476121"/>
            <a:ext cx="347597" cy="39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64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ES" sz="3600" b="1" dirty="0" err="1" smtClean="0">
                <a:solidFill>
                  <a:srgbClr val="002060"/>
                </a:solidFill>
              </a:rPr>
              <a:t>Burying</a:t>
            </a:r>
            <a:r>
              <a:rPr lang="es-ES" sz="3600" b="1" dirty="0" smtClean="0">
                <a:solidFill>
                  <a:srgbClr val="002060"/>
                </a:solidFill>
              </a:rPr>
              <a:t> metal </a:t>
            </a:r>
            <a:r>
              <a:rPr lang="es-ES" sz="3600" b="1" dirty="0" err="1" smtClean="0">
                <a:solidFill>
                  <a:srgbClr val="002060"/>
                </a:solidFill>
              </a:rPr>
              <a:t>plates</a:t>
            </a:r>
            <a:r>
              <a:rPr lang="es-ES" sz="3600" b="1" dirty="0" smtClean="0">
                <a:solidFill>
                  <a:srgbClr val="002060"/>
                </a:solidFill>
              </a:rPr>
              <a:t> (horizontal and vertical)</a:t>
            </a:r>
            <a:endParaRPr lang="es-ES" sz="3600" b="1" dirty="0">
              <a:solidFill>
                <a:srgbClr val="002060"/>
              </a:solidFill>
            </a:endParaRPr>
          </a:p>
        </p:txBody>
      </p:sp>
      <p:graphicFrame>
        <p:nvGraphicFramePr>
          <p:cNvPr id="16" name="Tab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5627606"/>
              </p:ext>
            </p:extLst>
          </p:nvPr>
        </p:nvGraphicFramePr>
        <p:xfrm>
          <a:off x="4603034" y="1805361"/>
          <a:ext cx="3641276" cy="40228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67490">
                  <a:extLst>
                    <a:ext uri="{9D8B030D-6E8A-4147-A177-3AD203B41FA5}">
                      <a16:colId xmlns:a16="http://schemas.microsoft.com/office/drawing/2014/main" val="1608133242"/>
                    </a:ext>
                  </a:extLst>
                </a:gridCol>
                <a:gridCol w="973786">
                  <a:extLst>
                    <a:ext uri="{9D8B030D-6E8A-4147-A177-3AD203B41FA5}">
                      <a16:colId xmlns:a16="http://schemas.microsoft.com/office/drawing/2014/main" val="1931010780"/>
                    </a:ext>
                  </a:extLst>
                </a:gridCol>
              </a:tblGrid>
              <a:tr h="1340946"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69.2 </a:t>
                      </a:r>
                      <a:r>
                        <a:rPr lang="el-GR" dirty="0" smtClean="0"/>
                        <a:t>Ω</a:t>
                      </a:r>
                      <a:endParaRPr lang="es-E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17130312"/>
                  </a:ext>
                </a:extLst>
              </a:tr>
              <a:tr h="1340946"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53.5 </a:t>
                      </a:r>
                      <a:r>
                        <a:rPr lang="el-GR" dirty="0" smtClean="0"/>
                        <a:t>Ω</a:t>
                      </a:r>
                      <a:endParaRPr lang="es-ES" dirty="0" smtClean="0"/>
                    </a:p>
                    <a:p>
                      <a:pPr algn="ctr"/>
                      <a:endParaRPr lang="es-E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9040396"/>
                  </a:ext>
                </a:extLst>
              </a:tr>
              <a:tr h="1340946"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25.5 </a:t>
                      </a:r>
                      <a:r>
                        <a:rPr lang="el-GR" dirty="0" smtClean="0"/>
                        <a:t>Ω</a:t>
                      </a:r>
                      <a:endParaRPr lang="es-ES" dirty="0" smtClean="0"/>
                    </a:p>
                    <a:p>
                      <a:pPr algn="ctr"/>
                      <a:endParaRPr lang="es-E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04541916"/>
                  </a:ext>
                </a:extLst>
              </a:tr>
            </a:tbl>
          </a:graphicData>
        </a:graphic>
      </p:graphicFrame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9096300" y="6356349"/>
            <a:ext cx="2743200" cy="365125"/>
          </a:xfrm>
        </p:spPr>
        <p:txBody>
          <a:bodyPr/>
          <a:lstStyle/>
          <a:p>
            <a:fld id="{FEE00AF8-C349-4B67-8037-FCC6C23BEF92}" type="slidenum">
              <a:rPr lang="es-ES" smtClean="0"/>
              <a:t>9</a:t>
            </a:fld>
            <a:endParaRPr lang="es-ES" dirty="0"/>
          </a:p>
        </p:txBody>
      </p:sp>
      <p:cxnSp>
        <p:nvCxnSpPr>
          <p:cNvPr id="6" name="Conector recto de flecha 5"/>
          <p:cNvCxnSpPr/>
          <p:nvPr/>
        </p:nvCxnSpPr>
        <p:spPr>
          <a:xfrm>
            <a:off x="8402534" y="867771"/>
            <a:ext cx="1231243" cy="5959"/>
          </a:xfrm>
          <a:prstGeom prst="straightConnector1">
            <a:avLst/>
          </a:prstGeom>
          <a:ln>
            <a:solidFill>
              <a:schemeClr val="bg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10563343" y="1436028"/>
            <a:ext cx="95691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53.5 m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16376" y="1411099"/>
            <a:ext cx="4506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HOMOGENEOUS SOIL</a:t>
            </a:r>
            <a:endParaRPr lang="es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6955775" y="1392570"/>
            <a:ext cx="6497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NON HOMOGENEOUS SOIL</a:t>
            </a:r>
            <a:endParaRPr lang="es-ES" b="1" dirty="0"/>
          </a:p>
        </p:txBody>
      </p:sp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7263306"/>
              </p:ext>
            </p:extLst>
          </p:nvPr>
        </p:nvGraphicFramePr>
        <p:xfrm>
          <a:off x="710311" y="1805361"/>
          <a:ext cx="3565356" cy="40228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67490">
                  <a:extLst>
                    <a:ext uri="{9D8B030D-6E8A-4147-A177-3AD203B41FA5}">
                      <a16:colId xmlns:a16="http://schemas.microsoft.com/office/drawing/2014/main" val="1608133242"/>
                    </a:ext>
                  </a:extLst>
                </a:gridCol>
                <a:gridCol w="897866">
                  <a:extLst>
                    <a:ext uri="{9D8B030D-6E8A-4147-A177-3AD203B41FA5}">
                      <a16:colId xmlns:a16="http://schemas.microsoft.com/office/drawing/2014/main" val="1931010780"/>
                    </a:ext>
                  </a:extLst>
                </a:gridCol>
              </a:tblGrid>
              <a:tr h="1340946"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15.2 </a:t>
                      </a:r>
                      <a:r>
                        <a:rPr lang="el-GR" dirty="0" smtClean="0"/>
                        <a:t>Ω</a:t>
                      </a:r>
                      <a:endParaRPr lang="es-E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17130312"/>
                  </a:ext>
                </a:extLst>
              </a:tr>
              <a:tr h="1340946"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11.0 </a:t>
                      </a:r>
                      <a:r>
                        <a:rPr lang="el-GR" dirty="0" smtClean="0"/>
                        <a:t>Ω</a:t>
                      </a:r>
                      <a:endParaRPr lang="es-ES" dirty="0" smtClean="0"/>
                    </a:p>
                    <a:p>
                      <a:pPr algn="ctr"/>
                      <a:endParaRPr lang="es-E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9040396"/>
                  </a:ext>
                </a:extLst>
              </a:tr>
              <a:tr h="1340946"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7.1 </a:t>
                      </a:r>
                      <a:r>
                        <a:rPr lang="el-GR" dirty="0" smtClean="0"/>
                        <a:t>Ω</a:t>
                      </a:r>
                      <a:endParaRPr lang="es-ES" dirty="0" smtClean="0"/>
                    </a:p>
                    <a:p>
                      <a:pPr algn="ctr"/>
                      <a:endParaRPr lang="es-E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04541916"/>
                  </a:ext>
                </a:extLst>
              </a:tr>
            </a:tbl>
          </a:graphicData>
        </a:graphic>
      </p:graphicFrame>
      <p:pic>
        <p:nvPicPr>
          <p:cNvPr id="11" name="Imagen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09" y="1790049"/>
            <a:ext cx="2409341" cy="1308233"/>
          </a:xfrm>
          <a:prstGeom prst="rect">
            <a:avLst/>
          </a:prstGeom>
          <a:noFill/>
        </p:spPr>
      </p:pic>
      <p:pic>
        <p:nvPicPr>
          <p:cNvPr id="13" name="Imagen 1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" b="3974"/>
          <a:stretch/>
        </p:blipFill>
        <p:spPr bwMode="auto">
          <a:xfrm>
            <a:off x="710308" y="3139292"/>
            <a:ext cx="2409341" cy="12876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n 1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07" y="4506464"/>
            <a:ext cx="2409341" cy="1297696"/>
          </a:xfrm>
          <a:prstGeom prst="rect">
            <a:avLst/>
          </a:prstGeom>
          <a:noFill/>
        </p:spPr>
      </p:pic>
      <p:pic>
        <p:nvPicPr>
          <p:cNvPr id="17" name="Imagen 1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033" y="1805361"/>
            <a:ext cx="2480651" cy="1276644"/>
          </a:xfrm>
          <a:prstGeom prst="rect">
            <a:avLst/>
          </a:prstGeom>
          <a:noFill/>
        </p:spPr>
      </p:pic>
      <p:pic>
        <p:nvPicPr>
          <p:cNvPr id="18" name="Imagen 1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033" y="3128503"/>
            <a:ext cx="2480651" cy="1332084"/>
          </a:xfrm>
          <a:prstGeom prst="rect">
            <a:avLst/>
          </a:prstGeom>
          <a:noFill/>
        </p:spPr>
      </p:pic>
      <p:pic>
        <p:nvPicPr>
          <p:cNvPr id="20" name="Imagen 19"/>
          <p:cNvPicPr/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4" r="50963" b="6213"/>
          <a:stretch/>
        </p:blipFill>
        <p:spPr bwMode="auto">
          <a:xfrm>
            <a:off x="11041800" y="281309"/>
            <a:ext cx="588591" cy="10700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CuadroTexto 20"/>
          <p:cNvSpPr txBox="1"/>
          <p:nvPr/>
        </p:nvSpPr>
        <p:spPr>
          <a:xfrm>
            <a:off x="9777797" y="219398"/>
            <a:ext cx="1264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err="1" smtClean="0"/>
              <a:t>Voltage</a:t>
            </a:r>
            <a:r>
              <a:rPr lang="es-ES" sz="1600" dirty="0" smtClean="0"/>
              <a:t> </a:t>
            </a:r>
            <a:r>
              <a:rPr lang="es-ES" sz="1600" dirty="0" err="1" smtClean="0"/>
              <a:t>distribution</a:t>
            </a:r>
            <a:endParaRPr lang="es-ES" sz="1600" dirty="0"/>
          </a:p>
        </p:txBody>
      </p:sp>
      <p:sp>
        <p:nvSpPr>
          <p:cNvPr id="22" name="CuadroTexto 21"/>
          <p:cNvSpPr txBox="1"/>
          <p:nvPr/>
        </p:nvSpPr>
        <p:spPr>
          <a:xfrm>
            <a:off x="11023337" y="190089"/>
            <a:ext cx="12640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err="1" smtClean="0"/>
              <a:t>max</a:t>
            </a:r>
            <a:endParaRPr lang="es-ES" sz="1400" b="1" dirty="0"/>
          </a:p>
        </p:txBody>
      </p:sp>
      <p:pic>
        <p:nvPicPr>
          <p:cNvPr id="23" name="Imagen 22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033" y="4510448"/>
            <a:ext cx="2480651" cy="1317751"/>
          </a:xfrm>
          <a:prstGeom prst="rect">
            <a:avLst/>
          </a:prstGeom>
          <a:noFill/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Earthing Issues at ORM. UCM-ELEC</a:t>
            </a:r>
            <a:endParaRPr lang="es-ES"/>
          </a:p>
        </p:txBody>
      </p:sp>
      <p:graphicFrame>
        <p:nvGraphicFramePr>
          <p:cNvPr id="25" name="Tabla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7581712"/>
              </p:ext>
            </p:extLst>
          </p:nvPr>
        </p:nvGraphicFramePr>
        <p:xfrm>
          <a:off x="8318347" y="1808278"/>
          <a:ext cx="3450320" cy="31955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75053">
                  <a:extLst>
                    <a:ext uri="{9D8B030D-6E8A-4147-A177-3AD203B41FA5}">
                      <a16:colId xmlns:a16="http://schemas.microsoft.com/office/drawing/2014/main" val="1608133242"/>
                    </a:ext>
                  </a:extLst>
                </a:gridCol>
                <a:gridCol w="1075267">
                  <a:extLst>
                    <a:ext uri="{9D8B030D-6E8A-4147-A177-3AD203B41FA5}">
                      <a16:colId xmlns:a16="http://schemas.microsoft.com/office/drawing/2014/main" val="1931010780"/>
                    </a:ext>
                  </a:extLst>
                </a:gridCol>
              </a:tblGrid>
              <a:tr h="1569922"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/>
                        <a:t>27.9</a:t>
                      </a:r>
                      <a:r>
                        <a:rPr lang="el-GR" baseline="0" dirty="0" smtClean="0"/>
                        <a:t>Ω</a:t>
                      </a:r>
                      <a:endParaRPr lang="es-ES" dirty="0" smtClean="0"/>
                    </a:p>
                    <a:p>
                      <a:pPr algn="ctr"/>
                      <a:endParaRPr lang="es-E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9040396"/>
                  </a:ext>
                </a:extLst>
              </a:tr>
              <a:tr h="1625600"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/>
                        <a:t>23.6</a:t>
                      </a:r>
                      <a:r>
                        <a:rPr lang="es-ES" baseline="0" dirty="0" smtClean="0"/>
                        <a:t> </a:t>
                      </a:r>
                      <a:r>
                        <a:rPr lang="el-GR" baseline="0" dirty="0" smtClean="0"/>
                        <a:t>Ω</a:t>
                      </a:r>
                      <a:endParaRPr lang="es-ES" dirty="0" smtClean="0"/>
                    </a:p>
                    <a:p>
                      <a:pPr algn="ctr"/>
                      <a:endParaRPr lang="es-E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04541916"/>
                  </a:ext>
                </a:extLst>
              </a:tr>
            </a:tbl>
          </a:graphicData>
        </a:graphic>
      </p:graphicFrame>
      <p:pic>
        <p:nvPicPr>
          <p:cNvPr id="27" name="Imagen 26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347" y="1823813"/>
            <a:ext cx="2343356" cy="1261492"/>
          </a:xfrm>
          <a:prstGeom prst="rect">
            <a:avLst/>
          </a:prstGeom>
          <a:noFill/>
        </p:spPr>
      </p:pic>
      <p:sp>
        <p:nvSpPr>
          <p:cNvPr id="28" name="CuadroTexto 27"/>
          <p:cNvSpPr txBox="1"/>
          <p:nvPr/>
        </p:nvSpPr>
        <p:spPr>
          <a:xfrm>
            <a:off x="8353774" y="3045008"/>
            <a:ext cx="2468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7</a:t>
            </a:r>
            <a:r>
              <a:rPr lang="es-ES" dirty="0" smtClean="0"/>
              <a:t> vertical </a:t>
            </a:r>
            <a:r>
              <a:rPr lang="es-ES" dirty="0" err="1" smtClean="0"/>
              <a:t>electrodes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29" name="CuadroTexto 28"/>
          <p:cNvSpPr txBox="1"/>
          <p:nvPr/>
        </p:nvSpPr>
        <p:spPr>
          <a:xfrm>
            <a:off x="8353774" y="4628303"/>
            <a:ext cx="2639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22</a:t>
            </a:r>
            <a:r>
              <a:rPr lang="es-ES" dirty="0" smtClean="0"/>
              <a:t> vertical </a:t>
            </a:r>
            <a:r>
              <a:rPr lang="es-ES" dirty="0" err="1" smtClean="0"/>
              <a:t>electrodes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32" name="Imagen 31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504" y="3374042"/>
            <a:ext cx="2329199" cy="1272756"/>
          </a:xfrm>
          <a:prstGeom prst="rect">
            <a:avLst/>
          </a:prstGeom>
          <a:noFill/>
        </p:spPr>
      </p:pic>
      <p:cxnSp>
        <p:nvCxnSpPr>
          <p:cNvPr id="26" name="Conector recto de flecha 25"/>
          <p:cNvCxnSpPr/>
          <p:nvPr/>
        </p:nvCxnSpPr>
        <p:spPr>
          <a:xfrm>
            <a:off x="710307" y="6538911"/>
            <a:ext cx="1084626" cy="24512"/>
          </a:xfrm>
          <a:prstGeom prst="straightConnector1">
            <a:avLst/>
          </a:prstGeom>
          <a:ln>
            <a:prstDash val="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CuadroTexto 32"/>
          <p:cNvSpPr txBox="1"/>
          <p:nvPr/>
        </p:nvSpPr>
        <p:spPr>
          <a:xfrm>
            <a:off x="838200" y="6207051"/>
            <a:ext cx="1128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53.5 m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48983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1735</TotalTime>
  <Words>930</Words>
  <Application>Microsoft Office PowerPoint</Application>
  <PresentationFormat>Panorámica</PresentationFormat>
  <Paragraphs>191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5" baseType="lpstr">
      <vt:lpstr>SimSun</vt:lpstr>
      <vt:lpstr>Arial</vt:lpstr>
      <vt:lpstr>Britannic Bold</vt:lpstr>
      <vt:lpstr>Calibri</vt:lpstr>
      <vt:lpstr>Calibri Light</vt:lpstr>
      <vt:lpstr>Cambria Math</vt:lpstr>
      <vt:lpstr>Minion Pro</vt:lpstr>
      <vt:lpstr>Times New Roman</vt:lpstr>
      <vt:lpstr>Wingdings</vt:lpstr>
      <vt:lpstr>Wingdings 3</vt:lpstr>
      <vt:lpstr>Tema de Office</vt:lpstr>
      <vt:lpstr>Earthing Issues at El Roque de los Muchachos Observatory</vt:lpstr>
      <vt:lpstr>Main topics </vt:lpstr>
      <vt:lpstr>Earthing</vt:lpstr>
      <vt:lpstr>Soil resistivity</vt:lpstr>
      <vt:lpstr>Soil resistivity measurement: Wenner Method</vt:lpstr>
      <vt:lpstr>Soil resistivity measurement in ORM</vt:lpstr>
      <vt:lpstr>Representative situations in ORM</vt:lpstr>
      <vt:lpstr>Possible solutions to reduce earth resistance</vt:lpstr>
      <vt:lpstr>Burying metal plates (horizontal and vertical)</vt:lpstr>
      <vt:lpstr>Burying vertical electrodes in homogeneous soil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of the Earthing System in El Roque de los Muchachos Observatory:  Finite Element Simulation Approach</dc:title>
  <dc:creator>Silvia</dc:creator>
  <cp:lastModifiedBy>Silvia</cp:lastModifiedBy>
  <cp:revision>88</cp:revision>
  <dcterms:created xsi:type="dcterms:W3CDTF">2020-07-02T10:54:56Z</dcterms:created>
  <dcterms:modified xsi:type="dcterms:W3CDTF">2020-07-22T16:01:28Z</dcterms:modified>
</cp:coreProperties>
</file>