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4"/>
  </p:notesMasterIdLst>
  <p:handoutMasterIdLst>
    <p:handoutMasterId r:id="rId15"/>
  </p:handoutMasterIdLst>
  <p:sldIdLst>
    <p:sldId id="256" r:id="rId2"/>
    <p:sldId id="266" r:id="rId3"/>
    <p:sldId id="277" r:id="rId4"/>
    <p:sldId id="257" r:id="rId5"/>
    <p:sldId id="275" r:id="rId6"/>
    <p:sldId id="261" r:id="rId7"/>
    <p:sldId id="276" r:id="rId8"/>
    <p:sldId id="263" r:id="rId9"/>
    <p:sldId id="264" r:id="rId10"/>
    <p:sldId id="267" r:id="rId11"/>
    <p:sldId id="278" r:id="rId12"/>
    <p:sldId id="279" r:id="rId13"/>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4CD"/>
    <a:srgbClr val="17354A"/>
    <a:srgbClr val="00B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59" autoAdjust="0"/>
    <p:restoredTop sz="86385" autoAdjust="0"/>
  </p:normalViewPr>
  <p:slideViewPr>
    <p:cSldViewPr>
      <p:cViewPr varScale="1">
        <p:scale>
          <a:sx n="108" d="100"/>
          <a:sy n="108" d="100"/>
        </p:scale>
        <p:origin x="1048" y="200"/>
      </p:cViewPr>
      <p:guideLst>
        <p:guide orient="horz" pos="2160"/>
        <p:guide pos="2880"/>
      </p:guideLst>
    </p:cSldViewPr>
  </p:slideViewPr>
  <p:outlineViewPr>
    <p:cViewPr>
      <p:scale>
        <a:sx n="33" d="100"/>
        <a:sy n="33" d="100"/>
      </p:scale>
      <p:origin x="0" y="-685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2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6E515F0-F19A-2648-B1CC-91DBFEE8DD45}" type="datetime1">
              <a:rPr lang="fr-FR" smtClean="0"/>
              <a:t>19/07/2020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r>
              <a:rPr lang="fr-FR"/>
              <a:t>Entrez votre nom</a:t>
            </a: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B7564C5-49F1-424B-8328-678E2107A455}" type="slidenum">
              <a:rPr lang="fr-FR"/>
              <a:pPr>
                <a:defRPr/>
              </a:pPr>
              <a:t>‹N°›</a:t>
            </a:fld>
            <a:endParaRPr lang="fr-FR"/>
          </a:p>
        </p:txBody>
      </p:sp>
    </p:spTree>
    <p:extLst>
      <p:ext uri="{BB962C8B-B14F-4D97-AF65-F5344CB8AC3E}">
        <p14:creationId xmlns:p14="http://schemas.microsoft.com/office/powerpoint/2010/main" val="390334030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3AF67E5-E850-7146-8337-A79FF003C06F}" type="datetime1">
              <a:rPr lang="fr-FR" smtClean="0"/>
              <a:t>19/07/2020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r>
              <a:rPr lang="fr-FR"/>
              <a:t>Entrez votre nom</a:t>
            </a: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343239E-5CFC-4EA3-9F9C-DF60679EE927}" type="slidenum">
              <a:rPr lang="fr-FR"/>
              <a:pPr>
                <a:defRPr/>
              </a:pPr>
              <a:t>‹N°›</a:t>
            </a:fld>
            <a:endParaRPr lang="fr-FR"/>
          </a:p>
        </p:txBody>
      </p:sp>
    </p:spTree>
    <p:extLst>
      <p:ext uri="{BB962C8B-B14F-4D97-AF65-F5344CB8AC3E}">
        <p14:creationId xmlns:p14="http://schemas.microsoft.com/office/powerpoint/2010/main" val="1103131734"/>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pPr>
              <a:defRPr/>
            </a:pPr>
            <a:fld id="{4C9B766D-15F2-FB4F-B7A1-821293C507F4}" type="datetime1">
              <a:rPr lang="fr-FR" smtClean="0"/>
              <a:t>19/07/2020</a:t>
            </a:fld>
            <a:endParaRPr lang="fr-FR"/>
          </a:p>
        </p:txBody>
      </p:sp>
      <p:sp>
        <p:nvSpPr>
          <p:cNvPr id="5" name="Espace réservé du pied de page 4"/>
          <p:cNvSpPr>
            <a:spLocks noGrp="1"/>
          </p:cNvSpPr>
          <p:nvPr>
            <p:ph type="ftr" sz="quarter" idx="11"/>
          </p:nvPr>
        </p:nvSpPr>
        <p:spPr/>
        <p:txBody>
          <a:bodyPr/>
          <a:lstStyle/>
          <a:p>
            <a:pPr>
              <a:defRPr/>
            </a:pPr>
            <a:r>
              <a:rPr lang="fr-FR"/>
              <a:t>Entrez votre nom</a:t>
            </a:r>
          </a:p>
        </p:txBody>
      </p:sp>
      <p:sp>
        <p:nvSpPr>
          <p:cNvPr id="6" name="Espace réservé du numéro de diapositive 5"/>
          <p:cNvSpPr>
            <a:spLocks noGrp="1"/>
          </p:cNvSpPr>
          <p:nvPr>
            <p:ph type="sldNum" sz="quarter" idx="12"/>
          </p:nvPr>
        </p:nvSpPr>
        <p:spPr/>
        <p:txBody>
          <a:bodyPr/>
          <a:lstStyle/>
          <a:p>
            <a:pPr>
              <a:defRPr/>
            </a:pPr>
            <a:fld id="{4343239E-5CFC-4EA3-9F9C-DF60679EE927}" type="slidenum">
              <a:rPr lang="fr-FR" smtClean="0"/>
              <a:pPr>
                <a:defRPr/>
              </a:pPr>
              <a:t>1</a:t>
            </a:fld>
            <a:endParaRPr lang="fr-FR"/>
          </a:p>
        </p:txBody>
      </p:sp>
    </p:spTree>
    <p:extLst>
      <p:ext uri="{BB962C8B-B14F-4D97-AF65-F5344CB8AC3E}">
        <p14:creationId xmlns:p14="http://schemas.microsoft.com/office/powerpoint/2010/main" val="1576706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PlaceHolder 1"/>
          <p:cNvSpPr>
            <a:spLocks noGrp="1"/>
          </p:cNvSpPr>
          <p:nvPr>
            <p:ph type="body"/>
          </p:nvPr>
        </p:nvSpPr>
        <p:spPr>
          <a:xfrm>
            <a:off x="685800" y="4343400"/>
            <a:ext cx="5486040" cy="4114440"/>
          </a:xfrm>
          <a:prstGeom prst="rect">
            <a:avLst/>
          </a:prstGeom>
        </p:spPr>
        <p:txBody>
          <a:bodyPr/>
          <a:lstStyle/>
          <a:p>
            <a:endParaRPr lang="en-US" sz="2000" b="0" strike="noStrike" spc="-1">
              <a:solidFill>
                <a:srgbClr val="000000"/>
              </a:solidFill>
              <a:uFill>
                <a:solidFill>
                  <a:srgbClr val="FFFFFF"/>
                </a:solidFill>
              </a:uFill>
              <a:latin typeface="Arial"/>
            </a:endParaRPr>
          </a:p>
        </p:txBody>
      </p:sp>
      <p:sp>
        <p:nvSpPr>
          <p:cNvPr id="47" name="TextShape 2"/>
          <p:cNvSpPr txBox="1"/>
          <p:nvPr/>
        </p:nvSpPr>
        <p:spPr>
          <a:xfrm>
            <a:off x="3884760" y="8685360"/>
            <a:ext cx="2971440" cy="456840"/>
          </a:xfrm>
          <a:prstGeom prst="rect">
            <a:avLst/>
          </a:prstGeom>
          <a:noFill/>
          <a:ln>
            <a:noFill/>
          </a:ln>
        </p:spPr>
        <p:txBody>
          <a:bodyPr anchor="b"/>
          <a:lstStyle/>
          <a:p>
            <a:pPr algn="r">
              <a:lnSpc>
                <a:spcPct val="100000"/>
              </a:lnSpc>
            </a:pPr>
            <a:fld id="{BB8C2790-746E-4E9D-A3A4-F5FC9F59D14D}" type="slidenum">
              <a:rPr lang="en-US" sz="1200" b="0" strike="noStrike" spc="-1">
                <a:solidFill>
                  <a:srgbClr val="000000"/>
                </a:solidFill>
                <a:uFill>
                  <a:solidFill>
                    <a:srgbClr val="FFFFFF"/>
                  </a:solidFill>
                </a:uFill>
                <a:latin typeface="+mn-lt"/>
                <a:ea typeface="+mn-ea"/>
              </a:rPr>
              <a:t>3</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5797179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5603" name="Espace réservé du titre 1"/>
          <p:cNvSpPr>
            <a:spLocks noGrp="1"/>
          </p:cNvSpPr>
          <p:nvPr>
            <p:ph type="ctrTitle" hasCustomPrompt="1"/>
          </p:nvPr>
        </p:nvSpPr>
        <p:spPr>
          <a:xfrm>
            <a:off x="2987824" y="3140968"/>
            <a:ext cx="6620272" cy="1470025"/>
          </a:xfrm>
        </p:spPr>
        <p:txBody>
          <a:bodyPr/>
          <a:lstStyle>
            <a:lvl1pPr algn="l">
              <a:defRPr sz="3600" smtClean="0">
                <a:latin typeface="Calibri" charset="0"/>
                <a:ea typeface="Calibri" charset="0"/>
                <a:cs typeface="Calibri" charset="0"/>
              </a:defRPr>
            </a:lvl1pPr>
          </a:lstStyle>
          <a:p>
            <a:r>
              <a:rPr lang="fr-FR" sz="3600" b="1" dirty="0">
                <a:solidFill>
                  <a:srgbClr val="153449"/>
                </a:solidFill>
              </a:rPr>
              <a:t>Titre de la présentation</a:t>
            </a:r>
            <a:br>
              <a:rPr lang="fr-FR" sz="3600" b="1" dirty="0">
                <a:solidFill>
                  <a:srgbClr val="153449"/>
                </a:solidFill>
              </a:rPr>
            </a:br>
            <a:r>
              <a:rPr lang="fr-FR" sz="2300" dirty="0">
                <a:solidFill>
                  <a:srgbClr val="01B2CD"/>
                </a:solidFill>
              </a:rPr>
              <a:t>Sous-titre de la présentation</a:t>
            </a:r>
            <a:br>
              <a:rPr lang="fr-FR" sz="2300" dirty="0">
                <a:solidFill>
                  <a:srgbClr val="01B2CD"/>
                </a:solidFill>
              </a:rPr>
            </a:br>
            <a:r>
              <a:rPr lang="fr-FR" sz="1800" dirty="0">
                <a:solidFill>
                  <a:srgbClr val="153449"/>
                </a:solidFill>
              </a:rPr>
              <a:t>7 MARS </a:t>
            </a:r>
            <a:r>
              <a:rPr lang="fr-FR" sz="1800" baseline="0" dirty="0">
                <a:solidFill>
                  <a:srgbClr val="153449"/>
                </a:solidFill>
              </a:rPr>
              <a:t>2016</a:t>
            </a:r>
            <a:endParaRPr lang="fr-FR" sz="1800" dirty="0">
              <a:solidFill>
                <a:srgbClr val="153449"/>
              </a:solidFill>
            </a:endParaRPr>
          </a:p>
        </p:txBody>
      </p:sp>
      <p:pic>
        <p:nvPicPr>
          <p:cNvPr id="4" name="Imag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276" y="6237312"/>
            <a:ext cx="944415" cy="620688"/>
          </a:xfrm>
          <a:prstGeom prst="rect">
            <a:avLst/>
          </a:prstGeom>
          <a:effectLst>
            <a:softEdge rad="50800"/>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7"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endParaRPr lang="fr-FR" dirty="0">
              <a:solidFill>
                <a:srgbClr val="00B3CC"/>
              </a:solidFill>
            </a:endParaRPr>
          </a:p>
        </p:txBody>
      </p:sp>
      <p:sp>
        <p:nvSpPr>
          <p:cNvPr id="8" name="Espace réservé du pied de page 5"/>
          <p:cNvSpPr>
            <a:spLocks noGrp="1"/>
          </p:cNvSpPr>
          <p:nvPr>
            <p:ph type="ftr" sz="quarter" idx="11"/>
          </p:nvPr>
        </p:nvSpPr>
        <p:spPr>
          <a:xfrm>
            <a:off x="4294800" y="6454800"/>
            <a:ext cx="3086100" cy="313200"/>
          </a:xfrm>
          <a:prstGeom prst="rect">
            <a:avLst/>
          </a:prstGeom>
        </p:spPr>
        <p:txBody>
          <a:bodyPr/>
          <a:lstStyle>
            <a:lvl1pPr algn="ctr">
              <a:defRPr sz="1200" baseline="0">
                <a:latin typeface="calibri" charset="0"/>
              </a:defRPr>
            </a:lvl1pPr>
          </a:lstStyle>
          <a:p>
            <a:endParaRPr lang="fr-FR" dirty="0">
              <a:solidFill>
                <a:srgbClr val="153449"/>
              </a:solidFill>
            </a:endParaRPr>
          </a:p>
        </p:txBody>
      </p:sp>
      <p:sp>
        <p:nvSpPr>
          <p:cNvPr id="9" name="Espace réservé du numéro de diapositive 6"/>
          <p:cNvSpPr>
            <a:spLocks noGrp="1"/>
          </p:cNvSpPr>
          <p:nvPr>
            <p:ph type="sldNum" sz="quarter" idx="12"/>
          </p:nvPr>
        </p:nvSpPr>
        <p:spPr>
          <a:xfrm>
            <a:off x="7884368" y="6454800"/>
            <a:ext cx="1032428"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pic>
        <p:nvPicPr>
          <p:cNvPr id="10" name="Imag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276" y="6237312"/>
            <a:ext cx="944415" cy="620688"/>
          </a:xfrm>
          <a:prstGeom prst="rect">
            <a:avLst/>
          </a:prstGeom>
          <a:effectLst>
            <a:softEdge rad="50800"/>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r">
              <a:defRPr/>
            </a:lvl1pPr>
          </a:lstStyle>
          <a:p>
            <a:r>
              <a:rPr lang="fr-FR" dirty="0"/>
              <a:t>Modifiez le style du titre</a:t>
            </a:r>
          </a:p>
        </p:txBody>
      </p:sp>
      <p:sp>
        <p:nvSpPr>
          <p:cNvPr id="3" name="Espace réservé du contenu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endParaRPr lang="fr-FR" dirty="0">
              <a:solidFill>
                <a:srgbClr val="00B3CC"/>
              </a:solidFill>
            </a:endParaRPr>
          </a:p>
        </p:txBody>
      </p:sp>
      <p:sp>
        <p:nvSpPr>
          <p:cNvPr id="9" name="Espace réservé du pied de page 5"/>
          <p:cNvSpPr>
            <a:spLocks noGrp="1"/>
          </p:cNvSpPr>
          <p:nvPr>
            <p:ph type="ftr" sz="quarter" idx="11"/>
          </p:nvPr>
        </p:nvSpPr>
        <p:spPr>
          <a:xfrm>
            <a:off x="4294800" y="6454800"/>
            <a:ext cx="3086100" cy="313200"/>
          </a:xfrm>
          <a:prstGeom prst="rect">
            <a:avLst/>
          </a:prstGeom>
        </p:spPr>
        <p:txBody>
          <a:bodyPr/>
          <a:lstStyle>
            <a:lvl1pPr algn="ctr">
              <a:defRPr sz="1200" baseline="0">
                <a:latin typeface="calibri" charset="0"/>
              </a:defRPr>
            </a:lvl1pPr>
          </a:lstStyle>
          <a:p>
            <a:endParaRPr lang="fr-FR" dirty="0">
              <a:solidFill>
                <a:srgbClr val="153449"/>
              </a:solidFill>
            </a:endParaRPr>
          </a:p>
        </p:txBody>
      </p:sp>
      <p:sp>
        <p:nvSpPr>
          <p:cNvPr id="10" name="Espace réservé du numéro de diapositive 6"/>
          <p:cNvSpPr>
            <a:spLocks noGrp="1"/>
          </p:cNvSpPr>
          <p:nvPr>
            <p:ph type="sldNum" sz="quarter" idx="12"/>
          </p:nvPr>
        </p:nvSpPr>
        <p:spPr>
          <a:xfrm>
            <a:off x="7884000" y="6454800"/>
            <a:ext cx="1033200"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pic>
        <p:nvPicPr>
          <p:cNvPr id="11" name="Imag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276" y="6237312"/>
            <a:ext cx="944415" cy="620688"/>
          </a:xfrm>
          <a:prstGeom prst="rect">
            <a:avLst/>
          </a:prstGeom>
          <a:effectLst>
            <a:softEdge rad="50800"/>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7"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endParaRPr lang="fr-FR" dirty="0">
              <a:solidFill>
                <a:srgbClr val="00B3CC"/>
              </a:solidFill>
            </a:endParaRPr>
          </a:p>
        </p:txBody>
      </p:sp>
      <p:sp>
        <p:nvSpPr>
          <p:cNvPr id="8" name="Espace réservé du pied de page 5"/>
          <p:cNvSpPr>
            <a:spLocks noGrp="1"/>
          </p:cNvSpPr>
          <p:nvPr>
            <p:ph type="ftr" sz="quarter" idx="11"/>
          </p:nvPr>
        </p:nvSpPr>
        <p:spPr>
          <a:xfrm>
            <a:off x="4294800" y="6454800"/>
            <a:ext cx="3086100" cy="313200"/>
          </a:xfrm>
          <a:prstGeom prst="rect">
            <a:avLst/>
          </a:prstGeom>
        </p:spPr>
        <p:txBody>
          <a:bodyPr/>
          <a:lstStyle>
            <a:lvl1pPr algn="ctr">
              <a:defRPr sz="1200" baseline="0">
                <a:latin typeface="calibri" charset="0"/>
              </a:defRPr>
            </a:lvl1pPr>
          </a:lstStyle>
          <a:p>
            <a:endParaRPr lang="fr-FR" dirty="0">
              <a:solidFill>
                <a:srgbClr val="153449"/>
              </a:solidFill>
            </a:endParaRPr>
          </a:p>
        </p:txBody>
      </p:sp>
      <p:sp>
        <p:nvSpPr>
          <p:cNvPr id="9" name="Espace réservé du numéro de diapositive 6"/>
          <p:cNvSpPr>
            <a:spLocks noGrp="1"/>
          </p:cNvSpPr>
          <p:nvPr>
            <p:ph type="sldNum" sz="quarter" idx="12"/>
          </p:nvPr>
        </p:nvSpPr>
        <p:spPr>
          <a:xfrm>
            <a:off x="7883999" y="6454800"/>
            <a:ext cx="1033200"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pic>
        <p:nvPicPr>
          <p:cNvPr id="12" name="Imag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276" y="6237312"/>
            <a:ext cx="944415" cy="620688"/>
          </a:xfrm>
          <a:prstGeom prst="rect">
            <a:avLst/>
          </a:prstGeom>
          <a:effectLst>
            <a:softEdge rad="50800"/>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endParaRPr lang="fr-FR" dirty="0">
              <a:solidFill>
                <a:srgbClr val="00B3CC"/>
              </a:solidFill>
            </a:endParaRPr>
          </a:p>
        </p:txBody>
      </p:sp>
      <p:sp>
        <p:nvSpPr>
          <p:cNvPr id="9" name="Espace réservé du pied de page 5"/>
          <p:cNvSpPr>
            <a:spLocks noGrp="1"/>
          </p:cNvSpPr>
          <p:nvPr>
            <p:ph type="ftr" sz="quarter" idx="11"/>
          </p:nvPr>
        </p:nvSpPr>
        <p:spPr>
          <a:xfrm>
            <a:off x="4294800" y="6454800"/>
            <a:ext cx="3085200" cy="313200"/>
          </a:xfrm>
          <a:prstGeom prst="rect">
            <a:avLst/>
          </a:prstGeom>
        </p:spPr>
        <p:txBody>
          <a:bodyPr/>
          <a:lstStyle>
            <a:lvl1pPr algn="ctr">
              <a:defRPr sz="1200" baseline="0">
                <a:latin typeface="calibri" charset="0"/>
              </a:defRPr>
            </a:lvl1pPr>
          </a:lstStyle>
          <a:p>
            <a:endParaRPr lang="fr-FR" dirty="0">
              <a:solidFill>
                <a:srgbClr val="153449"/>
              </a:solidFill>
            </a:endParaRPr>
          </a:p>
        </p:txBody>
      </p:sp>
      <p:sp>
        <p:nvSpPr>
          <p:cNvPr id="10" name="Espace réservé du numéro de diapositive 6"/>
          <p:cNvSpPr>
            <a:spLocks noGrp="1"/>
          </p:cNvSpPr>
          <p:nvPr>
            <p:ph type="sldNum" sz="quarter" idx="12"/>
          </p:nvPr>
        </p:nvSpPr>
        <p:spPr>
          <a:xfrm>
            <a:off x="7883999" y="6454800"/>
            <a:ext cx="1033200"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pic>
        <p:nvPicPr>
          <p:cNvPr id="12" name="Imag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276" y="6237312"/>
            <a:ext cx="944415" cy="620688"/>
          </a:xfrm>
          <a:prstGeom prst="rect">
            <a:avLst/>
          </a:prstGeom>
          <a:effectLst>
            <a:softEdge rad="50800"/>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endParaRPr lang="fr-FR" dirty="0">
              <a:solidFill>
                <a:srgbClr val="00B3CC"/>
              </a:solidFill>
            </a:endParaRPr>
          </a:p>
        </p:txBody>
      </p:sp>
      <p:sp>
        <p:nvSpPr>
          <p:cNvPr id="11" name="Espace réservé du pied de page 5"/>
          <p:cNvSpPr>
            <a:spLocks noGrp="1"/>
          </p:cNvSpPr>
          <p:nvPr>
            <p:ph type="ftr" sz="quarter" idx="11"/>
          </p:nvPr>
        </p:nvSpPr>
        <p:spPr>
          <a:xfrm>
            <a:off x="4294800" y="6454800"/>
            <a:ext cx="3086100" cy="313200"/>
          </a:xfrm>
          <a:prstGeom prst="rect">
            <a:avLst/>
          </a:prstGeom>
        </p:spPr>
        <p:txBody>
          <a:bodyPr/>
          <a:lstStyle>
            <a:lvl1pPr algn="ctr">
              <a:defRPr sz="1200" baseline="0">
                <a:latin typeface="calibri" charset="0"/>
              </a:defRPr>
            </a:lvl1pPr>
          </a:lstStyle>
          <a:p>
            <a:endParaRPr lang="fr-FR" dirty="0">
              <a:solidFill>
                <a:srgbClr val="153449"/>
              </a:solidFill>
            </a:endParaRPr>
          </a:p>
        </p:txBody>
      </p:sp>
      <p:sp>
        <p:nvSpPr>
          <p:cNvPr id="12" name="Espace réservé du numéro de diapositive 6"/>
          <p:cNvSpPr>
            <a:spLocks noGrp="1"/>
          </p:cNvSpPr>
          <p:nvPr>
            <p:ph type="sldNum" sz="quarter" idx="12"/>
          </p:nvPr>
        </p:nvSpPr>
        <p:spPr>
          <a:xfrm>
            <a:off x="7884000" y="6454800"/>
            <a:ext cx="1033200"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pic>
        <p:nvPicPr>
          <p:cNvPr id="14" name="Imag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276" y="6237312"/>
            <a:ext cx="944415" cy="620688"/>
          </a:xfrm>
          <a:prstGeom prst="rect">
            <a:avLst/>
          </a:prstGeom>
          <a:effectLst>
            <a:softEdge rad="50800"/>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6"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endParaRPr lang="fr-FR" dirty="0">
              <a:solidFill>
                <a:srgbClr val="00B3CC"/>
              </a:solidFill>
            </a:endParaRPr>
          </a:p>
        </p:txBody>
      </p:sp>
      <p:sp>
        <p:nvSpPr>
          <p:cNvPr id="7" name="Espace réservé du pied de page 5"/>
          <p:cNvSpPr>
            <a:spLocks noGrp="1"/>
          </p:cNvSpPr>
          <p:nvPr>
            <p:ph type="ftr" sz="quarter" idx="11"/>
          </p:nvPr>
        </p:nvSpPr>
        <p:spPr>
          <a:xfrm>
            <a:off x="4294800" y="6454800"/>
            <a:ext cx="3086100" cy="313200"/>
          </a:xfrm>
          <a:prstGeom prst="rect">
            <a:avLst/>
          </a:prstGeom>
        </p:spPr>
        <p:txBody>
          <a:bodyPr/>
          <a:lstStyle>
            <a:lvl1pPr algn="ctr">
              <a:defRPr sz="1200" baseline="0">
                <a:latin typeface="calibri" charset="0"/>
              </a:defRPr>
            </a:lvl1pPr>
          </a:lstStyle>
          <a:p>
            <a:endParaRPr lang="fr-FR" dirty="0">
              <a:solidFill>
                <a:srgbClr val="153449"/>
              </a:solidFill>
            </a:endParaRPr>
          </a:p>
        </p:txBody>
      </p:sp>
      <p:sp>
        <p:nvSpPr>
          <p:cNvPr id="8" name="Espace réservé du numéro de diapositive 6"/>
          <p:cNvSpPr>
            <a:spLocks noGrp="1"/>
          </p:cNvSpPr>
          <p:nvPr>
            <p:ph type="sldNum" sz="quarter" idx="12"/>
          </p:nvPr>
        </p:nvSpPr>
        <p:spPr>
          <a:xfrm>
            <a:off x="7884000" y="6454800"/>
            <a:ext cx="1033200"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pic>
        <p:nvPicPr>
          <p:cNvPr id="10" name="Imag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276" y="6237312"/>
            <a:ext cx="944415" cy="620688"/>
          </a:xfrm>
          <a:prstGeom prst="rect">
            <a:avLst/>
          </a:prstGeom>
          <a:effectLst>
            <a:softEdge rad="50800"/>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0952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Espace réservé du titre 1"/>
          <p:cNvSpPr>
            <a:spLocks noGrp="1"/>
          </p:cNvSpPr>
          <p:nvPr>
            <p:ph type="title"/>
          </p:nvPr>
        </p:nvSpPr>
        <p:spPr bwMode="auto">
          <a:xfrm>
            <a:off x="3805200" y="68400"/>
            <a:ext cx="5126400" cy="450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a:t>Cliquez pour modifier le style du titre</a:t>
            </a:r>
          </a:p>
        </p:txBody>
      </p:sp>
      <p:sp>
        <p:nvSpPr>
          <p:cNvPr id="1028" name="Espace réservé du texte 2"/>
          <p:cNvSpPr>
            <a:spLocks noGrp="1"/>
          </p:cNvSpPr>
          <p:nvPr>
            <p:ph type="body" idx="1"/>
          </p:nvPr>
        </p:nvSpPr>
        <p:spPr bwMode="auto">
          <a:xfrm>
            <a:off x="1285875" y="1600200"/>
            <a:ext cx="74009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3" name="Espace réservé du contenu 3"/>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98000" y="205200"/>
            <a:ext cx="1080000" cy="358729"/>
          </a:xfrm>
          <a:prstGeom prst="rect">
            <a:avLst/>
          </a:prstGeom>
        </p:spPr>
      </p:pic>
      <p:sp>
        <p:nvSpPr>
          <p:cNvPr id="14" name="Espace réservé de la date 4"/>
          <p:cNvSpPr>
            <a:spLocks noGrp="1"/>
          </p:cNvSpPr>
          <p:nvPr>
            <p:ph type="dt" sz="half" idx="2"/>
          </p:nvPr>
        </p:nvSpPr>
        <p:spPr>
          <a:xfrm>
            <a:off x="1187624" y="6454800"/>
            <a:ext cx="2633464" cy="313200"/>
          </a:xfrm>
          <a:prstGeom prst="rect">
            <a:avLst/>
          </a:prstGeom>
        </p:spPr>
        <p:txBody>
          <a:bodyPr/>
          <a:lstStyle>
            <a:lvl1pPr>
              <a:defRPr sz="1200" baseline="0">
                <a:latin typeface="calibri" charset="0"/>
              </a:defRPr>
            </a:lvl1pPr>
          </a:lstStyle>
          <a:p>
            <a:endParaRPr lang="fr-FR" dirty="0">
              <a:solidFill>
                <a:srgbClr val="00B3CC"/>
              </a:solidFill>
            </a:endParaRPr>
          </a:p>
        </p:txBody>
      </p:sp>
      <p:sp>
        <p:nvSpPr>
          <p:cNvPr id="15" name="Espace réservé du pied de page 5"/>
          <p:cNvSpPr>
            <a:spLocks noGrp="1"/>
          </p:cNvSpPr>
          <p:nvPr>
            <p:ph type="ftr" sz="quarter" idx="3"/>
          </p:nvPr>
        </p:nvSpPr>
        <p:spPr>
          <a:xfrm>
            <a:off x="4294212" y="6454800"/>
            <a:ext cx="3086100" cy="313200"/>
          </a:xfrm>
          <a:prstGeom prst="rect">
            <a:avLst/>
          </a:prstGeom>
        </p:spPr>
        <p:txBody>
          <a:bodyPr/>
          <a:lstStyle>
            <a:lvl1pPr algn="ctr">
              <a:defRPr sz="1200" baseline="0">
                <a:latin typeface="calibri" charset="0"/>
              </a:defRPr>
            </a:lvl1pPr>
          </a:lstStyle>
          <a:p>
            <a:endParaRPr lang="fr-FR" dirty="0">
              <a:solidFill>
                <a:srgbClr val="153449"/>
              </a:solidFill>
            </a:endParaRPr>
          </a:p>
        </p:txBody>
      </p:sp>
      <p:sp>
        <p:nvSpPr>
          <p:cNvPr id="16" name="Espace réservé du numéro de diapositive 6"/>
          <p:cNvSpPr>
            <a:spLocks noGrp="1"/>
          </p:cNvSpPr>
          <p:nvPr>
            <p:ph type="sldNum" sz="quarter" idx="4"/>
          </p:nvPr>
        </p:nvSpPr>
        <p:spPr>
          <a:xfrm>
            <a:off x="7884368" y="6453336"/>
            <a:ext cx="1032428" cy="313200"/>
          </a:xfrm>
          <a:prstGeom prst="rect">
            <a:avLst/>
          </a:prstGeom>
        </p:spPr>
        <p:txBody>
          <a:bodyPr/>
          <a:lstStyle>
            <a:lvl1pPr algn="r">
              <a:defRPr sz="1200">
                <a:solidFill>
                  <a:srgbClr val="00B3CC"/>
                </a:solidFill>
                <a:latin typeface="Calibri" charset="0"/>
                <a:ea typeface="Calibri" charset="0"/>
                <a:cs typeface="Calibri" charset="0"/>
              </a:defRPr>
            </a:lvl1pPr>
          </a:lstStyle>
          <a:p>
            <a:fld id="{2A19AD89-17DE-4EAC-B060-CF86C17F7722}" type="slidenum">
              <a:rPr lang="fr-FR" smtClean="0"/>
              <a:pPr/>
              <a:t>‹N°›</a:t>
            </a:fld>
            <a:endParaRPr lang="fr-FR" dirty="0"/>
          </a:p>
        </p:txBody>
      </p:sp>
      <p:cxnSp>
        <p:nvCxnSpPr>
          <p:cNvPr id="17" name="Connecteur droit 16"/>
          <p:cNvCxnSpPr/>
          <p:nvPr userDrawn="1"/>
        </p:nvCxnSpPr>
        <p:spPr>
          <a:xfrm>
            <a:off x="1112400" y="6472800"/>
            <a:ext cx="7732800" cy="0"/>
          </a:xfrm>
          <a:prstGeom prst="line">
            <a:avLst/>
          </a:prstGeom>
          <a:ln w="12700">
            <a:solidFill>
              <a:srgbClr val="00B3CC"/>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userDrawn="1"/>
        </p:nvCxnSpPr>
        <p:spPr>
          <a:xfrm>
            <a:off x="720000" y="640800"/>
            <a:ext cx="6505200" cy="0"/>
          </a:xfrm>
          <a:prstGeom prst="line">
            <a:avLst/>
          </a:prstGeom>
          <a:ln w="12700">
            <a:solidFill>
              <a:srgbClr val="00B4CD"/>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userDrawn="1"/>
        </p:nvCxnSpPr>
        <p:spPr>
          <a:xfrm>
            <a:off x="1814400" y="561600"/>
            <a:ext cx="6199200" cy="3600"/>
          </a:xfrm>
          <a:prstGeom prst="line">
            <a:avLst/>
          </a:prstGeom>
          <a:ln w="12700">
            <a:solidFill>
              <a:srgbClr val="17354A"/>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8" r:id="rId1"/>
    <p:sldLayoutId id="2147483677" r:id="rId2"/>
    <p:sldLayoutId id="2147483678" r:id="rId3"/>
    <p:sldLayoutId id="2147483679" r:id="rId4"/>
    <p:sldLayoutId id="2147483680" r:id="rId5"/>
    <p:sldLayoutId id="2147483681" r:id="rId6"/>
    <p:sldLayoutId id="2147483682" r:id="rId7"/>
    <p:sldLayoutId id="2147483689" r:id="rId8"/>
  </p:sldLayoutIdLst>
  <p:hf hdr="0" ftr="0" dt="0"/>
  <p:txStyles>
    <p:titleStyle>
      <a:lvl1pPr algn="r" rtl="0" eaLnBrk="1" fontAlgn="base" hangingPunct="1">
        <a:spcBef>
          <a:spcPct val="0"/>
        </a:spcBef>
        <a:spcAft>
          <a:spcPct val="0"/>
        </a:spcAft>
        <a:defRPr sz="2400" kern="1200">
          <a:solidFill>
            <a:srgbClr val="17354A"/>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627784" y="1988840"/>
            <a:ext cx="6516216" cy="3096344"/>
          </a:xfrm>
        </p:spPr>
        <p:txBody>
          <a:bodyPr/>
          <a:lstStyle/>
          <a:p>
            <a:r>
              <a:rPr lang="fr-FR" b="1" dirty="0" err="1">
                <a:solidFill>
                  <a:srgbClr val="153449"/>
                </a:solidFill>
              </a:rPr>
              <a:t>Auxiliary</a:t>
            </a:r>
            <a:r>
              <a:rPr lang="fr-FR" b="1" dirty="0">
                <a:solidFill>
                  <a:srgbClr val="153449"/>
                </a:solidFill>
              </a:rPr>
              <a:t> </a:t>
            </a:r>
            <a:r>
              <a:rPr lang="fr-FR" b="1" dirty="0" err="1">
                <a:solidFill>
                  <a:srgbClr val="153449"/>
                </a:solidFill>
              </a:rPr>
              <a:t>systems</a:t>
            </a:r>
            <a:r>
              <a:rPr lang="fr-FR" b="1" dirty="0">
                <a:solidFill>
                  <a:srgbClr val="153449"/>
                </a:solidFill>
              </a:rPr>
              <a:t> – Maintenance</a:t>
            </a:r>
            <a:br>
              <a:rPr lang="fr-FR" b="1" dirty="0">
                <a:solidFill>
                  <a:srgbClr val="153449"/>
                </a:solidFill>
              </a:rPr>
            </a:br>
            <a:endParaRPr lang="fr-FR" i="1" dirty="0">
              <a:solidFill>
                <a:schemeClr val="tx2">
                  <a:lumMod val="60000"/>
                  <a:lumOff val="4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554481-0E43-8648-8729-8258E024C755}"/>
              </a:ext>
            </a:extLst>
          </p:cNvPr>
          <p:cNvSpPr>
            <a:spLocks noGrp="1"/>
          </p:cNvSpPr>
          <p:nvPr>
            <p:ph type="title"/>
          </p:nvPr>
        </p:nvSpPr>
        <p:spPr/>
        <p:txBody>
          <a:bodyPr/>
          <a:lstStyle/>
          <a:p>
            <a:r>
              <a:rPr lang="fr-FR" dirty="0" err="1"/>
              <a:t>Cabling</a:t>
            </a:r>
            <a:endParaRPr lang="fr-FR" dirty="0"/>
          </a:p>
        </p:txBody>
      </p:sp>
      <p:sp>
        <p:nvSpPr>
          <p:cNvPr id="3" name="Espace réservé du numéro de diapositive 2">
            <a:extLst>
              <a:ext uri="{FF2B5EF4-FFF2-40B4-BE49-F238E27FC236}">
                <a16:creationId xmlns:a16="http://schemas.microsoft.com/office/drawing/2014/main" id="{3FE62399-839E-B44D-812B-04AED5131386}"/>
              </a:ext>
            </a:extLst>
          </p:cNvPr>
          <p:cNvSpPr>
            <a:spLocks noGrp="1"/>
          </p:cNvSpPr>
          <p:nvPr>
            <p:ph type="sldNum" sz="quarter" idx="12"/>
          </p:nvPr>
        </p:nvSpPr>
        <p:spPr/>
        <p:txBody>
          <a:bodyPr/>
          <a:lstStyle/>
          <a:p>
            <a:fld id="{2A19AD89-17DE-4EAC-B060-CF86C17F7722}" type="slidenum">
              <a:rPr lang="fr-FR" smtClean="0"/>
              <a:pPr/>
              <a:t>10</a:t>
            </a:fld>
            <a:endParaRPr lang="fr-FR" dirty="0"/>
          </a:p>
        </p:txBody>
      </p:sp>
      <p:sp>
        <p:nvSpPr>
          <p:cNvPr id="11" name="Rectangle 10">
            <a:extLst>
              <a:ext uri="{FF2B5EF4-FFF2-40B4-BE49-F238E27FC236}">
                <a16:creationId xmlns:a16="http://schemas.microsoft.com/office/drawing/2014/main" id="{6C574889-B57B-CB4A-89D8-9C2B54EDE2D3}"/>
              </a:ext>
            </a:extLst>
          </p:cNvPr>
          <p:cNvSpPr/>
          <p:nvPr/>
        </p:nvSpPr>
        <p:spPr>
          <a:xfrm>
            <a:off x="440414" y="816315"/>
            <a:ext cx="8082644" cy="969496"/>
          </a:xfrm>
          <a:prstGeom prst="rect">
            <a:avLst/>
          </a:prstGeom>
        </p:spPr>
        <p:txBody>
          <a:bodyPr wrap="square">
            <a:spAutoFit/>
          </a:bodyPr>
          <a:lstStyle/>
          <a:p>
            <a:pPr lvl="0">
              <a:spcBef>
                <a:spcPts val="1200"/>
              </a:spcBef>
              <a:spcAft>
                <a:spcPts val="600"/>
              </a:spcAft>
              <a:tabLst>
                <a:tab pos="274320" algn="l"/>
              </a:tabLst>
            </a:pPr>
            <a:r>
              <a:rPr lang="en-GB" sz="2000" b="1" kern="50" dirty="0">
                <a:latin typeface="Calibri" panose="020F0502020204030204" pitchFamily="34" charset="0"/>
                <a:ea typeface="AR PL UMing HK"/>
                <a:cs typeface="Lohit Hindi"/>
              </a:rPr>
              <a:t>6 month inspection of cabinet</a:t>
            </a:r>
            <a:endParaRPr lang="fr-FR" sz="2000" b="1" kern="50" dirty="0">
              <a:latin typeface="Calibri" panose="020F0502020204030204" pitchFamily="34" charset="0"/>
              <a:ea typeface="AR PL UMing HK"/>
              <a:cs typeface="Lohit Hindi"/>
            </a:endParaRPr>
          </a:p>
          <a:p>
            <a:pPr>
              <a:spcAft>
                <a:spcPts val="0"/>
              </a:spcAft>
            </a:pPr>
            <a:r>
              <a:rPr lang="en-GB" sz="1600" kern="50" dirty="0">
                <a:latin typeface="Calibri" panose="020F0502020204030204" pitchFamily="34" charset="0"/>
                <a:ea typeface="AR PL UMing HK"/>
                <a:cs typeface="Lohit Hindi"/>
              </a:rPr>
              <a:t>All telescope cabinet should be opened to check there is no water ingress inside. This operation can be mutualised with inspection of dish centre elements.</a:t>
            </a:r>
            <a:endParaRPr lang="fr-FR" sz="1600" kern="50" dirty="0">
              <a:effectLst/>
              <a:latin typeface="Calibri" panose="020F0502020204030204" pitchFamily="34" charset="0"/>
              <a:ea typeface="AR PL UMing HK"/>
              <a:cs typeface="Lohit Hindi"/>
            </a:endParaRPr>
          </a:p>
        </p:txBody>
      </p:sp>
      <p:sp>
        <p:nvSpPr>
          <p:cNvPr id="12" name="Rectangle 11">
            <a:extLst>
              <a:ext uri="{FF2B5EF4-FFF2-40B4-BE49-F238E27FC236}">
                <a16:creationId xmlns:a16="http://schemas.microsoft.com/office/drawing/2014/main" id="{EEC66AF9-7AF5-3A4F-A4B9-204D832F282B}"/>
              </a:ext>
            </a:extLst>
          </p:cNvPr>
          <p:cNvSpPr/>
          <p:nvPr/>
        </p:nvSpPr>
        <p:spPr>
          <a:xfrm>
            <a:off x="440414" y="2055906"/>
            <a:ext cx="8308050" cy="3400931"/>
          </a:xfrm>
          <a:prstGeom prst="rect">
            <a:avLst/>
          </a:prstGeom>
        </p:spPr>
        <p:txBody>
          <a:bodyPr wrap="square">
            <a:spAutoFit/>
          </a:bodyPr>
          <a:lstStyle/>
          <a:p>
            <a:pPr marL="365760" indent="-365760">
              <a:spcBef>
                <a:spcPts val="1200"/>
              </a:spcBef>
              <a:spcAft>
                <a:spcPts val="600"/>
              </a:spcAft>
              <a:tabLst>
                <a:tab pos="365760" algn="l"/>
                <a:tab pos="449580" algn="l"/>
              </a:tabLst>
            </a:pPr>
            <a:r>
              <a:rPr lang="en-GB" b="1" i="1" kern="50" dirty="0">
                <a:latin typeface="Arial" panose="020B0604020202020204" pitchFamily="34" charset="0"/>
                <a:ea typeface="AR PL UMing HK"/>
                <a:cs typeface="Lohit Hindi"/>
              </a:rPr>
              <a:t>Needed time / manpower / downtime</a:t>
            </a:r>
            <a:endParaRPr lang="fr-FR" b="1" i="1" kern="50" dirty="0">
              <a:latin typeface="Arial" panose="020B0604020202020204" pitchFamily="34" charset="0"/>
              <a:ea typeface="AR PL UMing HK"/>
              <a:cs typeface="Lohit Hindi"/>
            </a:endParaRPr>
          </a:p>
          <a:p>
            <a:pPr>
              <a:spcAft>
                <a:spcPts val="0"/>
              </a:spcAft>
            </a:pPr>
            <a:r>
              <a:rPr lang="en-GB" sz="1600" kern="50" dirty="0">
                <a:latin typeface="Calibri" panose="020F0502020204030204" pitchFamily="34" charset="0"/>
                <a:ea typeface="AR PL UMing HK"/>
                <a:cs typeface="Lohit Hindi"/>
              </a:rPr>
              <a:t>Manpower: 2 person (work at height).</a:t>
            </a:r>
            <a:endParaRPr lang="fr-FR" sz="1600" kern="50" dirty="0">
              <a:latin typeface="Calibri" panose="020F0502020204030204" pitchFamily="34" charset="0"/>
              <a:ea typeface="AR PL UMing HK"/>
              <a:cs typeface="Lohit Hindi"/>
            </a:endParaRPr>
          </a:p>
          <a:p>
            <a:pPr>
              <a:spcAft>
                <a:spcPts val="0"/>
              </a:spcAft>
            </a:pPr>
            <a:r>
              <a:rPr lang="en-GB" sz="1600" kern="50" dirty="0">
                <a:latin typeface="Calibri" panose="020F0502020204030204" pitchFamily="34" charset="0"/>
                <a:ea typeface="AR PL UMing HK"/>
                <a:cs typeface="Lohit Hindi"/>
              </a:rPr>
              <a:t>Time: ½ hours</a:t>
            </a:r>
            <a:endParaRPr lang="fr-FR" sz="1600" kern="50" dirty="0">
              <a:latin typeface="Calibri" panose="020F0502020204030204" pitchFamily="34" charset="0"/>
              <a:ea typeface="AR PL UMing HK"/>
              <a:cs typeface="Lohit Hindi"/>
            </a:endParaRPr>
          </a:p>
          <a:p>
            <a:pPr>
              <a:spcAft>
                <a:spcPts val="0"/>
              </a:spcAft>
            </a:pPr>
            <a:r>
              <a:rPr lang="en-GB" sz="1600" kern="50" dirty="0">
                <a:latin typeface="Calibri" panose="020F0502020204030204" pitchFamily="34" charset="0"/>
                <a:ea typeface="AR PL UMing HK"/>
                <a:cs typeface="Lohit Hindi"/>
              </a:rPr>
              <a:t>Downtime: None</a:t>
            </a:r>
          </a:p>
          <a:p>
            <a:pPr>
              <a:spcAft>
                <a:spcPts val="0"/>
              </a:spcAft>
            </a:pPr>
            <a:endParaRPr lang="en-GB" sz="1600" kern="50" dirty="0">
              <a:latin typeface="Calibri" panose="020F0502020204030204" pitchFamily="34" charset="0"/>
              <a:ea typeface="AR PL UMing HK"/>
              <a:cs typeface="Lohit Hindi"/>
            </a:endParaRPr>
          </a:p>
          <a:p>
            <a:r>
              <a:rPr lang="fr-FR" sz="1600" b="1" i="1" dirty="0"/>
              <a:t>Type of </a:t>
            </a:r>
            <a:r>
              <a:rPr lang="fr-FR" sz="1600" b="1" i="1" dirty="0" err="1"/>
              <a:t>personal</a:t>
            </a:r>
            <a:r>
              <a:rPr lang="fr-FR" sz="1600" b="1" i="1" dirty="0"/>
              <a:t>: </a:t>
            </a:r>
          </a:p>
          <a:p>
            <a:r>
              <a:rPr lang="fr-FR" sz="1600" dirty="0"/>
              <a:t>Local </a:t>
            </a:r>
            <a:r>
              <a:rPr lang="fr-FR" sz="1600" dirty="0" err="1"/>
              <a:t>worker</a:t>
            </a:r>
            <a:r>
              <a:rPr lang="fr-FR" sz="1600" dirty="0"/>
              <a:t> (</a:t>
            </a:r>
            <a:r>
              <a:rPr lang="fr-FR" sz="1600" dirty="0" err="1"/>
              <a:t>from</a:t>
            </a:r>
            <a:r>
              <a:rPr lang="fr-FR" sz="1600" dirty="0"/>
              <a:t> CTA or </a:t>
            </a:r>
            <a:r>
              <a:rPr lang="fr-FR" sz="1600" dirty="0" err="1"/>
              <a:t>from</a:t>
            </a:r>
            <a:r>
              <a:rPr lang="fr-FR" sz="1600" dirty="0"/>
              <a:t> a </a:t>
            </a:r>
            <a:r>
              <a:rPr lang="fr-FR" sz="1600" dirty="0" err="1"/>
              <a:t>hired</a:t>
            </a:r>
            <a:r>
              <a:rPr lang="fr-FR" sz="1600" dirty="0"/>
              <a:t> </a:t>
            </a:r>
            <a:r>
              <a:rPr lang="fr-FR" sz="1600" dirty="0" err="1"/>
              <a:t>company</a:t>
            </a:r>
            <a:r>
              <a:rPr lang="fr-FR" sz="1600" dirty="0"/>
              <a:t>) – </a:t>
            </a:r>
            <a:r>
              <a:rPr lang="fr-FR" sz="1600" dirty="0" err="1"/>
              <a:t>similar</a:t>
            </a:r>
            <a:r>
              <a:rPr lang="fr-FR" sz="1600" dirty="0"/>
              <a:t> </a:t>
            </a:r>
            <a:r>
              <a:rPr lang="fr-FR" sz="1600" dirty="0" err="1"/>
              <a:t>work</a:t>
            </a:r>
            <a:r>
              <a:rPr lang="fr-FR" sz="1600" dirty="0"/>
              <a:t> to </a:t>
            </a:r>
            <a:r>
              <a:rPr lang="fr-FR" sz="1600" dirty="0" err="1"/>
              <a:t>other</a:t>
            </a:r>
            <a:r>
              <a:rPr lang="fr-FR" sz="1600" dirty="0"/>
              <a:t> </a:t>
            </a:r>
            <a:r>
              <a:rPr lang="fr-FR" sz="1600" dirty="0" err="1"/>
              <a:t>telescope</a:t>
            </a:r>
            <a:endParaRPr lang="fr-FR" sz="1600" dirty="0"/>
          </a:p>
          <a:p>
            <a:endParaRPr lang="fr-FR" sz="1600" i="1" dirty="0"/>
          </a:p>
          <a:p>
            <a:r>
              <a:rPr lang="fr-FR" sz="1600" b="1" i="1" dirty="0"/>
              <a:t>Is </a:t>
            </a:r>
            <a:r>
              <a:rPr lang="fr-FR" sz="1600" b="1" i="1" dirty="0" err="1"/>
              <a:t>it</a:t>
            </a:r>
            <a:r>
              <a:rPr lang="fr-FR" sz="1600" b="1" i="1" dirty="0"/>
              <a:t> possible to </a:t>
            </a:r>
            <a:r>
              <a:rPr lang="fr-FR" sz="1600" b="1" i="1" dirty="0" err="1"/>
              <a:t>hire</a:t>
            </a:r>
            <a:r>
              <a:rPr lang="fr-FR" sz="1600" b="1" i="1" dirty="0"/>
              <a:t> </a:t>
            </a:r>
            <a:r>
              <a:rPr lang="fr-FR" sz="1600" b="1" i="1" dirty="0" err="1"/>
              <a:t>lab</a:t>
            </a:r>
            <a:r>
              <a:rPr lang="fr-FR" sz="1600" b="1" i="1" dirty="0"/>
              <a:t>?</a:t>
            </a:r>
            <a:r>
              <a:rPr lang="fr-FR" sz="1600" b="1" dirty="0"/>
              <a:t> </a:t>
            </a:r>
          </a:p>
          <a:p>
            <a:r>
              <a:rPr lang="fr-FR" sz="1600" dirty="0"/>
              <a:t>X</a:t>
            </a:r>
          </a:p>
          <a:p>
            <a:endParaRPr lang="fr-FR" sz="1600" dirty="0"/>
          </a:p>
          <a:p>
            <a:r>
              <a:rPr lang="fr-FR" sz="1600" b="1" i="1" dirty="0"/>
              <a:t>Is </a:t>
            </a:r>
            <a:r>
              <a:rPr lang="fr-FR" sz="1600" b="1" i="1" dirty="0" err="1"/>
              <a:t>it</a:t>
            </a:r>
            <a:r>
              <a:rPr lang="fr-FR" sz="1600" b="1" i="1" dirty="0"/>
              <a:t> possible to </a:t>
            </a:r>
            <a:r>
              <a:rPr lang="fr-FR" sz="1600" b="1" i="1" dirty="0" err="1"/>
              <a:t>estimate</a:t>
            </a:r>
            <a:r>
              <a:rPr lang="fr-FR" sz="1600" b="1" i="1" dirty="0"/>
              <a:t> the </a:t>
            </a:r>
            <a:r>
              <a:rPr lang="fr-FR" sz="1600" b="1" i="1" dirty="0" err="1"/>
              <a:t>cost</a:t>
            </a:r>
            <a:r>
              <a:rPr lang="fr-FR" sz="1600" b="1" i="1" dirty="0"/>
              <a:t>? </a:t>
            </a:r>
          </a:p>
          <a:p>
            <a:r>
              <a:rPr lang="fr-FR" sz="1600" dirty="0"/>
              <a:t>200 Euros</a:t>
            </a:r>
            <a:endParaRPr lang="fr-FR" sz="1600" kern="50" dirty="0">
              <a:latin typeface="Calibri" panose="020F0502020204030204" pitchFamily="34" charset="0"/>
              <a:ea typeface="AR PL UMing HK"/>
              <a:cs typeface="Lohit Hindi"/>
            </a:endParaRPr>
          </a:p>
        </p:txBody>
      </p:sp>
    </p:spTree>
    <p:extLst>
      <p:ext uri="{BB962C8B-B14F-4D97-AF65-F5344CB8AC3E}">
        <p14:creationId xmlns:p14="http://schemas.microsoft.com/office/powerpoint/2010/main" val="107981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554481-0E43-8648-8729-8258E024C755}"/>
              </a:ext>
            </a:extLst>
          </p:cNvPr>
          <p:cNvSpPr>
            <a:spLocks noGrp="1"/>
          </p:cNvSpPr>
          <p:nvPr>
            <p:ph type="title"/>
          </p:nvPr>
        </p:nvSpPr>
        <p:spPr/>
        <p:txBody>
          <a:bodyPr/>
          <a:lstStyle/>
          <a:p>
            <a:r>
              <a:rPr lang="fr-FR" dirty="0" err="1"/>
              <a:t>Cabling</a:t>
            </a:r>
            <a:endParaRPr lang="fr-FR" dirty="0"/>
          </a:p>
        </p:txBody>
      </p:sp>
      <p:sp>
        <p:nvSpPr>
          <p:cNvPr id="3" name="Espace réservé du numéro de diapositive 2">
            <a:extLst>
              <a:ext uri="{FF2B5EF4-FFF2-40B4-BE49-F238E27FC236}">
                <a16:creationId xmlns:a16="http://schemas.microsoft.com/office/drawing/2014/main" id="{3FE62399-839E-B44D-812B-04AED5131386}"/>
              </a:ext>
            </a:extLst>
          </p:cNvPr>
          <p:cNvSpPr>
            <a:spLocks noGrp="1"/>
          </p:cNvSpPr>
          <p:nvPr>
            <p:ph type="sldNum" sz="quarter" idx="12"/>
          </p:nvPr>
        </p:nvSpPr>
        <p:spPr/>
        <p:txBody>
          <a:bodyPr/>
          <a:lstStyle/>
          <a:p>
            <a:fld id="{2A19AD89-17DE-4EAC-B060-CF86C17F7722}" type="slidenum">
              <a:rPr lang="fr-FR" smtClean="0"/>
              <a:pPr/>
              <a:t>11</a:t>
            </a:fld>
            <a:endParaRPr lang="fr-FR" dirty="0"/>
          </a:p>
        </p:txBody>
      </p:sp>
      <p:sp>
        <p:nvSpPr>
          <p:cNvPr id="4" name="Rectangle 3">
            <a:extLst>
              <a:ext uri="{FF2B5EF4-FFF2-40B4-BE49-F238E27FC236}">
                <a16:creationId xmlns:a16="http://schemas.microsoft.com/office/drawing/2014/main" id="{06CE5F8E-D43B-624A-A72C-60DC559205AF}"/>
              </a:ext>
            </a:extLst>
          </p:cNvPr>
          <p:cNvSpPr/>
          <p:nvPr/>
        </p:nvSpPr>
        <p:spPr>
          <a:xfrm>
            <a:off x="440414" y="692696"/>
            <a:ext cx="8082644" cy="1461939"/>
          </a:xfrm>
          <a:prstGeom prst="rect">
            <a:avLst/>
          </a:prstGeom>
        </p:spPr>
        <p:txBody>
          <a:bodyPr wrap="square">
            <a:spAutoFit/>
          </a:bodyPr>
          <a:lstStyle/>
          <a:p>
            <a:pPr lvl="0">
              <a:spcBef>
                <a:spcPts val="1200"/>
              </a:spcBef>
              <a:spcAft>
                <a:spcPts val="600"/>
              </a:spcAft>
              <a:tabLst>
                <a:tab pos="274320" algn="l"/>
              </a:tabLst>
            </a:pPr>
            <a:r>
              <a:rPr lang="en-GB" sz="2000" b="1" kern="50" dirty="0">
                <a:latin typeface="Calibri" panose="020F0502020204030204" pitchFamily="34" charset="0"/>
                <a:ea typeface="AR PL UMing HK"/>
                <a:cs typeface="Lohit Hindi"/>
              </a:rPr>
              <a:t>2-Year inspection of cabling</a:t>
            </a:r>
            <a:endParaRPr lang="fr-FR" sz="2000" b="1" kern="50" dirty="0">
              <a:latin typeface="Calibri" panose="020F0502020204030204" pitchFamily="34" charset="0"/>
              <a:ea typeface="AR PL UMing HK"/>
              <a:cs typeface="Lohit Hindi"/>
            </a:endParaRPr>
          </a:p>
          <a:p>
            <a:pPr>
              <a:spcAft>
                <a:spcPts val="0"/>
              </a:spcAft>
            </a:pPr>
            <a:r>
              <a:rPr lang="en-GB" sz="1600" kern="50" dirty="0">
                <a:latin typeface="Calibri" panose="020F0502020204030204" pitchFamily="34" charset="0"/>
                <a:ea typeface="AR PL UMing HK"/>
                <a:cs typeface="Lohit Hindi"/>
              </a:rPr>
              <a:t>The cabling should be inspected every 2 year. A visual inspection has to be done on all ducts to verify there is no visible damage on unprotected cables. All cabinet should be opened and electrical connection should be verified to check there is no loose connection.  Thermographic measurement.</a:t>
            </a:r>
            <a:endParaRPr lang="fr-FR" sz="1600" kern="50" dirty="0">
              <a:effectLst/>
              <a:latin typeface="Calibri" panose="020F0502020204030204" pitchFamily="34" charset="0"/>
              <a:ea typeface="AR PL UMing HK"/>
              <a:cs typeface="Lohit Hindi"/>
            </a:endParaRPr>
          </a:p>
        </p:txBody>
      </p:sp>
      <p:sp>
        <p:nvSpPr>
          <p:cNvPr id="10" name="Rectangle 9">
            <a:extLst>
              <a:ext uri="{FF2B5EF4-FFF2-40B4-BE49-F238E27FC236}">
                <a16:creationId xmlns:a16="http://schemas.microsoft.com/office/drawing/2014/main" id="{17B5C4CA-F291-D847-A9B9-F17AFEF82007}"/>
              </a:ext>
            </a:extLst>
          </p:cNvPr>
          <p:cNvSpPr/>
          <p:nvPr/>
        </p:nvSpPr>
        <p:spPr>
          <a:xfrm>
            <a:off x="443216" y="2476341"/>
            <a:ext cx="8233239" cy="3400931"/>
          </a:xfrm>
          <a:prstGeom prst="rect">
            <a:avLst/>
          </a:prstGeom>
        </p:spPr>
        <p:txBody>
          <a:bodyPr wrap="square">
            <a:spAutoFit/>
          </a:bodyPr>
          <a:lstStyle/>
          <a:p>
            <a:pPr marL="365760" indent="-365760">
              <a:spcBef>
                <a:spcPts val="1200"/>
              </a:spcBef>
              <a:spcAft>
                <a:spcPts val="600"/>
              </a:spcAft>
              <a:tabLst>
                <a:tab pos="365760" algn="l"/>
                <a:tab pos="449580" algn="l"/>
              </a:tabLst>
            </a:pPr>
            <a:r>
              <a:rPr lang="en-GB" b="1" i="1" kern="50" dirty="0">
                <a:latin typeface="Arial" panose="020B0604020202020204" pitchFamily="34" charset="0"/>
                <a:ea typeface="AR PL UMing HK"/>
                <a:cs typeface="Lohit Hindi"/>
              </a:rPr>
              <a:t>Needed time / manpower / downtime</a:t>
            </a:r>
            <a:endParaRPr lang="fr-FR" b="1" i="1" kern="50" dirty="0">
              <a:latin typeface="Arial" panose="020B0604020202020204" pitchFamily="34" charset="0"/>
              <a:ea typeface="AR PL UMing HK"/>
              <a:cs typeface="Lohit Hindi"/>
            </a:endParaRPr>
          </a:p>
          <a:p>
            <a:pPr>
              <a:spcAft>
                <a:spcPts val="0"/>
              </a:spcAft>
            </a:pPr>
            <a:r>
              <a:rPr lang="en-GB" sz="1600" kern="50" dirty="0">
                <a:latin typeface="Calibri" panose="020F0502020204030204" pitchFamily="34" charset="0"/>
                <a:ea typeface="AR PL UMing HK"/>
                <a:cs typeface="Lohit Hindi"/>
              </a:rPr>
              <a:t>Manpower: 2 person (work at height).</a:t>
            </a:r>
            <a:endParaRPr lang="fr-FR" sz="1600" kern="50" dirty="0">
              <a:latin typeface="Calibri" panose="020F0502020204030204" pitchFamily="34" charset="0"/>
              <a:ea typeface="AR PL UMing HK"/>
              <a:cs typeface="Lohit Hindi"/>
            </a:endParaRPr>
          </a:p>
          <a:p>
            <a:pPr>
              <a:spcAft>
                <a:spcPts val="0"/>
              </a:spcAft>
            </a:pPr>
            <a:r>
              <a:rPr lang="en-GB" sz="1600" kern="50" dirty="0">
                <a:latin typeface="Calibri" panose="020F0502020204030204" pitchFamily="34" charset="0"/>
                <a:ea typeface="AR PL UMing HK"/>
                <a:cs typeface="Lohit Hindi"/>
              </a:rPr>
              <a:t>Time: ½ day</a:t>
            </a:r>
            <a:endParaRPr lang="fr-FR" sz="1600" kern="50" dirty="0">
              <a:latin typeface="Calibri" panose="020F0502020204030204" pitchFamily="34" charset="0"/>
              <a:ea typeface="AR PL UMing HK"/>
              <a:cs typeface="Lohit Hindi"/>
            </a:endParaRPr>
          </a:p>
          <a:p>
            <a:pPr>
              <a:spcAft>
                <a:spcPts val="0"/>
              </a:spcAft>
            </a:pPr>
            <a:r>
              <a:rPr lang="en-GB" sz="1600" kern="50" dirty="0">
                <a:latin typeface="Calibri" panose="020F0502020204030204" pitchFamily="34" charset="0"/>
                <a:ea typeface="AR PL UMing HK"/>
                <a:cs typeface="Lohit Hindi"/>
              </a:rPr>
              <a:t>Downtime: system power cut during day time</a:t>
            </a:r>
            <a:endParaRPr lang="en-GB" sz="1600" kern="50" dirty="0">
              <a:effectLst/>
              <a:latin typeface="Calibri" panose="020F0502020204030204" pitchFamily="34" charset="0"/>
              <a:ea typeface="AR PL UMing HK"/>
              <a:cs typeface="Lohit Hindi"/>
            </a:endParaRPr>
          </a:p>
          <a:p>
            <a:pPr>
              <a:spcAft>
                <a:spcPts val="0"/>
              </a:spcAft>
            </a:pPr>
            <a:endParaRPr lang="en-GB" sz="1400" kern="50" dirty="0">
              <a:latin typeface="Calibri" panose="020F0502020204030204" pitchFamily="34" charset="0"/>
              <a:ea typeface="AR PL UMing HK"/>
              <a:cs typeface="Lohit Hindi"/>
            </a:endParaRPr>
          </a:p>
          <a:p>
            <a:r>
              <a:rPr lang="fr-FR" sz="1600" b="1" i="1" dirty="0"/>
              <a:t>Type of </a:t>
            </a:r>
            <a:r>
              <a:rPr lang="fr-FR" sz="1600" b="1" i="1" dirty="0" err="1"/>
              <a:t>personal</a:t>
            </a:r>
            <a:r>
              <a:rPr lang="fr-FR" sz="1600" b="1" i="1" dirty="0"/>
              <a:t>: </a:t>
            </a:r>
          </a:p>
          <a:p>
            <a:r>
              <a:rPr lang="fr-FR" sz="1600" dirty="0"/>
              <a:t>Local </a:t>
            </a:r>
            <a:r>
              <a:rPr lang="fr-FR" sz="1600" dirty="0" err="1"/>
              <a:t>worker</a:t>
            </a:r>
            <a:r>
              <a:rPr lang="fr-FR" sz="1600" dirty="0"/>
              <a:t> (</a:t>
            </a:r>
            <a:r>
              <a:rPr lang="fr-FR" sz="1600" dirty="0" err="1"/>
              <a:t>from</a:t>
            </a:r>
            <a:r>
              <a:rPr lang="fr-FR" sz="1600" dirty="0"/>
              <a:t> CTA or </a:t>
            </a:r>
            <a:r>
              <a:rPr lang="fr-FR" sz="1600" dirty="0" err="1"/>
              <a:t>from</a:t>
            </a:r>
            <a:r>
              <a:rPr lang="fr-FR" sz="1600" dirty="0"/>
              <a:t> a </a:t>
            </a:r>
            <a:r>
              <a:rPr lang="fr-FR" sz="1600" dirty="0" err="1"/>
              <a:t>hired</a:t>
            </a:r>
            <a:r>
              <a:rPr lang="fr-FR" sz="1600" dirty="0"/>
              <a:t> </a:t>
            </a:r>
            <a:r>
              <a:rPr lang="fr-FR" sz="1600" dirty="0" err="1"/>
              <a:t>company</a:t>
            </a:r>
            <a:r>
              <a:rPr lang="fr-FR" sz="1600" dirty="0"/>
              <a:t>) – </a:t>
            </a:r>
            <a:r>
              <a:rPr lang="fr-FR" sz="1600" dirty="0" err="1"/>
              <a:t>similar</a:t>
            </a:r>
            <a:r>
              <a:rPr lang="fr-FR" sz="1600" dirty="0"/>
              <a:t> </a:t>
            </a:r>
            <a:r>
              <a:rPr lang="fr-FR" sz="1600" dirty="0" err="1"/>
              <a:t>work</a:t>
            </a:r>
            <a:r>
              <a:rPr lang="fr-FR" sz="1600" dirty="0"/>
              <a:t> to </a:t>
            </a:r>
            <a:r>
              <a:rPr lang="fr-FR" sz="1600" dirty="0" err="1"/>
              <a:t>other</a:t>
            </a:r>
            <a:r>
              <a:rPr lang="fr-FR" sz="1600" dirty="0"/>
              <a:t> </a:t>
            </a:r>
            <a:r>
              <a:rPr lang="fr-FR" sz="1600" dirty="0" err="1"/>
              <a:t>telescope</a:t>
            </a:r>
            <a:endParaRPr lang="fr-FR" sz="1600" dirty="0"/>
          </a:p>
          <a:p>
            <a:endParaRPr lang="fr-FR" sz="1600" i="1" dirty="0"/>
          </a:p>
          <a:p>
            <a:r>
              <a:rPr lang="fr-FR" sz="1600" b="1" i="1" dirty="0"/>
              <a:t>Is </a:t>
            </a:r>
            <a:r>
              <a:rPr lang="fr-FR" sz="1600" b="1" i="1" dirty="0" err="1"/>
              <a:t>it</a:t>
            </a:r>
            <a:r>
              <a:rPr lang="fr-FR" sz="1600" b="1" i="1" dirty="0"/>
              <a:t> possible to </a:t>
            </a:r>
            <a:r>
              <a:rPr lang="fr-FR" sz="1600" b="1" i="1" dirty="0" err="1"/>
              <a:t>hire</a:t>
            </a:r>
            <a:r>
              <a:rPr lang="fr-FR" sz="1600" b="1" i="1" dirty="0"/>
              <a:t> </a:t>
            </a:r>
            <a:r>
              <a:rPr lang="fr-FR" sz="1600" b="1" i="1" dirty="0" err="1"/>
              <a:t>lab</a:t>
            </a:r>
            <a:r>
              <a:rPr lang="fr-FR" sz="1600" b="1" i="1" dirty="0"/>
              <a:t>?</a:t>
            </a:r>
            <a:r>
              <a:rPr lang="fr-FR" sz="1600" b="1" dirty="0"/>
              <a:t> </a:t>
            </a:r>
          </a:p>
          <a:p>
            <a:r>
              <a:rPr lang="fr-FR" sz="1600" dirty="0"/>
              <a:t>X</a:t>
            </a:r>
          </a:p>
          <a:p>
            <a:endParaRPr lang="fr-FR" sz="1600" dirty="0"/>
          </a:p>
          <a:p>
            <a:r>
              <a:rPr lang="fr-FR" sz="1600" b="1" i="1" dirty="0"/>
              <a:t>Is </a:t>
            </a:r>
            <a:r>
              <a:rPr lang="fr-FR" sz="1600" b="1" i="1" dirty="0" err="1"/>
              <a:t>it</a:t>
            </a:r>
            <a:r>
              <a:rPr lang="fr-FR" sz="1600" b="1" i="1" dirty="0"/>
              <a:t> possible to </a:t>
            </a:r>
            <a:r>
              <a:rPr lang="fr-FR" sz="1600" b="1" i="1" dirty="0" err="1"/>
              <a:t>estimate</a:t>
            </a:r>
            <a:r>
              <a:rPr lang="fr-FR" sz="1600" b="1" i="1" dirty="0"/>
              <a:t> the </a:t>
            </a:r>
            <a:r>
              <a:rPr lang="fr-FR" sz="1600" b="1" i="1" dirty="0" err="1"/>
              <a:t>cost</a:t>
            </a:r>
            <a:r>
              <a:rPr lang="fr-FR" sz="1600" b="1" i="1" dirty="0"/>
              <a:t>? </a:t>
            </a:r>
          </a:p>
          <a:p>
            <a:r>
              <a:rPr lang="fr-FR" sz="1600" dirty="0"/>
              <a:t>400 Euros</a:t>
            </a:r>
            <a:endParaRPr lang="fr-FR" sz="1600" kern="50" dirty="0">
              <a:effectLst/>
              <a:latin typeface="Calibri" panose="020F0502020204030204" pitchFamily="34" charset="0"/>
              <a:ea typeface="AR PL UMing HK"/>
              <a:cs typeface="Lohit Hindi"/>
            </a:endParaRPr>
          </a:p>
        </p:txBody>
      </p:sp>
    </p:spTree>
    <p:extLst>
      <p:ext uri="{BB962C8B-B14F-4D97-AF65-F5344CB8AC3E}">
        <p14:creationId xmlns:p14="http://schemas.microsoft.com/office/powerpoint/2010/main" val="2975219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64DA03-BB64-FD4B-B6C2-76EBEC30FBF6}"/>
              </a:ext>
            </a:extLst>
          </p:cNvPr>
          <p:cNvSpPr>
            <a:spLocks noGrp="1"/>
          </p:cNvSpPr>
          <p:nvPr>
            <p:ph type="title"/>
          </p:nvPr>
        </p:nvSpPr>
        <p:spPr/>
        <p:txBody>
          <a:bodyPr/>
          <a:lstStyle/>
          <a:p>
            <a:r>
              <a:rPr lang="fr-FR" dirty="0" err="1"/>
              <a:t>Summary</a:t>
            </a:r>
            <a:endParaRPr lang="fr-FR" dirty="0"/>
          </a:p>
        </p:txBody>
      </p:sp>
      <p:sp>
        <p:nvSpPr>
          <p:cNvPr id="3" name="Espace réservé du numéro de diapositive 2">
            <a:extLst>
              <a:ext uri="{FF2B5EF4-FFF2-40B4-BE49-F238E27FC236}">
                <a16:creationId xmlns:a16="http://schemas.microsoft.com/office/drawing/2014/main" id="{04161A5D-5BF5-2F41-A735-55803189EA69}"/>
              </a:ext>
            </a:extLst>
          </p:cNvPr>
          <p:cNvSpPr>
            <a:spLocks noGrp="1"/>
          </p:cNvSpPr>
          <p:nvPr>
            <p:ph type="sldNum" sz="quarter" idx="12"/>
          </p:nvPr>
        </p:nvSpPr>
        <p:spPr/>
        <p:txBody>
          <a:bodyPr/>
          <a:lstStyle/>
          <a:p>
            <a:fld id="{2A19AD89-17DE-4EAC-B060-CF86C17F7722}" type="slidenum">
              <a:rPr lang="fr-FR" smtClean="0"/>
              <a:pPr/>
              <a:t>12</a:t>
            </a:fld>
            <a:endParaRPr lang="fr-FR" dirty="0"/>
          </a:p>
        </p:txBody>
      </p:sp>
      <p:graphicFrame>
        <p:nvGraphicFramePr>
          <p:cNvPr id="4" name="Tableau 3">
            <a:extLst>
              <a:ext uri="{FF2B5EF4-FFF2-40B4-BE49-F238E27FC236}">
                <a16:creationId xmlns:a16="http://schemas.microsoft.com/office/drawing/2014/main" id="{79410C5A-0DF1-3949-BEF8-760811BE9EA0}"/>
              </a:ext>
            </a:extLst>
          </p:cNvPr>
          <p:cNvGraphicFramePr>
            <a:graphicFrameLocks noGrp="1"/>
          </p:cNvGraphicFramePr>
          <p:nvPr>
            <p:extLst>
              <p:ext uri="{D42A27DB-BD31-4B8C-83A1-F6EECF244321}">
                <p14:modId xmlns:p14="http://schemas.microsoft.com/office/powerpoint/2010/main" val="2507219675"/>
              </p:ext>
            </p:extLst>
          </p:nvPr>
        </p:nvGraphicFramePr>
        <p:xfrm>
          <a:off x="107504" y="777365"/>
          <a:ext cx="8824098" cy="4608512"/>
        </p:xfrm>
        <a:graphic>
          <a:graphicData uri="http://schemas.openxmlformats.org/drawingml/2006/table">
            <a:tbl>
              <a:tblPr firstRow="1" bandRow="1">
                <a:tableStyleId>{5C22544A-7EE6-4342-B048-85BDC9FD1C3A}</a:tableStyleId>
              </a:tblPr>
              <a:tblGrid>
                <a:gridCol w="2088232">
                  <a:extLst>
                    <a:ext uri="{9D8B030D-6E8A-4147-A177-3AD203B41FA5}">
                      <a16:colId xmlns:a16="http://schemas.microsoft.com/office/drawing/2014/main" val="1036808632"/>
                    </a:ext>
                  </a:extLst>
                </a:gridCol>
                <a:gridCol w="853134">
                  <a:extLst>
                    <a:ext uri="{9D8B030D-6E8A-4147-A177-3AD203B41FA5}">
                      <a16:colId xmlns:a16="http://schemas.microsoft.com/office/drawing/2014/main" val="4288221664"/>
                    </a:ext>
                  </a:extLst>
                </a:gridCol>
                <a:gridCol w="1470683">
                  <a:extLst>
                    <a:ext uri="{9D8B030D-6E8A-4147-A177-3AD203B41FA5}">
                      <a16:colId xmlns:a16="http://schemas.microsoft.com/office/drawing/2014/main" val="3092070676"/>
                    </a:ext>
                  </a:extLst>
                </a:gridCol>
                <a:gridCol w="1470683">
                  <a:extLst>
                    <a:ext uri="{9D8B030D-6E8A-4147-A177-3AD203B41FA5}">
                      <a16:colId xmlns:a16="http://schemas.microsoft.com/office/drawing/2014/main" val="908231618"/>
                    </a:ext>
                  </a:extLst>
                </a:gridCol>
                <a:gridCol w="1470683">
                  <a:extLst>
                    <a:ext uri="{9D8B030D-6E8A-4147-A177-3AD203B41FA5}">
                      <a16:colId xmlns:a16="http://schemas.microsoft.com/office/drawing/2014/main" val="69367307"/>
                    </a:ext>
                  </a:extLst>
                </a:gridCol>
                <a:gridCol w="1470683">
                  <a:extLst>
                    <a:ext uri="{9D8B030D-6E8A-4147-A177-3AD203B41FA5}">
                      <a16:colId xmlns:a16="http://schemas.microsoft.com/office/drawing/2014/main" val="262977681"/>
                    </a:ext>
                  </a:extLst>
                </a:gridCol>
              </a:tblGrid>
              <a:tr h="1096737">
                <a:tc>
                  <a:txBody>
                    <a:bodyPr/>
                    <a:lstStyle/>
                    <a:p>
                      <a:r>
                        <a:rPr lang="fr-FR" dirty="0"/>
                        <a:t>Action</a:t>
                      </a:r>
                    </a:p>
                  </a:txBody>
                  <a:tcPr/>
                </a:tc>
                <a:tc>
                  <a:txBody>
                    <a:bodyPr/>
                    <a:lstStyle/>
                    <a:p>
                      <a:r>
                        <a:rPr lang="fr-FR" dirty="0" err="1"/>
                        <a:t>Freq</a:t>
                      </a:r>
                      <a:r>
                        <a:rPr lang="fr-FR" dirty="0"/>
                        <a:t> /</a:t>
                      </a:r>
                      <a:r>
                        <a:rPr lang="fr-FR" dirty="0" err="1"/>
                        <a:t>year</a:t>
                      </a:r>
                      <a:endParaRPr lang="fr-FR" dirty="0"/>
                    </a:p>
                  </a:txBody>
                  <a:tcPr/>
                </a:tc>
                <a:tc>
                  <a:txBody>
                    <a:bodyPr/>
                    <a:lstStyle/>
                    <a:p>
                      <a:r>
                        <a:rPr lang="fr-FR" dirty="0"/>
                        <a:t>Pers. &amp; Time</a:t>
                      </a:r>
                    </a:p>
                  </a:txBody>
                  <a:tcPr/>
                </a:tc>
                <a:tc>
                  <a:txBody>
                    <a:bodyPr/>
                    <a:lstStyle/>
                    <a:p>
                      <a:r>
                        <a:rPr lang="fr-FR" dirty="0"/>
                        <a:t>Pers. type</a:t>
                      </a:r>
                    </a:p>
                  </a:txBody>
                  <a:tcPr/>
                </a:tc>
                <a:tc>
                  <a:txBody>
                    <a:bodyPr/>
                    <a:lstStyle/>
                    <a:p>
                      <a:r>
                        <a:rPr lang="fr-FR" dirty="0" err="1"/>
                        <a:t>Lab</a:t>
                      </a:r>
                      <a:r>
                        <a:rPr lang="fr-FR" dirty="0"/>
                        <a:t>?</a:t>
                      </a:r>
                    </a:p>
                  </a:txBody>
                  <a:tcPr/>
                </a:tc>
                <a:tc>
                  <a:txBody>
                    <a:bodyPr/>
                    <a:lstStyle/>
                    <a:p>
                      <a:r>
                        <a:rPr lang="fr-FR" dirty="0" err="1"/>
                        <a:t>Cost</a:t>
                      </a:r>
                      <a:endParaRPr lang="fr-FR" dirty="0"/>
                    </a:p>
                  </a:txBody>
                  <a:tcPr/>
                </a:tc>
                <a:extLst>
                  <a:ext uri="{0D108BD9-81ED-4DB2-BD59-A6C34878D82A}">
                    <a16:rowId xmlns:a16="http://schemas.microsoft.com/office/drawing/2014/main" val="2982324257"/>
                  </a:ext>
                </a:extLst>
              </a:tr>
              <a:tr h="271415">
                <a:tc>
                  <a:txBody>
                    <a:bodyPr/>
                    <a:lstStyle/>
                    <a:p>
                      <a:r>
                        <a:rPr lang="fr-FR" sz="1600" dirty="0"/>
                        <a:t>Dish center </a:t>
                      </a:r>
                      <a:r>
                        <a:rPr lang="fr-FR" sz="1600" dirty="0" err="1"/>
                        <a:t>cleaning</a:t>
                      </a:r>
                      <a:endParaRPr lang="fr-FR" sz="1600" dirty="0"/>
                    </a:p>
                  </a:txBody>
                  <a:tcPr/>
                </a:tc>
                <a:tc>
                  <a:txBody>
                    <a:bodyPr/>
                    <a:lstStyle/>
                    <a:p>
                      <a:r>
                        <a:rPr lang="fr-FR" sz="1600" dirty="0"/>
                        <a:t>2</a:t>
                      </a:r>
                    </a:p>
                  </a:txBody>
                  <a:tcPr/>
                </a:tc>
                <a:tc>
                  <a:txBody>
                    <a:bodyPr/>
                    <a:lstStyle/>
                    <a:p>
                      <a:r>
                        <a:rPr lang="fr-FR" sz="1600" dirty="0"/>
                        <a:t>1 persx2h</a:t>
                      </a:r>
                    </a:p>
                  </a:txBody>
                  <a:tcPr/>
                </a:tc>
                <a:tc>
                  <a:txBody>
                    <a:bodyPr/>
                    <a:lstStyle/>
                    <a:p>
                      <a:r>
                        <a:rPr lang="fr-FR" sz="1600" dirty="0"/>
                        <a:t>Local </a:t>
                      </a:r>
                      <a:r>
                        <a:rPr lang="fr-FR" sz="1600" dirty="0" err="1"/>
                        <a:t>eng</a:t>
                      </a:r>
                      <a:r>
                        <a:rPr lang="fr-FR" sz="1600" dirty="0"/>
                        <a:t>./</a:t>
                      </a:r>
                      <a:r>
                        <a:rPr lang="fr-FR" sz="1600" dirty="0" err="1"/>
                        <a:t>tech</a:t>
                      </a:r>
                      <a:endParaRPr lang="fr-FR" sz="1600" dirty="0"/>
                    </a:p>
                  </a:txBody>
                  <a:tcPr/>
                </a:tc>
                <a:tc>
                  <a:txBody>
                    <a:bodyPr/>
                    <a:lstStyle/>
                    <a:p>
                      <a:r>
                        <a:rPr lang="fr-FR" sz="1600" dirty="0"/>
                        <a:t>X</a:t>
                      </a:r>
                    </a:p>
                  </a:txBody>
                  <a:tcPr/>
                </a:tc>
                <a:tc>
                  <a:txBody>
                    <a:bodyPr/>
                    <a:lstStyle/>
                    <a:p>
                      <a:r>
                        <a:rPr lang="fr-FR" sz="1600" dirty="0"/>
                        <a:t>400E</a:t>
                      </a:r>
                    </a:p>
                  </a:txBody>
                  <a:tcPr/>
                </a:tc>
                <a:extLst>
                  <a:ext uri="{0D108BD9-81ED-4DB2-BD59-A6C34878D82A}">
                    <a16:rowId xmlns:a16="http://schemas.microsoft.com/office/drawing/2014/main" val="2345234190"/>
                  </a:ext>
                </a:extLst>
              </a:tr>
              <a:tr h="296175">
                <a:tc>
                  <a:txBody>
                    <a:bodyPr/>
                    <a:lstStyle/>
                    <a:p>
                      <a:r>
                        <a:rPr lang="fr-FR" sz="1600" dirty="0" err="1"/>
                        <a:t>Calib</a:t>
                      </a:r>
                      <a:r>
                        <a:rPr lang="fr-FR" sz="1600" dirty="0"/>
                        <a:t> box </a:t>
                      </a:r>
                      <a:r>
                        <a:rPr lang="fr-FR" sz="1600" dirty="0" err="1"/>
                        <a:t>nitrogen</a:t>
                      </a:r>
                      <a:r>
                        <a:rPr lang="fr-FR" sz="1600" dirty="0"/>
                        <a:t> +</a:t>
                      </a:r>
                    </a:p>
                  </a:txBody>
                  <a:tcPr/>
                </a:tc>
                <a:tc>
                  <a:txBody>
                    <a:bodyPr/>
                    <a:lstStyle/>
                    <a:p>
                      <a:r>
                        <a:rPr lang="fr-FR" sz="1600" dirty="0"/>
                        <a:t>?</a:t>
                      </a:r>
                    </a:p>
                  </a:txBody>
                  <a:tcPr/>
                </a:tc>
                <a:tc>
                  <a:txBody>
                    <a:bodyPr/>
                    <a:lstStyle/>
                    <a:p>
                      <a:r>
                        <a:rPr lang="fr-FR" sz="1600" dirty="0"/>
                        <a:t>1 persx1day?</a:t>
                      </a:r>
                    </a:p>
                  </a:txBody>
                  <a:tcPr/>
                </a:tc>
                <a:tc>
                  <a:txBody>
                    <a:bodyPr/>
                    <a:lstStyle/>
                    <a:p>
                      <a:r>
                        <a:rPr lang="fr-FR" sz="1600" dirty="0"/>
                        <a:t>Expert</a:t>
                      </a:r>
                    </a:p>
                  </a:txBody>
                  <a:tcPr/>
                </a:tc>
                <a:tc>
                  <a:txBody>
                    <a:bodyPr/>
                    <a:lstStyle/>
                    <a:p>
                      <a:r>
                        <a:rPr lang="fr-FR" sz="1600" dirty="0"/>
                        <a:t>?</a:t>
                      </a:r>
                    </a:p>
                  </a:txBody>
                  <a:tcPr/>
                </a:tc>
                <a:tc>
                  <a:txBody>
                    <a:bodyPr/>
                    <a:lstStyle/>
                    <a:p>
                      <a:r>
                        <a:rPr lang="fr-FR" sz="1600" dirty="0"/>
                        <a:t>?</a:t>
                      </a:r>
                    </a:p>
                  </a:txBody>
                  <a:tcPr/>
                </a:tc>
                <a:extLst>
                  <a:ext uri="{0D108BD9-81ED-4DB2-BD59-A6C34878D82A}">
                    <a16:rowId xmlns:a16="http://schemas.microsoft.com/office/drawing/2014/main" val="3175971480"/>
                  </a:ext>
                </a:extLst>
              </a:tr>
              <a:tr h="248927">
                <a:tc>
                  <a:txBody>
                    <a:bodyPr/>
                    <a:lstStyle/>
                    <a:p>
                      <a:r>
                        <a:rPr lang="fr-FR" sz="1600" dirty="0" err="1"/>
                        <a:t>UCs</a:t>
                      </a:r>
                      <a:endParaRPr lang="fr-FR" sz="1600" dirty="0"/>
                    </a:p>
                  </a:txBody>
                  <a:tcPr/>
                </a:tc>
                <a:tc>
                  <a:txBody>
                    <a:bodyPr/>
                    <a:lstStyle/>
                    <a:p>
                      <a:r>
                        <a:rPr lang="fr-FR" sz="1600" dirty="0"/>
                        <a:t>1or2</a:t>
                      </a:r>
                    </a:p>
                  </a:txBody>
                  <a:tcPr/>
                </a:tc>
                <a:tc>
                  <a:txBody>
                    <a:bodyPr/>
                    <a:lstStyle/>
                    <a:p>
                      <a:endParaRPr lang="fr-FR" sz="1600" dirty="0"/>
                    </a:p>
                  </a:txBody>
                  <a:tcPr/>
                </a:tc>
                <a:tc>
                  <a:txBody>
                    <a:bodyPr/>
                    <a:lstStyle/>
                    <a:p>
                      <a:r>
                        <a:rPr lang="fr-FR" sz="1600" dirty="0"/>
                        <a:t>Expert</a:t>
                      </a:r>
                    </a:p>
                  </a:txBody>
                  <a:tcPr/>
                </a:tc>
                <a:tc>
                  <a:txBody>
                    <a:bodyPr/>
                    <a:lstStyle/>
                    <a:p>
                      <a:r>
                        <a:rPr lang="fr-FR" sz="1600" dirty="0"/>
                        <a:t>X</a:t>
                      </a:r>
                    </a:p>
                  </a:txBody>
                  <a:tcPr/>
                </a:tc>
                <a:tc>
                  <a:txBody>
                    <a:bodyPr/>
                    <a:lstStyle/>
                    <a:p>
                      <a:r>
                        <a:rPr lang="fr-FR" sz="1600" dirty="0"/>
                        <a:t>40000 /</a:t>
                      </a:r>
                      <a:r>
                        <a:rPr lang="fr-FR" sz="1600" dirty="0" err="1"/>
                        <a:t>year</a:t>
                      </a:r>
                      <a:endParaRPr lang="fr-FR" sz="1600" dirty="0"/>
                    </a:p>
                  </a:txBody>
                  <a:tcPr/>
                </a:tc>
                <a:extLst>
                  <a:ext uri="{0D108BD9-81ED-4DB2-BD59-A6C34878D82A}">
                    <a16:rowId xmlns:a16="http://schemas.microsoft.com/office/drawing/2014/main" val="355507261"/>
                  </a:ext>
                </a:extLst>
              </a:tr>
              <a:tr h="345695">
                <a:tc>
                  <a:txBody>
                    <a:bodyPr/>
                    <a:lstStyle/>
                    <a:p>
                      <a:r>
                        <a:rPr lang="fr-FR" sz="1600" dirty="0" err="1"/>
                        <a:t>Fire</a:t>
                      </a:r>
                      <a:r>
                        <a:rPr lang="fr-FR" sz="1600" dirty="0"/>
                        <a:t> </a:t>
                      </a:r>
                      <a:r>
                        <a:rPr lang="fr-FR" sz="1600" dirty="0" err="1"/>
                        <a:t>alarm</a:t>
                      </a:r>
                      <a:endParaRPr lang="fr-FR" sz="1600" dirty="0"/>
                    </a:p>
                  </a:txBody>
                  <a:tcPr/>
                </a:tc>
                <a:tc>
                  <a:txBody>
                    <a:bodyPr/>
                    <a:lstStyle/>
                    <a:p>
                      <a:r>
                        <a:rPr lang="fr-FR" sz="1600" dirty="0"/>
                        <a:t>4</a:t>
                      </a:r>
                    </a:p>
                  </a:txBody>
                  <a:tcPr/>
                </a:tc>
                <a:tc>
                  <a:txBody>
                    <a:bodyPr/>
                    <a:lstStyle/>
                    <a:p>
                      <a:endParaRPr lang="fr-FR" sz="1600" dirty="0"/>
                    </a:p>
                  </a:txBody>
                  <a:tcPr/>
                </a:tc>
                <a:tc>
                  <a:txBody>
                    <a:bodyPr/>
                    <a:lstStyle/>
                    <a:p>
                      <a:r>
                        <a:rPr lang="fr-FR" sz="1600" dirty="0"/>
                        <a:t>Expert</a:t>
                      </a:r>
                    </a:p>
                  </a:txBody>
                  <a:tcPr/>
                </a:tc>
                <a:tc>
                  <a:txBody>
                    <a:bodyPr/>
                    <a:lstStyle/>
                    <a:p>
                      <a:r>
                        <a:rPr lang="fr-FR" sz="1600" dirty="0"/>
                        <a:t>X</a:t>
                      </a:r>
                    </a:p>
                  </a:txBody>
                  <a:tcPr/>
                </a:tc>
                <a:tc>
                  <a:txBody>
                    <a:bodyPr/>
                    <a:lstStyle/>
                    <a:p>
                      <a:r>
                        <a:rPr lang="fr-FR" sz="1600" dirty="0"/>
                        <a:t>450 E/</a:t>
                      </a:r>
                      <a:r>
                        <a:rPr lang="fr-FR" sz="1600" dirty="0" err="1"/>
                        <a:t>year</a:t>
                      </a:r>
                      <a:endParaRPr lang="fr-FR" sz="1600" baseline="30000" dirty="0"/>
                    </a:p>
                  </a:txBody>
                  <a:tcPr/>
                </a:tc>
                <a:extLst>
                  <a:ext uri="{0D108BD9-81ED-4DB2-BD59-A6C34878D82A}">
                    <a16:rowId xmlns:a16="http://schemas.microsoft.com/office/drawing/2014/main" val="2276333880"/>
                  </a:ext>
                </a:extLst>
              </a:tr>
              <a:tr h="360040">
                <a:tc>
                  <a:txBody>
                    <a:bodyPr/>
                    <a:lstStyle/>
                    <a:p>
                      <a:r>
                        <a:rPr lang="fr-FR" sz="1600" dirty="0"/>
                        <a:t>Air </a:t>
                      </a:r>
                      <a:r>
                        <a:rPr lang="fr-FR" sz="1600" dirty="0" err="1"/>
                        <a:t>cond</a:t>
                      </a:r>
                      <a:r>
                        <a:rPr lang="fr-FR" sz="1600" dirty="0"/>
                        <a:t>. UC</a:t>
                      </a:r>
                    </a:p>
                  </a:txBody>
                  <a:tcPr/>
                </a:tc>
                <a:tc>
                  <a:txBody>
                    <a:bodyPr/>
                    <a:lstStyle/>
                    <a:p>
                      <a:r>
                        <a:rPr lang="fr-FR" sz="1600" dirty="0"/>
                        <a:t>2</a:t>
                      </a:r>
                    </a:p>
                  </a:txBody>
                  <a:tcPr/>
                </a:tc>
                <a:tc>
                  <a:txBody>
                    <a:bodyPr/>
                    <a:lstStyle/>
                    <a:p>
                      <a:endParaRPr lang="fr-FR" sz="1600" dirty="0"/>
                    </a:p>
                  </a:txBody>
                  <a:tcPr/>
                </a:tc>
                <a:tc>
                  <a:txBody>
                    <a:bodyPr/>
                    <a:lstStyle/>
                    <a:p>
                      <a:r>
                        <a:rPr lang="fr-FR" sz="1600" dirty="0"/>
                        <a:t>Expert</a:t>
                      </a:r>
                    </a:p>
                  </a:txBody>
                  <a:tcPr/>
                </a:tc>
                <a:tc>
                  <a:txBody>
                    <a:bodyPr/>
                    <a:lstStyle/>
                    <a:p>
                      <a:r>
                        <a:rPr lang="fr-FR" sz="1600" dirty="0"/>
                        <a:t>X</a:t>
                      </a:r>
                    </a:p>
                  </a:txBody>
                  <a:tcPr/>
                </a:tc>
                <a:tc>
                  <a:txBody>
                    <a:bodyPr/>
                    <a:lstStyle/>
                    <a:p>
                      <a:r>
                        <a:rPr lang="fr-FR" sz="1600" dirty="0"/>
                        <a:t>2000 E/</a:t>
                      </a:r>
                      <a:r>
                        <a:rPr lang="fr-FR" sz="1600" dirty="0" err="1"/>
                        <a:t>year</a:t>
                      </a:r>
                      <a:endParaRPr lang="fr-FR" sz="1600" dirty="0"/>
                    </a:p>
                  </a:txBody>
                  <a:tcPr/>
                </a:tc>
                <a:extLst>
                  <a:ext uri="{0D108BD9-81ED-4DB2-BD59-A6C34878D82A}">
                    <a16:rowId xmlns:a16="http://schemas.microsoft.com/office/drawing/2014/main" val="1589832800"/>
                  </a:ext>
                </a:extLst>
              </a:tr>
              <a:tr h="288032">
                <a:tc>
                  <a:txBody>
                    <a:bodyPr/>
                    <a:lstStyle/>
                    <a:p>
                      <a:r>
                        <a:rPr lang="fr-FR" sz="1600" dirty="0" err="1"/>
                        <a:t>Genset</a:t>
                      </a:r>
                      <a:endParaRPr lang="fr-FR" sz="1600" dirty="0"/>
                    </a:p>
                  </a:txBody>
                  <a:tcPr/>
                </a:tc>
                <a:tc>
                  <a:txBody>
                    <a:bodyPr/>
                    <a:lstStyle/>
                    <a:p>
                      <a:r>
                        <a:rPr lang="fr-FR" sz="1600" dirty="0"/>
                        <a:t>1</a:t>
                      </a:r>
                    </a:p>
                  </a:txBody>
                  <a:tcPr/>
                </a:tc>
                <a:tc>
                  <a:txBody>
                    <a:bodyPr/>
                    <a:lstStyle/>
                    <a:p>
                      <a:endParaRPr lang="fr-FR" sz="1600" dirty="0"/>
                    </a:p>
                  </a:txBody>
                  <a:tcPr/>
                </a:tc>
                <a:tc>
                  <a:txBody>
                    <a:bodyPr/>
                    <a:lstStyle/>
                    <a:p>
                      <a:r>
                        <a:rPr lang="fr-FR" sz="1600" dirty="0"/>
                        <a:t>Expert</a:t>
                      </a:r>
                    </a:p>
                  </a:txBody>
                  <a:tcPr/>
                </a:tc>
                <a:tc>
                  <a:txBody>
                    <a:bodyPr/>
                    <a:lstStyle/>
                    <a:p>
                      <a:r>
                        <a:rPr lang="fr-FR" sz="1600" dirty="0"/>
                        <a:t>X</a:t>
                      </a:r>
                    </a:p>
                  </a:txBody>
                  <a:tcPr/>
                </a:tc>
                <a:tc>
                  <a:txBody>
                    <a:bodyPr/>
                    <a:lstStyle/>
                    <a:p>
                      <a:r>
                        <a:rPr lang="fr-FR" sz="1600" dirty="0"/>
                        <a:t>5000 E/</a:t>
                      </a:r>
                      <a:r>
                        <a:rPr lang="fr-FR" sz="1600" dirty="0" err="1"/>
                        <a:t>year</a:t>
                      </a:r>
                      <a:endParaRPr lang="fr-FR" sz="1600" dirty="0"/>
                    </a:p>
                  </a:txBody>
                  <a:tcPr/>
                </a:tc>
                <a:extLst>
                  <a:ext uri="{0D108BD9-81ED-4DB2-BD59-A6C34878D82A}">
                    <a16:rowId xmlns:a16="http://schemas.microsoft.com/office/drawing/2014/main" val="3039186779"/>
                  </a:ext>
                </a:extLst>
              </a:tr>
              <a:tr h="384800">
                <a:tc>
                  <a:txBody>
                    <a:bodyPr/>
                    <a:lstStyle/>
                    <a:p>
                      <a:r>
                        <a:rPr lang="fr-FR" sz="1600" dirty="0" err="1"/>
                        <a:t>Cable</a:t>
                      </a:r>
                      <a:r>
                        <a:rPr lang="fr-FR" sz="1600" dirty="0"/>
                        <a:t> </a:t>
                      </a:r>
                      <a:r>
                        <a:rPr lang="fr-FR" sz="1600" dirty="0" err="1"/>
                        <a:t>chain</a:t>
                      </a:r>
                      <a:r>
                        <a:rPr lang="fr-FR" sz="1600" dirty="0"/>
                        <a:t> short</a:t>
                      </a:r>
                    </a:p>
                  </a:txBody>
                  <a:tcPr/>
                </a:tc>
                <a:tc>
                  <a:txBody>
                    <a:bodyPr/>
                    <a:lstStyle/>
                    <a:p>
                      <a:r>
                        <a:rPr lang="fr-FR" sz="1600" dirty="0"/>
                        <a:t>.5</a:t>
                      </a:r>
                    </a:p>
                  </a:txBody>
                  <a:tcPr/>
                </a:tc>
                <a:tc>
                  <a:txBody>
                    <a:bodyPr/>
                    <a:lstStyle/>
                    <a:p>
                      <a:r>
                        <a:rPr lang="fr-FR" sz="1600" dirty="0"/>
                        <a:t>2 pers 4h</a:t>
                      </a:r>
                    </a:p>
                  </a:txBody>
                  <a:tcPr/>
                </a:tc>
                <a:tc>
                  <a:txBody>
                    <a:bodyPr/>
                    <a:lstStyle/>
                    <a:p>
                      <a:r>
                        <a:rPr lang="fr-FR" sz="1600" dirty="0"/>
                        <a:t>Local </a:t>
                      </a:r>
                      <a:r>
                        <a:rPr lang="fr-FR" sz="1600" dirty="0" err="1"/>
                        <a:t>eng</a:t>
                      </a:r>
                      <a:r>
                        <a:rPr lang="fr-FR" sz="1600" dirty="0"/>
                        <a:t>.</a:t>
                      </a:r>
                    </a:p>
                  </a:txBody>
                  <a:tcPr/>
                </a:tc>
                <a:tc>
                  <a:txBody>
                    <a:bodyPr/>
                    <a:lstStyle/>
                    <a:p>
                      <a:r>
                        <a:rPr lang="fr-FR" sz="1600" dirty="0"/>
                        <a:t>First action</a:t>
                      </a:r>
                    </a:p>
                  </a:txBody>
                  <a:tcPr/>
                </a:tc>
                <a:tc>
                  <a:txBody>
                    <a:bodyPr/>
                    <a:lstStyle/>
                    <a:p>
                      <a:r>
                        <a:rPr lang="fr-FR" sz="1600" dirty="0"/>
                        <a:t>400E</a:t>
                      </a:r>
                    </a:p>
                  </a:txBody>
                  <a:tcPr/>
                </a:tc>
                <a:extLst>
                  <a:ext uri="{0D108BD9-81ED-4DB2-BD59-A6C34878D82A}">
                    <a16:rowId xmlns:a16="http://schemas.microsoft.com/office/drawing/2014/main" val="2299659855"/>
                  </a:ext>
                </a:extLst>
              </a:tr>
              <a:tr h="360040">
                <a:tc>
                  <a:txBody>
                    <a:bodyPr/>
                    <a:lstStyle/>
                    <a:p>
                      <a:r>
                        <a:rPr lang="fr-FR" sz="1600" dirty="0" err="1"/>
                        <a:t>Cable</a:t>
                      </a:r>
                      <a:r>
                        <a:rPr lang="fr-FR" sz="1600" dirty="0"/>
                        <a:t> </a:t>
                      </a:r>
                      <a:r>
                        <a:rPr lang="fr-FR" sz="1600" dirty="0" err="1"/>
                        <a:t>chain</a:t>
                      </a:r>
                      <a:r>
                        <a:rPr lang="fr-FR" sz="1600" dirty="0"/>
                        <a:t> long</a:t>
                      </a:r>
                    </a:p>
                  </a:txBody>
                  <a:tcPr/>
                </a:tc>
                <a:tc>
                  <a:txBody>
                    <a:bodyPr/>
                    <a:lstStyle/>
                    <a:p>
                      <a:r>
                        <a:rPr lang="fr-FR" sz="1600" dirty="0"/>
                        <a:t>.2</a:t>
                      </a:r>
                    </a:p>
                  </a:txBody>
                  <a:tcPr/>
                </a:tc>
                <a:tc>
                  <a:txBody>
                    <a:bodyPr/>
                    <a:lstStyle/>
                    <a:p>
                      <a:r>
                        <a:rPr lang="fr-FR" sz="1600" dirty="0"/>
                        <a:t>2 pers 1 </a:t>
                      </a:r>
                      <a:r>
                        <a:rPr lang="fr-FR" sz="1600" dirty="0" err="1"/>
                        <a:t>day</a:t>
                      </a:r>
                      <a:endParaRPr lang="fr-FR" sz="1600" dirty="0"/>
                    </a:p>
                  </a:txBody>
                  <a:tcPr/>
                </a:tc>
                <a:tc>
                  <a:txBody>
                    <a:bodyPr/>
                    <a:lstStyle/>
                    <a:p>
                      <a:r>
                        <a:rPr lang="fr-FR" sz="1600" dirty="0"/>
                        <a:t>Local </a:t>
                      </a:r>
                      <a:r>
                        <a:rPr lang="fr-FR" sz="1600" dirty="0" err="1"/>
                        <a:t>eng</a:t>
                      </a:r>
                      <a:r>
                        <a:rPr lang="fr-FR" sz="1600" dirty="0"/>
                        <a:t>.</a:t>
                      </a:r>
                    </a:p>
                  </a:txBody>
                  <a:tcPr/>
                </a:tc>
                <a:tc>
                  <a:txBody>
                    <a:bodyPr/>
                    <a:lstStyle/>
                    <a:p>
                      <a:r>
                        <a:rPr lang="fr-FR" sz="1600" dirty="0"/>
                        <a:t>First action</a:t>
                      </a:r>
                    </a:p>
                  </a:txBody>
                  <a:tcPr/>
                </a:tc>
                <a:tc>
                  <a:txBody>
                    <a:bodyPr/>
                    <a:lstStyle/>
                    <a:p>
                      <a:r>
                        <a:rPr lang="fr-FR" sz="1600" dirty="0"/>
                        <a:t>1600E</a:t>
                      </a:r>
                    </a:p>
                  </a:txBody>
                  <a:tcPr/>
                </a:tc>
                <a:extLst>
                  <a:ext uri="{0D108BD9-81ED-4DB2-BD59-A6C34878D82A}">
                    <a16:rowId xmlns:a16="http://schemas.microsoft.com/office/drawing/2014/main" val="2110606447"/>
                  </a:ext>
                </a:extLst>
              </a:tr>
              <a:tr h="360040">
                <a:tc>
                  <a:txBody>
                    <a:bodyPr/>
                    <a:lstStyle/>
                    <a:p>
                      <a:r>
                        <a:rPr lang="fr-FR" sz="1600" dirty="0" err="1"/>
                        <a:t>Cabling</a:t>
                      </a:r>
                      <a:endParaRPr lang="fr-FR" sz="1600" dirty="0"/>
                    </a:p>
                  </a:txBody>
                  <a:tcPr/>
                </a:tc>
                <a:tc>
                  <a:txBody>
                    <a:bodyPr/>
                    <a:lstStyle/>
                    <a:p>
                      <a:r>
                        <a:rPr lang="fr-FR" sz="1600" dirty="0"/>
                        <a:t>2</a:t>
                      </a:r>
                    </a:p>
                  </a:txBody>
                  <a:tcPr/>
                </a:tc>
                <a:tc>
                  <a:txBody>
                    <a:bodyPr/>
                    <a:lstStyle/>
                    <a:p>
                      <a:r>
                        <a:rPr lang="fr-FR" sz="1600" dirty="0"/>
                        <a:t>1 pers 2h</a:t>
                      </a:r>
                    </a:p>
                  </a:txBody>
                  <a:tcPr/>
                </a:tc>
                <a:tc>
                  <a:txBody>
                    <a:bodyPr/>
                    <a:lstStyle/>
                    <a:p>
                      <a:r>
                        <a:rPr lang="fr-FR" sz="1600" dirty="0"/>
                        <a:t>Local </a:t>
                      </a:r>
                      <a:r>
                        <a:rPr lang="fr-FR" sz="1600" dirty="0" err="1"/>
                        <a:t>eng</a:t>
                      </a:r>
                      <a:r>
                        <a:rPr lang="fr-FR" sz="1600" dirty="0"/>
                        <a:t>./</a:t>
                      </a:r>
                      <a:r>
                        <a:rPr lang="fr-FR" sz="1600" dirty="0" err="1"/>
                        <a:t>tech</a:t>
                      </a:r>
                      <a:endParaRPr lang="fr-FR" sz="1600" dirty="0"/>
                    </a:p>
                  </a:txBody>
                  <a:tcPr/>
                </a:tc>
                <a:tc>
                  <a:txBody>
                    <a:bodyPr/>
                    <a:lstStyle/>
                    <a:p>
                      <a:r>
                        <a:rPr lang="fr-FR" sz="1600" dirty="0"/>
                        <a:t>X</a:t>
                      </a:r>
                    </a:p>
                  </a:txBody>
                  <a:tcPr/>
                </a:tc>
                <a:tc>
                  <a:txBody>
                    <a:bodyPr/>
                    <a:lstStyle/>
                    <a:p>
                      <a:r>
                        <a:rPr lang="fr-FR" sz="1600" dirty="0"/>
                        <a:t>200E</a:t>
                      </a:r>
                    </a:p>
                  </a:txBody>
                  <a:tcPr/>
                </a:tc>
                <a:extLst>
                  <a:ext uri="{0D108BD9-81ED-4DB2-BD59-A6C34878D82A}">
                    <a16:rowId xmlns:a16="http://schemas.microsoft.com/office/drawing/2014/main" val="2893395324"/>
                  </a:ext>
                </a:extLst>
              </a:tr>
              <a:tr h="360040">
                <a:tc>
                  <a:txBody>
                    <a:bodyPr/>
                    <a:lstStyle/>
                    <a:p>
                      <a:r>
                        <a:rPr lang="fr-FR" sz="1600" dirty="0" err="1"/>
                        <a:t>Cabling</a:t>
                      </a:r>
                      <a:endParaRPr lang="fr-FR" sz="1600" dirty="0"/>
                    </a:p>
                  </a:txBody>
                  <a:tcPr/>
                </a:tc>
                <a:tc>
                  <a:txBody>
                    <a:bodyPr/>
                    <a:lstStyle/>
                    <a:p>
                      <a:r>
                        <a:rPr lang="fr-FR" sz="1600" dirty="0"/>
                        <a:t>0.5</a:t>
                      </a:r>
                    </a:p>
                  </a:txBody>
                  <a:tcPr/>
                </a:tc>
                <a:tc>
                  <a:txBody>
                    <a:bodyPr/>
                    <a:lstStyle/>
                    <a:p>
                      <a:r>
                        <a:rPr lang="fr-FR" sz="1600" dirty="0"/>
                        <a:t>1 pers 4h</a:t>
                      </a:r>
                    </a:p>
                  </a:txBody>
                  <a:tcPr/>
                </a:tc>
                <a:tc>
                  <a:txBody>
                    <a:bodyPr/>
                    <a:lstStyle/>
                    <a:p>
                      <a:r>
                        <a:rPr lang="fr-FR" sz="1600" dirty="0"/>
                        <a:t>Local </a:t>
                      </a:r>
                      <a:r>
                        <a:rPr lang="fr-FR" sz="1600" dirty="0" err="1"/>
                        <a:t>eng</a:t>
                      </a:r>
                      <a:r>
                        <a:rPr lang="fr-FR" sz="1600" dirty="0"/>
                        <a:t>./</a:t>
                      </a:r>
                      <a:r>
                        <a:rPr lang="fr-FR" sz="1600" dirty="0" err="1"/>
                        <a:t>tech</a:t>
                      </a:r>
                      <a:endParaRPr lang="fr-FR" sz="1600" dirty="0"/>
                    </a:p>
                  </a:txBody>
                  <a:tcPr/>
                </a:tc>
                <a:tc>
                  <a:txBody>
                    <a:bodyPr/>
                    <a:lstStyle/>
                    <a:p>
                      <a:r>
                        <a:rPr lang="fr-FR" sz="1600" dirty="0"/>
                        <a:t>X</a:t>
                      </a:r>
                    </a:p>
                  </a:txBody>
                  <a:tcPr/>
                </a:tc>
                <a:tc>
                  <a:txBody>
                    <a:bodyPr/>
                    <a:lstStyle/>
                    <a:p>
                      <a:r>
                        <a:rPr lang="fr-FR" sz="1600" dirty="0"/>
                        <a:t>400E</a:t>
                      </a:r>
                    </a:p>
                  </a:txBody>
                  <a:tcPr/>
                </a:tc>
                <a:extLst>
                  <a:ext uri="{0D108BD9-81ED-4DB2-BD59-A6C34878D82A}">
                    <a16:rowId xmlns:a16="http://schemas.microsoft.com/office/drawing/2014/main" val="2658997159"/>
                  </a:ext>
                </a:extLst>
              </a:tr>
            </a:tbl>
          </a:graphicData>
        </a:graphic>
      </p:graphicFrame>
    </p:spTree>
    <p:extLst>
      <p:ext uri="{BB962C8B-B14F-4D97-AF65-F5344CB8AC3E}">
        <p14:creationId xmlns:p14="http://schemas.microsoft.com/office/powerpoint/2010/main" val="1646199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25906259-3C1B-0D40-8530-0B4C271CEF8D}"/>
              </a:ext>
            </a:extLst>
          </p:cNvPr>
          <p:cNvSpPr>
            <a:spLocks noGrp="1"/>
          </p:cNvSpPr>
          <p:nvPr>
            <p:ph type="title"/>
          </p:nvPr>
        </p:nvSpPr>
        <p:spPr/>
        <p:txBody>
          <a:bodyPr/>
          <a:lstStyle/>
          <a:p>
            <a:r>
              <a:rPr lang="fr-FR" dirty="0" err="1"/>
              <a:t>Auxiliary</a:t>
            </a:r>
            <a:r>
              <a:rPr lang="fr-FR" dirty="0"/>
              <a:t> </a:t>
            </a:r>
            <a:r>
              <a:rPr lang="fr-FR" dirty="0" err="1"/>
              <a:t>systems</a:t>
            </a:r>
            <a:endParaRPr lang="fr-FR" dirty="0"/>
          </a:p>
        </p:txBody>
      </p:sp>
      <p:sp>
        <p:nvSpPr>
          <p:cNvPr id="6" name="Espace réservé du contenu 5">
            <a:extLst>
              <a:ext uri="{FF2B5EF4-FFF2-40B4-BE49-F238E27FC236}">
                <a16:creationId xmlns:a16="http://schemas.microsoft.com/office/drawing/2014/main" id="{117BFDE0-E032-D449-9D56-99397B37938C}"/>
              </a:ext>
            </a:extLst>
          </p:cNvPr>
          <p:cNvSpPr>
            <a:spLocks noGrp="1"/>
          </p:cNvSpPr>
          <p:nvPr>
            <p:ph idx="1"/>
          </p:nvPr>
        </p:nvSpPr>
        <p:spPr>
          <a:xfrm>
            <a:off x="323529" y="1124744"/>
            <a:ext cx="8363272" cy="5001419"/>
          </a:xfrm>
        </p:spPr>
        <p:txBody>
          <a:bodyPr/>
          <a:lstStyle/>
          <a:p>
            <a:pPr marL="0" indent="0">
              <a:buNone/>
            </a:pPr>
            <a:r>
              <a:rPr lang="en-GB" sz="2000" dirty="0"/>
              <a:t>Calibration box</a:t>
            </a:r>
          </a:p>
          <a:p>
            <a:pPr marL="0" indent="0">
              <a:buNone/>
            </a:pPr>
            <a:r>
              <a:rPr lang="en-GB" sz="2000" dirty="0"/>
              <a:t>OARL</a:t>
            </a:r>
          </a:p>
          <a:p>
            <a:pPr marL="0" indent="0">
              <a:buNone/>
            </a:pPr>
            <a:r>
              <a:rPr lang="en-GB" sz="2000" dirty="0"/>
              <a:t>Inclinometer</a:t>
            </a:r>
          </a:p>
          <a:p>
            <a:pPr marL="0" indent="0">
              <a:buNone/>
            </a:pPr>
            <a:r>
              <a:rPr lang="en-GB" sz="2000" dirty="0"/>
              <a:t>Distance Meters</a:t>
            </a:r>
          </a:p>
          <a:p>
            <a:pPr marL="0" indent="0">
              <a:buNone/>
            </a:pPr>
            <a:r>
              <a:rPr lang="en-GB" sz="2000" dirty="0" err="1"/>
              <a:t>Starguider</a:t>
            </a:r>
            <a:endParaRPr lang="en-GB" sz="2000" dirty="0"/>
          </a:p>
          <a:p>
            <a:pPr marL="0" indent="0">
              <a:buNone/>
            </a:pPr>
            <a:r>
              <a:rPr lang="en-GB" sz="2000" dirty="0"/>
              <a:t>CDM + NUC</a:t>
            </a:r>
          </a:p>
          <a:p>
            <a:pPr marL="0" indent="0">
              <a:buNone/>
            </a:pPr>
            <a:endParaRPr lang="en-GB" sz="2000" dirty="0"/>
          </a:p>
          <a:p>
            <a:pPr marL="0" indent="0">
              <a:buNone/>
            </a:pPr>
            <a:r>
              <a:rPr lang="en-GB" sz="2000" dirty="0"/>
              <a:t>Energy Container</a:t>
            </a:r>
          </a:p>
          <a:p>
            <a:pPr marL="0" indent="0">
              <a:buNone/>
            </a:pPr>
            <a:endParaRPr lang="en-GB" sz="2000" dirty="0"/>
          </a:p>
          <a:p>
            <a:pPr marL="0" indent="0">
              <a:buNone/>
            </a:pPr>
            <a:r>
              <a:rPr lang="en-GB" sz="2000" dirty="0"/>
              <a:t>Cabling</a:t>
            </a:r>
          </a:p>
          <a:p>
            <a:pPr marL="0" indent="0">
              <a:buNone/>
            </a:pPr>
            <a:endParaRPr lang="en-GB" sz="2000" dirty="0"/>
          </a:p>
          <a:p>
            <a:pPr marL="0" indent="0">
              <a:buNone/>
            </a:pPr>
            <a:endParaRPr lang="en-GB" sz="2000" dirty="0"/>
          </a:p>
          <a:p>
            <a:pPr marL="0" indent="0">
              <a:buNone/>
            </a:pPr>
            <a:r>
              <a:rPr lang="en-GB" sz="2000" dirty="0"/>
              <a:t>Cable chains</a:t>
            </a:r>
          </a:p>
        </p:txBody>
      </p:sp>
      <p:sp>
        <p:nvSpPr>
          <p:cNvPr id="4" name="Espace réservé du numéro de diapositive 3">
            <a:extLst>
              <a:ext uri="{FF2B5EF4-FFF2-40B4-BE49-F238E27FC236}">
                <a16:creationId xmlns:a16="http://schemas.microsoft.com/office/drawing/2014/main" id="{4A169013-BDD9-6642-BF22-2204120881AB}"/>
              </a:ext>
            </a:extLst>
          </p:cNvPr>
          <p:cNvSpPr>
            <a:spLocks noGrp="1"/>
          </p:cNvSpPr>
          <p:nvPr>
            <p:ph type="sldNum" sz="quarter" idx="12"/>
          </p:nvPr>
        </p:nvSpPr>
        <p:spPr/>
        <p:txBody>
          <a:bodyPr/>
          <a:lstStyle/>
          <a:p>
            <a:fld id="{2A19AD89-17DE-4EAC-B060-CF86C17F7722}" type="slidenum">
              <a:rPr lang="fr-FR" smtClean="0"/>
              <a:pPr/>
              <a:t>2</a:t>
            </a:fld>
            <a:endParaRPr lang="fr-FR" dirty="0"/>
          </a:p>
        </p:txBody>
      </p:sp>
      <p:sp>
        <p:nvSpPr>
          <p:cNvPr id="2" name="ZoneTexte 1">
            <a:extLst>
              <a:ext uri="{FF2B5EF4-FFF2-40B4-BE49-F238E27FC236}">
                <a16:creationId xmlns:a16="http://schemas.microsoft.com/office/drawing/2014/main" id="{19B9C3CC-DA09-5743-B6C2-A28D9D2BF77D}"/>
              </a:ext>
            </a:extLst>
          </p:cNvPr>
          <p:cNvSpPr txBox="1"/>
          <p:nvPr/>
        </p:nvSpPr>
        <p:spPr>
          <a:xfrm>
            <a:off x="5076056" y="1412776"/>
            <a:ext cx="3456384" cy="1754326"/>
          </a:xfrm>
          <a:prstGeom prst="rect">
            <a:avLst/>
          </a:prstGeom>
          <a:noFill/>
        </p:spPr>
        <p:txBody>
          <a:bodyPr wrap="square" rtlCol="0">
            <a:spAutoFit/>
          </a:bodyPr>
          <a:lstStyle/>
          <a:p>
            <a:r>
              <a:rPr lang="fr-FR" dirty="0"/>
              <a:t>Diagnostic SW </a:t>
            </a:r>
            <a:r>
              <a:rPr lang="fr-FR" dirty="0" err="1"/>
              <a:t>tools</a:t>
            </a:r>
            <a:r>
              <a:rPr lang="fr-FR" dirty="0"/>
              <a:t> </a:t>
            </a:r>
            <a:r>
              <a:rPr lang="fr-FR" dirty="0" err="1"/>
              <a:t>centralized</a:t>
            </a:r>
            <a:endParaRPr lang="fr-FR" dirty="0"/>
          </a:p>
          <a:p>
            <a:r>
              <a:rPr lang="fr-FR" dirty="0"/>
              <a:t>Regular inspection of all dish center </a:t>
            </a:r>
            <a:r>
              <a:rPr lang="fr-FR" dirty="0" err="1"/>
              <a:t>elements</a:t>
            </a:r>
            <a:endParaRPr lang="fr-FR" dirty="0"/>
          </a:p>
          <a:p>
            <a:pPr marL="285750" indent="-285750">
              <a:buFont typeface="Arial" panose="020B0604020202020204" pitchFamily="34" charset="0"/>
              <a:buChar char="•"/>
            </a:pPr>
            <a:r>
              <a:rPr lang="fr-FR" dirty="0" err="1"/>
              <a:t>Cabling</a:t>
            </a:r>
            <a:endParaRPr lang="fr-FR" dirty="0"/>
          </a:p>
          <a:p>
            <a:pPr marL="285750" indent="-285750">
              <a:buFont typeface="Arial" panose="020B0604020202020204" pitchFamily="34" charset="0"/>
              <a:buChar char="•"/>
            </a:pPr>
            <a:r>
              <a:rPr lang="fr-FR" dirty="0"/>
              <a:t>Protections</a:t>
            </a:r>
          </a:p>
          <a:p>
            <a:pPr marL="285750" indent="-285750">
              <a:buFont typeface="Arial" panose="020B0604020202020204" pitchFamily="34" charset="0"/>
              <a:buChar char="•"/>
            </a:pPr>
            <a:r>
              <a:rPr lang="fr-FR" dirty="0" err="1"/>
              <a:t>Dust</a:t>
            </a:r>
            <a:r>
              <a:rPr lang="fr-FR" dirty="0"/>
              <a:t>/</a:t>
            </a:r>
            <a:r>
              <a:rPr lang="fr-FR" dirty="0" err="1"/>
              <a:t>humidity</a:t>
            </a:r>
            <a:r>
              <a:rPr lang="fr-FR" dirty="0"/>
              <a:t> on </a:t>
            </a:r>
            <a:r>
              <a:rPr lang="fr-FR" dirty="0" err="1"/>
              <a:t>windows</a:t>
            </a:r>
            <a:endParaRPr lang="fr-FR" dirty="0"/>
          </a:p>
        </p:txBody>
      </p:sp>
      <p:sp>
        <p:nvSpPr>
          <p:cNvPr id="7" name="ZoneTexte 6">
            <a:extLst>
              <a:ext uri="{FF2B5EF4-FFF2-40B4-BE49-F238E27FC236}">
                <a16:creationId xmlns:a16="http://schemas.microsoft.com/office/drawing/2014/main" id="{65F92304-B941-574B-8A70-EB14F8A7724A}"/>
              </a:ext>
            </a:extLst>
          </p:cNvPr>
          <p:cNvSpPr txBox="1"/>
          <p:nvPr/>
        </p:nvSpPr>
        <p:spPr>
          <a:xfrm>
            <a:off x="5076056" y="4041788"/>
            <a:ext cx="3456384" cy="2031325"/>
          </a:xfrm>
          <a:prstGeom prst="rect">
            <a:avLst/>
          </a:prstGeom>
          <a:noFill/>
        </p:spPr>
        <p:txBody>
          <a:bodyPr wrap="square" rtlCol="0">
            <a:spAutoFit/>
          </a:bodyPr>
          <a:lstStyle/>
          <a:p>
            <a:r>
              <a:rPr lang="fr-FR" dirty="0"/>
              <a:t>Regular inspection</a:t>
            </a:r>
          </a:p>
          <a:p>
            <a:pPr marL="285750" indent="-285750">
              <a:buFont typeface="Arial" panose="020B0604020202020204" pitchFamily="34" charset="0"/>
              <a:buChar char="•"/>
            </a:pPr>
            <a:r>
              <a:rPr lang="fr-FR" dirty="0" err="1"/>
              <a:t>Thermographic</a:t>
            </a:r>
            <a:r>
              <a:rPr lang="fr-FR" dirty="0"/>
              <a:t> </a:t>
            </a:r>
            <a:r>
              <a:rPr lang="fr-FR" dirty="0" err="1"/>
              <a:t>measure</a:t>
            </a:r>
            <a:r>
              <a:rPr lang="fr-FR" dirty="0"/>
              <a:t> on cabinet and </a:t>
            </a:r>
          </a:p>
          <a:p>
            <a:pPr marL="285750" indent="-285750">
              <a:buFont typeface="Arial" panose="020B0604020202020204" pitchFamily="34" charset="0"/>
              <a:buChar char="•"/>
            </a:pPr>
            <a:r>
              <a:rPr lang="fr-FR" dirty="0"/>
              <a:t>Water check</a:t>
            </a:r>
          </a:p>
          <a:p>
            <a:r>
              <a:rPr lang="fr-FR" dirty="0"/>
              <a:t>Longer </a:t>
            </a:r>
            <a:r>
              <a:rPr lang="fr-FR" dirty="0" err="1"/>
              <a:t>term</a:t>
            </a:r>
            <a:r>
              <a:rPr lang="fr-FR" dirty="0"/>
              <a:t> </a:t>
            </a:r>
            <a:r>
              <a:rPr lang="fr-FR" dirty="0" err="1"/>
              <a:t>electrical</a:t>
            </a:r>
            <a:r>
              <a:rPr lang="fr-FR" dirty="0"/>
              <a:t> </a:t>
            </a:r>
            <a:r>
              <a:rPr lang="fr-FR" dirty="0" err="1"/>
              <a:t>connection</a:t>
            </a:r>
            <a:r>
              <a:rPr lang="fr-FR" dirty="0"/>
              <a:t> </a:t>
            </a:r>
            <a:r>
              <a:rPr lang="fr-FR" dirty="0" err="1"/>
              <a:t>verification</a:t>
            </a:r>
            <a:endParaRPr lang="fr-FR" dirty="0"/>
          </a:p>
          <a:p>
            <a:endParaRPr lang="fr-FR" dirty="0"/>
          </a:p>
        </p:txBody>
      </p:sp>
      <p:sp>
        <p:nvSpPr>
          <p:cNvPr id="3" name="Accolade fermante 2">
            <a:extLst>
              <a:ext uri="{FF2B5EF4-FFF2-40B4-BE49-F238E27FC236}">
                <a16:creationId xmlns:a16="http://schemas.microsoft.com/office/drawing/2014/main" id="{0C5DC992-DEDA-EC4A-96DB-22ED20FB2720}"/>
              </a:ext>
            </a:extLst>
          </p:cNvPr>
          <p:cNvSpPr/>
          <p:nvPr/>
        </p:nvSpPr>
        <p:spPr>
          <a:xfrm>
            <a:off x="3520804" y="4437112"/>
            <a:ext cx="1339228" cy="3600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Accolade fermante 7">
            <a:extLst>
              <a:ext uri="{FF2B5EF4-FFF2-40B4-BE49-F238E27FC236}">
                <a16:creationId xmlns:a16="http://schemas.microsoft.com/office/drawing/2014/main" id="{1FF397CF-04FE-E24A-B198-932525038875}"/>
              </a:ext>
            </a:extLst>
          </p:cNvPr>
          <p:cNvSpPr/>
          <p:nvPr/>
        </p:nvSpPr>
        <p:spPr>
          <a:xfrm>
            <a:off x="3520804" y="1124743"/>
            <a:ext cx="1296144" cy="234339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888437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2817789" y="108012"/>
            <a:ext cx="6336704" cy="404664"/>
          </a:xfrm>
          <a:prstGeom prst="rect">
            <a:avLst/>
          </a:prstGeom>
          <a:noFill/>
          <a:ln>
            <a:noFill/>
          </a:ln>
        </p:spPr>
        <p:txBody>
          <a:bodyPr anchor="ctr"/>
          <a:lstStyle/>
          <a:p>
            <a:pPr algn="r">
              <a:lnSpc>
                <a:spcPct val="100000"/>
              </a:lnSpc>
            </a:pPr>
            <a:r>
              <a:rPr lang="en-US" sz="2400" b="0" strike="noStrike" spc="-1" dirty="0">
                <a:solidFill>
                  <a:srgbClr val="000000"/>
                </a:solidFill>
                <a:uFill>
                  <a:solidFill>
                    <a:srgbClr val="FFFFFF"/>
                  </a:solidFill>
                </a:uFill>
                <a:latin typeface="Arial"/>
              </a:rPr>
              <a:t>Dish Center Elements</a:t>
            </a:r>
            <a:endParaRPr lang="en-US" sz="1050" b="0" strike="noStrike" spc="-1" dirty="0">
              <a:solidFill>
                <a:srgbClr val="000000"/>
              </a:solidFill>
              <a:uFill>
                <a:solidFill>
                  <a:srgbClr val="FFFFFF"/>
                </a:solidFill>
              </a:uFill>
              <a:latin typeface="Calibri"/>
            </a:endParaRPr>
          </a:p>
        </p:txBody>
      </p:sp>
      <p:sp>
        <p:nvSpPr>
          <p:cNvPr id="45" name="TextShape 2"/>
          <p:cNvSpPr txBox="1"/>
          <p:nvPr/>
        </p:nvSpPr>
        <p:spPr>
          <a:xfrm>
            <a:off x="2155880" y="764704"/>
            <a:ext cx="6880616" cy="5051880"/>
          </a:xfrm>
          <a:prstGeom prst="rect">
            <a:avLst/>
          </a:prstGeom>
          <a:noFill/>
          <a:ln>
            <a:noFill/>
          </a:ln>
        </p:spPr>
        <p:txBody>
          <a:bodyPr/>
          <a:lstStyle/>
          <a:p>
            <a:pPr marL="342900" indent="-342900">
              <a:buFont typeface="Arial" panose="020B0604020202020204" pitchFamily="34" charset="0"/>
              <a:buChar char="•"/>
            </a:pPr>
            <a:r>
              <a:rPr lang="fr-FR" dirty="0"/>
              <a:t>Action – </a:t>
            </a:r>
            <a:r>
              <a:rPr lang="fr-FR" dirty="0" err="1"/>
              <a:t>grouped</a:t>
            </a:r>
            <a:r>
              <a:rPr lang="fr-FR" dirty="0"/>
              <a:t> for all </a:t>
            </a:r>
            <a:r>
              <a:rPr lang="fr-FR" dirty="0" err="1"/>
              <a:t>systems</a:t>
            </a:r>
            <a:endParaRPr lang="fr-FR" dirty="0"/>
          </a:p>
          <a:p>
            <a:pPr marL="800100" lvl="1" indent="-342900">
              <a:buFont typeface="Arial" panose="020B0604020202020204" pitchFamily="34" charset="0"/>
              <a:buChar char="•"/>
            </a:pPr>
            <a:r>
              <a:rPr lang="fr-FR" dirty="0" err="1"/>
              <a:t>Cleaning</a:t>
            </a:r>
            <a:r>
              <a:rPr lang="fr-FR" dirty="0"/>
              <a:t> of exit </a:t>
            </a:r>
            <a:r>
              <a:rPr lang="fr-FR" dirty="0" err="1"/>
              <a:t>window</a:t>
            </a:r>
            <a:r>
              <a:rPr lang="fr-FR" dirty="0"/>
              <a:t> for </a:t>
            </a:r>
            <a:r>
              <a:rPr lang="fr-FR" dirty="0" err="1"/>
              <a:t>each</a:t>
            </a:r>
            <a:r>
              <a:rPr lang="fr-FR" dirty="0"/>
              <a:t> box &amp; distance </a:t>
            </a:r>
            <a:r>
              <a:rPr lang="fr-FR" dirty="0" err="1"/>
              <a:t>meter</a:t>
            </a:r>
            <a:endParaRPr lang="fr-FR" dirty="0"/>
          </a:p>
          <a:p>
            <a:pPr marL="800100" lvl="1" indent="-342900">
              <a:buFont typeface="Arial" panose="020B0604020202020204" pitchFamily="34" charset="0"/>
              <a:buChar char="•"/>
            </a:pPr>
            <a:r>
              <a:rPr lang="fr-FR" dirty="0"/>
              <a:t>Check of </a:t>
            </a:r>
            <a:r>
              <a:rPr lang="fr-FR" dirty="0" err="1"/>
              <a:t>humidity</a:t>
            </a:r>
            <a:r>
              <a:rPr lang="fr-FR" dirty="0"/>
              <a:t> </a:t>
            </a:r>
            <a:r>
              <a:rPr lang="fr-FR" dirty="0" err="1"/>
              <a:t>inside</a:t>
            </a:r>
            <a:r>
              <a:rPr lang="fr-FR" dirty="0"/>
              <a:t> </a:t>
            </a:r>
            <a:r>
              <a:rPr lang="fr-FR" dirty="0" err="1"/>
              <a:t>windows</a:t>
            </a:r>
            <a:endParaRPr lang="fr-FR" dirty="0"/>
          </a:p>
          <a:p>
            <a:pPr marL="800100" lvl="1" indent="-342900">
              <a:buFont typeface="Arial" panose="020B0604020202020204" pitchFamily="34" charset="0"/>
              <a:buChar char="•"/>
            </a:pPr>
            <a:r>
              <a:rPr lang="fr-FR" dirty="0"/>
              <a:t>Check of </a:t>
            </a:r>
            <a:r>
              <a:rPr lang="fr-FR" dirty="0" err="1"/>
              <a:t>cabling</a:t>
            </a:r>
            <a:r>
              <a:rPr lang="fr-FR" dirty="0"/>
              <a:t> </a:t>
            </a:r>
            <a:r>
              <a:rPr lang="fr-FR" dirty="0" err="1"/>
              <a:t>integrity</a:t>
            </a:r>
            <a:endParaRPr lang="fr-FR" dirty="0"/>
          </a:p>
          <a:p>
            <a:r>
              <a:rPr lang="fr-FR" i="1" dirty="0"/>
              <a:t>  </a:t>
            </a:r>
            <a:br>
              <a:rPr lang="fr-FR" i="1" dirty="0"/>
            </a:br>
            <a:r>
              <a:rPr lang="fr-FR" i="1" dirty="0" err="1"/>
              <a:t>Amount</a:t>
            </a:r>
            <a:r>
              <a:rPr lang="fr-FR" i="1" dirty="0"/>
              <a:t> of </a:t>
            </a:r>
            <a:r>
              <a:rPr lang="fr-FR" i="1" dirty="0" err="1"/>
              <a:t>preventive</a:t>
            </a:r>
            <a:r>
              <a:rPr lang="fr-FR" i="1" dirty="0"/>
              <a:t> interventions </a:t>
            </a:r>
            <a:r>
              <a:rPr lang="fr-FR" i="1" dirty="0" err="1"/>
              <a:t>expected</a:t>
            </a:r>
            <a:r>
              <a:rPr lang="fr-FR" i="1" dirty="0"/>
              <a:t> per </a:t>
            </a:r>
            <a:r>
              <a:rPr lang="fr-FR" i="1" dirty="0" err="1"/>
              <a:t>year</a:t>
            </a:r>
            <a:endParaRPr lang="fr-FR" i="1" dirty="0"/>
          </a:p>
          <a:p>
            <a:r>
              <a:rPr lang="fr-FR" dirty="0"/>
              <a:t>2 per </a:t>
            </a:r>
            <a:r>
              <a:rPr lang="fr-FR" dirty="0" err="1"/>
              <a:t>year</a:t>
            </a:r>
            <a:endParaRPr lang="fr-FR" dirty="0"/>
          </a:p>
          <a:p>
            <a:endParaRPr lang="fr-FR" dirty="0"/>
          </a:p>
          <a:p>
            <a:r>
              <a:rPr lang="fr-FR" i="1" dirty="0" err="1"/>
              <a:t>Number</a:t>
            </a:r>
            <a:r>
              <a:rPr lang="fr-FR" i="1" dirty="0"/>
              <a:t> of </a:t>
            </a:r>
            <a:r>
              <a:rPr lang="fr-FR" i="1" dirty="0" err="1"/>
              <a:t>persons</a:t>
            </a:r>
            <a:r>
              <a:rPr lang="fr-FR" i="1" dirty="0"/>
              <a:t> and </a:t>
            </a:r>
            <a:r>
              <a:rPr lang="fr-FR" i="1" dirty="0" err="1"/>
              <a:t>hours</a:t>
            </a:r>
            <a:r>
              <a:rPr lang="fr-FR" i="1" dirty="0"/>
              <a:t> </a:t>
            </a:r>
            <a:r>
              <a:rPr lang="fr-FR" i="1" dirty="0" err="1"/>
              <a:t>needed</a:t>
            </a:r>
            <a:endParaRPr lang="fr-FR" i="1" dirty="0"/>
          </a:p>
          <a:p>
            <a:r>
              <a:rPr lang="fr-FR" dirty="0"/>
              <a:t>1 </a:t>
            </a:r>
            <a:r>
              <a:rPr lang="fr-FR" dirty="0" err="1"/>
              <a:t>person</a:t>
            </a:r>
            <a:r>
              <a:rPr lang="fr-FR" dirty="0"/>
              <a:t> – 2 </a:t>
            </a:r>
            <a:r>
              <a:rPr lang="fr-FR" dirty="0" err="1"/>
              <a:t>hours</a:t>
            </a:r>
            <a:endParaRPr lang="fr-FR" dirty="0"/>
          </a:p>
          <a:p>
            <a:endParaRPr lang="fr-FR" dirty="0"/>
          </a:p>
          <a:p>
            <a:r>
              <a:rPr lang="fr-FR" i="1" dirty="0"/>
              <a:t>Type of personnel </a:t>
            </a:r>
            <a:r>
              <a:rPr lang="fr-FR" i="1" dirty="0" err="1"/>
              <a:t>required</a:t>
            </a:r>
            <a:r>
              <a:rPr lang="fr-FR" i="1" dirty="0"/>
              <a:t>: Expert/Local </a:t>
            </a:r>
            <a:r>
              <a:rPr lang="fr-FR" i="1" dirty="0" err="1"/>
              <a:t>Engineer</a:t>
            </a:r>
            <a:r>
              <a:rPr lang="fr-FR" i="1" dirty="0"/>
              <a:t>/</a:t>
            </a:r>
            <a:r>
              <a:rPr lang="fr-FR" i="1" dirty="0" err="1"/>
              <a:t>hired</a:t>
            </a:r>
            <a:r>
              <a:rPr lang="fr-FR" i="1" dirty="0"/>
              <a:t> </a:t>
            </a:r>
            <a:r>
              <a:rPr lang="fr-FR" i="1" dirty="0" err="1"/>
              <a:t>company</a:t>
            </a:r>
            <a:endParaRPr lang="fr-FR" i="1" dirty="0"/>
          </a:p>
          <a:p>
            <a:r>
              <a:rPr lang="fr-FR" dirty="0"/>
              <a:t>Local </a:t>
            </a:r>
            <a:r>
              <a:rPr lang="fr-FR" dirty="0" err="1"/>
              <a:t>engineer</a:t>
            </a:r>
            <a:r>
              <a:rPr lang="fr-FR" dirty="0"/>
              <a:t> / </a:t>
            </a:r>
            <a:r>
              <a:rPr lang="fr-FR" dirty="0" err="1"/>
              <a:t>technician</a:t>
            </a:r>
            <a:r>
              <a:rPr lang="fr-FR" dirty="0"/>
              <a:t> (CTA / </a:t>
            </a:r>
            <a:r>
              <a:rPr lang="fr-FR" dirty="0" err="1"/>
              <a:t>hired</a:t>
            </a:r>
            <a:r>
              <a:rPr lang="fr-FR" dirty="0"/>
              <a:t> </a:t>
            </a:r>
            <a:r>
              <a:rPr lang="fr-FR" dirty="0" err="1"/>
              <a:t>company</a:t>
            </a:r>
            <a:r>
              <a:rPr lang="fr-FR" dirty="0"/>
              <a:t> - </a:t>
            </a:r>
            <a:r>
              <a:rPr lang="fr-FR" dirty="0" err="1"/>
              <a:t>similar</a:t>
            </a:r>
            <a:r>
              <a:rPr lang="fr-FR" dirty="0"/>
              <a:t> </a:t>
            </a:r>
            <a:r>
              <a:rPr lang="fr-FR" dirty="0" err="1"/>
              <a:t>work</a:t>
            </a:r>
            <a:r>
              <a:rPr lang="fr-FR" dirty="0"/>
              <a:t> as for </a:t>
            </a:r>
            <a:r>
              <a:rPr lang="fr-FR" dirty="0" err="1"/>
              <a:t>other</a:t>
            </a:r>
            <a:r>
              <a:rPr lang="fr-FR" dirty="0"/>
              <a:t> </a:t>
            </a:r>
            <a:r>
              <a:rPr lang="fr-FR" dirty="0" err="1"/>
              <a:t>telescopes</a:t>
            </a:r>
            <a:r>
              <a:rPr lang="fr-FR" dirty="0"/>
              <a:t>)</a:t>
            </a:r>
          </a:p>
          <a:p>
            <a:r>
              <a:rPr lang="fr-FR" dirty="0"/>
              <a:t> </a:t>
            </a:r>
          </a:p>
          <a:p>
            <a:r>
              <a:rPr lang="fr-FR" i="1" dirty="0"/>
              <a:t>Is </a:t>
            </a:r>
            <a:r>
              <a:rPr lang="fr-FR" i="1" dirty="0" err="1"/>
              <a:t>it</a:t>
            </a:r>
            <a:r>
              <a:rPr lang="fr-FR" i="1" dirty="0"/>
              <a:t> possible to </a:t>
            </a:r>
            <a:r>
              <a:rPr lang="fr-FR" i="1" dirty="0" err="1"/>
              <a:t>hire</a:t>
            </a:r>
            <a:r>
              <a:rPr lang="fr-FR" i="1" dirty="0"/>
              <a:t> </a:t>
            </a:r>
            <a:r>
              <a:rPr lang="fr-FR" i="1" dirty="0" err="1"/>
              <a:t>lab</a:t>
            </a:r>
            <a:r>
              <a:rPr lang="fr-FR" i="1" dirty="0"/>
              <a:t> for expert interventions?</a:t>
            </a:r>
          </a:p>
          <a:p>
            <a:r>
              <a:rPr lang="fr-FR" dirty="0"/>
              <a:t>X</a:t>
            </a:r>
          </a:p>
          <a:p>
            <a:endParaRPr lang="fr-FR" i="1" dirty="0"/>
          </a:p>
          <a:p>
            <a:r>
              <a:rPr lang="fr-FR" i="1" dirty="0"/>
              <a:t>Is </a:t>
            </a:r>
            <a:r>
              <a:rPr lang="fr-FR" i="1" dirty="0" err="1"/>
              <a:t>it</a:t>
            </a:r>
            <a:r>
              <a:rPr lang="fr-FR" i="1" dirty="0"/>
              <a:t> possible to </a:t>
            </a:r>
            <a:r>
              <a:rPr lang="fr-FR" i="1" dirty="0" err="1"/>
              <a:t>estimate</a:t>
            </a:r>
            <a:r>
              <a:rPr lang="fr-FR" i="1" dirty="0"/>
              <a:t> the </a:t>
            </a:r>
            <a:r>
              <a:rPr lang="fr-FR" i="1" dirty="0" err="1"/>
              <a:t>cost</a:t>
            </a:r>
            <a:r>
              <a:rPr lang="fr-FR" i="1" dirty="0"/>
              <a:t>?</a:t>
            </a:r>
          </a:p>
          <a:p>
            <a:r>
              <a:rPr lang="fr-FR" dirty="0"/>
              <a:t>400 Euros</a:t>
            </a:r>
          </a:p>
          <a:p>
            <a:endParaRPr lang="fr-FR" dirty="0"/>
          </a:p>
        </p:txBody>
      </p:sp>
      <p:sp>
        <p:nvSpPr>
          <p:cNvPr id="5" name="Rectangle 4">
            <a:extLst>
              <a:ext uri="{FF2B5EF4-FFF2-40B4-BE49-F238E27FC236}">
                <a16:creationId xmlns:a16="http://schemas.microsoft.com/office/drawing/2014/main" id="{4963C367-4331-4A45-B10F-D8B4DA693721}"/>
              </a:ext>
            </a:extLst>
          </p:cNvPr>
          <p:cNvSpPr/>
          <p:nvPr/>
        </p:nvSpPr>
        <p:spPr>
          <a:xfrm>
            <a:off x="0" y="0"/>
            <a:ext cx="1475656"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86099CF0-F822-7F4B-9528-C5304B7A7300}"/>
              </a:ext>
            </a:extLst>
          </p:cNvPr>
          <p:cNvSpPr/>
          <p:nvPr/>
        </p:nvSpPr>
        <p:spPr>
          <a:xfrm>
            <a:off x="107504" y="764704"/>
            <a:ext cx="1944216" cy="1754326"/>
          </a:xfrm>
          <a:prstGeom prst="rect">
            <a:avLst/>
          </a:prstGeom>
        </p:spPr>
        <p:txBody>
          <a:bodyPr wrap="square">
            <a:spAutoFit/>
          </a:bodyPr>
          <a:lstStyle/>
          <a:p>
            <a:pPr marL="0" indent="0">
              <a:buNone/>
            </a:pPr>
            <a:r>
              <a:rPr lang="en-GB" i="1" dirty="0"/>
              <a:t>Calibration box</a:t>
            </a:r>
          </a:p>
          <a:p>
            <a:pPr marL="0" indent="0">
              <a:buNone/>
            </a:pPr>
            <a:r>
              <a:rPr lang="en-GB" i="1" dirty="0"/>
              <a:t>OARL</a:t>
            </a:r>
          </a:p>
          <a:p>
            <a:pPr marL="0" indent="0">
              <a:buNone/>
            </a:pPr>
            <a:r>
              <a:rPr lang="en-GB" i="1" dirty="0"/>
              <a:t>Inclinometer</a:t>
            </a:r>
          </a:p>
          <a:p>
            <a:pPr marL="0" indent="0">
              <a:buNone/>
            </a:pPr>
            <a:r>
              <a:rPr lang="en-GB" i="1" dirty="0"/>
              <a:t>Distance Meters</a:t>
            </a:r>
          </a:p>
          <a:p>
            <a:pPr marL="0" indent="0">
              <a:buNone/>
            </a:pPr>
            <a:r>
              <a:rPr lang="en-GB" i="1" dirty="0" err="1"/>
              <a:t>Starguider</a:t>
            </a:r>
            <a:endParaRPr lang="en-GB" i="1" dirty="0"/>
          </a:p>
          <a:p>
            <a:pPr marL="0" indent="0">
              <a:buNone/>
            </a:pPr>
            <a:r>
              <a:rPr lang="en-GB" i="1" dirty="0"/>
              <a:t>CDM + NUC</a:t>
            </a:r>
          </a:p>
        </p:txBody>
      </p:sp>
    </p:spTree>
    <p:extLst>
      <p:ext uri="{BB962C8B-B14F-4D97-AF65-F5344CB8AC3E}">
        <p14:creationId xmlns:p14="http://schemas.microsoft.com/office/powerpoint/2010/main" val="245985977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C00A5B2-FC3F-0F4B-BDB1-393456E469B5}"/>
              </a:ext>
            </a:extLst>
          </p:cNvPr>
          <p:cNvSpPr>
            <a:spLocks noGrp="1"/>
          </p:cNvSpPr>
          <p:nvPr>
            <p:ph type="title"/>
          </p:nvPr>
        </p:nvSpPr>
        <p:spPr>
          <a:xfrm>
            <a:off x="4009948" y="69402"/>
            <a:ext cx="5126400" cy="450000"/>
          </a:xfrm>
        </p:spPr>
        <p:txBody>
          <a:bodyPr/>
          <a:lstStyle/>
          <a:p>
            <a:r>
              <a:rPr lang="fr-FR" sz="3200" dirty="0"/>
              <a:t>Calibration Box</a:t>
            </a:r>
          </a:p>
        </p:txBody>
      </p:sp>
      <p:sp>
        <p:nvSpPr>
          <p:cNvPr id="6" name="Espace réservé du contenu 5">
            <a:extLst>
              <a:ext uri="{FF2B5EF4-FFF2-40B4-BE49-F238E27FC236}">
                <a16:creationId xmlns:a16="http://schemas.microsoft.com/office/drawing/2014/main" id="{60257530-8179-624B-B619-563C53A7B688}"/>
              </a:ext>
            </a:extLst>
          </p:cNvPr>
          <p:cNvSpPr>
            <a:spLocks noGrp="1"/>
          </p:cNvSpPr>
          <p:nvPr>
            <p:ph idx="1"/>
          </p:nvPr>
        </p:nvSpPr>
        <p:spPr>
          <a:xfrm>
            <a:off x="467544" y="878379"/>
            <a:ext cx="8219256" cy="5217443"/>
          </a:xfrm>
        </p:spPr>
        <p:txBody>
          <a:bodyPr/>
          <a:lstStyle/>
          <a:p>
            <a:pPr marL="0" indent="0">
              <a:buNone/>
            </a:pPr>
            <a:r>
              <a:rPr lang="fr-FR" sz="1800" dirty="0" err="1"/>
              <a:t>Specific</a:t>
            </a:r>
            <a:r>
              <a:rPr lang="fr-FR" sz="1800" dirty="0"/>
              <a:t> actions:</a:t>
            </a:r>
          </a:p>
          <a:p>
            <a:r>
              <a:rPr lang="fr-FR" sz="1800" dirty="0"/>
              <a:t>check if no water infiltration - </a:t>
            </a:r>
            <a:r>
              <a:rPr lang="fr-FR" sz="1800" dirty="0" err="1"/>
              <a:t>this</a:t>
            </a:r>
            <a:r>
              <a:rPr lang="fr-FR" sz="1800" dirty="0"/>
              <a:t> </a:t>
            </a:r>
            <a:r>
              <a:rPr lang="fr-FR" sz="1800" dirty="0" err="1"/>
              <a:t>can</a:t>
            </a:r>
            <a:r>
              <a:rPr lang="fr-FR" sz="1800" dirty="0"/>
              <a:t> </a:t>
            </a:r>
            <a:r>
              <a:rPr lang="fr-FR" sz="1800" dirty="0" err="1"/>
              <a:t>be</a:t>
            </a:r>
            <a:r>
              <a:rPr lang="fr-FR" sz="1800" dirty="0"/>
              <a:t> </a:t>
            </a:r>
            <a:r>
              <a:rPr lang="fr-FR" sz="1800" dirty="0" err="1"/>
              <a:t>done</a:t>
            </a:r>
            <a:r>
              <a:rPr lang="fr-FR" sz="1800" dirty="0"/>
              <a:t> by </a:t>
            </a:r>
            <a:r>
              <a:rPr lang="fr-FR" sz="1800" dirty="0" err="1"/>
              <a:t>checking</a:t>
            </a:r>
            <a:r>
              <a:rPr lang="fr-FR" sz="1800" dirty="0"/>
              <a:t> the trend of </a:t>
            </a:r>
            <a:r>
              <a:rPr lang="fr-FR" sz="1800" dirty="0" err="1"/>
              <a:t>moisture</a:t>
            </a:r>
            <a:r>
              <a:rPr lang="fr-FR" sz="1800" dirty="0"/>
              <a:t> (by software) and </a:t>
            </a:r>
            <a:r>
              <a:rPr lang="fr-FR" sz="1800" dirty="0" err="1"/>
              <a:t>visually</a:t>
            </a:r>
            <a:r>
              <a:rPr lang="fr-FR" sz="1800" dirty="0"/>
              <a:t> the </a:t>
            </a:r>
            <a:r>
              <a:rPr lang="fr-FR" sz="1800" dirty="0" err="1"/>
              <a:t>alluminium</a:t>
            </a:r>
            <a:r>
              <a:rPr lang="fr-FR" sz="1800" dirty="0"/>
              <a:t> tape and the </a:t>
            </a:r>
            <a:r>
              <a:rPr lang="fr-FR" sz="1800" dirty="0" err="1"/>
              <a:t>window</a:t>
            </a:r>
            <a:r>
              <a:rPr lang="fr-FR" sz="1800" dirty="0"/>
              <a:t> laser exit (expert).</a:t>
            </a:r>
          </a:p>
          <a:p>
            <a:r>
              <a:rPr lang="fr-FR" sz="1800" dirty="0" err="1"/>
              <a:t>refill</a:t>
            </a:r>
            <a:r>
              <a:rPr lang="fr-FR" sz="1800" dirty="0"/>
              <a:t> the </a:t>
            </a:r>
            <a:r>
              <a:rPr lang="fr-FR" sz="1800" dirty="0" err="1"/>
              <a:t>nitrogen</a:t>
            </a:r>
            <a:r>
              <a:rPr lang="fr-FR" sz="1800" dirty="0"/>
              <a:t> </a:t>
            </a:r>
            <a:r>
              <a:rPr lang="fr-FR" sz="1800" dirty="0" err="1"/>
              <a:t>bottle</a:t>
            </a:r>
            <a:r>
              <a:rPr lang="fr-FR" sz="1800" dirty="0"/>
              <a:t> </a:t>
            </a:r>
            <a:r>
              <a:rPr lang="fr-FR" sz="1800" dirty="0" err="1"/>
              <a:t>connected</a:t>
            </a:r>
            <a:r>
              <a:rPr lang="fr-FR" sz="1800" dirty="0"/>
              <a:t> to the box (</a:t>
            </a:r>
            <a:r>
              <a:rPr lang="fr-FR" sz="1800" dirty="0" err="1"/>
              <a:t>we</a:t>
            </a:r>
            <a:r>
              <a:rPr lang="fr-FR" sz="1800" dirty="0"/>
              <a:t> have no </a:t>
            </a:r>
            <a:r>
              <a:rPr lang="fr-FR" sz="1800" dirty="0" err="1"/>
              <a:t>yet</a:t>
            </a:r>
            <a:r>
              <a:rPr lang="fr-FR" sz="1800" dirty="0"/>
              <a:t> time </a:t>
            </a:r>
            <a:r>
              <a:rPr lang="fr-FR" sz="1800" dirty="0" err="1"/>
              <a:t>scale</a:t>
            </a:r>
            <a:r>
              <a:rPr lang="fr-FR" sz="1800" dirty="0"/>
              <a:t> about </a:t>
            </a:r>
            <a:r>
              <a:rPr lang="fr-FR" sz="1800" dirty="0" err="1"/>
              <a:t>this</a:t>
            </a:r>
            <a:r>
              <a:rPr lang="fr-FR" sz="1800" dirty="0"/>
              <a:t> </a:t>
            </a:r>
            <a:r>
              <a:rPr lang="fr-FR" sz="1800" dirty="0" err="1"/>
              <a:t>procedure</a:t>
            </a:r>
            <a:r>
              <a:rPr lang="fr-FR" sz="1800" dirty="0"/>
              <a:t>) </a:t>
            </a:r>
          </a:p>
          <a:p>
            <a:endParaRPr lang="fr-FR" sz="1800" dirty="0"/>
          </a:p>
          <a:p>
            <a:pPr marL="0" indent="0">
              <a:buNone/>
            </a:pPr>
            <a:r>
              <a:rPr lang="fr-FR" sz="1800" dirty="0"/>
              <a:t>No feedback </a:t>
            </a:r>
            <a:r>
              <a:rPr lang="fr-FR" sz="1800" dirty="0" err="1"/>
              <a:t>from</a:t>
            </a:r>
            <a:r>
              <a:rPr lang="fr-FR" sz="1800" dirty="0"/>
              <a:t> </a:t>
            </a:r>
            <a:r>
              <a:rPr lang="fr-FR" sz="1800" dirty="0" err="1"/>
              <a:t>Mic</a:t>
            </a:r>
            <a:r>
              <a:rPr lang="fr-FR" sz="1800" dirty="0"/>
              <a:t> &amp; </a:t>
            </a:r>
            <a:r>
              <a:rPr lang="fr-FR" sz="1800" dirty="0" err="1"/>
              <a:t>Mau</a:t>
            </a:r>
            <a:r>
              <a:rPr lang="fr-FR" sz="1800" dirty="0"/>
              <a:t> </a:t>
            </a:r>
            <a:r>
              <a:rPr lang="fr-FR" sz="1800" dirty="0" err="1"/>
              <a:t>so</a:t>
            </a:r>
            <a:r>
              <a:rPr lang="fr-FR" sz="1800" dirty="0"/>
              <a:t> far</a:t>
            </a:r>
            <a:br>
              <a:rPr lang="fr-FR" sz="1800" dirty="0"/>
            </a:br>
            <a:endParaRPr lang="fr-FR" sz="1800" dirty="0"/>
          </a:p>
          <a:p>
            <a:endParaRPr lang="fr-FR" sz="1800" dirty="0"/>
          </a:p>
        </p:txBody>
      </p:sp>
      <p:sp>
        <p:nvSpPr>
          <p:cNvPr id="4" name="Espace réservé du numéro de diapositive 3">
            <a:extLst>
              <a:ext uri="{FF2B5EF4-FFF2-40B4-BE49-F238E27FC236}">
                <a16:creationId xmlns:a16="http://schemas.microsoft.com/office/drawing/2014/main" id="{9AA81533-F68D-CB4B-810A-A9F2D257A165}"/>
              </a:ext>
            </a:extLst>
          </p:cNvPr>
          <p:cNvSpPr>
            <a:spLocks noGrp="1"/>
          </p:cNvSpPr>
          <p:nvPr>
            <p:ph type="sldNum" sz="quarter" idx="12"/>
          </p:nvPr>
        </p:nvSpPr>
        <p:spPr/>
        <p:txBody>
          <a:bodyPr/>
          <a:lstStyle/>
          <a:p>
            <a:fld id="{2A19AD89-17DE-4EAC-B060-CF86C17F7722}" type="slidenum">
              <a:rPr lang="fr-FR" smtClean="0"/>
              <a:pPr/>
              <a:t>4</a:t>
            </a:fld>
            <a:endParaRPr lang="fr-FR" dirty="0"/>
          </a:p>
        </p:txBody>
      </p:sp>
      <p:sp>
        <p:nvSpPr>
          <p:cNvPr id="7" name="Rectangle 6">
            <a:extLst>
              <a:ext uri="{FF2B5EF4-FFF2-40B4-BE49-F238E27FC236}">
                <a16:creationId xmlns:a16="http://schemas.microsoft.com/office/drawing/2014/main" id="{7DB314D2-5BB1-CB43-8DD8-00793D7B8FC5}"/>
              </a:ext>
            </a:extLst>
          </p:cNvPr>
          <p:cNvSpPr/>
          <p:nvPr/>
        </p:nvSpPr>
        <p:spPr>
          <a:xfrm>
            <a:off x="0" y="0"/>
            <a:ext cx="1475656"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43107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791E5FE-0B70-C54F-B972-D7B85EC48165}"/>
              </a:ext>
            </a:extLst>
          </p:cNvPr>
          <p:cNvSpPr>
            <a:spLocks noGrp="1"/>
          </p:cNvSpPr>
          <p:nvPr>
            <p:ph type="sldNum" sz="quarter" idx="12"/>
          </p:nvPr>
        </p:nvSpPr>
        <p:spPr/>
        <p:txBody>
          <a:bodyPr/>
          <a:lstStyle/>
          <a:p>
            <a:fld id="{2A19AD89-17DE-4EAC-B060-CF86C17F7722}" type="slidenum">
              <a:rPr lang="fr-FR" smtClean="0"/>
              <a:pPr/>
              <a:t>5</a:t>
            </a:fld>
            <a:endParaRPr lang="fr-FR" dirty="0"/>
          </a:p>
        </p:txBody>
      </p:sp>
      <p:pic>
        <p:nvPicPr>
          <p:cNvPr id="5" name="Image 4">
            <a:extLst>
              <a:ext uri="{FF2B5EF4-FFF2-40B4-BE49-F238E27FC236}">
                <a16:creationId xmlns:a16="http://schemas.microsoft.com/office/drawing/2014/main" id="{D6A33623-9FA6-D54D-A673-B47C6D37A9B7}"/>
              </a:ext>
            </a:extLst>
          </p:cNvPr>
          <p:cNvPicPr>
            <a:picLocks noChangeAspect="1"/>
          </p:cNvPicPr>
          <p:nvPr/>
        </p:nvPicPr>
        <p:blipFill>
          <a:blip r:embed="rId2"/>
          <a:stretch>
            <a:fillRect/>
          </a:stretch>
        </p:blipFill>
        <p:spPr>
          <a:xfrm>
            <a:off x="23742" y="0"/>
            <a:ext cx="9096516" cy="6858000"/>
          </a:xfrm>
          <a:prstGeom prst="rect">
            <a:avLst/>
          </a:prstGeom>
        </p:spPr>
      </p:pic>
    </p:spTree>
    <p:extLst>
      <p:ext uri="{BB962C8B-B14F-4D97-AF65-F5344CB8AC3E}">
        <p14:creationId xmlns:p14="http://schemas.microsoft.com/office/powerpoint/2010/main" val="260244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4F3A732-3FFA-2A46-88D1-D452DA9FCEE1}"/>
              </a:ext>
            </a:extLst>
          </p:cNvPr>
          <p:cNvSpPr>
            <a:spLocks noGrp="1"/>
          </p:cNvSpPr>
          <p:nvPr>
            <p:ph type="sldNum" sz="quarter" idx="12"/>
          </p:nvPr>
        </p:nvSpPr>
        <p:spPr/>
        <p:txBody>
          <a:bodyPr/>
          <a:lstStyle/>
          <a:p>
            <a:fld id="{2A19AD89-17DE-4EAC-B060-CF86C17F7722}" type="slidenum">
              <a:rPr lang="fr-FR" smtClean="0"/>
              <a:pPr/>
              <a:t>6</a:t>
            </a:fld>
            <a:endParaRPr lang="fr-FR" dirty="0"/>
          </a:p>
        </p:txBody>
      </p:sp>
      <p:pic>
        <p:nvPicPr>
          <p:cNvPr id="8" name="Image 7">
            <a:extLst>
              <a:ext uri="{FF2B5EF4-FFF2-40B4-BE49-F238E27FC236}">
                <a16:creationId xmlns:a16="http://schemas.microsoft.com/office/drawing/2014/main" id="{F0D08605-3FC8-3E48-AD01-30A605C31810}"/>
              </a:ext>
            </a:extLst>
          </p:cNvPr>
          <p:cNvPicPr>
            <a:picLocks noChangeAspect="1"/>
          </p:cNvPicPr>
          <p:nvPr/>
        </p:nvPicPr>
        <p:blipFill>
          <a:blip r:embed="rId2"/>
          <a:stretch>
            <a:fillRect/>
          </a:stretch>
        </p:blipFill>
        <p:spPr>
          <a:xfrm>
            <a:off x="-20411" y="0"/>
            <a:ext cx="9184822" cy="6858000"/>
          </a:xfrm>
          <a:prstGeom prst="rect">
            <a:avLst/>
          </a:prstGeom>
        </p:spPr>
      </p:pic>
      <p:pic>
        <p:nvPicPr>
          <p:cNvPr id="5" name="Image 4">
            <a:extLst>
              <a:ext uri="{FF2B5EF4-FFF2-40B4-BE49-F238E27FC236}">
                <a16:creationId xmlns:a16="http://schemas.microsoft.com/office/drawing/2014/main" id="{B2FFEF72-6BAB-C44B-BEC2-CB7BF11415ED}"/>
              </a:ext>
            </a:extLst>
          </p:cNvPr>
          <p:cNvPicPr>
            <a:picLocks noChangeAspect="1"/>
          </p:cNvPicPr>
          <p:nvPr/>
        </p:nvPicPr>
        <p:blipFill>
          <a:blip r:embed="rId3"/>
          <a:stretch>
            <a:fillRect/>
          </a:stretch>
        </p:blipFill>
        <p:spPr>
          <a:xfrm>
            <a:off x="-6270" y="-4657"/>
            <a:ext cx="3302000" cy="330200"/>
          </a:xfrm>
          <a:prstGeom prst="rect">
            <a:avLst/>
          </a:prstGeom>
        </p:spPr>
      </p:pic>
    </p:spTree>
    <p:extLst>
      <p:ext uri="{BB962C8B-B14F-4D97-AF65-F5344CB8AC3E}">
        <p14:creationId xmlns:p14="http://schemas.microsoft.com/office/powerpoint/2010/main" val="2731088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4F3A732-3FFA-2A46-88D1-D452DA9FCEE1}"/>
              </a:ext>
            </a:extLst>
          </p:cNvPr>
          <p:cNvSpPr>
            <a:spLocks noGrp="1"/>
          </p:cNvSpPr>
          <p:nvPr>
            <p:ph type="sldNum" sz="quarter" idx="12"/>
          </p:nvPr>
        </p:nvSpPr>
        <p:spPr/>
        <p:txBody>
          <a:bodyPr/>
          <a:lstStyle/>
          <a:p>
            <a:fld id="{2A19AD89-17DE-4EAC-B060-CF86C17F7722}" type="slidenum">
              <a:rPr lang="fr-FR" smtClean="0"/>
              <a:pPr/>
              <a:t>7</a:t>
            </a:fld>
            <a:endParaRPr lang="fr-FR" dirty="0"/>
          </a:p>
        </p:txBody>
      </p:sp>
      <p:pic>
        <p:nvPicPr>
          <p:cNvPr id="2" name="Image 1">
            <a:extLst>
              <a:ext uri="{FF2B5EF4-FFF2-40B4-BE49-F238E27FC236}">
                <a16:creationId xmlns:a16="http://schemas.microsoft.com/office/drawing/2014/main" id="{6BB2B3FB-1CD6-5546-93AB-CDB982C2AF54}"/>
              </a:ext>
            </a:extLst>
          </p:cNvPr>
          <p:cNvPicPr>
            <a:picLocks noChangeAspect="1"/>
          </p:cNvPicPr>
          <p:nvPr/>
        </p:nvPicPr>
        <p:blipFill>
          <a:blip r:embed="rId2"/>
          <a:stretch>
            <a:fillRect/>
          </a:stretch>
        </p:blipFill>
        <p:spPr>
          <a:xfrm>
            <a:off x="-1" y="-25628"/>
            <a:ext cx="9110083" cy="6883628"/>
          </a:xfrm>
          <a:prstGeom prst="rect">
            <a:avLst/>
          </a:prstGeom>
        </p:spPr>
      </p:pic>
      <p:pic>
        <p:nvPicPr>
          <p:cNvPr id="5" name="Image 4">
            <a:extLst>
              <a:ext uri="{FF2B5EF4-FFF2-40B4-BE49-F238E27FC236}">
                <a16:creationId xmlns:a16="http://schemas.microsoft.com/office/drawing/2014/main" id="{B2FFEF72-6BAB-C44B-BEC2-CB7BF11415ED}"/>
              </a:ext>
            </a:extLst>
          </p:cNvPr>
          <p:cNvPicPr>
            <a:picLocks noChangeAspect="1"/>
          </p:cNvPicPr>
          <p:nvPr/>
        </p:nvPicPr>
        <p:blipFill>
          <a:blip r:embed="rId3"/>
          <a:stretch>
            <a:fillRect/>
          </a:stretch>
        </p:blipFill>
        <p:spPr>
          <a:xfrm>
            <a:off x="-6270" y="-4657"/>
            <a:ext cx="3302000" cy="330200"/>
          </a:xfrm>
          <a:prstGeom prst="rect">
            <a:avLst/>
          </a:prstGeom>
        </p:spPr>
      </p:pic>
    </p:spTree>
    <p:extLst>
      <p:ext uri="{BB962C8B-B14F-4D97-AF65-F5344CB8AC3E}">
        <p14:creationId xmlns:p14="http://schemas.microsoft.com/office/powerpoint/2010/main" val="554124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554481-0E43-8648-8729-8258E024C755}"/>
              </a:ext>
            </a:extLst>
          </p:cNvPr>
          <p:cNvSpPr>
            <a:spLocks noGrp="1"/>
          </p:cNvSpPr>
          <p:nvPr>
            <p:ph type="title"/>
          </p:nvPr>
        </p:nvSpPr>
        <p:spPr/>
        <p:txBody>
          <a:bodyPr/>
          <a:lstStyle/>
          <a:p>
            <a:r>
              <a:rPr lang="fr-FR" dirty="0" err="1"/>
              <a:t>Cable</a:t>
            </a:r>
            <a:r>
              <a:rPr lang="fr-FR" dirty="0"/>
              <a:t> </a:t>
            </a:r>
            <a:r>
              <a:rPr lang="fr-FR" dirty="0" err="1"/>
              <a:t>chains</a:t>
            </a:r>
            <a:endParaRPr lang="fr-FR" dirty="0"/>
          </a:p>
        </p:txBody>
      </p:sp>
      <p:sp>
        <p:nvSpPr>
          <p:cNvPr id="3" name="Espace réservé du numéro de diapositive 2">
            <a:extLst>
              <a:ext uri="{FF2B5EF4-FFF2-40B4-BE49-F238E27FC236}">
                <a16:creationId xmlns:a16="http://schemas.microsoft.com/office/drawing/2014/main" id="{3FE62399-839E-B44D-812B-04AED5131386}"/>
              </a:ext>
            </a:extLst>
          </p:cNvPr>
          <p:cNvSpPr>
            <a:spLocks noGrp="1"/>
          </p:cNvSpPr>
          <p:nvPr>
            <p:ph type="sldNum" sz="quarter" idx="12"/>
          </p:nvPr>
        </p:nvSpPr>
        <p:spPr/>
        <p:txBody>
          <a:bodyPr/>
          <a:lstStyle/>
          <a:p>
            <a:fld id="{2A19AD89-17DE-4EAC-B060-CF86C17F7722}" type="slidenum">
              <a:rPr lang="fr-FR" smtClean="0"/>
              <a:pPr/>
              <a:t>8</a:t>
            </a:fld>
            <a:endParaRPr lang="fr-FR" dirty="0"/>
          </a:p>
        </p:txBody>
      </p:sp>
      <p:sp>
        <p:nvSpPr>
          <p:cNvPr id="5" name="Rectangle 4">
            <a:extLst>
              <a:ext uri="{FF2B5EF4-FFF2-40B4-BE49-F238E27FC236}">
                <a16:creationId xmlns:a16="http://schemas.microsoft.com/office/drawing/2014/main" id="{B6A6FD59-7171-8F47-B7C3-8024672DD0B4}"/>
              </a:ext>
            </a:extLst>
          </p:cNvPr>
          <p:cNvSpPr/>
          <p:nvPr/>
        </p:nvSpPr>
        <p:spPr>
          <a:xfrm>
            <a:off x="0" y="0"/>
            <a:ext cx="1475656"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B98994AC-50C9-0F43-A713-1ACC21540F83}"/>
              </a:ext>
            </a:extLst>
          </p:cNvPr>
          <p:cNvSpPr/>
          <p:nvPr/>
        </p:nvSpPr>
        <p:spPr>
          <a:xfrm>
            <a:off x="539552" y="620688"/>
            <a:ext cx="6966520" cy="369332"/>
          </a:xfrm>
          <a:prstGeom prst="rect">
            <a:avLst/>
          </a:prstGeom>
        </p:spPr>
        <p:txBody>
          <a:bodyPr wrap="square">
            <a:spAutoFit/>
          </a:bodyPr>
          <a:lstStyle/>
          <a:p>
            <a:pPr lvl="0">
              <a:spcBef>
                <a:spcPts val="1200"/>
              </a:spcBef>
              <a:spcAft>
                <a:spcPts val="600"/>
              </a:spcAft>
              <a:tabLst>
                <a:tab pos="274320" algn="l"/>
              </a:tabLst>
            </a:pPr>
            <a:r>
              <a:rPr lang="en-GB" b="1" kern="50" dirty="0">
                <a:latin typeface="Calibri" panose="020F0502020204030204" pitchFamily="34" charset="0"/>
                <a:ea typeface="AR PL UMing HK"/>
                <a:cs typeface="Lohit Hindi"/>
              </a:rPr>
              <a:t>2-Year Visual Examination of the Cable Carousel through cable entry</a:t>
            </a:r>
            <a:endParaRPr lang="fr-FR" sz="1800" b="1" kern="50" dirty="0">
              <a:effectLst/>
              <a:latin typeface="Calibri" panose="020F0502020204030204" pitchFamily="34" charset="0"/>
              <a:ea typeface="AR PL UMing HK"/>
              <a:cs typeface="Lohit Hindi"/>
            </a:endParaRPr>
          </a:p>
        </p:txBody>
      </p:sp>
      <p:sp>
        <p:nvSpPr>
          <p:cNvPr id="7" name="Rectangle 6">
            <a:extLst>
              <a:ext uri="{FF2B5EF4-FFF2-40B4-BE49-F238E27FC236}">
                <a16:creationId xmlns:a16="http://schemas.microsoft.com/office/drawing/2014/main" id="{2BB71C45-13CE-BE4A-8F36-3BC14959F913}"/>
              </a:ext>
            </a:extLst>
          </p:cNvPr>
          <p:cNvSpPr/>
          <p:nvPr/>
        </p:nvSpPr>
        <p:spPr>
          <a:xfrm>
            <a:off x="107504" y="1052736"/>
            <a:ext cx="9036496" cy="1200329"/>
          </a:xfrm>
          <a:prstGeom prst="rect">
            <a:avLst/>
          </a:prstGeom>
        </p:spPr>
        <p:txBody>
          <a:bodyPr wrap="square">
            <a:spAutoFit/>
          </a:bodyPr>
          <a:lstStyle/>
          <a:p>
            <a:pPr>
              <a:spcAft>
                <a:spcPts val="0"/>
              </a:spcAft>
            </a:pPr>
            <a:r>
              <a:rPr lang="en-GB" kern="50" dirty="0">
                <a:latin typeface="Calibri" panose="020F0502020204030204" pitchFamily="34" charset="0"/>
                <a:ea typeface="AR PL UMing HK"/>
                <a:cs typeface="Lohit Hindi"/>
              </a:rPr>
              <a:t>In a 2 year term a, visual examination of the cable </a:t>
            </a:r>
            <a:r>
              <a:rPr lang="en-GB" kern="50" dirty="0" err="1">
                <a:latin typeface="Calibri" panose="020F0502020204030204" pitchFamily="34" charset="0"/>
                <a:ea typeface="AR PL UMing HK"/>
                <a:cs typeface="Lohit Hindi"/>
              </a:rPr>
              <a:t>caroussel</a:t>
            </a:r>
            <a:r>
              <a:rPr lang="en-GB" kern="50" dirty="0">
                <a:latin typeface="Calibri" panose="020F0502020204030204" pitchFamily="34" charset="0"/>
                <a:ea typeface="AR PL UMing HK"/>
                <a:cs typeface="Lohit Hindi"/>
              </a:rPr>
              <a:t> should be performed. </a:t>
            </a:r>
            <a:endParaRPr lang="fr-FR" kern="50" dirty="0">
              <a:latin typeface="Calibri" panose="020F0502020204030204" pitchFamily="34" charset="0"/>
              <a:ea typeface="AR PL UMing HK"/>
              <a:cs typeface="Lohit Hindi"/>
            </a:endParaRPr>
          </a:p>
          <a:p>
            <a:pPr>
              <a:spcAft>
                <a:spcPts val="0"/>
              </a:spcAft>
            </a:pPr>
            <a:r>
              <a:rPr lang="en-GB" kern="50" dirty="0">
                <a:latin typeface="Calibri" panose="020F0502020204030204" pitchFamily="34" charset="0"/>
                <a:ea typeface="AR PL UMing HK"/>
                <a:cs typeface="Lohit Hindi"/>
              </a:rPr>
              <a:t>If possible, perform a 540° rotation to check the full range of motion. </a:t>
            </a:r>
            <a:endParaRPr lang="fr-FR" kern="50" dirty="0">
              <a:latin typeface="Calibri" panose="020F0502020204030204" pitchFamily="34" charset="0"/>
              <a:ea typeface="AR PL UMing HK"/>
              <a:cs typeface="Lohit Hindi"/>
            </a:endParaRPr>
          </a:p>
          <a:p>
            <a:pPr>
              <a:spcAft>
                <a:spcPts val="0"/>
              </a:spcAft>
            </a:pPr>
            <a:r>
              <a:rPr lang="en-GB" kern="50" dirty="0">
                <a:latin typeface="Calibri" panose="020F0502020204030204" pitchFamily="34" charset="0"/>
                <a:ea typeface="AR PL UMing HK"/>
                <a:cs typeface="Lohit Hindi"/>
              </a:rPr>
              <a:t>This is only possible if weather conditions allow rotation: no sun, windspeed less than 45 km/h</a:t>
            </a:r>
            <a:endParaRPr lang="fr-FR" kern="50" dirty="0">
              <a:latin typeface="Calibri" panose="020F0502020204030204" pitchFamily="34" charset="0"/>
              <a:ea typeface="AR PL UMing HK"/>
              <a:cs typeface="Lohit Hindi"/>
            </a:endParaRPr>
          </a:p>
          <a:p>
            <a:r>
              <a:rPr lang="en-GB" kern="50" dirty="0">
                <a:latin typeface="Calibri" panose="020F0502020204030204" pitchFamily="34" charset="0"/>
                <a:ea typeface="AR PL UMing HK"/>
                <a:cs typeface="Lohit Hindi"/>
              </a:rPr>
              <a:t>Trained personal, capable to move the telescope must be available</a:t>
            </a:r>
            <a:r>
              <a:rPr lang="fr-FR" dirty="0"/>
              <a:t> </a:t>
            </a:r>
          </a:p>
        </p:txBody>
      </p:sp>
      <p:pic>
        <p:nvPicPr>
          <p:cNvPr id="11" name="Image 10">
            <a:extLst>
              <a:ext uri="{FF2B5EF4-FFF2-40B4-BE49-F238E27FC236}">
                <a16:creationId xmlns:a16="http://schemas.microsoft.com/office/drawing/2014/main" id="{617C2BF2-BC3A-8245-8BD7-CCCCAB2D87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9349" y="2488534"/>
            <a:ext cx="2592288" cy="2782742"/>
          </a:xfrm>
          <a:prstGeom prst="rect">
            <a:avLst/>
          </a:prstGeom>
        </p:spPr>
      </p:pic>
      <p:sp>
        <p:nvSpPr>
          <p:cNvPr id="12" name="Rectangle 11">
            <a:extLst>
              <a:ext uri="{FF2B5EF4-FFF2-40B4-BE49-F238E27FC236}">
                <a16:creationId xmlns:a16="http://schemas.microsoft.com/office/drawing/2014/main" id="{DEB99EB3-7CEA-FE4A-A069-648EEB3703D7}"/>
              </a:ext>
            </a:extLst>
          </p:cNvPr>
          <p:cNvSpPr/>
          <p:nvPr/>
        </p:nvSpPr>
        <p:spPr>
          <a:xfrm>
            <a:off x="3006080" y="2348880"/>
            <a:ext cx="6030416" cy="1184940"/>
          </a:xfrm>
          <a:prstGeom prst="rect">
            <a:avLst/>
          </a:prstGeom>
        </p:spPr>
        <p:txBody>
          <a:bodyPr wrap="square">
            <a:spAutoFit/>
          </a:bodyPr>
          <a:lstStyle/>
          <a:p>
            <a:pPr marL="365760" indent="-365760">
              <a:spcBef>
                <a:spcPts val="1200"/>
              </a:spcBef>
              <a:spcAft>
                <a:spcPts val="600"/>
              </a:spcAft>
              <a:tabLst>
                <a:tab pos="365760" algn="l"/>
                <a:tab pos="449580" algn="l"/>
              </a:tabLst>
            </a:pPr>
            <a:r>
              <a:rPr lang="en-GB" b="1" i="1" kern="50" dirty="0">
                <a:latin typeface="Arial" panose="020B0604020202020204" pitchFamily="34" charset="0"/>
                <a:ea typeface="AR PL UMing HK"/>
                <a:cs typeface="Lohit Hindi"/>
              </a:rPr>
              <a:t>Needed time / manpower / downtime</a:t>
            </a:r>
            <a:endParaRPr lang="fr-FR" b="1" i="1" kern="50" dirty="0">
              <a:latin typeface="Arial" panose="020B0604020202020204" pitchFamily="34" charset="0"/>
              <a:ea typeface="AR PL UMing HK"/>
              <a:cs typeface="Lohit Hindi"/>
            </a:endParaRPr>
          </a:p>
          <a:p>
            <a:pPr>
              <a:spcAft>
                <a:spcPts val="0"/>
              </a:spcAft>
            </a:pPr>
            <a:r>
              <a:rPr lang="en-GB" sz="1600" kern="50" dirty="0">
                <a:latin typeface="Calibri" panose="020F0502020204030204" pitchFamily="34" charset="0"/>
                <a:ea typeface="AR PL UMing HK"/>
                <a:cs typeface="Lohit Hindi"/>
              </a:rPr>
              <a:t>Manpower: 1 mechanics, 1 person for movement.</a:t>
            </a:r>
            <a:endParaRPr lang="fr-FR" sz="1600" kern="50" dirty="0">
              <a:latin typeface="Calibri" panose="020F0502020204030204" pitchFamily="34" charset="0"/>
              <a:ea typeface="AR PL UMing HK"/>
              <a:cs typeface="Lohit Hindi"/>
            </a:endParaRPr>
          </a:p>
          <a:p>
            <a:pPr>
              <a:spcAft>
                <a:spcPts val="0"/>
              </a:spcAft>
            </a:pPr>
            <a:r>
              <a:rPr lang="en-GB" sz="1600" kern="50" dirty="0">
                <a:latin typeface="Calibri" panose="020F0502020204030204" pitchFamily="34" charset="0"/>
                <a:ea typeface="AR PL UMing HK"/>
                <a:cs typeface="Lohit Hindi"/>
              </a:rPr>
              <a:t>Time: 3-4 hours</a:t>
            </a:r>
            <a:endParaRPr lang="fr-FR" sz="1600" kern="50" dirty="0">
              <a:latin typeface="Calibri" panose="020F0502020204030204" pitchFamily="34" charset="0"/>
              <a:ea typeface="AR PL UMing HK"/>
              <a:cs typeface="Lohit Hindi"/>
            </a:endParaRPr>
          </a:p>
          <a:p>
            <a:pPr>
              <a:spcAft>
                <a:spcPts val="0"/>
              </a:spcAft>
            </a:pPr>
            <a:r>
              <a:rPr lang="en-GB" sz="1600" kern="50" dirty="0">
                <a:latin typeface="Calibri" panose="020F0502020204030204" pitchFamily="34" charset="0"/>
                <a:ea typeface="AR PL UMing HK"/>
                <a:cs typeface="Lohit Hindi"/>
              </a:rPr>
              <a:t>Downtime: none</a:t>
            </a:r>
            <a:endParaRPr lang="fr-FR" sz="1600" kern="50" dirty="0">
              <a:effectLst/>
              <a:latin typeface="Calibri" panose="020F0502020204030204" pitchFamily="34" charset="0"/>
              <a:ea typeface="AR PL UMing HK"/>
              <a:cs typeface="Lohit Hindi"/>
            </a:endParaRPr>
          </a:p>
        </p:txBody>
      </p:sp>
      <p:sp>
        <p:nvSpPr>
          <p:cNvPr id="10" name="ZoneTexte 9">
            <a:extLst>
              <a:ext uri="{FF2B5EF4-FFF2-40B4-BE49-F238E27FC236}">
                <a16:creationId xmlns:a16="http://schemas.microsoft.com/office/drawing/2014/main" id="{0027986D-549B-CB4C-8419-603BB0BE47B9}"/>
              </a:ext>
            </a:extLst>
          </p:cNvPr>
          <p:cNvSpPr txBox="1"/>
          <p:nvPr/>
        </p:nvSpPr>
        <p:spPr>
          <a:xfrm>
            <a:off x="128109" y="116632"/>
            <a:ext cx="1441420" cy="369332"/>
          </a:xfrm>
          <a:prstGeom prst="rect">
            <a:avLst/>
          </a:prstGeom>
          <a:noFill/>
        </p:spPr>
        <p:txBody>
          <a:bodyPr wrap="none" rtlCol="0">
            <a:spAutoFit/>
          </a:bodyPr>
          <a:lstStyle/>
          <a:p>
            <a:r>
              <a:rPr lang="fr-FR" dirty="0"/>
              <a:t>C. Jablonski</a:t>
            </a:r>
          </a:p>
        </p:txBody>
      </p:sp>
      <p:sp>
        <p:nvSpPr>
          <p:cNvPr id="4" name="Rectangle 3">
            <a:extLst>
              <a:ext uri="{FF2B5EF4-FFF2-40B4-BE49-F238E27FC236}">
                <a16:creationId xmlns:a16="http://schemas.microsoft.com/office/drawing/2014/main" id="{F06170F5-6BFC-E542-B5A1-1E214C84AE40}"/>
              </a:ext>
            </a:extLst>
          </p:cNvPr>
          <p:cNvSpPr/>
          <p:nvPr/>
        </p:nvSpPr>
        <p:spPr>
          <a:xfrm>
            <a:off x="2981360" y="3645024"/>
            <a:ext cx="5935840" cy="3293209"/>
          </a:xfrm>
          <a:prstGeom prst="rect">
            <a:avLst/>
          </a:prstGeom>
        </p:spPr>
        <p:txBody>
          <a:bodyPr wrap="square">
            <a:spAutoFit/>
          </a:bodyPr>
          <a:lstStyle/>
          <a:p>
            <a:r>
              <a:rPr lang="fr-FR" sz="1600" b="1" i="1" dirty="0"/>
              <a:t>Type of </a:t>
            </a:r>
            <a:r>
              <a:rPr lang="fr-FR" sz="1600" b="1" i="1" dirty="0" err="1"/>
              <a:t>personal</a:t>
            </a:r>
            <a:r>
              <a:rPr lang="fr-FR" sz="1600" b="1" i="1" dirty="0"/>
              <a:t>: </a:t>
            </a:r>
          </a:p>
          <a:p>
            <a:r>
              <a:rPr lang="fr-FR" sz="1600" dirty="0"/>
              <a:t>1 </a:t>
            </a:r>
            <a:r>
              <a:rPr lang="fr-FR" sz="1600" dirty="0" err="1"/>
              <a:t>Supervisor</a:t>
            </a:r>
            <a:r>
              <a:rPr lang="fr-FR" sz="1600" dirty="0"/>
              <a:t> (CTA: local </a:t>
            </a:r>
            <a:r>
              <a:rPr lang="fr-FR" sz="1600" dirty="0" err="1"/>
              <a:t>Engineer</a:t>
            </a:r>
            <a:r>
              <a:rPr lang="fr-FR" sz="1600" dirty="0"/>
              <a:t> or </a:t>
            </a:r>
            <a:r>
              <a:rPr lang="fr-FR" sz="1600" dirty="0" err="1"/>
              <a:t>Mechanic</a:t>
            </a:r>
            <a:r>
              <a:rPr lang="fr-FR" sz="1600" dirty="0"/>
              <a:t>) + 1 local </a:t>
            </a:r>
            <a:r>
              <a:rPr lang="fr-FR" sz="1600" dirty="0" err="1"/>
              <a:t>worker</a:t>
            </a:r>
            <a:r>
              <a:rPr lang="fr-FR" sz="1600" dirty="0"/>
              <a:t> (</a:t>
            </a:r>
            <a:r>
              <a:rPr lang="fr-FR" sz="1600" dirty="0" err="1"/>
              <a:t>from</a:t>
            </a:r>
            <a:r>
              <a:rPr lang="fr-FR" sz="1600" dirty="0"/>
              <a:t> CTA or </a:t>
            </a:r>
            <a:r>
              <a:rPr lang="fr-FR" sz="1600" dirty="0" err="1"/>
              <a:t>from</a:t>
            </a:r>
            <a:r>
              <a:rPr lang="fr-FR" sz="1600" dirty="0"/>
              <a:t> a </a:t>
            </a:r>
            <a:r>
              <a:rPr lang="fr-FR" sz="1600" dirty="0" err="1"/>
              <a:t>hired</a:t>
            </a:r>
            <a:r>
              <a:rPr lang="fr-FR" sz="1600" dirty="0"/>
              <a:t> </a:t>
            </a:r>
            <a:r>
              <a:rPr lang="fr-FR" sz="1600" dirty="0" err="1"/>
              <a:t>company</a:t>
            </a:r>
            <a:r>
              <a:rPr lang="fr-FR" sz="1600" dirty="0"/>
              <a:t>)</a:t>
            </a:r>
          </a:p>
          <a:p>
            <a:endParaRPr lang="fr-FR" sz="1600" i="1" dirty="0"/>
          </a:p>
          <a:p>
            <a:r>
              <a:rPr lang="fr-FR" sz="1600" b="1" i="1" dirty="0"/>
              <a:t>Is </a:t>
            </a:r>
            <a:r>
              <a:rPr lang="fr-FR" sz="1600" b="1" i="1" dirty="0" err="1"/>
              <a:t>it</a:t>
            </a:r>
            <a:r>
              <a:rPr lang="fr-FR" sz="1600" b="1" i="1" dirty="0"/>
              <a:t> possible to </a:t>
            </a:r>
            <a:r>
              <a:rPr lang="fr-FR" sz="1600" b="1" i="1" dirty="0" err="1"/>
              <a:t>hire</a:t>
            </a:r>
            <a:r>
              <a:rPr lang="fr-FR" sz="1600" b="1" i="1" dirty="0"/>
              <a:t> MPP-Munich?</a:t>
            </a:r>
            <a:r>
              <a:rPr lang="fr-FR" sz="1600" b="1" dirty="0"/>
              <a:t> </a:t>
            </a:r>
          </a:p>
          <a:p>
            <a:r>
              <a:rPr lang="fr-FR" sz="1600" dirty="0"/>
              <a:t>MPP </a:t>
            </a:r>
            <a:r>
              <a:rPr lang="fr-FR" sz="1600" dirty="0" err="1"/>
              <a:t>can</a:t>
            </a:r>
            <a:r>
              <a:rPr lang="fr-FR" sz="1600" dirty="0"/>
              <a:t> do </a:t>
            </a:r>
            <a:r>
              <a:rPr lang="fr-FR" sz="1600" dirty="0" err="1"/>
              <a:t>it</a:t>
            </a:r>
            <a:r>
              <a:rPr lang="fr-FR" sz="1600" dirty="0"/>
              <a:t> for a certain set of time. On the long </a:t>
            </a:r>
            <a:r>
              <a:rPr lang="fr-FR" sz="1600" dirty="0" err="1"/>
              <a:t>term</a:t>
            </a:r>
            <a:r>
              <a:rPr lang="fr-FR" sz="1600" dirty="0"/>
              <a:t>, CTA </a:t>
            </a:r>
            <a:r>
              <a:rPr lang="fr-FR" sz="1600" dirty="0" err="1"/>
              <a:t>engineer</a:t>
            </a:r>
            <a:r>
              <a:rPr lang="fr-FR" sz="1600" dirty="0"/>
              <a:t> or </a:t>
            </a:r>
            <a:r>
              <a:rPr lang="fr-FR" sz="1600" dirty="0" err="1"/>
              <a:t>mechanic</a:t>
            </a:r>
            <a:r>
              <a:rPr lang="fr-FR" sz="1600" dirty="0"/>
              <a:t>. Not to a local </a:t>
            </a:r>
            <a:r>
              <a:rPr lang="fr-FR" sz="1600" dirty="0" err="1"/>
              <a:t>company</a:t>
            </a:r>
            <a:r>
              <a:rPr lang="fr-FR" sz="1600" dirty="0"/>
              <a:t> </a:t>
            </a:r>
            <a:r>
              <a:rPr lang="fr-FR" sz="1600" dirty="0" err="1"/>
              <a:t>without</a:t>
            </a:r>
            <a:r>
              <a:rPr lang="fr-FR" sz="1600" dirty="0"/>
              <a:t> direct supervision </a:t>
            </a:r>
            <a:r>
              <a:rPr lang="fr-FR" sz="1600" dirty="0" err="1"/>
              <a:t>from</a:t>
            </a:r>
            <a:r>
              <a:rPr lang="fr-FR" sz="1600" dirty="0"/>
              <a:t> CTA </a:t>
            </a:r>
            <a:r>
              <a:rPr lang="fr-FR" sz="1600" dirty="0" err="1"/>
              <a:t>side</a:t>
            </a:r>
            <a:r>
              <a:rPr lang="fr-FR" sz="1600" dirty="0"/>
              <a:t>.</a:t>
            </a:r>
          </a:p>
          <a:p>
            <a:endParaRPr lang="fr-FR" sz="1600" dirty="0"/>
          </a:p>
          <a:p>
            <a:r>
              <a:rPr lang="fr-FR" sz="1600" b="1" i="1" dirty="0"/>
              <a:t>Is </a:t>
            </a:r>
            <a:r>
              <a:rPr lang="fr-FR" sz="1600" b="1" i="1" dirty="0" err="1"/>
              <a:t>it</a:t>
            </a:r>
            <a:r>
              <a:rPr lang="fr-FR" sz="1600" b="1" i="1" dirty="0"/>
              <a:t> possible to </a:t>
            </a:r>
            <a:r>
              <a:rPr lang="fr-FR" sz="1600" b="1" i="1" dirty="0" err="1"/>
              <a:t>estimate</a:t>
            </a:r>
            <a:r>
              <a:rPr lang="fr-FR" sz="1600" b="1" i="1" dirty="0"/>
              <a:t> the </a:t>
            </a:r>
            <a:r>
              <a:rPr lang="fr-FR" sz="1600" b="1" i="1" dirty="0" err="1"/>
              <a:t>cost</a:t>
            </a:r>
            <a:r>
              <a:rPr lang="fr-FR" sz="1600" b="1" i="1" dirty="0"/>
              <a:t>? </a:t>
            </a:r>
          </a:p>
          <a:p>
            <a:r>
              <a:rPr lang="fr-FR" sz="1600" dirty="0"/>
              <a:t>Small inspection: 0,5 </a:t>
            </a:r>
            <a:r>
              <a:rPr lang="fr-FR" sz="1600" dirty="0" err="1"/>
              <a:t>Days</a:t>
            </a:r>
            <a:r>
              <a:rPr lang="fr-FR" sz="1600" dirty="0"/>
              <a:t> = 400€</a:t>
            </a:r>
          </a:p>
          <a:p>
            <a:br>
              <a:rPr lang="fr-FR" sz="1600" dirty="0"/>
            </a:br>
            <a:endParaRPr lang="fr-FR" sz="1600" dirty="0"/>
          </a:p>
        </p:txBody>
      </p:sp>
    </p:spTree>
    <p:extLst>
      <p:ext uri="{BB962C8B-B14F-4D97-AF65-F5344CB8AC3E}">
        <p14:creationId xmlns:p14="http://schemas.microsoft.com/office/powerpoint/2010/main" val="1930801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554481-0E43-8648-8729-8258E024C755}"/>
              </a:ext>
            </a:extLst>
          </p:cNvPr>
          <p:cNvSpPr>
            <a:spLocks noGrp="1"/>
          </p:cNvSpPr>
          <p:nvPr>
            <p:ph type="title"/>
          </p:nvPr>
        </p:nvSpPr>
        <p:spPr/>
        <p:txBody>
          <a:bodyPr/>
          <a:lstStyle/>
          <a:p>
            <a:r>
              <a:rPr lang="fr-FR" dirty="0" err="1"/>
              <a:t>Cable</a:t>
            </a:r>
            <a:r>
              <a:rPr lang="fr-FR" dirty="0"/>
              <a:t> </a:t>
            </a:r>
            <a:r>
              <a:rPr lang="fr-FR" dirty="0" err="1"/>
              <a:t>chains</a:t>
            </a:r>
            <a:endParaRPr lang="fr-FR" dirty="0"/>
          </a:p>
        </p:txBody>
      </p:sp>
      <p:sp>
        <p:nvSpPr>
          <p:cNvPr id="3" name="Espace réservé du numéro de diapositive 2">
            <a:extLst>
              <a:ext uri="{FF2B5EF4-FFF2-40B4-BE49-F238E27FC236}">
                <a16:creationId xmlns:a16="http://schemas.microsoft.com/office/drawing/2014/main" id="{3FE62399-839E-B44D-812B-04AED5131386}"/>
              </a:ext>
            </a:extLst>
          </p:cNvPr>
          <p:cNvSpPr>
            <a:spLocks noGrp="1"/>
          </p:cNvSpPr>
          <p:nvPr>
            <p:ph type="sldNum" sz="quarter" idx="12"/>
          </p:nvPr>
        </p:nvSpPr>
        <p:spPr/>
        <p:txBody>
          <a:bodyPr/>
          <a:lstStyle/>
          <a:p>
            <a:fld id="{2A19AD89-17DE-4EAC-B060-CF86C17F7722}" type="slidenum">
              <a:rPr lang="fr-FR" smtClean="0"/>
              <a:pPr/>
              <a:t>9</a:t>
            </a:fld>
            <a:endParaRPr lang="fr-FR" dirty="0"/>
          </a:p>
        </p:txBody>
      </p:sp>
      <p:sp>
        <p:nvSpPr>
          <p:cNvPr id="5" name="Rectangle 4">
            <a:extLst>
              <a:ext uri="{FF2B5EF4-FFF2-40B4-BE49-F238E27FC236}">
                <a16:creationId xmlns:a16="http://schemas.microsoft.com/office/drawing/2014/main" id="{B6A6FD59-7171-8F47-B7C3-8024672DD0B4}"/>
              </a:ext>
            </a:extLst>
          </p:cNvPr>
          <p:cNvSpPr/>
          <p:nvPr/>
        </p:nvSpPr>
        <p:spPr>
          <a:xfrm>
            <a:off x="0" y="0"/>
            <a:ext cx="1475656"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06CE5F8E-D43B-624A-A72C-60DC559205AF}"/>
              </a:ext>
            </a:extLst>
          </p:cNvPr>
          <p:cNvSpPr/>
          <p:nvPr/>
        </p:nvSpPr>
        <p:spPr>
          <a:xfrm>
            <a:off x="593812" y="692696"/>
            <a:ext cx="8082644" cy="1215717"/>
          </a:xfrm>
          <a:prstGeom prst="rect">
            <a:avLst/>
          </a:prstGeom>
        </p:spPr>
        <p:txBody>
          <a:bodyPr wrap="square">
            <a:spAutoFit/>
          </a:bodyPr>
          <a:lstStyle/>
          <a:p>
            <a:pPr lvl="0">
              <a:spcBef>
                <a:spcPts val="1200"/>
              </a:spcBef>
              <a:spcAft>
                <a:spcPts val="600"/>
              </a:spcAft>
              <a:tabLst>
                <a:tab pos="274320" algn="l"/>
              </a:tabLst>
            </a:pPr>
            <a:r>
              <a:rPr lang="en-GB" sz="2000" b="1" kern="50" dirty="0">
                <a:latin typeface="Calibri" panose="020F0502020204030204" pitchFamily="34" charset="0"/>
                <a:ea typeface="AR PL UMing HK"/>
                <a:cs typeface="Lohit Hindi"/>
              </a:rPr>
              <a:t>5-Year inspection of the Cable Carousel</a:t>
            </a:r>
            <a:endParaRPr lang="fr-FR" sz="2000" b="1" kern="50" dirty="0">
              <a:latin typeface="Calibri" panose="020F0502020204030204" pitchFamily="34" charset="0"/>
              <a:ea typeface="AR PL UMing HK"/>
              <a:cs typeface="Lohit Hindi"/>
            </a:endParaRPr>
          </a:p>
          <a:p>
            <a:pPr>
              <a:spcAft>
                <a:spcPts val="0"/>
              </a:spcAft>
            </a:pPr>
            <a:r>
              <a:rPr lang="en-GB" sz="1600" kern="50" dirty="0">
                <a:latin typeface="Calibri" panose="020F0502020204030204" pitchFamily="34" charset="0"/>
                <a:ea typeface="AR PL UMing HK"/>
                <a:cs typeface="Lohit Hindi"/>
              </a:rPr>
              <a:t>In a 5 year term the housing of the cable carousel should be opened. The system should be examined thoroughly, including the elements described above. If the cable carousel proves reliable the term of 5 years could be extended to 10 years.</a:t>
            </a:r>
            <a:endParaRPr lang="fr-FR" sz="1600" kern="50" dirty="0">
              <a:effectLst/>
              <a:latin typeface="Calibri" panose="020F0502020204030204" pitchFamily="34" charset="0"/>
              <a:ea typeface="AR PL UMing HK"/>
              <a:cs typeface="Lohit Hindi"/>
            </a:endParaRPr>
          </a:p>
        </p:txBody>
      </p:sp>
      <p:pic>
        <p:nvPicPr>
          <p:cNvPr id="9" name="Image 8">
            <a:extLst>
              <a:ext uri="{FF2B5EF4-FFF2-40B4-BE49-F238E27FC236}">
                <a16:creationId xmlns:a16="http://schemas.microsoft.com/office/drawing/2014/main" id="{DF41A544-BE08-A94C-8F74-98CB330F27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9840" y="2392393"/>
            <a:ext cx="3012000" cy="3378324"/>
          </a:xfrm>
          <a:prstGeom prst="rect">
            <a:avLst/>
          </a:prstGeom>
        </p:spPr>
      </p:pic>
      <p:sp>
        <p:nvSpPr>
          <p:cNvPr id="10" name="Rectangle 9">
            <a:extLst>
              <a:ext uri="{FF2B5EF4-FFF2-40B4-BE49-F238E27FC236}">
                <a16:creationId xmlns:a16="http://schemas.microsoft.com/office/drawing/2014/main" id="{17B5C4CA-F291-D847-A9B9-F17AFEF82007}"/>
              </a:ext>
            </a:extLst>
          </p:cNvPr>
          <p:cNvSpPr/>
          <p:nvPr/>
        </p:nvSpPr>
        <p:spPr>
          <a:xfrm>
            <a:off x="3374639" y="2115809"/>
            <a:ext cx="4572000" cy="1184940"/>
          </a:xfrm>
          <a:prstGeom prst="rect">
            <a:avLst/>
          </a:prstGeom>
        </p:spPr>
        <p:txBody>
          <a:bodyPr>
            <a:spAutoFit/>
          </a:bodyPr>
          <a:lstStyle/>
          <a:p>
            <a:pPr marL="365760" indent="-365760">
              <a:spcBef>
                <a:spcPts val="1200"/>
              </a:spcBef>
              <a:spcAft>
                <a:spcPts val="600"/>
              </a:spcAft>
              <a:tabLst>
                <a:tab pos="365760" algn="l"/>
                <a:tab pos="449580" algn="l"/>
              </a:tabLst>
            </a:pPr>
            <a:r>
              <a:rPr lang="en-GB" b="1" i="1" kern="50" dirty="0">
                <a:latin typeface="Arial" panose="020B0604020202020204" pitchFamily="34" charset="0"/>
                <a:ea typeface="AR PL UMing HK"/>
                <a:cs typeface="Lohit Hindi"/>
              </a:rPr>
              <a:t>Needed time / manpower / downtime</a:t>
            </a:r>
            <a:endParaRPr lang="fr-FR" b="1" i="1" kern="50" dirty="0">
              <a:latin typeface="Arial" panose="020B0604020202020204" pitchFamily="34" charset="0"/>
              <a:ea typeface="AR PL UMing HK"/>
              <a:cs typeface="Lohit Hindi"/>
            </a:endParaRPr>
          </a:p>
          <a:p>
            <a:pPr>
              <a:spcAft>
                <a:spcPts val="0"/>
              </a:spcAft>
            </a:pPr>
            <a:r>
              <a:rPr lang="en-GB" sz="1600" kern="50" dirty="0">
                <a:latin typeface="Calibri" panose="020F0502020204030204" pitchFamily="34" charset="0"/>
                <a:ea typeface="AR PL UMing HK"/>
                <a:cs typeface="Lohit Hindi"/>
              </a:rPr>
              <a:t>Manpower: 2 mechanics, 1 person for movement.</a:t>
            </a:r>
            <a:endParaRPr lang="fr-FR" sz="1600" kern="50" dirty="0">
              <a:latin typeface="Calibri" panose="020F0502020204030204" pitchFamily="34" charset="0"/>
              <a:ea typeface="AR PL UMing HK"/>
              <a:cs typeface="Lohit Hindi"/>
            </a:endParaRPr>
          </a:p>
          <a:p>
            <a:pPr>
              <a:spcAft>
                <a:spcPts val="0"/>
              </a:spcAft>
            </a:pPr>
            <a:r>
              <a:rPr lang="en-GB" sz="1600" kern="50" dirty="0">
                <a:latin typeface="Calibri" panose="020F0502020204030204" pitchFamily="34" charset="0"/>
                <a:ea typeface="AR PL UMing HK"/>
                <a:cs typeface="Lohit Hindi"/>
              </a:rPr>
              <a:t>Time: 1 day</a:t>
            </a:r>
            <a:endParaRPr lang="fr-FR" sz="1600" kern="50" dirty="0">
              <a:latin typeface="Calibri" panose="020F0502020204030204" pitchFamily="34" charset="0"/>
              <a:ea typeface="AR PL UMing HK"/>
              <a:cs typeface="Lohit Hindi"/>
            </a:endParaRPr>
          </a:p>
          <a:p>
            <a:pPr>
              <a:spcAft>
                <a:spcPts val="0"/>
              </a:spcAft>
            </a:pPr>
            <a:r>
              <a:rPr lang="en-GB" sz="1600" kern="50" dirty="0">
                <a:latin typeface="Calibri" panose="020F0502020204030204" pitchFamily="34" charset="0"/>
                <a:ea typeface="AR PL UMing HK"/>
                <a:cs typeface="Lohit Hindi"/>
              </a:rPr>
              <a:t>Downtime: none</a:t>
            </a:r>
            <a:endParaRPr lang="fr-FR" sz="1600" kern="50" dirty="0">
              <a:effectLst/>
              <a:latin typeface="Calibri" panose="020F0502020204030204" pitchFamily="34" charset="0"/>
              <a:ea typeface="AR PL UMing HK"/>
              <a:cs typeface="Lohit Hindi"/>
            </a:endParaRPr>
          </a:p>
        </p:txBody>
      </p:sp>
      <p:sp>
        <p:nvSpPr>
          <p:cNvPr id="11" name="ZoneTexte 10">
            <a:extLst>
              <a:ext uri="{FF2B5EF4-FFF2-40B4-BE49-F238E27FC236}">
                <a16:creationId xmlns:a16="http://schemas.microsoft.com/office/drawing/2014/main" id="{4BE44930-1E29-A148-A8CB-885A136E9379}"/>
              </a:ext>
            </a:extLst>
          </p:cNvPr>
          <p:cNvSpPr txBox="1"/>
          <p:nvPr/>
        </p:nvSpPr>
        <p:spPr>
          <a:xfrm>
            <a:off x="128109" y="97428"/>
            <a:ext cx="1441420" cy="369332"/>
          </a:xfrm>
          <a:prstGeom prst="rect">
            <a:avLst/>
          </a:prstGeom>
          <a:noFill/>
        </p:spPr>
        <p:txBody>
          <a:bodyPr wrap="none" rtlCol="0">
            <a:spAutoFit/>
          </a:bodyPr>
          <a:lstStyle/>
          <a:p>
            <a:r>
              <a:rPr lang="fr-FR" dirty="0"/>
              <a:t>C. Jablonski</a:t>
            </a:r>
          </a:p>
        </p:txBody>
      </p:sp>
      <p:sp>
        <p:nvSpPr>
          <p:cNvPr id="12" name="Rectangle 11">
            <a:extLst>
              <a:ext uri="{FF2B5EF4-FFF2-40B4-BE49-F238E27FC236}">
                <a16:creationId xmlns:a16="http://schemas.microsoft.com/office/drawing/2014/main" id="{57FFB5EE-9614-DF41-852C-C577B9E395A0}"/>
              </a:ext>
            </a:extLst>
          </p:cNvPr>
          <p:cNvSpPr/>
          <p:nvPr/>
        </p:nvSpPr>
        <p:spPr>
          <a:xfrm>
            <a:off x="3347864" y="3356992"/>
            <a:ext cx="5935840" cy="3354765"/>
          </a:xfrm>
          <a:prstGeom prst="rect">
            <a:avLst/>
          </a:prstGeom>
        </p:spPr>
        <p:txBody>
          <a:bodyPr wrap="square">
            <a:spAutoFit/>
          </a:bodyPr>
          <a:lstStyle/>
          <a:p>
            <a:r>
              <a:rPr lang="fr-FR" sz="1600" b="1" i="1" dirty="0"/>
              <a:t>Type of </a:t>
            </a:r>
            <a:r>
              <a:rPr lang="fr-FR" sz="1600" b="1" i="1" dirty="0" err="1"/>
              <a:t>personal</a:t>
            </a:r>
            <a:r>
              <a:rPr lang="fr-FR" sz="1600" b="1" i="1" dirty="0"/>
              <a:t>: </a:t>
            </a:r>
          </a:p>
          <a:p>
            <a:r>
              <a:rPr lang="fr-FR" sz="1600" dirty="0"/>
              <a:t>1 </a:t>
            </a:r>
            <a:r>
              <a:rPr lang="fr-FR" sz="1600" dirty="0" err="1"/>
              <a:t>Supervisor</a:t>
            </a:r>
            <a:r>
              <a:rPr lang="fr-FR" sz="1600" dirty="0"/>
              <a:t> (CTA: local </a:t>
            </a:r>
            <a:r>
              <a:rPr lang="fr-FR" sz="1600" dirty="0" err="1"/>
              <a:t>Engineer</a:t>
            </a:r>
            <a:r>
              <a:rPr lang="fr-FR" sz="1600" dirty="0"/>
              <a:t> or </a:t>
            </a:r>
            <a:r>
              <a:rPr lang="fr-FR" sz="1600" dirty="0" err="1"/>
              <a:t>Mechanic</a:t>
            </a:r>
            <a:r>
              <a:rPr lang="fr-FR" sz="1600" dirty="0"/>
              <a:t>) + 1 local </a:t>
            </a:r>
            <a:r>
              <a:rPr lang="fr-FR" sz="1600" dirty="0" err="1"/>
              <a:t>worker</a:t>
            </a:r>
            <a:r>
              <a:rPr lang="fr-FR" sz="1600" dirty="0"/>
              <a:t> (</a:t>
            </a:r>
            <a:r>
              <a:rPr lang="fr-FR" sz="1600" dirty="0" err="1"/>
              <a:t>from</a:t>
            </a:r>
            <a:r>
              <a:rPr lang="fr-FR" sz="1600" dirty="0"/>
              <a:t> CTA or </a:t>
            </a:r>
            <a:r>
              <a:rPr lang="fr-FR" sz="1600" dirty="0" err="1"/>
              <a:t>from</a:t>
            </a:r>
            <a:r>
              <a:rPr lang="fr-FR" sz="1600" dirty="0"/>
              <a:t> a </a:t>
            </a:r>
            <a:r>
              <a:rPr lang="fr-FR" sz="1600" dirty="0" err="1"/>
              <a:t>hired</a:t>
            </a:r>
            <a:r>
              <a:rPr lang="fr-FR" sz="1600" dirty="0"/>
              <a:t> </a:t>
            </a:r>
            <a:r>
              <a:rPr lang="fr-FR" sz="1600" dirty="0" err="1"/>
              <a:t>company</a:t>
            </a:r>
            <a:r>
              <a:rPr lang="fr-FR" sz="1600" dirty="0"/>
              <a:t>)</a:t>
            </a:r>
          </a:p>
          <a:p>
            <a:endParaRPr lang="fr-FR" sz="1600" i="1" dirty="0"/>
          </a:p>
          <a:p>
            <a:r>
              <a:rPr lang="fr-FR" sz="1600" b="1" i="1" dirty="0"/>
              <a:t>Is </a:t>
            </a:r>
            <a:r>
              <a:rPr lang="fr-FR" sz="1600" b="1" i="1" dirty="0" err="1"/>
              <a:t>it</a:t>
            </a:r>
            <a:r>
              <a:rPr lang="fr-FR" sz="1600" b="1" i="1" dirty="0"/>
              <a:t> possible to </a:t>
            </a:r>
            <a:r>
              <a:rPr lang="fr-FR" sz="1600" b="1" i="1" dirty="0" err="1"/>
              <a:t>hire</a:t>
            </a:r>
            <a:r>
              <a:rPr lang="fr-FR" sz="1600" b="1" i="1" dirty="0"/>
              <a:t> MPP-Munich?</a:t>
            </a:r>
            <a:r>
              <a:rPr lang="fr-FR" sz="1600" b="1" dirty="0"/>
              <a:t> </a:t>
            </a:r>
          </a:p>
          <a:p>
            <a:r>
              <a:rPr lang="fr-FR" sz="1600" dirty="0"/>
              <a:t>MPP </a:t>
            </a:r>
            <a:r>
              <a:rPr lang="fr-FR" sz="1600" dirty="0" err="1"/>
              <a:t>can</a:t>
            </a:r>
            <a:r>
              <a:rPr lang="fr-FR" sz="1600" dirty="0"/>
              <a:t> do </a:t>
            </a:r>
            <a:r>
              <a:rPr lang="fr-FR" sz="1600" dirty="0" err="1"/>
              <a:t>it</a:t>
            </a:r>
            <a:r>
              <a:rPr lang="fr-FR" sz="1600" dirty="0"/>
              <a:t> for a certain set of time. On the long </a:t>
            </a:r>
            <a:r>
              <a:rPr lang="fr-FR" sz="1600" dirty="0" err="1"/>
              <a:t>term</a:t>
            </a:r>
            <a:r>
              <a:rPr lang="fr-FR" sz="1600" dirty="0"/>
              <a:t>, CTA </a:t>
            </a:r>
            <a:r>
              <a:rPr lang="fr-FR" sz="1600" dirty="0" err="1"/>
              <a:t>engineer</a:t>
            </a:r>
            <a:r>
              <a:rPr lang="fr-FR" sz="1600" dirty="0"/>
              <a:t> or </a:t>
            </a:r>
            <a:r>
              <a:rPr lang="fr-FR" sz="1600" dirty="0" err="1"/>
              <a:t>mechanic</a:t>
            </a:r>
            <a:r>
              <a:rPr lang="fr-FR" sz="1600" dirty="0"/>
              <a:t>. Not to a local </a:t>
            </a:r>
            <a:r>
              <a:rPr lang="fr-FR" sz="1600" dirty="0" err="1"/>
              <a:t>company</a:t>
            </a:r>
            <a:r>
              <a:rPr lang="fr-FR" sz="1600" dirty="0"/>
              <a:t> </a:t>
            </a:r>
            <a:r>
              <a:rPr lang="fr-FR" sz="1600" dirty="0" err="1"/>
              <a:t>without</a:t>
            </a:r>
            <a:r>
              <a:rPr lang="fr-FR" sz="1600" dirty="0"/>
              <a:t> direct supervision </a:t>
            </a:r>
            <a:r>
              <a:rPr lang="fr-FR" sz="1600" dirty="0" err="1"/>
              <a:t>from</a:t>
            </a:r>
            <a:r>
              <a:rPr lang="fr-FR" sz="1600" dirty="0"/>
              <a:t> CTA </a:t>
            </a:r>
            <a:r>
              <a:rPr lang="fr-FR" sz="1600" dirty="0" err="1"/>
              <a:t>side</a:t>
            </a:r>
            <a:r>
              <a:rPr lang="fr-FR" sz="1600" dirty="0"/>
              <a:t>.</a:t>
            </a:r>
          </a:p>
          <a:p>
            <a:endParaRPr lang="fr-FR" sz="1600" dirty="0"/>
          </a:p>
          <a:p>
            <a:r>
              <a:rPr lang="fr-FR" sz="1600" b="1" i="1" dirty="0"/>
              <a:t>Is </a:t>
            </a:r>
            <a:r>
              <a:rPr lang="fr-FR" sz="1600" b="1" i="1" dirty="0" err="1"/>
              <a:t>it</a:t>
            </a:r>
            <a:r>
              <a:rPr lang="fr-FR" sz="1600" b="1" i="1" dirty="0"/>
              <a:t> possible to </a:t>
            </a:r>
            <a:r>
              <a:rPr lang="fr-FR" sz="1600" b="1" i="1" dirty="0" err="1"/>
              <a:t>estimate</a:t>
            </a:r>
            <a:r>
              <a:rPr lang="fr-FR" sz="1600" b="1" i="1" dirty="0"/>
              <a:t> the </a:t>
            </a:r>
            <a:r>
              <a:rPr lang="fr-FR" sz="1600" b="1" i="1" dirty="0" err="1"/>
              <a:t>cost</a:t>
            </a:r>
            <a:r>
              <a:rPr lang="fr-FR" sz="1600" b="1" i="1" dirty="0"/>
              <a:t>? </a:t>
            </a:r>
          </a:p>
          <a:p>
            <a:r>
              <a:rPr lang="fr-FR" sz="1600" dirty="0" err="1"/>
              <a:t>Big</a:t>
            </a:r>
            <a:r>
              <a:rPr lang="fr-FR" sz="1600" dirty="0"/>
              <a:t> Inspection (</a:t>
            </a:r>
            <a:r>
              <a:rPr lang="fr-FR" sz="1600" dirty="0" err="1"/>
              <a:t>Opening</a:t>
            </a:r>
            <a:r>
              <a:rPr lang="fr-FR" sz="1600" dirty="0"/>
              <a:t> the </a:t>
            </a:r>
            <a:r>
              <a:rPr lang="fr-FR" sz="1600" dirty="0" err="1"/>
              <a:t>housing</a:t>
            </a:r>
            <a:r>
              <a:rPr lang="fr-FR" sz="1600" dirty="0"/>
              <a:t>): 1 </a:t>
            </a:r>
            <a:r>
              <a:rPr lang="fr-FR" sz="1600" dirty="0" err="1"/>
              <a:t>day</a:t>
            </a:r>
            <a:r>
              <a:rPr lang="fr-FR" sz="1600" dirty="0"/>
              <a:t> </a:t>
            </a:r>
            <a:r>
              <a:rPr lang="fr-FR" sz="1600" dirty="0" err="1"/>
              <a:t>work</a:t>
            </a:r>
            <a:r>
              <a:rPr lang="fr-FR" sz="1600" dirty="0"/>
              <a:t> for </a:t>
            </a:r>
            <a:r>
              <a:rPr lang="fr-FR" sz="1600" dirty="0" err="1"/>
              <a:t>two</a:t>
            </a:r>
            <a:r>
              <a:rPr lang="fr-FR" sz="1600" dirty="0"/>
              <a:t> people. </a:t>
            </a:r>
            <a:r>
              <a:rPr lang="fr-FR" sz="1600" dirty="0" err="1"/>
              <a:t>With</a:t>
            </a:r>
            <a:r>
              <a:rPr lang="fr-FR" sz="1600" dirty="0"/>
              <a:t> 800€ / Day / Person: 2x800 = 1600€</a:t>
            </a:r>
            <a:r>
              <a:rPr lang="fr-FR" sz="1600" i="1" dirty="0"/>
              <a:t> </a:t>
            </a:r>
            <a:br>
              <a:rPr lang="fr-FR" sz="1600" dirty="0"/>
            </a:br>
            <a:endParaRPr lang="fr-FR" sz="1600" dirty="0"/>
          </a:p>
        </p:txBody>
      </p:sp>
    </p:spTree>
    <p:extLst>
      <p:ext uri="{BB962C8B-B14F-4D97-AF65-F5344CB8AC3E}">
        <p14:creationId xmlns:p14="http://schemas.microsoft.com/office/powerpoint/2010/main" val="2127725865"/>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AEB3279A-1753-4DD6-BA16-240EABD9D63C}" vid="{1F63C735-4AA9-4CDF-AA5F-B6A667799AB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présentation couv bleue QUAL-LAOB-FOR-029</Template>
  <TotalTime>24690</TotalTime>
  <Words>972</Words>
  <Application>Microsoft Macintosh PowerPoint</Application>
  <PresentationFormat>Affichage à l'écran (4:3)</PresentationFormat>
  <Paragraphs>200</Paragraphs>
  <Slides>12</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12</vt:i4>
      </vt:variant>
    </vt:vector>
  </HeadingPairs>
  <TitlesOfParts>
    <vt:vector size="19" baseType="lpstr">
      <vt:lpstr>AR PL UMing HK</vt:lpstr>
      <vt:lpstr>Arial</vt:lpstr>
      <vt:lpstr>Calibri</vt:lpstr>
      <vt:lpstr>Calibri</vt:lpstr>
      <vt:lpstr>Lohit Hindi</vt:lpstr>
      <vt:lpstr>Times New Roman</vt:lpstr>
      <vt:lpstr>Conception personnalisée</vt:lpstr>
      <vt:lpstr>Auxiliary systems – Maintenance </vt:lpstr>
      <vt:lpstr>Auxiliary systems</vt:lpstr>
      <vt:lpstr>Présentation PowerPoint</vt:lpstr>
      <vt:lpstr>Calibration Box</vt:lpstr>
      <vt:lpstr>Présentation PowerPoint</vt:lpstr>
      <vt:lpstr>Présentation PowerPoint</vt:lpstr>
      <vt:lpstr>Présentation PowerPoint</vt:lpstr>
      <vt:lpstr>Cable chains</vt:lpstr>
      <vt:lpstr>Cable chains</vt:lpstr>
      <vt:lpstr>Cabling</vt:lpstr>
      <vt:lpstr>Cabling</vt:lpstr>
      <vt:lpstr>Summary</vt:lpstr>
    </vt:vector>
  </TitlesOfParts>
  <Company>Hewlett-Packard Company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 Sous-titre de la présentation Jeudi 17 mars 2016 </dc:title>
  <dc:creator>mievre</dc:creator>
  <cp:lastModifiedBy>Microsoft Office User</cp:lastModifiedBy>
  <cp:revision>605</cp:revision>
  <cp:lastPrinted>2019-07-08T16:35:05Z</cp:lastPrinted>
  <dcterms:created xsi:type="dcterms:W3CDTF">2016-04-26T08:18:03Z</dcterms:created>
  <dcterms:modified xsi:type="dcterms:W3CDTF">2020-07-22T19:36:31Z</dcterms:modified>
</cp:coreProperties>
</file>