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17" r:id="rId3"/>
    <p:sldId id="340" r:id="rId4"/>
    <p:sldId id="328" r:id="rId5"/>
    <p:sldId id="319" r:id="rId6"/>
    <p:sldId id="330" r:id="rId7"/>
    <p:sldId id="321" r:id="rId8"/>
    <p:sldId id="331" r:id="rId9"/>
    <p:sldId id="332" r:id="rId10"/>
    <p:sldId id="323" r:id="rId11"/>
    <p:sldId id="335" r:id="rId12"/>
    <p:sldId id="336" r:id="rId13"/>
    <p:sldId id="326" r:id="rId14"/>
    <p:sldId id="329" r:id="rId15"/>
    <p:sldId id="344" r:id="rId16"/>
    <p:sldId id="337" r:id="rId17"/>
    <p:sldId id="338" r:id="rId18"/>
    <p:sldId id="339" r:id="rId19"/>
    <p:sldId id="342" r:id="rId20"/>
    <p:sldId id="333" r:id="rId21"/>
  </p:sldIdLst>
  <p:sldSz cx="12192000" cy="6858000"/>
  <p:notesSz cx="10234613" cy="70993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A3A3"/>
    <a:srgbClr val="FF5050"/>
    <a:srgbClr val="FFEB9C"/>
    <a:srgbClr val="EBAFC6"/>
    <a:srgbClr val="D75F8D"/>
    <a:srgbClr val="E12B75"/>
    <a:srgbClr val="6AEF41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600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082" cy="355791"/>
          </a:xfrm>
          <a:prstGeom prst="rect">
            <a:avLst/>
          </a:prstGeom>
        </p:spPr>
        <p:txBody>
          <a:bodyPr vert="horz" lIns="91523" tIns="45762" rIns="91523" bIns="45762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798239" y="0"/>
            <a:ext cx="4434082" cy="355791"/>
          </a:xfrm>
          <a:prstGeom prst="rect">
            <a:avLst/>
          </a:prstGeom>
        </p:spPr>
        <p:txBody>
          <a:bodyPr vert="horz" lIns="91523" tIns="45762" rIns="91523" bIns="45762" rtlCol="0"/>
          <a:lstStyle>
            <a:lvl1pPr algn="r">
              <a:defRPr sz="1200"/>
            </a:lvl1pPr>
          </a:lstStyle>
          <a:p>
            <a:fld id="{78A35F30-5277-4EA5-A5BF-A48590B697BE}" type="datetimeFigureOut">
              <a:rPr lang="es-ES" smtClean="0"/>
              <a:t>22/07/2020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6743510"/>
            <a:ext cx="4434082" cy="355791"/>
          </a:xfrm>
          <a:prstGeom prst="rect">
            <a:avLst/>
          </a:prstGeom>
        </p:spPr>
        <p:txBody>
          <a:bodyPr vert="horz" lIns="91523" tIns="45762" rIns="91523" bIns="45762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798239" y="6743510"/>
            <a:ext cx="4434082" cy="355791"/>
          </a:xfrm>
          <a:prstGeom prst="rect">
            <a:avLst/>
          </a:prstGeom>
        </p:spPr>
        <p:txBody>
          <a:bodyPr vert="horz" lIns="91523" tIns="45762" rIns="91523" bIns="45762" rtlCol="0" anchor="b"/>
          <a:lstStyle>
            <a:lvl1pPr algn="r">
              <a:defRPr sz="1200"/>
            </a:lvl1pPr>
          </a:lstStyle>
          <a:p>
            <a:fld id="{75F6D156-D771-489E-A5B1-DFE73D842B7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838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434999" cy="356198"/>
          </a:xfrm>
          <a:prstGeom prst="rect">
            <a:avLst/>
          </a:prstGeom>
        </p:spPr>
        <p:txBody>
          <a:bodyPr vert="horz" lIns="99047" tIns="49523" rIns="99047" bIns="49523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797246" y="1"/>
            <a:ext cx="4434999" cy="356198"/>
          </a:xfrm>
          <a:prstGeom prst="rect">
            <a:avLst/>
          </a:prstGeom>
        </p:spPr>
        <p:txBody>
          <a:bodyPr vert="horz" lIns="99047" tIns="49523" rIns="99047" bIns="49523" rtlCol="0"/>
          <a:lstStyle>
            <a:lvl1pPr algn="r">
              <a:defRPr sz="1300"/>
            </a:lvl1pPr>
          </a:lstStyle>
          <a:p>
            <a:fld id="{F7B7F649-6092-4045-8076-1BABC4BFE25E}" type="datetimeFigureOut">
              <a:rPr lang="es-ES" smtClean="0"/>
              <a:t>22/07/2020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9000"/>
            <a:ext cx="4259263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7" tIns="49523" rIns="99047" bIns="49523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23462" y="3416540"/>
            <a:ext cx="8187690" cy="2795349"/>
          </a:xfrm>
          <a:prstGeom prst="rect">
            <a:avLst/>
          </a:prstGeom>
        </p:spPr>
        <p:txBody>
          <a:bodyPr vert="horz" lIns="99047" tIns="49523" rIns="99047" bIns="49523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743105"/>
            <a:ext cx="4434999" cy="356196"/>
          </a:xfrm>
          <a:prstGeom prst="rect">
            <a:avLst/>
          </a:prstGeom>
        </p:spPr>
        <p:txBody>
          <a:bodyPr vert="horz" lIns="99047" tIns="49523" rIns="99047" bIns="49523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797246" y="6743105"/>
            <a:ext cx="4434999" cy="356196"/>
          </a:xfrm>
          <a:prstGeom prst="rect">
            <a:avLst/>
          </a:prstGeom>
        </p:spPr>
        <p:txBody>
          <a:bodyPr vert="horz" lIns="99047" tIns="49523" rIns="99047" bIns="49523" rtlCol="0" anchor="b"/>
          <a:lstStyle>
            <a:lvl1pPr algn="r">
              <a:defRPr sz="1300"/>
            </a:lvl1pPr>
          </a:lstStyle>
          <a:p>
            <a:fld id="{97C2E99E-6D62-4B4F-BCC5-8AD883E3AF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816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E99E-6D62-4B4F-BCC5-8AD883E3AFE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50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469658" cy="4265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				 LST GENERAL MEETING, MARSEILLES, FRANCE, DECEMBER 2019</a:t>
            </a:r>
            <a:endParaRPr lang="es-E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0" y="6398324"/>
            <a:ext cx="573058" cy="409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719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8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469658" cy="4265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				 LST GENERAL MEETING, MARSEILLES, FRANCE, DECEMBER 2019</a:t>
            </a:r>
            <a:endParaRPr lang="es-E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0" y="6398324"/>
            <a:ext cx="573058" cy="409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101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469658" cy="4265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				 LST GENERAL MEETING, MARSEILLES, FRANCE, DECEMBER 2019</a:t>
            </a:r>
            <a:endParaRPr lang="es-E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0" y="6398324"/>
            <a:ext cx="573058" cy="409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0073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8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469658" cy="4265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				 LST GENERAL MEETING, MARSEILLES, FRANCE, DECEMBER 2019</a:t>
            </a:r>
            <a:endParaRPr lang="es-E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0" y="6398324"/>
            <a:ext cx="573058" cy="409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4247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469658" cy="4265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				 LST GENERAL MEETING, MARSEILLES, FRANCE, DECEMBER 2019</a:t>
            </a:r>
            <a:endParaRPr lang="es-E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0" y="6398324"/>
            <a:ext cx="573058" cy="409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958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8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469658" cy="4265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				 LST GENERAL MEETING, MARSEILLES, FRANCE, DECEMBER 2019</a:t>
            </a:r>
            <a:endParaRPr lang="es-E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0" y="6398324"/>
            <a:ext cx="573058" cy="409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935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8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398325"/>
            <a:ext cx="11469658" cy="4265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				 LST GENERAL MEETING, MARSEILLES, FRANCE, DECEMBER 2019</a:t>
            </a:r>
            <a:endParaRPr lang="es-E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544300" y="6398324"/>
            <a:ext cx="573058" cy="409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514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6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8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469658" cy="4265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				 LST GENERAL MEETING, MARSEILLES, FRANCE, DECEMBER 2019</a:t>
            </a:r>
            <a:endParaRPr lang="es-E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0" y="6398324"/>
            <a:ext cx="573058" cy="409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263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469658" cy="4265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				 LST GENERAL MEETING, MARSEILLES, FRANCE, DECEMBER 2019</a:t>
            </a:r>
            <a:endParaRPr lang="es-E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0" y="6398324"/>
            <a:ext cx="573058" cy="409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4689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716B1A2E-9110-414D-91F7-A1AF17ACEBCD}" type="datetime1">
              <a:rPr lang="es-ES" smtClean="0"/>
              <a:t>22/07/2020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LST GENERAL MEETING, MARSEILLES FRANCE DECEMBER 2-5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581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469658" cy="4265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				 LST GENERAL MEETING, MARSEILLES, FRANCE, DECEMBER 2019</a:t>
            </a:r>
            <a:endParaRPr lang="es-E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0" y="6398324"/>
            <a:ext cx="573058" cy="409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004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469658" cy="4265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4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 dirty="0" smtClean="0"/>
              <a:t>P. Márquez, LST </a:t>
            </a:r>
            <a:r>
              <a:rPr lang="es-ES" dirty="0" err="1" smtClean="0"/>
              <a:t>Telescope</a:t>
            </a:r>
            <a:r>
              <a:rPr lang="es-ES" dirty="0" smtClean="0"/>
              <a:t> Manager  				 LST GENERAL MEETING, MARSEILLES, FRANCE, DECEMBER 2019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0" y="6398324"/>
            <a:ext cx="573058" cy="409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BBE7FB-63B9-46AF-9CE9-F0D13B60F2A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003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5" Type="http://schemas.openxmlformats.org/officeDocument/2006/relationships/oleObject" Target="file:///C:\CTA\01_LST%201\06.%20Doc.%20proyecto\06.12.%20Maintenance\LST1_%20Maintenance_R2.xlsx!CHERRY%20PICKER!F1C1:F16C8" TargetMode="Externa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TA\01_LST%201\06.%20Doc.%20proyecto\06.12.%20Maintenance\LST1_%20Maintenance_R2.xlsx!LV-LPS!F49C1:F55C4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emf"/><Relationship Id="rId5" Type="http://schemas.openxmlformats.org/officeDocument/2006/relationships/oleObject" Target="file:///C:\CTA\01_LST%201\06.%20Doc.%20proyecto\06.12.%20Maintenance\LST1_%20Maintenance_R2.xlsx!UC!F1C1:F5C4" TargetMode="Externa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CTA\01_LST%201\06.%20Doc.%20proyecto\06.12.%20Maintenance\LST1_%20Maintenance_R2.xlsx!EXT.LST1!F34C1:F51C15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file:///C:\CTA\01_LST%201\06.%20Doc.%20proyecto\06.12.%20Maintenance\LST1_%20Maintenance_R2.xlsx!Maintenance%20all%202019!F2C10:F5C12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file:///C:\CTA\01_LST%201\06.%20Doc.%20proyecto\06.12.%20Maintenance\LST1_%20Maintenance_R2.xlsx!Maintenance%20all%202020!F2C10:F5C12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file:///C:\CTA\01_LST%201\06.%20Doc.%20proyecto\06.12.%20Maintenance\LST1_%20Maintenance_R2.xlsx!PEST%20C!F1C1:F22C7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emf"/><Relationship Id="rId4" Type="http://schemas.openxmlformats.org/officeDocument/2006/relationships/oleObject" Target="file:///C:\CTA\01_LST%201\06.%20Doc.%20proyecto\06.12.%20Maintenance\LST1_%20Maintenance_R2.xlsx!PLANTS!F1C1:F5C6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2072207" y="202155"/>
            <a:ext cx="1011979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002060"/>
                </a:solidFill>
                <a:latin typeface="Fira sans"/>
              </a:rPr>
              <a:t>TRACKING CURRENT MAINTENANCE NEEDS</a:t>
            </a:r>
            <a:endParaRPr lang="en-US" sz="3200" b="1" dirty="0" smtClean="0">
              <a:solidFill>
                <a:srgbClr val="002060"/>
              </a:solidFill>
              <a:latin typeface="Fira sans"/>
            </a:endParaRPr>
          </a:p>
          <a:p>
            <a:pPr lvl="7"/>
            <a:r>
              <a:rPr lang="en-US" sz="4000" b="1" dirty="0" smtClean="0">
                <a:solidFill>
                  <a:schemeClr val="bg1"/>
                </a:solidFill>
                <a:latin typeface="Fira sans"/>
              </a:rPr>
              <a:t>LST1</a:t>
            </a:r>
          </a:p>
          <a:p>
            <a:endParaRPr lang="en-US" sz="4400" b="1" dirty="0">
              <a:solidFill>
                <a:srgbClr val="002060"/>
              </a:solidFill>
              <a:latin typeface="Fira sans"/>
            </a:endParaRPr>
          </a:p>
        </p:txBody>
      </p:sp>
      <p:pic>
        <p:nvPicPr>
          <p:cNvPr id="5" name="Picture 4" descr="CTA_Logo_Template_RGB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8" y="202155"/>
            <a:ext cx="2390419" cy="935997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3"/>
          </p:nvPr>
        </p:nvSpPr>
        <p:spPr>
          <a:xfrm>
            <a:off x="1" y="6398325"/>
            <a:ext cx="12192000" cy="426586"/>
          </a:xfrm>
        </p:spPr>
        <p:txBody>
          <a:bodyPr/>
          <a:lstStyle/>
          <a:p>
            <a:r>
              <a:rPr lang="es-ES" dirty="0" smtClean="0"/>
              <a:t>P. Márquez, LST TELESCOPE Manager						  </a:t>
            </a:r>
            <a:r>
              <a:rPr lang="en-US" dirty="0" smtClean="0"/>
              <a:t>LST MAINTENANCE MEETING, JULY 2020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1" b="9342"/>
          <a:stretch/>
        </p:blipFill>
        <p:spPr>
          <a:xfrm>
            <a:off x="1524001" y="1480008"/>
            <a:ext cx="9144000" cy="478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88533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ONSITE MAINTENANCE</a:t>
            </a:r>
          </a:p>
          <a:p>
            <a:r>
              <a:rPr lang="es-ES" sz="3200" dirty="0" smtClean="0">
                <a:solidFill>
                  <a:schemeClr val="tx2"/>
                </a:solidFill>
              </a:rPr>
              <a:t>CHERRY PICKER</a:t>
            </a:r>
          </a:p>
          <a:p>
            <a:endParaRPr lang="es-ES" sz="3200" dirty="0" smtClean="0">
              <a:solidFill>
                <a:schemeClr val="tx2"/>
              </a:solidFill>
            </a:endParaRPr>
          </a:p>
          <a:p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Four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PREVENTIVE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inspections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per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year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by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                      in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Cost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: ~1900 € /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year</a:t>
            </a:r>
            <a:endParaRPr lang="es-ES" sz="2000" dirty="0">
              <a:solidFill>
                <a:schemeClr val="tx2"/>
              </a:solidFill>
              <a:latin typeface="Fira sans"/>
            </a:endParaRPr>
          </a:p>
          <a:p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Opein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is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the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authorized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service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company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of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Genie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in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Canary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Island</a:t>
            </a:r>
          </a:p>
          <a:p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CTA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is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going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to do a new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maintenance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contract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this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year</a:t>
            </a:r>
            <a:endParaRPr lang="es-ES" sz="2000" dirty="0" smtClean="0">
              <a:solidFill>
                <a:schemeClr val="tx2"/>
              </a:solidFill>
              <a:latin typeface="Fira san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524" y="1502774"/>
            <a:ext cx="1352550" cy="584056"/>
          </a:xfrm>
          <a:prstGeom prst="rect">
            <a:avLst/>
          </a:prstGeom>
        </p:spPr>
      </p:pic>
      <p:sp>
        <p:nvSpPr>
          <p:cNvPr id="7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485" y="269529"/>
            <a:ext cx="2531494" cy="3375325"/>
          </a:xfrm>
          <a:prstGeom prst="rect">
            <a:avLst/>
          </a:prstGeom>
        </p:spPr>
      </p:pic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24006"/>
              </p:ext>
            </p:extLst>
          </p:nvPr>
        </p:nvGraphicFramePr>
        <p:xfrm>
          <a:off x="574341" y="3046413"/>
          <a:ext cx="8661400" cy="282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Hoja de cálculo" r:id="rId5" imgW="8661449" imgH="2825655" progId="Excel.Sheet.12">
                  <p:link updateAutomatic="1"/>
                </p:oleObj>
              </mc:Choice>
              <mc:Fallback>
                <p:oleObj name="Hoja de cálculo" r:id="rId5" imgW="8661449" imgH="282565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4341" y="3046413"/>
                        <a:ext cx="8661400" cy="282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99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94493" y="3078796"/>
            <a:ext cx="4897256" cy="312813"/>
          </a:xfrm>
          <a:prstGeom prst="rect">
            <a:avLst/>
          </a:prstGeom>
          <a:solidFill>
            <a:srgbClr val="FFA3A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5294492" y="1952612"/>
            <a:ext cx="4897257" cy="907223"/>
          </a:xfrm>
          <a:prstGeom prst="rect">
            <a:avLst/>
          </a:prstGeom>
          <a:solidFill>
            <a:srgbClr val="FFA3A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11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88533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ONSITE MAINTENANCE</a:t>
            </a:r>
          </a:p>
          <a:p>
            <a:r>
              <a:rPr lang="es-ES" sz="3200" dirty="0" smtClean="0">
                <a:solidFill>
                  <a:schemeClr val="tx2"/>
                </a:solidFill>
              </a:rPr>
              <a:t>GENSET, ENERGY CONTAINERS (4) </a:t>
            </a:r>
            <a:r>
              <a:rPr lang="es-ES" sz="3200" dirty="0">
                <a:solidFill>
                  <a:schemeClr val="tx2"/>
                </a:solidFill>
              </a:rPr>
              <a:t>AND ATS </a:t>
            </a:r>
            <a:endParaRPr lang="es-ES" sz="3200" dirty="0"/>
          </a:p>
          <a:p>
            <a:endParaRPr lang="es-ES" sz="3200" dirty="0" smtClean="0">
              <a:solidFill>
                <a:schemeClr val="tx2"/>
              </a:solidFill>
            </a:endParaRPr>
          </a:p>
          <a:p>
            <a:endParaRPr lang="es-ES" sz="3200" dirty="0" smtClean="0">
              <a:solidFill>
                <a:schemeClr val="tx2"/>
              </a:solidFill>
            </a:endParaRPr>
          </a:p>
        </p:txBody>
      </p:sp>
      <p:sp>
        <p:nvSpPr>
          <p:cNvPr id="7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16109" y="1988932"/>
            <a:ext cx="445783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GENSET + ENERGY CONTAINERS* </a:t>
            </a:r>
            <a:r>
              <a:rPr lang="es-ES" dirty="0" err="1" smtClean="0"/>
              <a:t>by</a:t>
            </a:r>
            <a:r>
              <a:rPr lang="es-ES" dirty="0" smtClean="0"/>
              <a:t> HITACHI</a:t>
            </a:r>
            <a:endParaRPr lang="es-ES" dirty="0"/>
          </a:p>
        </p:txBody>
      </p:sp>
      <p:sp>
        <p:nvSpPr>
          <p:cNvPr id="18" name="Rectángulo 17"/>
          <p:cNvSpPr/>
          <p:nvPr/>
        </p:nvSpPr>
        <p:spPr>
          <a:xfrm>
            <a:off x="525200" y="1340319"/>
            <a:ext cx="4646876" cy="306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7299627" y="831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8058807" y="1925958"/>
            <a:ext cx="1576989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ABB</a:t>
            </a:r>
          </a:p>
          <a:p>
            <a:pPr algn="ctr"/>
            <a:r>
              <a:rPr lang="es-ES" dirty="0" smtClean="0"/>
              <a:t>PEDRO BRITO</a:t>
            </a:r>
          </a:p>
          <a:p>
            <a:pPr algn="ctr"/>
            <a:r>
              <a:rPr lang="es-ES" dirty="0" smtClean="0"/>
              <a:t>EXTINPALMA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294493" y="3078796"/>
            <a:ext cx="453766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GENSET           </a:t>
            </a:r>
            <a:r>
              <a:rPr lang="es-ES" dirty="0" err="1" smtClean="0"/>
              <a:t>by</a:t>
            </a:r>
            <a:r>
              <a:rPr lang="es-ES" dirty="0" smtClean="0"/>
              <a:t>                ERGA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294493" y="2225506"/>
            <a:ext cx="276431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ENERGY CONTAINER*     </a:t>
            </a:r>
            <a:r>
              <a:rPr lang="es-ES" dirty="0" err="1" smtClean="0"/>
              <a:t>by</a:t>
            </a:r>
            <a:endParaRPr lang="es-ES" dirty="0"/>
          </a:p>
        </p:txBody>
      </p:sp>
      <p:sp>
        <p:nvSpPr>
          <p:cNvPr id="8" name="Flecha derecha 7"/>
          <p:cNvSpPr/>
          <p:nvPr/>
        </p:nvSpPr>
        <p:spPr>
          <a:xfrm>
            <a:off x="547535" y="5281180"/>
            <a:ext cx="9867442" cy="694124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ysClr val="windowText" lastClr="000000"/>
                </a:solidFill>
              </a:rPr>
              <a:t>ATS </a:t>
            </a:r>
            <a:r>
              <a:rPr lang="es-ES" dirty="0" err="1" smtClean="0">
                <a:solidFill>
                  <a:sysClr val="windowText" lastClr="000000"/>
                </a:solidFill>
              </a:rPr>
              <a:t>by</a:t>
            </a:r>
            <a:r>
              <a:rPr lang="es-ES" dirty="0" smtClean="0">
                <a:solidFill>
                  <a:sysClr val="windowText" lastClr="000000"/>
                </a:solidFill>
              </a:rPr>
              <a:t> IAC </a:t>
            </a:r>
            <a:endParaRPr lang="es-ES" dirty="0">
              <a:solidFill>
                <a:sysClr val="windowText" lastClr="00000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0770514" y="5882271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* </a:t>
            </a:r>
            <a:r>
              <a:rPr lang="es-ES" sz="1400" dirty="0" err="1" smtClean="0"/>
              <a:t>It</a:t>
            </a:r>
            <a:r>
              <a:rPr lang="es-ES" sz="1400" dirty="0" smtClean="0"/>
              <a:t> </a:t>
            </a:r>
            <a:r>
              <a:rPr lang="es-ES" sz="1400" dirty="0" err="1" smtClean="0"/>
              <a:t>is</a:t>
            </a:r>
            <a:r>
              <a:rPr lang="es-ES" sz="1400" dirty="0" smtClean="0"/>
              <a:t> </a:t>
            </a:r>
            <a:r>
              <a:rPr lang="es-ES" sz="1400" dirty="0" err="1" smtClean="0"/>
              <a:t>not</a:t>
            </a:r>
            <a:r>
              <a:rPr lang="es-ES" sz="1400" dirty="0" smtClean="0"/>
              <a:t> INFRA</a:t>
            </a:r>
            <a:endParaRPr lang="es-ES" sz="1400" dirty="0"/>
          </a:p>
        </p:txBody>
      </p:sp>
      <p:sp>
        <p:nvSpPr>
          <p:cNvPr id="21" name="Flecha derecha 20"/>
          <p:cNvSpPr/>
          <p:nvPr/>
        </p:nvSpPr>
        <p:spPr>
          <a:xfrm>
            <a:off x="5172076" y="1208778"/>
            <a:ext cx="5019674" cy="576000"/>
          </a:xfrm>
          <a:prstGeom prst="rightArrow">
            <a:avLst>
              <a:gd name="adj1" fmla="val 52205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513111" y="1329506"/>
            <a:ext cx="5980433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OCT-2018  				JUNE-2020     JULY-2020</a:t>
            </a:r>
            <a:endParaRPr lang="es-ES" sz="1400" dirty="0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685121"/>
              </p:ext>
            </p:extLst>
          </p:nvPr>
        </p:nvGraphicFramePr>
        <p:xfrm>
          <a:off x="513110" y="2563311"/>
          <a:ext cx="4463829" cy="1274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Hoja de cálculo" r:id="rId3" imgW="4292452" imgH="1225719" progId="Excel.Sheet.12">
                  <p:link updateAutomatic="1"/>
                </p:oleObj>
              </mc:Choice>
              <mc:Fallback>
                <p:oleObj name="Hoja de cálculo" r:id="rId3" imgW="4292452" imgH="122571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3110" y="2563311"/>
                        <a:ext cx="4463829" cy="1274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404148"/>
              </p:ext>
            </p:extLst>
          </p:nvPr>
        </p:nvGraphicFramePr>
        <p:xfrm>
          <a:off x="5294492" y="3607519"/>
          <a:ext cx="4897257" cy="1263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Hoja de cálculo" r:id="rId5" imgW="4159090" imgH="1073099" progId="Excel.Sheet.12">
                  <p:link updateAutomatic="1"/>
                </p:oleObj>
              </mc:Choice>
              <mc:Fallback>
                <p:oleObj name="Hoja de cálculo" r:id="rId5" imgW="4159090" imgH="107309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94492" y="3607519"/>
                        <a:ext cx="4897257" cy="1263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25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6" y="121443"/>
            <a:ext cx="1005138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ONSITE MAINTENANCE</a:t>
            </a:r>
          </a:p>
          <a:p>
            <a:r>
              <a:rPr lang="es-ES" sz="3200" dirty="0" smtClean="0">
                <a:solidFill>
                  <a:schemeClr val="tx2"/>
                </a:solidFill>
              </a:rPr>
              <a:t>IT CONTAINER</a:t>
            </a:r>
          </a:p>
          <a:p>
            <a:endParaRPr lang="es-ES" sz="3200" dirty="0" smtClean="0">
              <a:solidFill>
                <a:schemeClr val="tx2"/>
              </a:solidFill>
            </a:endParaRPr>
          </a:p>
          <a:p>
            <a:r>
              <a:rPr lang="es-ES" sz="2400" b="1" dirty="0">
                <a:solidFill>
                  <a:schemeClr val="tx2"/>
                </a:solidFill>
                <a:latin typeface="Fira sans"/>
              </a:rPr>
              <a:t>SCHNEIDER </a:t>
            </a:r>
            <a:r>
              <a:rPr lang="es-ES" sz="2400" b="1" dirty="0" err="1">
                <a:solidFill>
                  <a:schemeClr val="tx2"/>
                </a:solidFill>
                <a:latin typeface="Fira sans"/>
              </a:rPr>
              <a:t>maintenance</a:t>
            </a:r>
            <a:r>
              <a:rPr lang="es-ES" sz="2400" b="1" dirty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400" b="1" dirty="0" err="1">
                <a:solidFill>
                  <a:schemeClr val="tx2"/>
                </a:solidFill>
                <a:latin typeface="Fira sans"/>
              </a:rPr>
              <a:t>contract</a:t>
            </a:r>
            <a:endParaRPr lang="es-ES" sz="2400" b="1" dirty="0">
              <a:solidFill>
                <a:schemeClr val="tx2"/>
              </a:solidFill>
              <a:latin typeface="Fira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PREVENTIVE and CORRECTIVE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maintenance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(</a:t>
            </a:r>
            <a:r>
              <a:rPr lang="es-ES" sz="2000" dirty="0" err="1">
                <a:solidFill>
                  <a:schemeClr val="tx2"/>
                </a:solidFill>
                <a:latin typeface="Fira sans"/>
              </a:rPr>
              <a:t>if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applicable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) </a:t>
            </a:r>
            <a:r>
              <a:rPr lang="es-ES" sz="2000" dirty="0" smtClean="0">
                <a:solidFill>
                  <a:schemeClr val="tx2"/>
                </a:solidFill>
                <a:latin typeface="Fira sans"/>
                <a:sym typeface="Wingdings" panose="05000000000000000000" pitchFamily="2" charset="2"/>
              </a:rPr>
              <a:t> ~20 k€/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  <a:sym typeface="Wingdings" panose="05000000000000000000" pitchFamily="2" charset="2"/>
              </a:rPr>
              <a:t>year</a:t>
            </a:r>
            <a:endParaRPr lang="es-ES" sz="2000" dirty="0">
              <a:solidFill>
                <a:schemeClr val="tx2"/>
              </a:solidFill>
              <a:latin typeface="Fira san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Visual,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electronic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,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power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and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ambient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inspection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(1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visit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/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year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tx2"/>
                </a:solidFill>
                <a:latin typeface="Fira sans"/>
              </a:rPr>
              <a:t>Cooling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>
                <a:solidFill>
                  <a:schemeClr val="tx2"/>
                </a:solidFill>
                <a:latin typeface="Fira sans"/>
              </a:rPr>
              <a:t>system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 (2 </a:t>
            </a:r>
            <a:r>
              <a:rPr lang="es-ES" sz="2000" dirty="0" err="1">
                <a:solidFill>
                  <a:schemeClr val="tx2"/>
                </a:solidFill>
                <a:latin typeface="Fira sans"/>
              </a:rPr>
              <a:t>visits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/</a:t>
            </a:r>
            <a:r>
              <a:rPr lang="es-ES" sz="2000" dirty="0" err="1">
                <a:solidFill>
                  <a:schemeClr val="tx2"/>
                </a:solidFill>
                <a:latin typeface="Fira sans"/>
              </a:rPr>
              <a:t>year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chemeClr val="tx2"/>
                </a:solidFill>
                <a:latin typeface="Fira sans"/>
              </a:rPr>
              <a:t>Fire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>
                <a:solidFill>
                  <a:schemeClr val="tx2"/>
                </a:solidFill>
                <a:latin typeface="Fira sans"/>
              </a:rPr>
              <a:t>extinguisher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>
                <a:solidFill>
                  <a:schemeClr val="tx2"/>
                </a:solidFill>
                <a:latin typeface="Fira sans"/>
              </a:rPr>
              <a:t>system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 (4 </a:t>
            </a:r>
            <a:r>
              <a:rPr lang="es-ES" sz="2000" dirty="0" err="1">
                <a:solidFill>
                  <a:schemeClr val="tx2"/>
                </a:solidFill>
                <a:latin typeface="Fira sans"/>
              </a:rPr>
              <a:t>visits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/</a:t>
            </a:r>
            <a:r>
              <a:rPr lang="es-ES" sz="2000" dirty="0" err="1">
                <a:solidFill>
                  <a:schemeClr val="tx2"/>
                </a:solidFill>
                <a:latin typeface="Fira sans"/>
              </a:rPr>
              <a:t>year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)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by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Tyco</a:t>
            </a:r>
            <a:endParaRPr lang="es-ES" sz="2000" dirty="0">
              <a:solidFill>
                <a:schemeClr val="tx2"/>
              </a:solidFill>
              <a:latin typeface="Fira san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EcoStruxure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>
                <a:solidFill>
                  <a:schemeClr val="tx2"/>
                </a:solidFill>
                <a:latin typeface="Fira sans"/>
              </a:rPr>
              <a:t>Asset</a:t>
            </a:r>
            <a:r>
              <a:rPr lang="es-ES" sz="2000" dirty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>
                <a:solidFill>
                  <a:schemeClr val="tx2"/>
                </a:solidFill>
                <a:latin typeface="Fira sans"/>
              </a:rPr>
              <a:t>Advisor</a:t>
            </a:r>
            <a:endParaRPr lang="es-ES" sz="2000" dirty="0">
              <a:solidFill>
                <a:schemeClr val="tx2"/>
              </a:solidFill>
              <a:latin typeface="Fira sans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Technical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assistant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24/7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000" dirty="0" smtClean="0">
              <a:solidFill>
                <a:schemeClr val="tx2"/>
              </a:solidFill>
              <a:latin typeface="Fira sans"/>
            </a:endParaRPr>
          </a:p>
          <a:p>
            <a:r>
              <a:rPr lang="es-ES" sz="2400" b="1" dirty="0" smtClean="0">
                <a:solidFill>
                  <a:schemeClr val="tx2"/>
                </a:solidFill>
                <a:latin typeface="Fira sans"/>
              </a:rPr>
              <a:t>FUJITSU</a:t>
            </a:r>
            <a:r>
              <a:rPr lang="es-ES" sz="24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b="1" dirty="0" err="1">
                <a:solidFill>
                  <a:schemeClr val="tx2"/>
                </a:solidFill>
                <a:latin typeface="Fira sans"/>
              </a:rPr>
              <a:t>maintenance</a:t>
            </a:r>
            <a:r>
              <a:rPr lang="es-ES" sz="2000" b="1" dirty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b="1" dirty="0" err="1">
                <a:solidFill>
                  <a:schemeClr val="tx2"/>
                </a:solidFill>
                <a:latin typeface="Fira sans"/>
              </a:rPr>
              <a:t>contract</a:t>
            </a:r>
            <a:endParaRPr lang="es-ES" sz="2000" b="1" dirty="0">
              <a:solidFill>
                <a:schemeClr val="tx2"/>
              </a:solidFill>
              <a:latin typeface="Fira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PREVENTIVE and CORRECTIVE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maintenance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(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if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 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</a:rPr>
              <a:t>applicable</a:t>
            </a:r>
            <a:r>
              <a:rPr lang="es-ES" sz="2000" dirty="0" smtClean="0">
                <a:solidFill>
                  <a:schemeClr val="tx2"/>
                </a:solidFill>
                <a:latin typeface="Fira sans"/>
              </a:rPr>
              <a:t>) </a:t>
            </a:r>
            <a:r>
              <a:rPr lang="es-ES" sz="2000" dirty="0" smtClean="0">
                <a:solidFill>
                  <a:schemeClr val="tx2"/>
                </a:solidFill>
                <a:latin typeface="Fira sans"/>
                <a:sym typeface="Wingdings" panose="05000000000000000000" pitchFamily="2" charset="2"/>
              </a:rPr>
              <a:t>~17 k€/</a:t>
            </a:r>
            <a:r>
              <a:rPr lang="es-ES" sz="2000" dirty="0" err="1" smtClean="0">
                <a:solidFill>
                  <a:schemeClr val="tx2"/>
                </a:solidFill>
                <a:latin typeface="Fira sans"/>
                <a:sym typeface="Wingdings" panose="05000000000000000000" pitchFamily="2" charset="2"/>
              </a:rPr>
              <a:t>year</a:t>
            </a:r>
            <a:endParaRPr lang="es-ES" sz="2000" dirty="0" smtClean="0">
              <a:solidFill>
                <a:schemeClr val="tx2"/>
              </a:solidFill>
              <a:latin typeface="Fira sans"/>
            </a:endParaRPr>
          </a:p>
        </p:txBody>
      </p:sp>
      <p:sp>
        <p:nvSpPr>
          <p:cNvPr id="7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6806153" y="2856322"/>
            <a:ext cx="1211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 err="1" smtClean="0">
                <a:solidFill>
                  <a:schemeClr val="accent3">
                    <a:lumMod val="75000"/>
                  </a:schemeClr>
                </a:solidFill>
              </a:rPr>
              <a:t>Last</a:t>
            </a:r>
            <a:r>
              <a:rPr lang="es-ES" sz="20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sz="2000" i="1" dirty="0" err="1" smtClean="0">
                <a:solidFill>
                  <a:schemeClr val="accent3">
                    <a:lumMod val="75000"/>
                  </a:schemeClr>
                </a:solidFill>
              </a:rPr>
              <a:t>week</a:t>
            </a:r>
            <a:endParaRPr lang="es-ES" sz="2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733828" y="2572700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i="1" dirty="0" err="1" smtClean="0">
                <a:solidFill>
                  <a:schemeClr val="accent3">
                    <a:lumMod val="75000"/>
                  </a:schemeClr>
                </a:solidFill>
              </a:rPr>
              <a:t>This</a:t>
            </a:r>
            <a:r>
              <a:rPr lang="es-ES" sz="20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sz="2000" i="1" dirty="0" err="1" smtClean="0">
                <a:solidFill>
                  <a:schemeClr val="accent3">
                    <a:lumMod val="75000"/>
                  </a:schemeClr>
                </a:solidFill>
              </a:rPr>
              <a:t>week</a:t>
            </a:r>
            <a:endParaRPr lang="es-ES" sz="2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96" y="2464931"/>
            <a:ext cx="1902379" cy="158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13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ONSITE MAINTENANCE</a:t>
            </a:r>
          </a:p>
          <a:p>
            <a:r>
              <a:rPr lang="es-ES" sz="3200" dirty="0" smtClean="0">
                <a:solidFill>
                  <a:schemeClr val="tx2"/>
                </a:solidFill>
              </a:rPr>
              <a:t>INSURANCE, CLEANING and OTHERS</a:t>
            </a:r>
          </a:p>
          <a:p>
            <a:endParaRPr lang="es-ES" sz="3200" dirty="0">
              <a:solidFill>
                <a:schemeClr val="tx2"/>
              </a:solidFill>
            </a:endParaRPr>
          </a:p>
          <a:p>
            <a:r>
              <a:rPr lang="es-ES" sz="3200" dirty="0" err="1" smtClean="0">
                <a:solidFill>
                  <a:schemeClr val="tx2"/>
                </a:solidFill>
              </a:rPr>
              <a:t>All</a:t>
            </a:r>
            <a:r>
              <a:rPr lang="es-ES" sz="3200" dirty="0" smtClean="0">
                <a:solidFill>
                  <a:schemeClr val="tx2"/>
                </a:solidFill>
              </a:rPr>
              <a:t> </a:t>
            </a:r>
            <a:r>
              <a:rPr lang="es-ES" sz="3200" dirty="0" err="1" smtClean="0">
                <a:solidFill>
                  <a:schemeClr val="tx2"/>
                </a:solidFill>
              </a:rPr>
              <a:t>included</a:t>
            </a:r>
            <a:r>
              <a:rPr lang="es-ES" sz="3200" dirty="0" smtClean="0">
                <a:solidFill>
                  <a:schemeClr val="tx2"/>
                </a:solidFill>
              </a:rPr>
              <a:t> </a:t>
            </a:r>
            <a:r>
              <a:rPr lang="es-ES" sz="3200" dirty="0" err="1" smtClean="0">
                <a:solidFill>
                  <a:schemeClr val="tx2"/>
                </a:solidFill>
              </a:rPr>
              <a:t>insurance</a:t>
            </a:r>
            <a:r>
              <a:rPr lang="es-ES" sz="3200" dirty="0" smtClean="0">
                <a:solidFill>
                  <a:schemeClr val="tx2"/>
                </a:solidFill>
              </a:rPr>
              <a:t> </a:t>
            </a:r>
            <a:r>
              <a:rPr lang="es-ES" sz="3200" dirty="0" err="1" smtClean="0">
                <a:solidFill>
                  <a:schemeClr val="tx2"/>
                </a:solidFill>
              </a:rPr>
              <a:t>by</a:t>
            </a:r>
            <a:r>
              <a:rPr lang="es-ES" sz="3200" dirty="0" smtClean="0">
                <a:solidFill>
                  <a:schemeClr val="tx2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err="1" smtClean="0">
                <a:solidFill>
                  <a:schemeClr val="tx2"/>
                </a:solidFill>
              </a:rPr>
              <a:t>One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incident</a:t>
            </a:r>
            <a:r>
              <a:rPr lang="es-ES" sz="2800" dirty="0" smtClean="0">
                <a:solidFill>
                  <a:schemeClr val="tx2"/>
                </a:solidFill>
              </a:rPr>
              <a:t> and </a:t>
            </a:r>
            <a:r>
              <a:rPr lang="es-ES" sz="2800" dirty="0" err="1" smtClean="0">
                <a:solidFill>
                  <a:schemeClr val="tx2"/>
                </a:solidFill>
              </a:rPr>
              <a:t>they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worked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very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well</a:t>
            </a:r>
            <a:endParaRPr lang="es-ES" sz="2800" dirty="0" smtClean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>
              <a:solidFill>
                <a:schemeClr val="tx2"/>
              </a:solidFill>
            </a:endParaRPr>
          </a:p>
          <a:p>
            <a:r>
              <a:rPr lang="es-ES" sz="2800" dirty="0" err="1" smtClean="0">
                <a:solidFill>
                  <a:schemeClr val="tx2"/>
                </a:solidFill>
              </a:rPr>
              <a:t>Cleaning</a:t>
            </a:r>
            <a:r>
              <a:rPr lang="es-ES" sz="2800" dirty="0" smtClean="0">
                <a:solidFill>
                  <a:schemeClr val="tx2"/>
                </a:solidFill>
              </a:rPr>
              <a:t> Company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err="1" smtClean="0">
                <a:solidFill>
                  <a:schemeClr val="tx2"/>
                </a:solidFill>
              </a:rPr>
              <a:t>They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clean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the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commissioning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container</a:t>
            </a:r>
            <a:r>
              <a:rPr lang="es-ES" sz="2800" dirty="0" smtClean="0">
                <a:solidFill>
                  <a:schemeClr val="tx2"/>
                </a:solidFill>
              </a:rPr>
              <a:t> once/</a:t>
            </a:r>
            <a:r>
              <a:rPr lang="es-ES" sz="2800" dirty="0" err="1" smtClean="0">
                <a:solidFill>
                  <a:schemeClr val="tx2"/>
                </a:solidFill>
              </a:rPr>
              <a:t>week</a:t>
            </a:r>
            <a:endParaRPr lang="es-ES" sz="2800" dirty="0" smtClean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>
              <a:solidFill>
                <a:schemeClr val="tx2"/>
              </a:solidFill>
            </a:endParaRPr>
          </a:p>
          <a:p>
            <a:r>
              <a:rPr lang="es-ES" sz="2800" dirty="0" smtClean="0">
                <a:solidFill>
                  <a:schemeClr val="tx2"/>
                </a:solidFill>
              </a:rPr>
              <a:t>A/C </a:t>
            </a:r>
            <a:r>
              <a:rPr lang="es-ES" sz="2800" dirty="0" err="1" smtClean="0">
                <a:solidFill>
                  <a:schemeClr val="tx2"/>
                </a:solidFill>
              </a:rPr>
              <a:t>from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commissioning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>
                <a:solidFill>
                  <a:schemeClr val="tx2"/>
                </a:solidFill>
              </a:rPr>
              <a:t>c</a:t>
            </a:r>
            <a:r>
              <a:rPr lang="es-ES" sz="2800" dirty="0" err="1" smtClean="0">
                <a:solidFill>
                  <a:schemeClr val="tx2"/>
                </a:solidFill>
              </a:rPr>
              <a:t>ontainer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by</a:t>
            </a:r>
            <a:r>
              <a:rPr lang="es-ES" sz="2800" dirty="0" smtClean="0">
                <a:solidFill>
                  <a:schemeClr val="tx2"/>
                </a:solidFill>
              </a:rPr>
              <a:t> local staff</a:t>
            </a:r>
          </a:p>
          <a:p>
            <a:endParaRPr lang="es-ES" sz="2800" dirty="0" smtClean="0">
              <a:solidFill>
                <a:schemeClr val="tx2"/>
              </a:solidFill>
            </a:endParaRPr>
          </a:p>
          <a:p>
            <a:r>
              <a:rPr lang="es-ES" sz="2800" dirty="0" smtClean="0">
                <a:solidFill>
                  <a:schemeClr val="tx2"/>
                </a:solidFill>
              </a:rPr>
              <a:t>Puntual </a:t>
            </a:r>
            <a:r>
              <a:rPr lang="es-ES" sz="2800" dirty="0" err="1" smtClean="0">
                <a:solidFill>
                  <a:schemeClr val="tx2"/>
                </a:solidFill>
              </a:rPr>
              <a:t>corrective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maintenance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</a:p>
          <a:p>
            <a:endParaRPr lang="es-ES" sz="32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239113"/>
              </p:ext>
            </p:extLst>
          </p:nvPr>
        </p:nvGraphicFramePr>
        <p:xfrm>
          <a:off x="7951133" y="1164030"/>
          <a:ext cx="3111500" cy="1289050"/>
        </p:xfrm>
        <a:graphic>
          <a:graphicData uri="http://schemas.openxmlformats.org/drawingml/2006/table">
            <a:tbl>
              <a:tblPr/>
              <a:tblGrid>
                <a:gridCol w="1469850"/>
                <a:gridCol w="1641650"/>
              </a:tblGrid>
              <a:tr h="1841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F8D4D0"/>
                          </a:solidFill>
                          <a:effectLst/>
                          <a:latin typeface="Calibri" panose="020F0502020204030204" pitchFamily="34" charset="0"/>
                        </a:rPr>
                        <a:t>INSURANCES LST1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E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5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CHUBB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5DB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DURATION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14-10-19 to 14-10-20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2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54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5476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INCLUSIVE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9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18,575.10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9ED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CIVIL RESPONSABILITY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3,386.19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21,961.29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CB"/>
                    </a:solidFill>
                  </a:tcPr>
                </a:tc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t="37188" b="38585"/>
          <a:stretch/>
        </p:blipFill>
        <p:spPr>
          <a:xfrm>
            <a:off x="4777327" y="1669080"/>
            <a:ext cx="2466975" cy="4476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176" y="2876410"/>
            <a:ext cx="1624749" cy="633653"/>
          </a:xfrm>
          <a:prstGeom prst="rect">
            <a:avLst/>
          </a:prstGeom>
        </p:spPr>
      </p:pic>
      <p:sp>
        <p:nvSpPr>
          <p:cNvPr id="1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159" y="3090445"/>
            <a:ext cx="2219816" cy="295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14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OFFSITE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MAINTENANCE (MIRCA)</a:t>
            </a:r>
          </a:p>
          <a:p>
            <a:r>
              <a:rPr lang="es-ES" sz="3200" dirty="0" err="1">
                <a:solidFill>
                  <a:schemeClr val="tx2"/>
                </a:solidFill>
              </a:rPr>
              <a:t>Fire</a:t>
            </a:r>
            <a:r>
              <a:rPr lang="es-ES" sz="3200" dirty="0">
                <a:solidFill>
                  <a:schemeClr val="tx2"/>
                </a:solidFill>
              </a:rPr>
              <a:t> </a:t>
            </a:r>
            <a:r>
              <a:rPr lang="es-ES" sz="3200" dirty="0" err="1" smtClean="0">
                <a:solidFill>
                  <a:schemeClr val="tx2"/>
                </a:solidFill>
              </a:rPr>
              <a:t>Extinguishers</a:t>
            </a:r>
            <a:r>
              <a:rPr lang="es-ES" sz="3200" dirty="0">
                <a:solidFill>
                  <a:schemeClr val="tx2"/>
                </a:solidFill>
              </a:rPr>
              <a:t> </a:t>
            </a:r>
            <a:endParaRPr lang="es-ES" sz="3200" dirty="0" smtClean="0">
              <a:solidFill>
                <a:schemeClr val="tx2"/>
              </a:solidFill>
            </a:endParaRPr>
          </a:p>
          <a:p>
            <a:endParaRPr lang="es-ES" sz="3200" dirty="0">
              <a:solidFill>
                <a:schemeClr val="tx2"/>
              </a:solidFill>
            </a:endParaRPr>
          </a:p>
          <a:p>
            <a:r>
              <a:rPr lang="en-US" sz="3200" b="1" dirty="0" smtClean="0">
                <a:solidFill>
                  <a:srgbClr val="002060"/>
                </a:solidFill>
                <a:latin typeface="Fira sans"/>
              </a:rPr>
              <a:t>Batch 4: MIRCA STORAGE BUILDING</a:t>
            </a:r>
            <a:endParaRPr lang="en-US" sz="3200" b="1" dirty="0">
              <a:solidFill>
                <a:srgbClr val="002060"/>
              </a:solidFill>
              <a:latin typeface="Fira sans"/>
            </a:endParaRPr>
          </a:p>
        </p:txBody>
      </p:sp>
      <p:sp>
        <p:nvSpPr>
          <p:cNvPr id="9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77838" y="5390027"/>
            <a:ext cx="3800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Hired</a:t>
            </a:r>
            <a:r>
              <a:rPr lang="es-ES" dirty="0" smtClean="0"/>
              <a:t> </a:t>
            </a:r>
            <a:r>
              <a:rPr lang="es-ES" dirty="0" err="1" smtClean="0"/>
              <a:t>company</a:t>
            </a:r>
            <a:r>
              <a:rPr lang="es-ES" dirty="0" smtClean="0"/>
              <a:t>: </a:t>
            </a:r>
            <a:r>
              <a:rPr lang="es-ES" dirty="0" err="1" smtClean="0"/>
              <a:t>Extinpalma</a:t>
            </a:r>
            <a:endParaRPr lang="es-ES" dirty="0" smtClean="0"/>
          </a:p>
          <a:p>
            <a:r>
              <a:rPr lang="es-ES" dirty="0" smtClean="0"/>
              <a:t>Do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need</a:t>
            </a:r>
            <a:r>
              <a:rPr lang="es-ES" dirty="0" smtClean="0"/>
              <a:t> to stop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telescope</a:t>
            </a:r>
            <a:r>
              <a:rPr lang="es-ES" dirty="0" smtClean="0"/>
              <a:t>? NO</a:t>
            </a:r>
          </a:p>
          <a:p>
            <a:r>
              <a:rPr lang="es-ES" dirty="0" err="1" smtClean="0"/>
              <a:t>Preventive</a:t>
            </a:r>
            <a:r>
              <a:rPr lang="es-ES" dirty="0" smtClean="0"/>
              <a:t> </a:t>
            </a:r>
            <a:r>
              <a:rPr lang="es-ES" dirty="0" err="1" smtClean="0"/>
              <a:t>maintenance</a:t>
            </a:r>
            <a:endParaRPr lang="es-ES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08883"/>
              </p:ext>
            </p:extLst>
          </p:nvPr>
        </p:nvGraphicFramePr>
        <p:xfrm>
          <a:off x="1008815" y="2202327"/>
          <a:ext cx="5746750" cy="318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name="Hoja de cálculo" r:id="rId3" imgW="5746812" imgH="3187583" progId="Excel.Sheet.12">
                  <p:link updateAutomatic="1"/>
                </p:oleObj>
              </mc:Choice>
              <mc:Fallback>
                <p:oleObj name="Hoja de cálculo" r:id="rId3" imgW="5746812" imgH="3187583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8815" y="2202327"/>
                        <a:ext cx="5746750" cy="318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80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OFFSITE MAINTENANCE (MIRCA)</a:t>
            </a:r>
          </a:p>
          <a:p>
            <a:r>
              <a:rPr lang="es-ES" sz="3200" dirty="0" smtClean="0">
                <a:solidFill>
                  <a:schemeClr val="tx2"/>
                </a:solidFill>
              </a:rPr>
              <a:t>INSURANCE and OTHERS</a:t>
            </a:r>
          </a:p>
          <a:p>
            <a:endParaRPr lang="es-ES" sz="3200" dirty="0">
              <a:solidFill>
                <a:schemeClr val="tx2"/>
              </a:solidFill>
            </a:endParaRPr>
          </a:p>
          <a:p>
            <a:r>
              <a:rPr lang="es-ES" sz="3200" dirty="0" err="1">
                <a:solidFill>
                  <a:schemeClr val="tx2"/>
                </a:solidFill>
              </a:rPr>
              <a:t>I</a:t>
            </a:r>
            <a:r>
              <a:rPr lang="es-ES" sz="3200" dirty="0" err="1" smtClean="0">
                <a:solidFill>
                  <a:schemeClr val="tx2"/>
                </a:solidFill>
              </a:rPr>
              <a:t>nsurance</a:t>
            </a:r>
            <a:r>
              <a:rPr lang="es-ES" sz="3200" dirty="0" smtClean="0">
                <a:solidFill>
                  <a:schemeClr val="tx2"/>
                </a:solidFill>
              </a:rPr>
              <a:t> </a:t>
            </a:r>
            <a:r>
              <a:rPr lang="es-ES" sz="3200" dirty="0" err="1" smtClean="0">
                <a:solidFill>
                  <a:schemeClr val="tx2"/>
                </a:solidFill>
              </a:rPr>
              <a:t>by</a:t>
            </a:r>
            <a:r>
              <a:rPr lang="es-ES" sz="3200" dirty="0" smtClean="0">
                <a:solidFill>
                  <a:schemeClr val="tx2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>
              <a:solidFill>
                <a:schemeClr val="tx2"/>
              </a:solidFill>
            </a:endParaRPr>
          </a:p>
          <a:p>
            <a:endParaRPr lang="es-ES" sz="2800" dirty="0" smtClean="0">
              <a:solidFill>
                <a:schemeClr val="tx2"/>
              </a:solidFill>
            </a:endParaRPr>
          </a:p>
          <a:p>
            <a:r>
              <a:rPr lang="es-ES" sz="2800" dirty="0" err="1" smtClean="0">
                <a:solidFill>
                  <a:schemeClr val="tx2"/>
                </a:solidFill>
              </a:rPr>
              <a:t>Alarm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by</a:t>
            </a:r>
            <a:endParaRPr lang="es-ES" sz="2800" dirty="0" smtClean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800" dirty="0">
              <a:solidFill>
                <a:schemeClr val="tx2"/>
              </a:solidFill>
            </a:endParaRPr>
          </a:p>
          <a:p>
            <a:endParaRPr lang="es-ES" sz="2800" dirty="0" smtClean="0">
              <a:solidFill>
                <a:schemeClr val="tx2"/>
              </a:solidFill>
            </a:endParaRPr>
          </a:p>
          <a:p>
            <a:r>
              <a:rPr lang="es-ES" sz="2800" dirty="0" err="1" smtClean="0">
                <a:solidFill>
                  <a:schemeClr val="tx2"/>
                </a:solidFill>
              </a:rPr>
              <a:t>Other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maintenance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from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the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owner</a:t>
            </a:r>
            <a:r>
              <a:rPr lang="es-ES" sz="2800" dirty="0" smtClean="0">
                <a:solidFill>
                  <a:schemeClr val="tx2"/>
                </a:solidFill>
              </a:rPr>
              <a:t> of </a:t>
            </a:r>
            <a:r>
              <a:rPr lang="es-ES" sz="2800" dirty="0" err="1" smtClean="0">
                <a:solidFill>
                  <a:schemeClr val="tx2"/>
                </a:solidFill>
              </a:rPr>
              <a:t>the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building</a:t>
            </a:r>
            <a:r>
              <a:rPr lang="es-ES" sz="2800" dirty="0" smtClean="0">
                <a:solidFill>
                  <a:schemeClr val="tx2"/>
                </a:solidFill>
              </a:rPr>
              <a:t> (</a:t>
            </a:r>
            <a:r>
              <a:rPr lang="es-ES" sz="2800" dirty="0" err="1" smtClean="0">
                <a:solidFill>
                  <a:schemeClr val="tx2"/>
                </a:solidFill>
              </a:rPr>
              <a:t>e.g</a:t>
            </a:r>
            <a:r>
              <a:rPr lang="es-ES" sz="2800" dirty="0" smtClean="0">
                <a:solidFill>
                  <a:schemeClr val="tx2"/>
                </a:solidFill>
              </a:rPr>
              <a:t>. to </a:t>
            </a:r>
            <a:r>
              <a:rPr lang="es-ES" sz="2800" dirty="0" err="1" smtClean="0">
                <a:solidFill>
                  <a:schemeClr val="tx2"/>
                </a:solidFill>
              </a:rPr>
              <a:t>paint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the</a:t>
            </a:r>
            <a:r>
              <a:rPr lang="es-ES" sz="2800" dirty="0" smtClean="0">
                <a:solidFill>
                  <a:schemeClr val="tx2"/>
                </a:solidFill>
              </a:rPr>
              <a:t> </a:t>
            </a:r>
            <a:r>
              <a:rPr lang="es-ES" sz="2800" dirty="0" err="1" smtClean="0">
                <a:solidFill>
                  <a:schemeClr val="tx2"/>
                </a:solidFill>
              </a:rPr>
              <a:t>building</a:t>
            </a:r>
            <a:r>
              <a:rPr lang="es-ES" sz="2800" dirty="0" smtClean="0">
                <a:solidFill>
                  <a:schemeClr val="tx2"/>
                </a:solidFill>
              </a:rPr>
              <a:t>)</a:t>
            </a:r>
          </a:p>
          <a:p>
            <a:endParaRPr lang="es-ES" sz="2800" dirty="0" smtClean="0">
              <a:solidFill>
                <a:schemeClr val="tx2"/>
              </a:solidFill>
            </a:endParaRPr>
          </a:p>
          <a:p>
            <a:endParaRPr lang="es-ES" sz="3200" dirty="0" smtClean="0">
              <a:solidFill>
                <a:schemeClr val="tx2"/>
              </a:solidFill>
            </a:endParaRPr>
          </a:p>
        </p:txBody>
      </p:sp>
      <p:sp>
        <p:nvSpPr>
          <p:cNvPr id="1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292846"/>
              </p:ext>
            </p:extLst>
          </p:nvPr>
        </p:nvGraphicFramePr>
        <p:xfrm>
          <a:off x="3869625" y="2587305"/>
          <a:ext cx="3111500" cy="1278890"/>
        </p:xfrm>
        <a:graphic>
          <a:graphicData uri="http://schemas.openxmlformats.org/drawingml/2006/table">
            <a:tbl>
              <a:tblPr/>
              <a:tblGrid>
                <a:gridCol w="1469850"/>
                <a:gridCol w="1641650"/>
              </a:tblGrid>
              <a:tr h="1841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ALARM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5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COMPANY: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9A9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SECURITAS DIRECT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9A91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LOCATION: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MIRCA STORAGE BUILDING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D4D0"/>
                    </a:solidFill>
                  </a:tcPr>
                </a:tc>
              </a:tr>
              <a:tr h="63500"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INSTALATION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</a:t>
                      </a:r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647.35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MANTEINANCE/MONTH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45 €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023697"/>
              </p:ext>
            </p:extLst>
          </p:nvPr>
        </p:nvGraphicFramePr>
        <p:xfrm>
          <a:off x="5425375" y="1449389"/>
          <a:ext cx="3111500" cy="920750"/>
        </p:xfrm>
        <a:graphic>
          <a:graphicData uri="http://schemas.openxmlformats.org/drawingml/2006/table">
            <a:tbl>
              <a:tblPr/>
              <a:tblGrid>
                <a:gridCol w="1469850"/>
                <a:gridCol w="1641650"/>
              </a:tblGrid>
              <a:tr h="1841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F8D4D0"/>
                          </a:solidFill>
                          <a:effectLst/>
                          <a:latin typeface="Calibri" panose="020F0502020204030204" pitchFamily="34" charset="0"/>
                        </a:rPr>
                        <a:t>INSURANCE MIRCA STORAGE BUILDING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44E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COMPANY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5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MAPFRE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C5DB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54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 RISK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5476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DURATION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18-7-20 to</a:t>
                      </a:r>
                      <a:r>
                        <a:rPr lang="es-E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18-7-21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BF2"/>
                    </a:solidFill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4,863.63 </a:t>
                      </a:r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BECB"/>
                    </a:solidFill>
                  </a:tcPr>
                </a:tc>
              </a:tr>
            </a:tbl>
          </a:graphicData>
        </a:graphic>
      </p:graphicFrame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375" y="1141292"/>
            <a:ext cx="2308550" cy="11579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636" y="2587305"/>
            <a:ext cx="1205477" cy="83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16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MAINTENANCE</a:t>
            </a:r>
          </a:p>
          <a:p>
            <a:r>
              <a:rPr lang="es-ES" sz="3200" dirty="0" err="1" smtClean="0">
                <a:solidFill>
                  <a:schemeClr val="tx2"/>
                </a:solidFill>
              </a:rPr>
              <a:t>Activities</a:t>
            </a:r>
            <a:r>
              <a:rPr lang="es-ES" sz="3200" dirty="0" smtClean="0">
                <a:solidFill>
                  <a:schemeClr val="tx2"/>
                </a:solidFill>
              </a:rPr>
              <a:t> in 2019</a:t>
            </a:r>
          </a:p>
          <a:p>
            <a:endParaRPr lang="es-ES" sz="3200" dirty="0" smtClean="0">
              <a:solidFill>
                <a:schemeClr val="tx2"/>
              </a:solidFill>
            </a:endParaRPr>
          </a:p>
        </p:txBody>
      </p:sp>
      <p:sp>
        <p:nvSpPr>
          <p:cNvPr id="1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sp>
        <p:nvSpPr>
          <p:cNvPr id="20" name="Rectángulo 19"/>
          <p:cNvSpPr/>
          <p:nvPr/>
        </p:nvSpPr>
        <p:spPr>
          <a:xfrm>
            <a:off x="6629882" y="4310015"/>
            <a:ext cx="44896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Telescope manager and shifters time is not included here.</a:t>
            </a:r>
          </a:p>
          <a:p>
            <a:r>
              <a:rPr lang="en-US" dirty="0" smtClean="0"/>
              <a:t>Neither </a:t>
            </a:r>
            <a:r>
              <a:rPr lang="en-US" dirty="0"/>
              <a:t>most of the work done on remote.</a:t>
            </a:r>
            <a:endParaRPr lang="es-ES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3"/>
          <a:srcRect l="12091" r="8008"/>
          <a:stretch/>
        </p:blipFill>
        <p:spPr>
          <a:xfrm>
            <a:off x="4402663" y="1243968"/>
            <a:ext cx="3012248" cy="2539751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4"/>
          <a:srcRect r="5044"/>
          <a:stretch/>
        </p:blipFill>
        <p:spPr>
          <a:xfrm>
            <a:off x="7664691" y="1243968"/>
            <a:ext cx="3232695" cy="2554308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5"/>
          <a:srcRect l="2215" r="10580"/>
          <a:stretch/>
        </p:blipFill>
        <p:spPr>
          <a:xfrm>
            <a:off x="1051465" y="1243968"/>
            <a:ext cx="3101418" cy="2539748"/>
          </a:xfrm>
          <a:prstGeom prst="rect">
            <a:avLst/>
          </a:prstGeom>
        </p:spPr>
      </p:pic>
      <p:sp>
        <p:nvSpPr>
          <p:cNvPr id="29" name="CuadroTexto 28"/>
          <p:cNvSpPr txBox="1"/>
          <p:nvPr/>
        </p:nvSpPr>
        <p:spPr>
          <a:xfrm>
            <a:off x="9486900" y="5523447"/>
            <a:ext cx="2438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/>
              <a:t>Information</a:t>
            </a:r>
            <a:r>
              <a:rPr lang="es-ES" sz="1600" dirty="0" smtClean="0"/>
              <a:t> </a:t>
            </a:r>
            <a:r>
              <a:rPr lang="es-ES" sz="1600" dirty="0" err="1" smtClean="0"/>
              <a:t>from</a:t>
            </a:r>
            <a:r>
              <a:rPr lang="es-ES" sz="1600" dirty="0"/>
              <a:t> </a:t>
            </a:r>
            <a:r>
              <a:rPr lang="es-ES" sz="1600" dirty="0" smtClean="0"/>
              <a:t>LST1 </a:t>
            </a:r>
            <a:r>
              <a:rPr lang="es-ES" sz="1600" dirty="0" err="1" smtClean="0"/>
              <a:t>Commissioning</a:t>
            </a:r>
            <a:r>
              <a:rPr lang="es-ES" sz="1600" dirty="0" smtClean="0"/>
              <a:t> Excel file</a:t>
            </a:r>
            <a:endParaRPr lang="es-ES" sz="1600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31561"/>
              </p:ext>
            </p:extLst>
          </p:nvPr>
        </p:nvGraphicFramePr>
        <p:xfrm>
          <a:off x="1159075" y="4292380"/>
          <a:ext cx="3534665" cy="1011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Hoja de cálculo" r:id="rId6" imgW="2597014" imgH="742884" progId="Excel.Sheet.12">
                  <p:link updateAutomatic="1"/>
                </p:oleObj>
              </mc:Choice>
              <mc:Fallback>
                <p:oleObj name="Hoja de cálculo" r:id="rId6" imgW="2597014" imgH="74288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59075" y="4292380"/>
                        <a:ext cx="3534665" cy="1011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60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MAINTENANCE</a:t>
            </a:r>
          </a:p>
          <a:p>
            <a:r>
              <a:rPr lang="es-ES" sz="3200" dirty="0" err="1" smtClean="0">
                <a:solidFill>
                  <a:schemeClr val="tx2"/>
                </a:solidFill>
              </a:rPr>
              <a:t>Activities</a:t>
            </a:r>
            <a:r>
              <a:rPr lang="es-ES" sz="3200" dirty="0" smtClean="0">
                <a:solidFill>
                  <a:schemeClr val="tx2"/>
                </a:solidFill>
              </a:rPr>
              <a:t> in 2020</a:t>
            </a:r>
          </a:p>
          <a:p>
            <a:endParaRPr lang="es-ES" sz="3200" dirty="0" smtClean="0">
              <a:solidFill>
                <a:schemeClr val="tx2"/>
              </a:solidFill>
            </a:endParaRPr>
          </a:p>
        </p:txBody>
      </p:sp>
      <p:sp>
        <p:nvSpPr>
          <p:cNvPr id="1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sp>
        <p:nvSpPr>
          <p:cNvPr id="20" name="Rectángulo 19"/>
          <p:cNvSpPr/>
          <p:nvPr/>
        </p:nvSpPr>
        <p:spPr>
          <a:xfrm>
            <a:off x="6103410" y="3969072"/>
            <a:ext cx="59756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Information until July 2020</a:t>
            </a:r>
          </a:p>
          <a:p>
            <a:r>
              <a:rPr lang="en-US" dirty="0" smtClean="0"/>
              <a:t>Covid-19: no activities during 2 months</a:t>
            </a:r>
          </a:p>
          <a:p>
            <a:endParaRPr lang="en-US" dirty="0" smtClean="0"/>
          </a:p>
          <a:p>
            <a:r>
              <a:rPr lang="en-US" dirty="0" smtClean="0"/>
              <a:t>Telescope </a:t>
            </a:r>
            <a:r>
              <a:rPr lang="en-US" dirty="0"/>
              <a:t>manager </a:t>
            </a:r>
            <a:r>
              <a:rPr lang="en-US" dirty="0" smtClean="0"/>
              <a:t>and shifters time is </a:t>
            </a:r>
            <a:r>
              <a:rPr lang="en-US" dirty="0"/>
              <a:t>not included here.</a:t>
            </a:r>
          </a:p>
          <a:p>
            <a:r>
              <a:rPr lang="en-US" dirty="0"/>
              <a:t>Neither most of the work done on remote.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99" y="1269429"/>
            <a:ext cx="3422514" cy="24614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43" y="1269429"/>
            <a:ext cx="3438735" cy="24614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75" y="1261763"/>
            <a:ext cx="3419191" cy="246490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486900" y="5543285"/>
            <a:ext cx="2438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/>
              <a:t>Information</a:t>
            </a:r>
            <a:r>
              <a:rPr lang="es-ES" sz="1600" dirty="0" smtClean="0"/>
              <a:t> </a:t>
            </a:r>
            <a:r>
              <a:rPr lang="es-ES" sz="1600" dirty="0" err="1" smtClean="0"/>
              <a:t>from</a:t>
            </a:r>
            <a:r>
              <a:rPr lang="es-ES" sz="1600" dirty="0"/>
              <a:t> </a:t>
            </a:r>
            <a:r>
              <a:rPr lang="es-ES" sz="1600" dirty="0" smtClean="0"/>
              <a:t>LST1 </a:t>
            </a:r>
            <a:r>
              <a:rPr lang="es-ES" sz="1600" dirty="0" err="1" smtClean="0"/>
              <a:t>Commissioning</a:t>
            </a:r>
            <a:r>
              <a:rPr lang="es-ES" sz="1600" dirty="0" smtClean="0"/>
              <a:t> Excel file</a:t>
            </a:r>
            <a:endParaRPr lang="es-ES" sz="1600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975932"/>
              </p:ext>
            </p:extLst>
          </p:nvPr>
        </p:nvGraphicFramePr>
        <p:xfrm>
          <a:off x="860692" y="4230221"/>
          <a:ext cx="3348193" cy="957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Hoja de cálculo" r:id="rId6" imgW="2597014" imgH="742884" progId="Excel.Sheet.12">
                  <p:link updateAutomatic="1"/>
                </p:oleObj>
              </mc:Choice>
              <mc:Fallback>
                <p:oleObj name="Hoja de cálculo" r:id="rId6" imgW="2597014" imgH="74288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0692" y="4230221"/>
                        <a:ext cx="3348193" cy="957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1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18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MAINTENANCE</a:t>
            </a:r>
          </a:p>
          <a:p>
            <a:r>
              <a:rPr lang="es-ES" sz="3200" dirty="0" err="1" smtClean="0">
                <a:solidFill>
                  <a:schemeClr val="tx2"/>
                </a:solidFill>
              </a:rPr>
              <a:t>Activities</a:t>
            </a:r>
            <a:r>
              <a:rPr lang="es-ES" sz="3200" dirty="0" smtClean="0">
                <a:solidFill>
                  <a:schemeClr val="tx2"/>
                </a:solidFill>
              </a:rPr>
              <a:t> in 2019 Vs 2020</a:t>
            </a:r>
          </a:p>
          <a:p>
            <a:endParaRPr lang="es-ES" sz="3200" dirty="0" smtClean="0">
              <a:solidFill>
                <a:schemeClr val="tx2"/>
              </a:solidFill>
            </a:endParaRPr>
          </a:p>
        </p:txBody>
      </p:sp>
      <p:sp>
        <p:nvSpPr>
          <p:cNvPr id="1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769484"/>
              </p:ext>
            </p:extLst>
          </p:nvPr>
        </p:nvGraphicFramePr>
        <p:xfrm>
          <a:off x="7095954" y="2052002"/>
          <a:ext cx="4829346" cy="259479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2570"/>
                <a:gridCol w="2526776"/>
              </a:tblGrid>
              <a:tr h="327766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2019</a:t>
                      </a:r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2020</a:t>
                      </a:r>
                      <a:endParaRPr lang="es-ES" sz="1400" dirty="0"/>
                    </a:p>
                  </a:txBody>
                  <a:tcPr anchor="ctr"/>
                </a:tc>
              </a:tr>
              <a:tr h="368957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12 </a:t>
                      </a:r>
                      <a:r>
                        <a:rPr lang="es-ES" sz="1400" dirty="0" err="1" smtClean="0"/>
                        <a:t>months</a:t>
                      </a:r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7 </a:t>
                      </a:r>
                      <a:r>
                        <a:rPr lang="es-ES" sz="1400" dirty="0" err="1" smtClean="0"/>
                        <a:t>months</a:t>
                      </a:r>
                      <a:endParaRPr lang="es-ES" sz="1400" dirty="0"/>
                    </a:p>
                  </a:txBody>
                  <a:tcPr anchor="ctr"/>
                </a:tc>
              </a:tr>
              <a:tr h="106637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No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incidents</a:t>
                      </a:r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 smtClean="0"/>
                        <a:t>Storm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incident</a:t>
                      </a:r>
                      <a:r>
                        <a:rPr lang="es-ES" sz="1400" baseline="0" dirty="0" smtClean="0"/>
                        <a:t> (feb)</a:t>
                      </a:r>
                      <a:r>
                        <a:rPr lang="es-ES" sz="1400" baseline="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s-ES" sz="1400" baseline="0" dirty="0" err="1" smtClean="0">
                          <a:sym typeface="Wingdings" panose="05000000000000000000" pitchFamily="2" charset="2"/>
                        </a:rPr>
                        <a:t>corrective</a:t>
                      </a:r>
                      <a:r>
                        <a:rPr lang="es-ES" sz="1400" baseline="0" dirty="0" smtClean="0"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s-ES" sz="1400" baseline="0" dirty="0" err="1" smtClean="0">
                          <a:sym typeface="Wingdings" panose="05000000000000000000" pitchFamily="2" charset="2"/>
                        </a:rPr>
                        <a:t>activities</a:t>
                      </a:r>
                      <a:endParaRPr lang="es-ES" sz="1400" baseline="0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 smtClean="0"/>
                        <a:t>Covid-19 (</a:t>
                      </a:r>
                      <a:r>
                        <a:rPr lang="es-ES" sz="1400" dirty="0" err="1" smtClean="0"/>
                        <a:t>during</a:t>
                      </a:r>
                      <a:r>
                        <a:rPr lang="es-ES" sz="1400" baseline="0" dirty="0" smtClean="0"/>
                        <a:t> 2 </a:t>
                      </a:r>
                      <a:r>
                        <a:rPr lang="es-ES" sz="1400" baseline="0" dirty="0" err="1" smtClean="0"/>
                        <a:t>months</a:t>
                      </a:r>
                      <a:r>
                        <a:rPr lang="es-ES" sz="1400" baseline="0" dirty="0" smtClean="0"/>
                        <a:t>, no </a:t>
                      </a:r>
                      <a:r>
                        <a:rPr lang="es-ES" sz="1400" baseline="0" dirty="0" err="1" smtClean="0"/>
                        <a:t>activities</a:t>
                      </a:r>
                      <a:r>
                        <a:rPr lang="es-ES" sz="1400" baseline="0" dirty="0" smtClean="0"/>
                        <a:t>)</a:t>
                      </a:r>
                      <a:endParaRPr lang="es-ES" sz="1400" dirty="0"/>
                    </a:p>
                  </a:txBody>
                  <a:tcPr anchor="ctr"/>
                </a:tc>
              </a:tr>
              <a:tr h="831701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 smtClean="0"/>
                        <a:t>First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year</a:t>
                      </a:r>
                      <a:r>
                        <a:rPr lang="es-ES" sz="1400" dirty="0" smtClean="0"/>
                        <a:t> of</a:t>
                      </a:r>
                      <a:r>
                        <a:rPr lang="es-ES" sz="1400" baseline="0" dirty="0" smtClean="0"/>
                        <a:t> </a:t>
                      </a:r>
                      <a:r>
                        <a:rPr lang="es-ES" sz="1400" baseline="0" dirty="0" err="1" smtClean="0"/>
                        <a:t>commissioning</a:t>
                      </a:r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err="1" smtClean="0"/>
                        <a:t>Several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1400" dirty="0" err="1" smtClean="0"/>
                        <a:t>activities</a:t>
                      </a:r>
                      <a:r>
                        <a:rPr lang="es-ES" sz="1400" dirty="0" smtClean="0"/>
                        <a:t> of </a:t>
                      </a:r>
                      <a:r>
                        <a:rPr lang="es-ES" sz="1400" dirty="0" err="1" smtClean="0"/>
                        <a:t>commissioning</a:t>
                      </a:r>
                      <a:r>
                        <a:rPr lang="es-ES" sz="1400" dirty="0" smtClean="0"/>
                        <a:t> are </a:t>
                      </a:r>
                      <a:r>
                        <a:rPr lang="es-ES" sz="1400" dirty="0" err="1" smtClean="0"/>
                        <a:t>finished</a:t>
                      </a:r>
                      <a:endParaRPr lang="es-ES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9286875" y="5426419"/>
            <a:ext cx="24384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 err="1" smtClean="0"/>
              <a:t>Information</a:t>
            </a:r>
            <a:r>
              <a:rPr lang="es-ES" sz="1600" dirty="0" smtClean="0"/>
              <a:t> </a:t>
            </a:r>
            <a:r>
              <a:rPr lang="es-ES" sz="1600" dirty="0" err="1" smtClean="0"/>
              <a:t>from</a:t>
            </a:r>
            <a:r>
              <a:rPr lang="es-ES" sz="1600" dirty="0"/>
              <a:t> </a:t>
            </a:r>
            <a:r>
              <a:rPr lang="es-ES" sz="1600" dirty="0" smtClean="0"/>
              <a:t>LST1 </a:t>
            </a:r>
            <a:r>
              <a:rPr lang="es-ES" sz="1600" dirty="0" err="1" smtClean="0"/>
              <a:t>Commissioning</a:t>
            </a:r>
            <a:r>
              <a:rPr lang="es-ES" sz="1600" dirty="0" smtClean="0"/>
              <a:t> Excel file</a:t>
            </a:r>
            <a:endParaRPr lang="es-ES" sz="1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69" y="2078234"/>
            <a:ext cx="6074348" cy="354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19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398173" y="150249"/>
            <a:ext cx="1144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MAINTENANCE</a:t>
            </a:r>
          </a:p>
          <a:p>
            <a:r>
              <a:rPr lang="es-ES" sz="3200" dirty="0" smtClean="0">
                <a:solidFill>
                  <a:schemeClr val="tx2"/>
                </a:solidFill>
              </a:rPr>
              <a:t>Tracking </a:t>
            </a:r>
            <a:r>
              <a:rPr lang="es-ES" sz="3200" dirty="0">
                <a:solidFill>
                  <a:schemeClr val="tx2"/>
                </a:solidFill>
              </a:rPr>
              <a:t>and </a:t>
            </a:r>
            <a:r>
              <a:rPr lang="en-GB" sz="3200" dirty="0" smtClean="0">
                <a:solidFill>
                  <a:schemeClr val="tx2"/>
                </a:solidFill>
              </a:rPr>
              <a:t>traceability</a:t>
            </a:r>
            <a:r>
              <a:rPr lang="es-ES" sz="3200" dirty="0" smtClean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sp>
        <p:nvSpPr>
          <p:cNvPr id="2" name="Flecha derecha 1"/>
          <p:cNvSpPr/>
          <p:nvPr/>
        </p:nvSpPr>
        <p:spPr>
          <a:xfrm>
            <a:off x="2283179" y="1704801"/>
            <a:ext cx="720000" cy="72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407111" y="1339475"/>
            <a:ext cx="1556589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PURCHASE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 smtClean="0"/>
              <a:t>Materials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S</a:t>
            </a:r>
            <a:r>
              <a:rPr lang="es-ES" dirty="0" err="1" smtClean="0"/>
              <a:t>pares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Others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3732190" y="1735746"/>
            <a:ext cx="12785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RECEPTION</a:t>
            </a:r>
            <a:r>
              <a:rPr lang="es-ES" dirty="0" smtClean="0"/>
              <a:t> ON SITE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888886" y="1297965"/>
            <a:ext cx="2030930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STORAGE </a:t>
            </a:r>
          </a:p>
          <a:p>
            <a:pPr algn="ctr"/>
            <a:r>
              <a:rPr lang="es-ES" sz="1600" dirty="0"/>
              <a:t>OR</a:t>
            </a:r>
            <a:endParaRPr lang="es-ES" sz="1600" dirty="0" smtClean="0"/>
          </a:p>
          <a:p>
            <a:pPr algn="ctr"/>
            <a:r>
              <a:rPr lang="es-ES" sz="1600" dirty="0" smtClean="0"/>
              <a:t>INSTALLATION </a:t>
            </a:r>
          </a:p>
          <a:p>
            <a:pPr algn="ctr"/>
            <a:r>
              <a:rPr lang="es-ES" sz="1600" dirty="0" smtClean="0"/>
              <a:t>OR</a:t>
            </a:r>
          </a:p>
          <a:p>
            <a:pPr algn="ctr"/>
            <a:r>
              <a:rPr lang="es-ES" sz="1600" dirty="0" smtClean="0"/>
              <a:t>CONSUMPTION</a:t>
            </a:r>
            <a:endParaRPr lang="es-ES" sz="1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791404" y="634268"/>
            <a:ext cx="423549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WASTE MANAGEMENT PROCEDURE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3130179" y="1147518"/>
            <a:ext cx="8896721" cy="32628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10597333" y="1909555"/>
            <a:ext cx="863065" cy="3782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WASTE</a:t>
            </a:r>
            <a:endParaRPr lang="es-ES" dirty="0"/>
          </a:p>
        </p:txBody>
      </p:sp>
      <p:sp>
        <p:nvSpPr>
          <p:cNvPr id="17" name="Flecha derecha 16"/>
          <p:cNvSpPr/>
          <p:nvPr/>
        </p:nvSpPr>
        <p:spPr>
          <a:xfrm>
            <a:off x="5707523" y="1704801"/>
            <a:ext cx="720000" cy="72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 derecha 17"/>
          <p:cNvSpPr/>
          <p:nvPr/>
        </p:nvSpPr>
        <p:spPr>
          <a:xfrm>
            <a:off x="9144531" y="1704801"/>
            <a:ext cx="720000" cy="72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t="28875" r="15309" b="13905"/>
          <a:stretch/>
        </p:blipFill>
        <p:spPr>
          <a:xfrm>
            <a:off x="10100568" y="2736121"/>
            <a:ext cx="1746897" cy="122858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82" y="8878914"/>
            <a:ext cx="1381125" cy="18415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07" y="3345438"/>
            <a:ext cx="1140123" cy="85509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12" y="2831878"/>
            <a:ext cx="1539200" cy="11544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01" y="3203256"/>
            <a:ext cx="1702407" cy="8524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Rectángulo 36"/>
          <p:cNvSpPr/>
          <p:nvPr/>
        </p:nvSpPr>
        <p:spPr>
          <a:xfrm>
            <a:off x="3441700" y="1304140"/>
            <a:ext cx="1897195" cy="292881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37"/>
          <p:cNvSpPr/>
          <p:nvPr/>
        </p:nvSpPr>
        <p:spPr>
          <a:xfrm>
            <a:off x="10025420" y="1293840"/>
            <a:ext cx="1897195" cy="292881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Rectángulo 38"/>
          <p:cNvSpPr/>
          <p:nvPr/>
        </p:nvSpPr>
        <p:spPr>
          <a:xfrm>
            <a:off x="6899880" y="1315298"/>
            <a:ext cx="1897195" cy="292881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39"/>
          <p:cNvSpPr/>
          <p:nvPr/>
        </p:nvSpPr>
        <p:spPr>
          <a:xfrm>
            <a:off x="223639" y="1271712"/>
            <a:ext cx="1897195" cy="292881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l="8744" t="7284" r="8224" b="22091"/>
          <a:stretch/>
        </p:blipFill>
        <p:spPr>
          <a:xfrm>
            <a:off x="7060654" y="2579771"/>
            <a:ext cx="994023" cy="845491"/>
          </a:xfrm>
          <a:prstGeom prst="rect">
            <a:avLst/>
          </a:prstGeom>
        </p:spPr>
      </p:pic>
      <p:sp>
        <p:nvSpPr>
          <p:cNvPr id="41" name="Rectángulo 40"/>
          <p:cNvSpPr/>
          <p:nvPr/>
        </p:nvSpPr>
        <p:spPr>
          <a:xfrm>
            <a:off x="3276600" y="1227467"/>
            <a:ext cx="5643216" cy="420440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4775380" y="4631651"/>
            <a:ext cx="2584285" cy="160043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dirty="0" smtClean="0"/>
              <a:t>INVENTORY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Items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Qty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Location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 smtClean="0"/>
              <a:t>Destination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Reference </a:t>
            </a:r>
            <a:r>
              <a:rPr lang="es-ES" sz="1400" dirty="0" err="1" smtClean="0"/>
              <a:t>documents</a:t>
            </a:r>
            <a:endParaRPr lang="es-E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/>
              <a:t>……..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66189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48445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MAINTENANCE</a:t>
            </a:r>
            <a:endParaRPr lang="en-US" sz="3200" b="1" dirty="0">
              <a:solidFill>
                <a:srgbClr val="002060"/>
              </a:solidFill>
              <a:latin typeface="Fira san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810082" y="1072729"/>
            <a:ext cx="2097049" cy="369332"/>
          </a:xfrm>
          <a:prstGeom prst="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s-ES" dirty="0" smtClean="0"/>
              <a:t>LST1 MAINTENANCE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766224" y="2386819"/>
            <a:ext cx="2419445" cy="1477328"/>
          </a:xfrm>
          <a:prstGeom prst="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INFRA ONSITE (ORM)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FIRE EXTINGUISHERS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GENSET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OTHERS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3836677" y="2357799"/>
            <a:ext cx="2419445" cy="923330"/>
          </a:xfrm>
          <a:prstGeom prst="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INFRA OFFSITE (MIRCA)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FIRE EXTINGUISHERS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OTHERS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6907131" y="2386819"/>
            <a:ext cx="2474011" cy="2031325"/>
          </a:xfrm>
          <a:prstGeom prst="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LST1 TELESCOPE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BOGIES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ENERGY CONTAINERS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LIFE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OTHERS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0032151" y="2386819"/>
            <a:ext cx="1386470" cy="369332"/>
          </a:xfrm>
          <a:prstGeom prst="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COMPUTING</a:t>
            </a:r>
            <a:endParaRPr lang="es-ES" dirty="0"/>
          </a:p>
        </p:txBody>
      </p:sp>
      <p:cxnSp>
        <p:nvCxnSpPr>
          <p:cNvPr id="13" name="Conector angular 12"/>
          <p:cNvCxnSpPr>
            <a:stCxn id="7" idx="2"/>
            <a:endCxn id="8" idx="0"/>
          </p:cNvCxnSpPr>
          <p:nvPr/>
        </p:nvCxnSpPr>
        <p:spPr>
          <a:xfrm rot="5400000">
            <a:off x="3444898" y="-26890"/>
            <a:ext cx="944758" cy="3882660"/>
          </a:xfrm>
          <a:prstGeom prst="bentConnector3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7" idx="2"/>
            <a:endCxn id="11" idx="0"/>
          </p:cNvCxnSpPr>
          <p:nvPr/>
        </p:nvCxnSpPr>
        <p:spPr>
          <a:xfrm rot="16200000" flipH="1">
            <a:off x="7819617" y="-518950"/>
            <a:ext cx="944758" cy="4866779"/>
          </a:xfrm>
          <a:prstGeom prst="bentConnector3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r 18"/>
          <p:cNvCxnSpPr>
            <a:stCxn id="7" idx="2"/>
            <a:endCxn id="10" idx="0"/>
          </p:cNvCxnSpPr>
          <p:nvPr/>
        </p:nvCxnSpPr>
        <p:spPr>
          <a:xfrm rot="16200000" flipH="1">
            <a:off x="6528993" y="771675"/>
            <a:ext cx="944758" cy="2285530"/>
          </a:xfrm>
          <a:prstGeom prst="bentConnector3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r 21"/>
          <p:cNvCxnSpPr>
            <a:stCxn id="7" idx="2"/>
            <a:endCxn id="9" idx="0"/>
          </p:cNvCxnSpPr>
          <p:nvPr/>
        </p:nvCxnSpPr>
        <p:spPr>
          <a:xfrm rot="5400000">
            <a:off x="4994635" y="1493827"/>
            <a:ext cx="915738" cy="812207"/>
          </a:xfrm>
          <a:prstGeom prst="bentConnector3">
            <a:avLst>
              <a:gd name="adj1" fmla="val 51029"/>
            </a:avLst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6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t="15649" b="10333"/>
          <a:stretch/>
        </p:blipFill>
        <p:spPr>
          <a:xfrm>
            <a:off x="0" y="0"/>
            <a:ext cx="12192000" cy="6856214"/>
          </a:xfrm>
          <a:prstGeom prst="rect">
            <a:avLst/>
          </a:prstGeom>
        </p:spPr>
      </p:pic>
      <p:sp>
        <p:nvSpPr>
          <p:cNvPr id="4" name="Rectangle 7"/>
          <p:cNvSpPr/>
          <p:nvPr/>
        </p:nvSpPr>
        <p:spPr>
          <a:xfrm>
            <a:off x="8684343" y="559596"/>
            <a:ext cx="2888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002060"/>
                </a:solidFill>
              </a:rPr>
              <a:t>THANK YOU</a:t>
            </a:r>
            <a:endParaRPr lang="en-US" sz="4400" b="1" dirty="0">
              <a:solidFill>
                <a:srgbClr val="002060"/>
              </a:solidFill>
              <a:latin typeface="Fira sans"/>
            </a:endParaRPr>
          </a:p>
        </p:txBody>
      </p:sp>
      <p:sp>
        <p:nvSpPr>
          <p:cNvPr id="6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4"/>
            <a:ext cx="12192000" cy="459675"/>
          </a:xfrm>
          <a:gradFill flip="none" rotWithShape="1">
            <a:gsLst>
              <a:gs pos="0">
                <a:schemeClr val="bg1">
                  <a:shade val="30000"/>
                  <a:satMod val="115000"/>
                  <a:alpha val="42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63500"/>
          </a:effectLst>
        </p:spPr>
        <p:txBody>
          <a:bodyPr/>
          <a:lstStyle/>
          <a:p>
            <a:r>
              <a:rPr lang="es-ES" dirty="0" smtClean="0">
                <a:solidFill>
                  <a:srgbClr val="002060"/>
                </a:solidFill>
              </a:rPr>
              <a:t>P. Márquez, LST </a:t>
            </a:r>
            <a:r>
              <a:rPr lang="es-ES" dirty="0" err="1" smtClean="0">
                <a:solidFill>
                  <a:srgbClr val="002060"/>
                </a:solidFill>
              </a:rPr>
              <a:t>Telescope</a:t>
            </a:r>
            <a:r>
              <a:rPr lang="es-ES" dirty="0" smtClean="0">
                <a:solidFill>
                  <a:srgbClr val="002060"/>
                </a:solidFill>
              </a:rPr>
              <a:t> Manager 				</a:t>
            </a:r>
            <a:r>
              <a:rPr lang="es-ES" dirty="0">
                <a:solidFill>
                  <a:srgbClr val="002060"/>
                </a:solidFill>
              </a:rPr>
              <a:t>  </a:t>
            </a:r>
            <a:r>
              <a:rPr lang="en-US" dirty="0" smtClean="0">
                <a:solidFill>
                  <a:srgbClr val="002060"/>
                </a:solidFill>
              </a:rPr>
              <a:t>LST MAINTENANCE MEETING, JULY 2020</a:t>
            </a: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48445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MAINTENANCE (ONSITE AND OFFSITE)</a:t>
            </a:r>
            <a:endParaRPr lang="en-US" sz="3200" b="1" dirty="0">
              <a:solidFill>
                <a:srgbClr val="002060"/>
              </a:solidFill>
              <a:latin typeface="Fira san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93510" y="983196"/>
            <a:ext cx="2119508" cy="369331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 b="1" dirty="0" smtClean="0">
                <a:solidFill>
                  <a:schemeClr val="tx2"/>
                </a:solidFill>
              </a:rPr>
              <a:t>INFRA MAINTENANCE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err="1" smtClean="0">
                <a:solidFill>
                  <a:schemeClr val="tx2"/>
                </a:solidFill>
              </a:rPr>
              <a:t>Fire</a:t>
            </a:r>
            <a:r>
              <a:rPr lang="es-ES" sz="1200" dirty="0" smtClean="0">
                <a:solidFill>
                  <a:schemeClr val="tx2"/>
                </a:solidFill>
              </a:rPr>
              <a:t> </a:t>
            </a:r>
            <a:r>
              <a:rPr lang="es-ES" sz="1200" dirty="0" err="1" smtClean="0">
                <a:solidFill>
                  <a:schemeClr val="tx2"/>
                </a:solidFill>
              </a:rPr>
              <a:t>Extinguishers</a:t>
            </a:r>
            <a:endParaRPr lang="es-ES" sz="1200" dirty="0" smtClean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chemeClr val="tx2"/>
                </a:solidFill>
              </a:rPr>
              <a:t>A/C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chemeClr val="tx2"/>
                </a:solidFill>
              </a:rPr>
              <a:t>Pest control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err="1">
                <a:solidFill>
                  <a:schemeClr val="tx2"/>
                </a:solidFill>
              </a:rPr>
              <a:t>Plant</a:t>
            </a:r>
            <a:r>
              <a:rPr lang="es-ES" sz="1200" dirty="0">
                <a:solidFill>
                  <a:schemeClr val="tx2"/>
                </a:solidFill>
              </a:rPr>
              <a:t> </a:t>
            </a:r>
            <a:r>
              <a:rPr lang="es-ES" sz="1200" dirty="0" smtClean="0">
                <a:solidFill>
                  <a:schemeClr val="tx2"/>
                </a:solidFill>
              </a:rPr>
              <a:t>control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chemeClr val="tx2"/>
                </a:solidFill>
              </a:rPr>
              <a:t>Safety </a:t>
            </a:r>
            <a:r>
              <a:rPr lang="es-ES" sz="1200" dirty="0" err="1" smtClean="0">
                <a:solidFill>
                  <a:schemeClr val="tx2"/>
                </a:solidFill>
              </a:rPr>
              <a:t>equipment</a:t>
            </a:r>
            <a:r>
              <a:rPr lang="es-ES" sz="1200" dirty="0" smtClean="0">
                <a:solidFill>
                  <a:schemeClr val="tx2"/>
                </a:solidFill>
              </a:rPr>
              <a:t> 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err="1" smtClean="0">
                <a:solidFill>
                  <a:schemeClr val="tx2"/>
                </a:solidFill>
              </a:rPr>
              <a:t>Cherry</a:t>
            </a:r>
            <a:r>
              <a:rPr lang="es-ES" sz="1200" dirty="0" smtClean="0">
                <a:solidFill>
                  <a:schemeClr val="tx2"/>
                </a:solidFill>
              </a:rPr>
              <a:t> </a:t>
            </a:r>
            <a:r>
              <a:rPr lang="es-ES" sz="1200" dirty="0" err="1" smtClean="0">
                <a:solidFill>
                  <a:schemeClr val="tx2"/>
                </a:solidFill>
              </a:rPr>
              <a:t>Picker</a:t>
            </a:r>
            <a:endParaRPr lang="es-ES" sz="1200" dirty="0" smtClean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chemeClr val="tx2"/>
                </a:solidFill>
              </a:rPr>
              <a:t>ATS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chemeClr val="tx2"/>
                </a:solidFill>
              </a:rPr>
              <a:t>GENSET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smtClean="0">
                <a:solidFill>
                  <a:schemeClr val="tx2"/>
                </a:solidFill>
              </a:rPr>
              <a:t>IT </a:t>
            </a:r>
            <a:r>
              <a:rPr lang="es-ES" sz="1200" dirty="0" err="1" smtClean="0">
                <a:solidFill>
                  <a:schemeClr val="tx2"/>
                </a:solidFill>
              </a:rPr>
              <a:t>container</a:t>
            </a:r>
            <a:endParaRPr lang="es-ES" sz="1200" dirty="0" smtClean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err="1">
                <a:solidFill>
                  <a:schemeClr val="tx2"/>
                </a:solidFill>
              </a:rPr>
              <a:t>Insurances</a:t>
            </a:r>
            <a:endParaRPr lang="es-ES" sz="12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err="1">
                <a:solidFill>
                  <a:schemeClr val="tx2"/>
                </a:solidFill>
              </a:rPr>
              <a:t>Cleaning</a:t>
            </a:r>
            <a:endParaRPr lang="es-ES" sz="12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200" dirty="0" err="1">
                <a:solidFill>
                  <a:schemeClr val="tx2"/>
                </a:solidFill>
              </a:rPr>
              <a:t>Alarm</a:t>
            </a:r>
            <a:r>
              <a:rPr lang="es-ES" sz="1200" dirty="0">
                <a:solidFill>
                  <a:schemeClr val="tx2"/>
                </a:solidFill>
              </a:rPr>
              <a:t> </a:t>
            </a:r>
            <a:r>
              <a:rPr lang="es-ES" sz="1200" dirty="0" err="1">
                <a:solidFill>
                  <a:schemeClr val="tx2"/>
                </a:solidFill>
              </a:rPr>
              <a:t>by</a:t>
            </a:r>
            <a:r>
              <a:rPr lang="es-ES" sz="1200" dirty="0">
                <a:solidFill>
                  <a:schemeClr val="tx2"/>
                </a:solidFill>
              </a:rPr>
              <a:t> </a:t>
            </a:r>
            <a:r>
              <a:rPr lang="es-ES" sz="1200" dirty="0" err="1">
                <a:solidFill>
                  <a:schemeClr val="tx2"/>
                </a:solidFill>
              </a:rPr>
              <a:t>Securitas</a:t>
            </a:r>
            <a:r>
              <a:rPr lang="es-ES" sz="1200" dirty="0">
                <a:solidFill>
                  <a:schemeClr val="tx2"/>
                </a:solidFill>
              </a:rPr>
              <a:t> </a:t>
            </a:r>
            <a:r>
              <a:rPr lang="es-ES" sz="1200" dirty="0" err="1">
                <a:solidFill>
                  <a:schemeClr val="tx2"/>
                </a:solidFill>
              </a:rPr>
              <a:t>Direct</a:t>
            </a:r>
            <a:endParaRPr lang="es-ES" sz="1200" dirty="0">
              <a:solidFill>
                <a:schemeClr val="tx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658" y="706218"/>
            <a:ext cx="9101062" cy="550028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199802" y="876693"/>
            <a:ext cx="254524" cy="42420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204622" y="5840746"/>
            <a:ext cx="183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tx2"/>
                </a:solidFill>
              </a:rPr>
              <a:t>* </a:t>
            </a:r>
            <a:r>
              <a:rPr lang="es-ES" sz="1400" dirty="0" err="1" smtClean="0">
                <a:solidFill>
                  <a:schemeClr val="tx2"/>
                </a:solidFill>
              </a:rPr>
              <a:t>Life</a:t>
            </a:r>
            <a:r>
              <a:rPr lang="es-ES" sz="1400" dirty="0" smtClean="0">
                <a:solidFill>
                  <a:schemeClr val="tx2"/>
                </a:solidFill>
              </a:rPr>
              <a:t> Line </a:t>
            </a:r>
            <a:r>
              <a:rPr lang="es-ES" sz="1400" dirty="0" err="1" smtClean="0">
                <a:solidFill>
                  <a:schemeClr val="tx2"/>
                </a:solidFill>
              </a:rPr>
              <a:t>is</a:t>
            </a:r>
            <a:r>
              <a:rPr lang="es-ES" sz="1400" dirty="0" smtClean="0">
                <a:solidFill>
                  <a:schemeClr val="tx2"/>
                </a:solidFill>
              </a:rPr>
              <a:t> </a:t>
            </a:r>
            <a:r>
              <a:rPr lang="es-ES" sz="1400" dirty="0" err="1" smtClean="0">
                <a:solidFill>
                  <a:schemeClr val="tx2"/>
                </a:solidFill>
              </a:rPr>
              <a:t>not</a:t>
            </a:r>
            <a:r>
              <a:rPr lang="es-ES" sz="1400" dirty="0" smtClean="0">
                <a:solidFill>
                  <a:schemeClr val="tx2"/>
                </a:solidFill>
              </a:rPr>
              <a:t> INFRA</a:t>
            </a:r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843101" y="5518864"/>
            <a:ext cx="320475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PLANNING OF ACTIVITIES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92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ONSITE MAINTENANCE</a:t>
            </a:r>
          </a:p>
          <a:p>
            <a:r>
              <a:rPr lang="es-ES" sz="3200" dirty="0" err="1">
                <a:solidFill>
                  <a:schemeClr val="tx2"/>
                </a:solidFill>
              </a:rPr>
              <a:t>Fire</a:t>
            </a:r>
            <a:r>
              <a:rPr lang="es-ES" sz="3200" dirty="0">
                <a:solidFill>
                  <a:schemeClr val="tx2"/>
                </a:solidFill>
              </a:rPr>
              <a:t> </a:t>
            </a:r>
            <a:r>
              <a:rPr lang="es-ES" sz="3200" dirty="0" err="1" smtClean="0">
                <a:solidFill>
                  <a:schemeClr val="tx2"/>
                </a:solidFill>
              </a:rPr>
              <a:t>Extinguishers</a:t>
            </a:r>
            <a:r>
              <a:rPr lang="es-ES" sz="3200" dirty="0">
                <a:solidFill>
                  <a:schemeClr val="tx2"/>
                </a:solidFill>
              </a:rPr>
              <a:t> </a:t>
            </a:r>
            <a:r>
              <a:rPr lang="es-ES" sz="3200" dirty="0" smtClean="0">
                <a:solidFill>
                  <a:schemeClr val="tx2"/>
                </a:solidFill>
              </a:rPr>
              <a:t>(2 </a:t>
            </a:r>
            <a:r>
              <a:rPr lang="es-ES" sz="3200" dirty="0" err="1" smtClean="0">
                <a:solidFill>
                  <a:schemeClr val="tx2"/>
                </a:solidFill>
              </a:rPr>
              <a:t>batches</a:t>
            </a:r>
            <a:r>
              <a:rPr lang="es-ES" sz="3200" dirty="0" smtClean="0">
                <a:solidFill>
                  <a:schemeClr val="tx2"/>
                </a:solidFill>
              </a:rPr>
              <a:t>)</a:t>
            </a:r>
          </a:p>
          <a:p>
            <a:endParaRPr lang="es-ES" sz="3200" dirty="0">
              <a:solidFill>
                <a:schemeClr val="tx2"/>
              </a:solidFill>
            </a:endParaRPr>
          </a:p>
        </p:txBody>
      </p:sp>
      <p:sp>
        <p:nvSpPr>
          <p:cNvPr id="9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78357" y="3830431"/>
            <a:ext cx="50774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Hired</a:t>
            </a:r>
            <a:r>
              <a:rPr lang="es-ES" dirty="0" smtClean="0"/>
              <a:t> </a:t>
            </a:r>
            <a:r>
              <a:rPr lang="es-ES" dirty="0" err="1"/>
              <a:t>c</a:t>
            </a:r>
            <a:r>
              <a:rPr lang="es-ES" dirty="0" err="1" smtClean="0"/>
              <a:t>ompany</a:t>
            </a:r>
            <a:r>
              <a:rPr lang="es-ES" dirty="0" smtClean="0"/>
              <a:t>: </a:t>
            </a:r>
            <a:r>
              <a:rPr lang="es-ES" dirty="0" err="1" smtClean="0"/>
              <a:t>Extinpalma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1 </a:t>
            </a:r>
            <a:r>
              <a:rPr lang="es-ES" dirty="0" err="1" smtClean="0"/>
              <a:t>inspection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Do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need</a:t>
            </a:r>
            <a:r>
              <a:rPr lang="es-ES" dirty="0" smtClean="0"/>
              <a:t> to stop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telescope</a:t>
            </a:r>
            <a:r>
              <a:rPr lang="es-ES" dirty="0" smtClean="0"/>
              <a:t>? 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Preventive</a:t>
            </a:r>
            <a:r>
              <a:rPr lang="es-ES" dirty="0" smtClean="0"/>
              <a:t> </a:t>
            </a:r>
            <a:r>
              <a:rPr lang="es-ES" dirty="0" err="1" smtClean="0"/>
              <a:t>maintenance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Payment</a:t>
            </a:r>
            <a:r>
              <a:rPr lang="es-ES" dirty="0" smtClean="0"/>
              <a:t> per </a:t>
            </a:r>
            <a:r>
              <a:rPr lang="es-ES" dirty="0" err="1" smtClean="0"/>
              <a:t>visit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Standard: REAL </a:t>
            </a:r>
            <a:r>
              <a:rPr lang="es-ES" dirty="0"/>
              <a:t>DECRETO 513/2017, </a:t>
            </a:r>
            <a:r>
              <a:rPr lang="es-ES" dirty="0" smtClean="0"/>
              <a:t>of 22nd </a:t>
            </a:r>
            <a:r>
              <a:rPr lang="es-ES" dirty="0" err="1" smtClean="0"/>
              <a:t>May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l="2383" t="12808" r="22613" b="7900"/>
          <a:stretch/>
        </p:blipFill>
        <p:spPr>
          <a:xfrm>
            <a:off x="9279691" y="2533802"/>
            <a:ext cx="2645609" cy="1969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10428928" y="2895817"/>
            <a:ext cx="423222" cy="21959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/>
          <p:cNvSpPr/>
          <p:nvPr/>
        </p:nvSpPr>
        <p:spPr>
          <a:xfrm>
            <a:off x="9429508" y="2591559"/>
            <a:ext cx="734724" cy="60851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282150"/>
              </p:ext>
            </p:extLst>
          </p:nvPr>
        </p:nvGraphicFramePr>
        <p:xfrm>
          <a:off x="566049" y="1542090"/>
          <a:ext cx="8295146" cy="1923867"/>
        </p:xfrm>
        <a:graphic>
          <a:graphicData uri="http://schemas.openxmlformats.org/drawingml/2006/table">
            <a:tbl>
              <a:tblPr/>
              <a:tblGrid>
                <a:gridCol w="1470141"/>
                <a:gridCol w="1216057"/>
                <a:gridCol w="1036949"/>
                <a:gridCol w="1206631"/>
                <a:gridCol w="1244338"/>
                <a:gridCol w="1018095"/>
                <a:gridCol w="1102935"/>
              </a:tblGrid>
              <a:tr h="236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LAST</a:t>
                      </a:r>
                      <a:r>
                        <a:rPr lang="es-ES" sz="14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INSPECTION 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68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PURCHASE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Cost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Manpower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ES" sz="14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Duration</a:t>
                      </a:r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(min)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Certificate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22054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BATCH </a:t>
                      </a:r>
                      <a:r>
                        <a:rPr lang="es-E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 (8)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</a:tr>
              <a:tr h="39207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18/09/2018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72.00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80.00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27/09/2019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909128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</a:tr>
              <a:tr h="21237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BATCH </a:t>
                      </a:r>
                      <a:r>
                        <a:rPr lang="es-E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 (12)</a:t>
                      </a:r>
                      <a:endParaRPr lang="es-E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2D"/>
                    </a:solidFill>
                  </a:tcPr>
                </a:tc>
              </a:tr>
              <a:tr h="39207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108.00 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</a:t>
                      </a:r>
                      <a:r>
                        <a:rPr lang="es-E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</a:t>
                      </a:r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120.00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15/01/2020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4D0"/>
                    </a:solidFill>
                  </a:tcPr>
                </a:tc>
              </a:tr>
            </a:tbl>
          </a:graphicData>
        </a:graphic>
      </p:graphicFrame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/>
          <a:srcRect l="2383" t="12808" r="22613" b="7900"/>
          <a:stretch/>
        </p:blipFill>
        <p:spPr>
          <a:xfrm>
            <a:off x="9279691" y="348663"/>
            <a:ext cx="2645609" cy="1969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ángulo 16"/>
          <p:cNvSpPr/>
          <p:nvPr/>
        </p:nvSpPr>
        <p:spPr>
          <a:xfrm>
            <a:off x="10642600" y="955670"/>
            <a:ext cx="173567" cy="1248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/>
          <p:cNvSpPr/>
          <p:nvPr/>
        </p:nvSpPr>
        <p:spPr>
          <a:xfrm>
            <a:off x="10676466" y="1701747"/>
            <a:ext cx="105833" cy="12276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11074399" y="1014936"/>
            <a:ext cx="105833" cy="12276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10039108" y="2038370"/>
            <a:ext cx="105833" cy="12276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11163300" y="2051069"/>
            <a:ext cx="105833" cy="12276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10909300" y="741886"/>
            <a:ext cx="105833" cy="12276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29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ONSITE MAINTENANCE</a:t>
            </a:r>
          </a:p>
          <a:p>
            <a:r>
              <a:rPr lang="es-ES" sz="3200" dirty="0" smtClean="0">
                <a:solidFill>
                  <a:schemeClr val="tx2"/>
                </a:solidFill>
              </a:rPr>
              <a:t>PEST CONTROL</a:t>
            </a:r>
            <a:endParaRPr lang="en-US" sz="3200" b="1" dirty="0">
              <a:solidFill>
                <a:srgbClr val="002060"/>
              </a:solidFill>
              <a:latin typeface="Fira san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894" y="660052"/>
            <a:ext cx="3405805" cy="38942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766407"/>
            <a:ext cx="1771650" cy="13287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5809" y="5773010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Preventive</a:t>
            </a:r>
            <a:r>
              <a:rPr lang="es-ES" dirty="0" smtClean="0"/>
              <a:t> </a:t>
            </a:r>
            <a:r>
              <a:rPr lang="es-ES" dirty="0" err="1" smtClean="0"/>
              <a:t>maintenance</a:t>
            </a:r>
            <a:endParaRPr lang="es-ES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488162"/>
              </p:ext>
            </p:extLst>
          </p:nvPr>
        </p:nvGraphicFramePr>
        <p:xfrm>
          <a:off x="570612" y="1198661"/>
          <a:ext cx="5925438" cy="4430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Hoja de cálculo" r:id="rId5" imgW="5461148" imgH="4083087" progId="Excel.Sheet.12">
                  <p:link updateAutomatic="1"/>
                </p:oleObj>
              </mc:Choice>
              <mc:Fallback>
                <p:oleObj name="Hoja de cálculo" r:id="rId5" imgW="5461148" imgH="408308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0612" y="1198661"/>
                        <a:ext cx="5925438" cy="4430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939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– INFRA ONSITE MAINTENANCE</a:t>
            </a:r>
          </a:p>
          <a:p>
            <a:r>
              <a:rPr lang="es-ES" sz="3200" dirty="0" smtClean="0">
                <a:solidFill>
                  <a:schemeClr val="tx2"/>
                </a:solidFill>
              </a:rPr>
              <a:t>PLANT CONTROL</a:t>
            </a:r>
            <a:endParaRPr lang="en-US" sz="3200" b="1" dirty="0">
              <a:solidFill>
                <a:srgbClr val="002060"/>
              </a:solidFill>
              <a:latin typeface="Fira sans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77838" y="3629500"/>
            <a:ext cx="3973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don´t</a:t>
            </a:r>
            <a:r>
              <a:rPr lang="es-ES" dirty="0" smtClean="0"/>
              <a:t> </a:t>
            </a:r>
            <a:r>
              <a:rPr lang="es-ES" dirty="0" err="1" smtClean="0"/>
              <a:t>need</a:t>
            </a:r>
            <a:r>
              <a:rPr lang="es-ES" dirty="0" smtClean="0"/>
              <a:t> to stop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telescope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Preventive</a:t>
            </a:r>
            <a:r>
              <a:rPr lang="es-ES" dirty="0" smtClean="0"/>
              <a:t> </a:t>
            </a:r>
            <a:r>
              <a:rPr lang="es-ES" dirty="0" err="1" smtClean="0"/>
              <a:t>maintenance</a:t>
            </a:r>
            <a:r>
              <a:rPr lang="es-ES" dirty="0" smtClean="0"/>
              <a:t> (</a:t>
            </a:r>
            <a:r>
              <a:rPr lang="es-ES" dirty="0" err="1" smtClean="0"/>
              <a:t>fire</a:t>
            </a:r>
            <a:r>
              <a:rPr lang="es-ES" dirty="0" smtClean="0"/>
              <a:t> control)</a:t>
            </a:r>
          </a:p>
        </p:txBody>
      </p:sp>
      <p:sp>
        <p:nvSpPr>
          <p:cNvPr id="9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75" y="3260360"/>
            <a:ext cx="3819525" cy="286464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126358" y="4849732"/>
            <a:ext cx="2150939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Next</a:t>
            </a:r>
            <a:r>
              <a:rPr lang="es-ES" dirty="0" smtClean="0"/>
              <a:t> </a:t>
            </a:r>
            <a:r>
              <a:rPr lang="es-ES" dirty="0" err="1" smtClean="0"/>
              <a:t>activity</a:t>
            </a:r>
            <a:r>
              <a:rPr lang="es-ES" dirty="0" smtClean="0"/>
              <a:t>: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summer</a:t>
            </a:r>
            <a:endParaRPr lang="es-ES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460153"/>
              </p:ext>
            </p:extLst>
          </p:nvPr>
        </p:nvGraphicFramePr>
        <p:xfrm>
          <a:off x="477838" y="1563639"/>
          <a:ext cx="8818563" cy="1074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name="Hoja de cálculo" r:id="rId4" imgW="6305513" imgH="768255" progId="Excel.Sheet.12">
                  <p:link updateAutomatic="1"/>
                </p:oleObj>
              </mc:Choice>
              <mc:Fallback>
                <p:oleObj name="Hoja de cálculo" r:id="rId4" imgW="6305513" imgH="768255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7838" y="1563639"/>
                        <a:ext cx="8818563" cy="1074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11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7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ONSITE MAINTENANCE</a:t>
            </a:r>
          </a:p>
          <a:p>
            <a:r>
              <a:rPr lang="es-ES" sz="3200" dirty="0" smtClean="0">
                <a:solidFill>
                  <a:schemeClr val="tx2"/>
                </a:solidFill>
              </a:rPr>
              <a:t>PPE-EPIS</a:t>
            </a:r>
            <a:endParaRPr lang="en-US" sz="3200" b="1" dirty="0">
              <a:solidFill>
                <a:srgbClr val="002060"/>
              </a:solidFill>
              <a:latin typeface="Fira sans"/>
            </a:endParaRPr>
          </a:p>
        </p:txBody>
      </p:sp>
      <p:sp>
        <p:nvSpPr>
          <p:cNvPr id="8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074171"/>
              </p:ext>
            </p:extLst>
          </p:nvPr>
        </p:nvGraphicFramePr>
        <p:xfrm>
          <a:off x="561603" y="1198652"/>
          <a:ext cx="7808746" cy="4573497"/>
        </p:xfrm>
        <a:graphic>
          <a:graphicData uri="http://schemas.openxmlformats.org/drawingml/2006/table">
            <a:tbl>
              <a:tblPr/>
              <a:tblGrid>
                <a:gridCol w="150791"/>
                <a:gridCol w="2380319"/>
                <a:gridCol w="678552"/>
                <a:gridCol w="861657"/>
                <a:gridCol w="732408"/>
                <a:gridCol w="732408"/>
                <a:gridCol w="1001673"/>
                <a:gridCol w="635469"/>
                <a:gridCol w="635469"/>
              </a:tblGrid>
              <a:tr h="359710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Serial Nº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Manufacture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Purchase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use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Inspection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54162"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INSPECTOR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COST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</a:tr>
              <a:tr h="154162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HARNESS AVAO® BOD CROLL®FAST versión internacional. Size 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2018-DEC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14,00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154162">
                <a:tc>
                  <a:txBody>
                    <a:bodyPr/>
                    <a:lstStyle/>
                    <a:p>
                      <a:pPr algn="l" fontAlgn="t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HARNESS (PATRICIA)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17H0083573514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AUGUST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6282">
                <a:tc>
                  <a:txBody>
                    <a:bodyPr/>
                    <a:lstStyle/>
                    <a:p>
                      <a:pPr algn="l" fontAlgn="t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17E0078115371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MAY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6282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HARNESS AVAO® BOD CROLL®FAST versión internacional. Size 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14,00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162">
                <a:tc>
                  <a:txBody>
                    <a:bodyPr/>
                    <a:lstStyle/>
                    <a:p>
                      <a:pPr algn="l" fontAlgn="t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HARNESS (DANIEL 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18G0141994570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JULY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54162">
                <a:tc>
                  <a:txBody>
                    <a:bodyPr/>
                    <a:lstStyle/>
                    <a:p>
                      <a:pPr algn="l" fontAlgn="t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CROLL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18F0141879151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JUNE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628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ABSORBICA Y 80 MGO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9,00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154162">
                <a:tc>
                  <a:txBody>
                    <a:bodyPr/>
                    <a:lstStyle/>
                    <a:p>
                      <a:pPr algn="l" fontAlgn="t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Rope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17E0080730094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MAY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54162">
                <a:tc>
                  <a:txBody>
                    <a:bodyPr/>
                    <a:lstStyle/>
                    <a:p>
                      <a:pPr algn="l" fontAlgn="t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16298J7758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25-oct-16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54162">
                <a:tc>
                  <a:txBody>
                    <a:bodyPr/>
                    <a:lstStyle/>
                    <a:p>
                      <a:pPr algn="l" fontAlgn="t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16298j7774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25-oct-16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628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ABSORBICA Y 80 MGO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9,00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162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Rope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17E0080730101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 MAY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54162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16298J7958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25-oct-16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54162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16298J7957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25-oct-16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628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GRILON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8,80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186282">
                <a:tc>
                  <a:txBody>
                    <a:bodyPr/>
                    <a:lstStyle/>
                    <a:p>
                      <a:pPr algn="l" fontAlgn="t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ROPE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18G0146863772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JULY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6282">
                <a:tc>
                  <a:txBody>
                    <a:bodyPr/>
                    <a:lstStyle/>
                    <a:p>
                      <a:pPr algn="l" fontAlgn="t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18F0144490430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JUNE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0467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Eslinga. ANNEAU 80cm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18073GK8399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14-mar-18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3,00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67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Eslinga. ANNEAU 80cm</a:t>
                      </a:r>
                      <a:b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18073GK8400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14-mar-18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3,00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40467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Eslinga. 150 cm</a:t>
                      </a:r>
                      <a:b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ANNEAU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17311GS8329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07-nov-17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3,00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441" y="1242906"/>
            <a:ext cx="3114675" cy="90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8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ONSITE MAINTENANCE</a:t>
            </a:r>
          </a:p>
          <a:p>
            <a:r>
              <a:rPr lang="es-ES" sz="3200" dirty="0" smtClean="0">
                <a:solidFill>
                  <a:schemeClr val="tx2"/>
                </a:solidFill>
              </a:rPr>
              <a:t>PPE-EPIS</a:t>
            </a:r>
            <a:endParaRPr lang="en-US" sz="3200" b="1" dirty="0">
              <a:solidFill>
                <a:srgbClr val="002060"/>
              </a:solidFill>
              <a:latin typeface="Fira sans"/>
            </a:endParaRPr>
          </a:p>
        </p:txBody>
      </p:sp>
      <p:sp>
        <p:nvSpPr>
          <p:cNvPr id="8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546105"/>
              </p:ext>
            </p:extLst>
          </p:nvPr>
        </p:nvGraphicFramePr>
        <p:xfrm>
          <a:off x="564510" y="1298913"/>
          <a:ext cx="7442454" cy="4307106"/>
        </p:xfrm>
        <a:graphic>
          <a:graphicData uri="http://schemas.openxmlformats.org/drawingml/2006/table">
            <a:tbl>
              <a:tblPr/>
              <a:tblGrid>
                <a:gridCol w="2412380"/>
                <a:gridCol w="646723"/>
                <a:gridCol w="821238"/>
                <a:gridCol w="698052"/>
                <a:gridCol w="698052"/>
                <a:gridCol w="954687"/>
                <a:gridCol w="605661"/>
                <a:gridCol w="605661"/>
              </a:tblGrid>
              <a:tr h="3727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Serial Nº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Manufacture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Purchase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use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Inspection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5976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INSPECTOR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COST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</a:tr>
              <a:tr h="419394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 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18E0136072 530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5,00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394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 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18E0136072 493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01-may-18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5,00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419394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 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18E0136072 583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5,00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394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 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18E0136072 449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01-may-18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5,00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419394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 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18E0136072 407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5,00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394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 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18E0136072 424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01-may-18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5,00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419394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 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18E0136072 484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5,00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394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 OK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18E0136072 534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01-may-18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5,00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419394"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Rope</a:t>
                      </a:r>
                      <a:b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60m, Industrie 10.5mm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B01L109818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XXX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15,00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0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4"/>
          </p:nvPr>
        </p:nvSpPr>
        <p:spPr>
          <a:xfrm>
            <a:off x="11572875" y="6442570"/>
            <a:ext cx="544483" cy="382340"/>
          </a:xfrm>
        </p:spPr>
        <p:txBody>
          <a:bodyPr/>
          <a:lstStyle/>
          <a:p>
            <a:fld id="{06BBE7FB-63B9-46AF-9CE9-F0D13B60F2A6}" type="slidenum">
              <a:rPr lang="es-ES" smtClean="0"/>
              <a:pPr/>
              <a:t>9</a:t>
            </a:fld>
            <a:endParaRPr lang="es-ES" dirty="0"/>
          </a:p>
        </p:txBody>
      </p:sp>
      <p:sp>
        <p:nvSpPr>
          <p:cNvPr id="4" name="Rectangle 7"/>
          <p:cNvSpPr/>
          <p:nvPr/>
        </p:nvSpPr>
        <p:spPr>
          <a:xfrm>
            <a:off x="478357" y="121443"/>
            <a:ext cx="114469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LST1 </a:t>
            </a:r>
            <a:r>
              <a:rPr lang="es-ES" sz="3200" b="1" dirty="0">
                <a:solidFill>
                  <a:srgbClr val="002060"/>
                </a:solidFill>
                <a:latin typeface="Fira sans"/>
              </a:rPr>
              <a:t>- INFRA </a:t>
            </a:r>
            <a:r>
              <a:rPr lang="es-ES" sz="3200" b="1" dirty="0" smtClean="0">
                <a:solidFill>
                  <a:srgbClr val="002060"/>
                </a:solidFill>
                <a:latin typeface="Fira sans"/>
              </a:rPr>
              <a:t>ONSITE MAINTENANCE</a:t>
            </a:r>
          </a:p>
          <a:p>
            <a:r>
              <a:rPr lang="es-ES" sz="3200" dirty="0" smtClean="0">
                <a:solidFill>
                  <a:schemeClr val="tx2"/>
                </a:solidFill>
              </a:rPr>
              <a:t>PPE-EPIS</a:t>
            </a:r>
            <a:endParaRPr lang="en-US" sz="3200" b="1" dirty="0">
              <a:solidFill>
                <a:srgbClr val="002060"/>
              </a:solidFill>
              <a:latin typeface="Fira sans"/>
            </a:endParaRPr>
          </a:p>
        </p:txBody>
      </p:sp>
      <p:sp>
        <p:nvSpPr>
          <p:cNvPr id="8" name="Marcador de pie de página 1"/>
          <p:cNvSpPr>
            <a:spLocks noGrp="1"/>
          </p:cNvSpPr>
          <p:nvPr>
            <p:ph type="ftr" sz="quarter" idx="3"/>
          </p:nvPr>
        </p:nvSpPr>
        <p:spPr>
          <a:xfrm>
            <a:off x="0" y="6398325"/>
            <a:ext cx="11725275" cy="426586"/>
          </a:xfrm>
        </p:spPr>
        <p:txBody>
          <a:bodyPr/>
          <a:lstStyle/>
          <a:p>
            <a:pPr algn="l"/>
            <a:r>
              <a:rPr lang="en-US" dirty="0" smtClean="0"/>
              <a:t>LST MAINTENANCE MEETING, JULY 2020</a:t>
            </a:r>
            <a:endParaRPr lang="es-ES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418160"/>
              </p:ext>
            </p:extLst>
          </p:nvPr>
        </p:nvGraphicFramePr>
        <p:xfrm>
          <a:off x="573924" y="1198661"/>
          <a:ext cx="8891025" cy="4505902"/>
        </p:xfrm>
        <a:graphic>
          <a:graphicData uri="http://schemas.openxmlformats.org/drawingml/2006/table">
            <a:tbl>
              <a:tblPr/>
              <a:tblGrid>
                <a:gridCol w="1728811"/>
                <a:gridCol w="676491"/>
                <a:gridCol w="859036"/>
                <a:gridCol w="730181"/>
                <a:gridCol w="730181"/>
                <a:gridCol w="998630"/>
                <a:gridCol w="633539"/>
                <a:gridCol w="633539"/>
                <a:gridCol w="633539"/>
                <a:gridCol w="633539"/>
                <a:gridCol w="633539"/>
              </a:tblGrid>
              <a:tr h="1509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Serial Nº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Manufacture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Purchase date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use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Inspection 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Inspection 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87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13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INSPECTOR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COST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INSPECTOR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D2"/>
                    </a:solidFill>
                  </a:tcPr>
                </a:tc>
              </a:tr>
              <a:tr h="407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Helmet</a:t>
                      </a:r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1 - VERTEX BEST</a:t>
                      </a:r>
                    </a:p>
                    <a:p>
                      <a:pPr algn="l" fontAlgn="ctr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18E0136758714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01/05/2018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JUNE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JUNE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LST TEAM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LST TEAM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(9-8-19)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LST TEAM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LST TEAM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18-6-20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407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Helmet</a:t>
                      </a:r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3 - VERTEX BEST</a:t>
                      </a:r>
                    </a:p>
                    <a:p>
                      <a:pPr algn="l" fontAlgn="ctr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18E0136758644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01-may-18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JUNE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JUNE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LST TEAM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LST TEAM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(24-6-19)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LST TEAM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LST TEAM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18-6-20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407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Helmet</a:t>
                      </a:r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4 - VERTEX BEST</a:t>
                      </a:r>
                    </a:p>
                    <a:p>
                      <a:pPr algn="l" fontAlgn="ctr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18E0136758673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may-18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JUNE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JUNE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LST TEAM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LST TEAM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(24-6-19)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LST TEAM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LST TEAM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18-6-20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Helmet</a:t>
                      </a:r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5 - VERTEX BEST</a:t>
                      </a:r>
                    </a:p>
                    <a:p>
                      <a:pPr algn="l" fontAlgn="ctr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18E136758645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01-may-18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JUNE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JUNE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LST TEAM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LST TEAM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(24-6-19)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LST TEAM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LST TEAM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18-6-20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4076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Helmet</a:t>
                      </a:r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6 - VERTEX BEST</a:t>
                      </a:r>
                    </a:p>
                    <a:p>
                      <a:pPr algn="l" fontAlgn="ctr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15182IA7353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01-jul-15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????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2018-may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LST TEAM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LST TEAM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(31-5-19)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LST TEAM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LST TEAM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18-6-20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170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JAG SYSTEM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OCT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2018-nov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30,00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OK/NO OK</a:t>
                      </a:r>
                      <a:b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Date:</a:t>
                      </a:r>
                      <a:b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170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ANTICAIDAS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IRUDEK-01-4136-225-00A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MARCH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SEP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2018-nov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Arquitectura Vertical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24,00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 (14-10-2019)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OK/NO OK</a:t>
                      </a:r>
                      <a:b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Date:</a:t>
                      </a:r>
                      <a:b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364170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Helmet 7 - VERTEX VENT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19H0206262454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AUG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01/09/2019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01/09/2019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OK/NO OK</a:t>
                      </a:r>
                      <a:b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Date:</a:t>
                      </a:r>
                      <a:b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170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Helmet 8 - VERTEX VENT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19H0206262499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AUG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01/09/2019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01/09/2019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OK/NO OK</a:t>
                      </a:r>
                      <a:b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Date:</a:t>
                      </a:r>
                      <a:b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  <a:tr h="364170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Helmet 9 - VERTEX VENT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19H0206262427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AUG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01/09/2019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01/09/2019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OK/NO OK</a:t>
                      </a:r>
                      <a:b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Date:</a:t>
                      </a:r>
                      <a:b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170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Helmet 10 -  VERTEX VENT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19H0206262428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AUG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01/09/2019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01/09/2019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OK/NO OK</a:t>
                      </a:r>
                      <a:b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Date:</a:t>
                      </a:r>
                      <a:b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</a:t>
                      </a:r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C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48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6615</TotalTime>
  <Words>1433</Words>
  <Application>Microsoft Office PowerPoint</Application>
  <PresentationFormat>Panorámica</PresentationFormat>
  <Paragraphs>615</Paragraphs>
  <Slides>20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Vínculos</vt:lpstr>
      </vt:variant>
      <vt:variant>
        <vt:i4>8</vt:i4>
      </vt:variant>
      <vt:variant>
        <vt:lpstr>Títulos de diapositiva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Fira sans</vt:lpstr>
      <vt:lpstr>Wingdings</vt:lpstr>
      <vt:lpstr>Retrospección</vt:lpstr>
      <vt:lpstr>C:\CTA\01_LST 1\06. Doc. proyecto\06.12. Maintenance\LST1_ Maintenance_R2.xlsx!LV-LPS!F49C1:F55C4</vt:lpstr>
      <vt:lpstr>C:\CTA\01_LST 1\06. Doc. proyecto\06.12. Maintenance\LST1_ Maintenance_R2.xlsx!UC!F1C1:F5C4</vt:lpstr>
      <vt:lpstr>C:\CTA\01_LST 1\06. Doc. proyecto\06.12. Maintenance\LST1_ Maintenance_R2.xlsx!PEST C!F1C1:F22C7</vt:lpstr>
      <vt:lpstr>C:\CTA\01_LST 1\06. Doc. proyecto\06.12. Maintenance\LST1_ Maintenance_R2.xlsx!PLANTS!F1C1:F5C6</vt:lpstr>
      <vt:lpstr>C:\CTA\01_LST 1\06. Doc. proyecto\06.12. Maintenance\LST1_ Maintenance_R2.xlsx!CHERRY PICKER!F1C1:F16C8</vt:lpstr>
      <vt:lpstr>C:\CTA\01_LST 1\06. Doc. proyecto\06.12. Maintenance\LST1_ Maintenance_R2.xlsx!Maintenance all 2019!F2C10:F5C12</vt:lpstr>
      <vt:lpstr>C:\CTA\01_LST 1\06. Doc. proyecto\06.12. Maintenance\LST1_ Maintenance_R2.xlsx!Maintenance all 2020!F2C10:F5C12</vt:lpstr>
      <vt:lpstr>C:\CTA\01_LST 1\06. Doc. proyecto\06.12. Maintenance\LST1_ Maintenance_R2.xlsx!EXT.LST1!F34C1:F51C15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Tom Bombadil</dc:creator>
  <cp:lastModifiedBy>pmarquez_ifae@hotmail.com</cp:lastModifiedBy>
  <cp:revision>429</cp:revision>
  <cp:lastPrinted>2020-07-22T12:14:17Z</cp:lastPrinted>
  <dcterms:created xsi:type="dcterms:W3CDTF">2018-10-02T05:56:57Z</dcterms:created>
  <dcterms:modified xsi:type="dcterms:W3CDTF">2020-07-22T12:15:51Z</dcterms:modified>
</cp:coreProperties>
</file>