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"/>
  </p:notesMasterIdLst>
  <p:sldIdLst>
    <p:sldId id="258" r:id="rId2"/>
    <p:sldId id="257" r:id="rId3"/>
    <p:sldId id="376" r:id="rId4"/>
    <p:sldId id="261" r:id="rId5"/>
    <p:sldId id="380" r:id="rId6"/>
    <p:sldId id="381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67BD"/>
    <a:srgbClr val="211E1F"/>
    <a:srgbClr val="0094FF"/>
    <a:srgbClr val="46FF7C"/>
    <a:srgbClr val="B3E3F3"/>
    <a:srgbClr val="110E10"/>
    <a:srgbClr val="201F1F"/>
    <a:srgbClr val="CEC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0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B5B07-6625-6243-9F7A-781BC2EBBA03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044ED-DD9B-E642-9379-FCE2C70C3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0D3-269D-CE4D-959E-95E1A1F4814B}" type="datetime1">
              <a:rPr lang="en-AU" smtClean="0"/>
              <a:t>15/4/20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6297-72A8-F244-9318-12E0097A3FF7}" type="datetime1">
              <a:rPr lang="en-AU" smtClean="0"/>
              <a:t>15/4/20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556C-8325-9C42-83A0-DD302181335B}" type="datetime1">
              <a:rPr lang="en-AU" smtClean="0"/>
              <a:t>15/4/20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1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AC246-0F57-5F4D-A0A6-C744394A2AB9}" type="datetime1">
              <a:rPr lang="en-AU" smtClean="0"/>
              <a:t>15/4/20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FE6-6459-CD4A-B949-D86F7220C115}" type="datetime1">
              <a:rPr lang="en-AU" smtClean="0"/>
              <a:t>15/4/20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3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1CAC-8615-D748-AA95-97CF1B182B23}" type="datetime1">
              <a:rPr lang="en-AU" smtClean="0"/>
              <a:t>15/4/20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1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0A41D-A72D-5A47-88DC-E13EEA93F771}" type="datetime1">
              <a:rPr lang="en-AU" smtClean="0"/>
              <a:t>15/4/20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8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199-0A86-7548-9E2C-10EA66075BE9}" type="datetime1">
              <a:rPr lang="en-AU" smtClean="0"/>
              <a:t>15/4/20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C42AF-5DF3-3844-8E02-A9AA3FA01BF1}" type="datetime1">
              <a:rPr lang="en-AU" smtClean="0"/>
              <a:t>15/4/20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2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F890-D0B9-3649-84BA-65DCE8B32692}" type="datetime1">
              <a:rPr lang="en-AU" smtClean="0"/>
              <a:t>15/4/20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0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211F-9EB3-064F-B0B7-D38975C4F083}" type="datetime1">
              <a:rPr lang="en-AU" smtClean="0"/>
              <a:t>15/4/20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Jameson, CTA Linkages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1743-164D-4745-A934-3A502C56F473}" type="datetime1">
              <a:rPr lang="en-AU" smtClean="0"/>
              <a:t>15/4/20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K. Jameson, CTA Linkages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8DC8F-6A09-514F-BCA4-A0FD7187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3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96AF590-98D7-F54A-BC71-26A54FE88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05"/>
          <a:stretch/>
        </p:blipFill>
        <p:spPr>
          <a:xfrm>
            <a:off x="0" y="117987"/>
            <a:ext cx="9144000" cy="39012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EE70E73-B843-6945-B69F-16F8C439FF67}"/>
              </a:ext>
            </a:extLst>
          </p:cNvPr>
          <p:cNvSpPr txBox="1"/>
          <p:nvPr/>
        </p:nvSpPr>
        <p:spPr>
          <a:xfrm>
            <a:off x="0" y="4019227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ECECF"/>
                </a:solidFill>
              </a:rPr>
              <a:t>Mapping the Milky Way and </a:t>
            </a:r>
            <a:r>
              <a:rPr lang="en-US" sz="3600" dirty="0" err="1">
                <a:solidFill>
                  <a:srgbClr val="CECECF"/>
                </a:solidFill>
              </a:rPr>
              <a:t>Magellanic</a:t>
            </a:r>
            <a:r>
              <a:rPr lang="en-US" sz="3600" dirty="0">
                <a:solidFill>
                  <a:srgbClr val="CECECF"/>
                </a:solidFill>
              </a:rPr>
              <a:t> System </a:t>
            </a:r>
          </a:p>
          <a:p>
            <a:pPr algn="ctr"/>
            <a:r>
              <a:rPr lang="en-US" sz="3600" dirty="0">
                <a:solidFill>
                  <a:srgbClr val="CECECF"/>
                </a:solidFill>
              </a:rPr>
              <a:t>in H</a:t>
            </a:r>
            <a:r>
              <a:rPr lang="en-US" sz="3600" cap="small" dirty="0">
                <a:solidFill>
                  <a:srgbClr val="CECECF"/>
                </a:solidFill>
              </a:rPr>
              <a:t>i</a:t>
            </a:r>
            <a:r>
              <a:rPr lang="en-US" sz="3600" dirty="0">
                <a:solidFill>
                  <a:srgbClr val="CECECF"/>
                </a:solidFill>
              </a:rPr>
              <a:t> and OH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9AC524-75B6-AC4E-8740-7F678D050DEE}"/>
              </a:ext>
            </a:extLst>
          </p:cNvPr>
          <p:cNvSpPr txBox="1"/>
          <p:nvPr/>
        </p:nvSpPr>
        <p:spPr>
          <a:xfrm>
            <a:off x="2521313" y="5430858"/>
            <a:ext cx="410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B3E3F3"/>
                </a:solidFill>
              </a:rPr>
              <a:t>Katie Jameson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776C6F03-D879-F24E-802B-A9DA3FB7E496}"/>
              </a:ext>
            </a:extLst>
          </p:cNvPr>
          <p:cNvSpPr/>
          <p:nvPr/>
        </p:nvSpPr>
        <p:spPr>
          <a:xfrm>
            <a:off x="71919" y="4023647"/>
            <a:ext cx="9000162" cy="1195910"/>
          </a:xfrm>
          <a:prstGeom prst="roundRect">
            <a:avLst/>
          </a:prstGeom>
          <a:noFill/>
          <a:ln w="38100">
            <a:solidFill>
              <a:srgbClr val="CECE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A673FCE-93D3-8E43-A26F-FF2C40FCAA88}"/>
              </a:ext>
            </a:extLst>
          </p:cNvPr>
          <p:cNvSpPr txBox="1"/>
          <p:nvPr/>
        </p:nvSpPr>
        <p:spPr>
          <a:xfrm>
            <a:off x="7717221" y="6642556"/>
            <a:ext cx="14267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50000"/>
                    <a:lumOff val="50000"/>
                    <a:alpha val="58000"/>
                  </a:schemeClr>
                </a:solidFill>
              </a:rPr>
              <a:t>Image credit: ESO/S. </a:t>
            </a:r>
            <a:r>
              <a:rPr lang="en-US" sz="800" dirty="0" err="1">
                <a:solidFill>
                  <a:schemeClr val="bg1">
                    <a:lumMod val="50000"/>
                    <a:lumOff val="50000"/>
                    <a:alpha val="58000"/>
                  </a:schemeClr>
                </a:solidFill>
              </a:rPr>
              <a:t>Brunier</a:t>
            </a:r>
            <a:endParaRPr lang="en-US" sz="800" dirty="0">
              <a:solidFill>
                <a:schemeClr val="bg1">
                  <a:lumMod val="50000"/>
                  <a:lumOff val="50000"/>
                  <a:alpha val="58000"/>
                </a:schemeClr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9F7AEC-C770-BF43-962D-C76956227085}"/>
              </a:ext>
            </a:extLst>
          </p:cNvPr>
          <p:cNvSpPr/>
          <p:nvPr/>
        </p:nvSpPr>
        <p:spPr>
          <a:xfrm>
            <a:off x="2285999" y="599889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rgbClr val="B3E3F3">
                    <a:alpha val="75000"/>
                  </a:srgbClr>
                </a:solidFill>
              </a:rPr>
              <a:t>Bolton Fellow, CSIRO Astronomy &amp; Space Sciences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338D3F-D826-CD43-BFD4-30E684E25001}"/>
              </a:ext>
            </a:extLst>
          </p:cNvPr>
          <p:cNvSpPr/>
          <p:nvPr/>
        </p:nvSpPr>
        <p:spPr>
          <a:xfrm>
            <a:off x="3294343" y="5796426"/>
            <a:ext cx="25553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B3E3F3">
                    <a:alpha val="75000"/>
                  </a:srgbClr>
                </a:solidFill>
              </a:rPr>
              <a:t>GASKAP H</a:t>
            </a:r>
            <a:r>
              <a:rPr lang="en-US" sz="1600" cap="small" dirty="0">
                <a:solidFill>
                  <a:srgbClr val="B3E3F3">
                    <a:alpha val="75000"/>
                  </a:srgbClr>
                </a:solidFill>
              </a:rPr>
              <a:t>i</a:t>
            </a:r>
            <a:r>
              <a:rPr lang="en-US" sz="1600" dirty="0">
                <a:solidFill>
                  <a:srgbClr val="B3E3F3">
                    <a:alpha val="75000"/>
                  </a:srgbClr>
                </a:solidFill>
              </a:rPr>
              <a:t> Project Manager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CE16641-F051-4546-B275-9C4D3A0D5A77}"/>
              </a:ext>
            </a:extLst>
          </p:cNvPr>
          <p:cNvSpPr/>
          <p:nvPr/>
        </p:nvSpPr>
        <p:spPr>
          <a:xfrm>
            <a:off x="0" y="6550223"/>
            <a:ext cx="11909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alpha val="75000"/>
                  </a:schemeClr>
                </a:solidFill>
              </a:rPr>
              <a:t>CTA Oz 2020</a:t>
            </a:r>
          </a:p>
        </p:txBody>
      </p:sp>
    </p:spTree>
    <p:extLst>
      <p:ext uri="{BB962C8B-B14F-4D97-AF65-F5344CB8AC3E}">
        <p14:creationId xmlns:p14="http://schemas.microsoft.com/office/powerpoint/2010/main" val="1406024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A951BDC-8FCD-9E4E-B863-52FD83FF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801769"/>
            <a:ext cx="1366887" cy="10562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6F8E69-EE66-1C41-B221-6E49B3E51D8B}"/>
              </a:ext>
            </a:extLst>
          </p:cNvPr>
          <p:cNvSpPr txBox="1"/>
          <p:nvPr/>
        </p:nvSpPr>
        <p:spPr>
          <a:xfrm>
            <a:off x="-2" y="6513915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K. Jameson, CTA Oz 2020</a:t>
            </a:r>
          </a:p>
        </p:txBody>
      </p:sp>
      <p:pic>
        <p:nvPicPr>
          <p:cNvPr id="12" name="image22.jpg" descr="All sky map of HI with GASKAP survey region outlined">
            <a:extLst>
              <a:ext uri="{FF2B5EF4-FFF2-40B4-BE49-F238E27FC236}">
                <a16:creationId xmlns:a16="http://schemas.microsoft.com/office/drawing/2014/main" id="{B90E5963-714B-1E4C-88AD-E8530141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88" y="1238125"/>
            <a:ext cx="6982817" cy="36002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38BCCA-79B2-A14C-A73C-50A1907C9A2A}"/>
              </a:ext>
            </a:extLst>
          </p:cNvPr>
          <p:cNvSpPr txBox="1"/>
          <p:nvPr/>
        </p:nvSpPr>
        <p:spPr>
          <a:xfrm>
            <a:off x="-2" y="1167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01F1F"/>
                </a:solidFill>
              </a:rPr>
              <a:t>GASKAP: The Galactic ASKAP Survey </a:t>
            </a:r>
          </a:p>
        </p:txBody>
      </p:sp>
      <p:sp>
        <p:nvSpPr>
          <p:cNvPr id="14" name="Aim:  To study the evolution of the Milky Way and Magellanic Clouds through their interstellar gas and star formation">
            <a:extLst>
              <a:ext uri="{FF2B5EF4-FFF2-40B4-BE49-F238E27FC236}">
                <a16:creationId xmlns:a16="http://schemas.microsoft.com/office/drawing/2014/main" id="{4CDAC5A2-97D9-2E4D-AD6B-82F3B79ECE10}"/>
              </a:ext>
            </a:extLst>
          </p:cNvPr>
          <p:cNvSpPr txBox="1"/>
          <p:nvPr/>
        </p:nvSpPr>
        <p:spPr>
          <a:xfrm>
            <a:off x="1080587" y="664532"/>
            <a:ext cx="6982817" cy="57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183" tIns="40183" rIns="40183" bIns="40183">
            <a:spAutoFit/>
          </a:bodyPr>
          <a:lstStyle>
            <a:lvl1pPr algn="l" defTabSz="1160859">
              <a:buClr>
                <a:srgbClr val="000000"/>
              </a:buClr>
              <a:buFont typeface="Wingdings"/>
              <a:defRPr sz="3000" b="0" i="1">
                <a:solidFill>
                  <a:srgbClr val="4857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1600" i="0" dirty="0">
                <a:latin typeface="+mn-lt"/>
              </a:rPr>
              <a:t>Aim:  To study the evolution of the Milky Way and </a:t>
            </a:r>
            <a:r>
              <a:rPr sz="1600" i="0" dirty="0" err="1">
                <a:latin typeface="+mn-lt"/>
              </a:rPr>
              <a:t>Magellanic</a:t>
            </a:r>
            <a:r>
              <a:rPr sz="1600" i="0" dirty="0">
                <a:latin typeface="+mn-lt"/>
              </a:rPr>
              <a:t> Clouds through their interstellar gas and star formation</a:t>
            </a:r>
          </a:p>
        </p:txBody>
      </p:sp>
      <p:sp>
        <p:nvSpPr>
          <p:cNvPr id="17" name="Aim:  To study the evolution of the Milky Way and Magellanic Clouds through their interstellar gas and star formation">
            <a:extLst>
              <a:ext uri="{FF2B5EF4-FFF2-40B4-BE49-F238E27FC236}">
                <a16:creationId xmlns:a16="http://schemas.microsoft.com/office/drawing/2014/main" id="{8140B741-941A-2646-A9EA-2E8007D8C637}"/>
              </a:ext>
            </a:extLst>
          </p:cNvPr>
          <p:cNvSpPr txBox="1"/>
          <p:nvPr/>
        </p:nvSpPr>
        <p:spPr>
          <a:xfrm>
            <a:off x="1080586" y="4928880"/>
            <a:ext cx="6982817" cy="57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183" tIns="40183" rIns="40183" bIns="40183">
            <a:spAutoFit/>
          </a:bodyPr>
          <a:lstStyle>
            <a:lvl1pPr algn="l" defTabSz="1160859">
              <a:buClr>
                <a:srgbClr val="000000"/>
              </a:buClr>
              <a:buFont typeface="Wingdings"/>
              <a:defRPr sz="3000" b="0" i="1">
                <a:solidFill>
                  <a:srgbClr val="4857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1600" b="1" i="0" dirty="0">
                <a:solidFill>
                  <a:srgbClr val="201F1F"/>
                </a:solidFill>
                <a:latin typeface="+mn-lt"/>
              </a:rPr>
              <a:t>Survey of the Galactic plane and </a:t>
            </a:r>
            <a:r>
              <a:rPr lang="en-US" sz="1600" b="1" i="0" dirty="0" err="1">
                <a:solidFill>
                  <a:srgbClr val="201F1F"/>
                </a:solidFill>
                <a:latin typeface="+mn-lt"/>
              </a:rPr>
              <a:t>Magellanic</a:t>
            </a:r>
            <a:r>
              <a:rPr lang="en-US" sz="1600" b="1" i="0" dirty="0">
                <a:solidFill>
                  <a:srgbClr val="201F1F"/>
                </a:solidFill>
                <a:latin typeface="+mn-lt"/>
              </a:rPr>
              <a:t> System</a:t>
            </a:r>
          </a:p>
          <a:p>
            <a:pPr algn="ctr"/>
            <a:r>
              <a:rPr lang="en-US" sz="1600" i="0" dirty="0">
                <a:solidFill>
                  <a:srgbClr val="201F1F"/>
                </a:solidFill>
                <a:latin typeface="+mn-lt"/>
              </a:rPr>
              <a:t>H</a:t>
            </a:r>
            <a:r>
              <a:rPr lang="en-US" sz="1600" i="0" cap="small" dirty="0">
                <a:solidFill>
                  <a:srgbClr val="201F1F"/>
                </a:solidFill>
                <a:latin typeface="+mn-lt"/>
              </a:rPr>
              <a:t>i</a:t>
            </a:r>
            <a:r>
              <a:rPr lang="en-US" sz="1600" i="0" dirty="0">
                <a:solidFill>
                  <a:srgbClr val="201F1F"/>
                </a:solidFill>
                <a:latin typeface="+mn-lt"/>
              </a:rPr>
              <a:t> 21 cm and OH 18 cm emission and absorption</a:t>
            </a:r>
            <a:endParaRPr sz="1600" i="0" dirty="0">
              <a:solidFill>
                <a:srgbClr val="201F1F"/>
              </a:solidFill>
              <a:latin typeface="+mn-lt"/>
            </a:endParaRPr>
          </a:p>
        </p:txBody>
      </p:sp>
      <p:sp>
        <p:nvSpPr>
          <p:cNvPr id="18" name="Aim:  To study the evolution of the Milky Way and Magellanic Clouds through their interstellar gas and star formation">
            <a:extLst>
              <a:ext uri="{FF2B5EF4-FFF2-40B4-BE49-F238E27FC236}">
                <a16:creationId xmlns:a16="http://schemas.microsoft.com/office/drawing/2014/main" id="{3C311D7D-4677-9E40-B840-808CFB325074}"/>
              </a:ext>
            </a:extLst>
          </p:cNvPr>
          <p:cNvSpPr txBox="1"/>
          <p:nvPr/>
        </p:nvSpPr>
        <p:spPr>
          <a:xfrm>
            <a:off x="-2" y="5520958"/>
            <a:ext cx="9144002" cy="388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183" tIns="40183" rIns="40183" bIns="40183">
            <a:spAutoFit/>
          </a:bodyPr>
          <a:lstStyle>
            <a:lvl1pPr algn="l" defTabSz="1160859">
              <a:buClr>
                <a:srgbClr val="000000"/>
              </a:buClr>
              <a:buFont typeface="Wingdings"/>
              <a:defRPr sz="3000" b="0" i="1">
                <a:solidFill>
                  <a:srgbClr val="4857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000" b="1" i="0" dirty="0">
                <a:solidFill>
                  <a:srgbClr val="201F1F"/>
                </a:solidFill>
                <a:latin typeface="+mn-lt"/>
              </a:rPr>
              <a:t>More than an order of magnitude more sensitive than previous surveys</a:t>
            </a:r>
            <a:endParaRPr sz="2000" b="1" i="0" dirty="0">
              <a:solidFill>
                <a:srgbClr val="201F1F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B2A30A-F263-7A43-A9AF-FFFF71AC512F}"/>
              </a:ext>
            </a:extLst>
          </p:cNvPr>
          <p:cNvSpPr txBox="1"/>
          <p:nvPr/>
        </p:nvSpPr>
        <p:spPr>
          <a:xfrm>
            <a:off x="6724891" y="6375416"/>
            <a:ext cx="22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Dickey+ (2012)</a:t>
            </a:r>
          </a:p>
        </p:txBody>
      </p:sp>
    </p:spTree>
    <p:extLst>
      <p:ext uri="{BB962C8B-B14F-4D97-AF65-F5344CB8AC3E}">
        <p14:creationId xmlns:p14="http://schemas.microsoft.com/office/powerpoint/2010/main" val="221993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A951BDC-8FCD-9E4E-B863-52FD83FF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801769"/>
            <a:ext cx="1366887" cy="1056231"/>
          </a:xfrm>
          <a:prstGeom prst="rect">
            <a:avLst/>
          </a:prstGeom>
        </p:spPr>
      </p:pic>
      <p:pic>
        <p:nvPicPr>
          <p:cNvPr id="12" name="image22.jpg" descr="All sky map of HI with GASKAP survey region outlined">
            <a:extLst>
              <a:ext uri="{FF2B5EF4-FFF2-40B4-BE49-F238E27FC236}">
                <a16:creationId xmlns:a16="http://schemas.microsoft.com/office/drawing/2014/main" id="{B90E5963-714B-1E4C-88AD-E8530141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925169"/>
            <a:ext cx="9144000" cy="471453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38BCCA-79B2-A14C-A73C-50A1907C9A2A}"/>
              </a:ext>
            </a:extLst>
          </p:cNvPr>
          <p:cNvSpPr txBox="1"/>
          <p:nvPr/>
        </p:nvSpPr>
        <p:spPr>
          <a:xfrm>
            <a:off x="-2" y="11677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01F1F"/>
                </a:solidFill>
              </a:rPr>
              <a:t>GASKAP: The Galactic ASKAP Survey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C169ED6-07B0-824C-B6CA-96BC387EC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612" y="2789561"/>
            <a:ext cx="4360326" cy="6641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1DE54C-DB38-6C4A-A557-14653F22F5C5}"/>
              </a:ext>
            </a:extLst>
          </p:cNvPr>
          <p:cNvSpPr txBox="1"/>
          <p:nvPr/>
        </p:nvSpPr>
        <p:spPr>
          <a:xfrm>
            <a:off x="6724891" y="6375416"/>
            <a:ext cx="222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Dickey+ (2012)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352E25-FA93-2648-89B8-C70AC42ADD65}"/>
              </a:ext>
            </a:extLst>
          </p:cNvPr>
          <p:cNvSpPr txBox="1"/>
          <p:nvPr/>
        </p:nvSpPr>
        <p:spPr>
          <a:xfrm>
            <a:off x="-2" y="6513915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K. Jameson, CTA Oz 2020</a:t>
            </a:r>
          </a:p>
        </p:txBody>
      </p:sp>
    </p:spTree>
    <p:extLst>
      <p:ext uri="{BB962C8B-B14F-4D97-AF65-F5344CB8AC3E}">
        <p14:creationId xmlns:p14="http://schemas.microsoft.com/office/powerpoint/2010/main" val="277703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A951BDC-8FCD-9E4E-B863-52FD83FF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801769"/>
            <a:ext cx="1366887" cy="10562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38BCCA-79B2-A14C-A73C-50A1907C9A2A}"/>
              </a:ext>
            </a:extLst>
          </p:cNvPr>
          <p:cNvSpPr txBox="1"/>
          <p:nvPr/>
        </p:nvSpPr>
        <p:spPr>
          <a:xfrm>
            <a:off x="0" y="2682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01F1F"/>
                </a:solidFill>
              </a:rPr>
              <a:t>The GASKAP Pilot Survey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D341D3-F72D-B14B-B9D1-172DD2DE34BB}"/>
              </a:ext>
            </a:extLst>
          </p:cNvPr>
          <p:cNvGrpSpPr/>
          <p:nvPr/>
        </p:nvGrpSpPr>
        <p:grpSpPr>
          <a:xfrm>
            <a:off x="-20550" y="1176233"/>
            <a:ext cx="3036536" cy="4503073"/>
            <a:chOff x="-2" y="1176233"/>
            <a:chExt cx="3036536" cy="45030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A49C80-9A83-7646-A8FE-35858D42B26F}"/>
                </a:ext>
              </a:extLst>
            </p:cNvPr>
            <p:cNvSpPr txBox="1"/>
            <p:nvPr/>
          </p:nvSpPr>
          <p:spPr>
            <a:xfrm>
              <a:off x="-2" y="1178694"/>
              <a:ext cx="297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Galactic Plane (l=340)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(H</a:t>
              </a:r>
              <a:r>
                <a:rPr lang="en-US" cap="small" dirty="0">
                  <a:solidFill>
                    <a:schemeClr val="bg1"/>
                  </a:solidFill>
                </a:rPr>
                <a:t>i 16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hrs</a:t>
              </a:r>
              <a:r>
                <a:rPr lang="en-US" dirty="0">
                  <a:solidFill>
                    <a:schemeClr val="bg1"/>
                  </a:solidFill>
                </a:rPr>
                <a:t>, OH 8 </a:t>
              </a:r>
              <a:r>
                <a:rPr lang="en-US" dirty="0" err="1">
                  <a:solidFill>
                    <a:schemeClr val="bg1"/>
                  </a:solidFill>
                </a:rPr>
                <a:t>hrs</a:t>
              </a:r>
              <a:r>
                <a:rPr lang="en-US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61B154-19F6-F743-A77D-5BAE2E9CC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78" y="1880282"/>
              <a:ext cx="1555366" cy="152965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DEB5E8E-6A6F-8E4C-86E0-44AF54405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959" y="3435538"/>
              <a:ext cx="1960188" cy="2147684"/>
            </a:xfrm>
            <a:prstGeom prst="rect">
              <a:avLst/>
            </a:prstGeom>
          </p:spPr>
        </p:pic>
        <p:sp>
          <p:nvSpPr>
            <p:cNvPr id="27" name="Bent Arrow 26">
              <a:extLst>
                <a:ext uri="{FF2B5EF4-FFF2-40B4-BE49-F238E27FC236}">
                  <a16:creationId xmlns:a16="http://schemas.microsoft.com/office/drawing/2014/main" id="{C6273CB1-964D-C148-A35F-3D1B14D87AC5}"/>
                </a:ext>
              </a:extLst>
            </p:cNvPr>
            <p:cNvSpPr/>
            <p:nvPr/>
          </p:nvSpPr>
          <p:spPr>
            <a:xfrm rot="5400000">
              <a:off x="1287687" y="2078815"/>
              <a:ext cx="1085031" cy="1555366"/>
            </a:xfrm>
            <a:prstGeom prst="bentArrow">
              <a:avLst>
                <a:gd name="adj1" fmla="val 6567"/>
                <a:gd name="adj2" fmla="val 11925"/>
                <a:gd name="adj3" fmla="val 13336"/>
                <a:gd name="adj4" fmla="val 44817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29263951-6C0A-7B4E-98F6-BDF2B5ECCD37}"/>
                </a:ext>
              </a:extLst>
            </p:cNvPr>
            <p:cNvSpPr/>
            <p:nvPr/>
          </p:nvSpPr>
          <p:spPr>
            <a:xfrm>
              <a:off x="47128" y="1176233"/>
              <a:ext cx="2989406" cy="4503073"/>
            </a:xfrm>
            <a:prstGeom prst="roundRect">
              <a:avLst/>
            </a:prstGeom>
            <a:noFill/>
            <a:ln w="28575">
              <a:solidFill>
                <a:srgbClr val="211E1F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989406"/>
                        <a:gd name="connsiteY0" fmla="*/ 498244 h 4503073"/>
                        <a:gd name="connsiteX1" fmla="*/ 498244 w 2989406"/>
                        <a:gd name="connsiteY1" fmla="*/ 0 h 4503073"/>
                        <a:gd name="connsiteX2" fmla="*/ 1036332 w 2989406"/>
                        <a:gd name="connsiteY2" fmla="*/ 0 h 4503073"/>
                        <a:gd name="connsiteX3" fmla="*/ 1514632 w 2989406"/>
                        <a:gd name="connsiteY3" fmla="*/ 0 h 4503073"/>
                        <a:gd name="connsiteX4" fmla="*/ 1973003 w 2989406"/>
                        <a:gd name="connsiteY4" fmla="*/ 0 h 4503073"/>
                        <a:gd name="connsiteX5" fmla="*/ 2491162 w 2989406"/>
                        <a:gd name="connsiteY5" fmla="*/ 0 h 4503073"/>
                        <a:gd name="connsiteX6" fmla="*/ 2989406 w 2989406"/>
                        <a:gd name="connsiteY6" fmla="*/ 498244 h 4503073"/>
                        <a:gd name="connsiteX7" fmla="*/ 2989406 w 2989406"/>
                        <a:gd name="connsiteY7" fmla="*/ 1082675 h 4503073"/>
                        <a:gd name="connsiteX8" fmla="*/ 2989406 w 2989406"/>
                        <a:gd name="connsiteY8" fmla="*/ 1737237 h 4503073"/>
                        <a:gd name="connsiteX9" fmla="*/ 2989406 w 2989406"/>
                        <a:gd name="connsiteY9" fmla="*/ 2216471 h 4503073"/>
                        <a:gd name="connsiteX10" fmla="*/ 2989406 w 2989406"/>
                        <a:gd name="connsiteY10" fmla="*/ 2800901 h 4503073"/>
                        <a:gd name="connsiteX11" fmla="*/ 2989406 w 2989406"/>
                        <a:gd name="connsiteY11" fmla="*/ 3385332 h 4503073"/>
                        <a:gd name="connsiteX12" fmla="*/ 2989406 w 2989406"/>
                        <a:gd name="connsiteY12" fmla="*/ 4004829 h 4503073"/>
                        <a:gd name="connsiteX13" fmla="*/ 2491162 w 2989406"/>
                        <a:gd name="connsiteY13" fmla="*/ 4503073 h 4503073"/>
                        <a:gd name="connsiteX14" fmla="*/ 1992933 w 2989406"/>
                        <a:gd name="connsiteY14" fmla="*/ 4503073 h 4503073"/>
                        <a:gd name="connsiteX15" fmla="*/ 1494703 w 2989406"/>
                        <a:gd name="connsiteY15" fmla="*/ 4503073 h 4503073"/>
                        <a:gd name="connsiteX16" fmla="*/ 956615 w 2989406"/>
                        <a:gd name="connsiteY16" fmla="*/ 4503073 h 4503073"/>
                        <a:gd name="connsiteX17" fmla="*/ 498244 w 2989406"/>
                        <a:gd name="connsiteY17" fmla="*/ 4503073 h 4503073"/>
                        <a:gd name="connsiteX18" fmla="*/ 0 w 2989406"/>
                        <a:gd name="connsiteY18" fmla="*/ 4004829 h 4503073"/>
                        <a:gd name="connsiteX19" fmla="*/ 0 w 2989406"/>
                        <a:gd name="connsiteY19" fmla="*/ 3490530 h 4503073"/>
                        <a:gd name="connsiteX20" fmla="*/ 0 w 2989406"/>
                        <a:gd name="connsiteY20" fmla="*/ 2906099 h 4503073"/>
                        <a:gd name="connsiteX21" fmla="*/ 0 w 2989406"/>
                        <a:gd name="connsiteY21" fmla="*/ 2391800 h 4503073"/>
                        <a:gd name="connsiteX22" fmla="*/ 0 w 2989406"/>
                        <a:gd name="connsiteY22" fmla="*/ 1807369 h 4503073"/>
                        <a:gd name="connsiteX23" fmla="*/ 0 w 2989406"/>
                        <a:gd name="connsiteY23" fmla="*/ 1328136 h 4503073"/>
                        <a:gd name="connsiteX24" fmla="*/ 0 w 2989406"/>
                        <a:gd name="connsiteY24" fmla="*/ 498244 h 4503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2989406" h="4503073" extrusionOk="0">
                          <a:moveTo>
                            <a:pt x="0" y="498244"/>
                          </a:moveTo>
                          <a:cubicBezTo>
                            <a:pt x="-11891" y="215736"/>
                            <a:pt x="175901" y="17704"/>
                            <a:pt x="498244" y="0"/>
                          </a:cubicBezTo>
                          <a:cubicBezTo>
                            <a:pt x="676053" y="-28257"/>
                            <a:pt x="816282" y="9792"/>
                            <a:pt x="1036332" y="0"/>
                          </a:cubicBezTo>
                          <a:cubicBezTo>
                            <a:pt x="1256382" y="-9792"/>
                            <a:pt x="1382334" y="30464"/>
                            <a:pt x="1514632" y="0"/>
                          </a:cubicBezTo>
                          <a:cubicBezTo>
                            <a:pt x="1646930" y="-30464"/>
                            <a:pt x="1845183" y="29881"/>
                            <a:pt x="1973003" y="0"/>
                          </a:cubicBezTo>
                          <a:cubicBezTo>
                            <a:pt x="2100823" y="-29881"/>
                            <a:pt x="2359638" y="30212"/>
                            <a:pt x="2491162" y="0"/>
                          </a:cubicBezTo>
                          <a:cubicBezTo>
                            <a:pt x="2781804" y="-31836"/>
                            <a:pt x="2949729" y="216995"/>
                            <a:pt x="2989406" y="498244"/>
                          </a:cubicBezTo>
                          <a:cubicBezTo>
                            <a:pt x="3057433" y="648245"/>
                            <a:pt x="2927445" y="898667"/>
                            <a:pt x="2989406" y="1082675"/>
                          </a:cubicBezTo>
                          <a:cubicBezTo>
                            <a:pt x="3051367" y="1266683"/>
                            <a:pt x="2950728" y="1546806"/>
                            <a:pt x="2989406" y="1737237"/>
                          </a:cubicBezTo>
                          <a:cubicBezTo>
                            <a:pt x="3028084" y="1927668"/>
                            <a:pt x="2944133" y="2058222"/>
                            <a:pt x="2989406" y="2216471"/>
                          </a:cubicBezTo>
                          <a:cubicBezTo>
                            <a:pt x="3034679" y="2374720"/>
                            <a:pt x="2934167" y="2623505"/>
                            <a:pt x="2989406" y="2800901"/>
                          </a:cubicBezTo>
                          <a:cubicBezTo>
                            <a:pt x="3044645" y="2978297"/>
                            <a:pt x="2937630" y="3262486"/>
                            <a:pt x="2989406" y="3385332"/>
                          </a:cubicBezTo>
                          <a:cubicBezTo>
                            <a:pt x="3041182" y="3508178"/>
                            <a:pt x="2984421" y="3862770"/>
                            <a:pt x="2989406" y="4004829"/>
                          </a:cubicBezTo>
                          <a:cubicBezTo>
                            <a:pt x="3032137" y="4332345"/>
                            <a:pt x="2801724" y="4472088"/>
                            <a:pt x="2491162" y="4503073"/>
                          </a:cubicBezTo>
                          <a:cubicBezTo>
                            <a:pt x="2250892" y="4543808"/>
                            <a:pt x="2182352" y="4478381"/>
                            <a:pt x="1992933" y="4503073"/>
                          </a:cubicBezTo>
                          <a:cubicBezTo>
                            <a:pt x="1803514" y="4527765"/>
                            <a:pt x="1656548" y="4490835"/>
                            <a:pt x="1494703" y="4503073"/>
                          </a:cubicBezTo>
                          <a:cubicBezTo>
                            <a:pt x="1332858" y="4515311"/>
                            <a:pt x="1071562" y="4474521"/>
                            <a:pt x="956615" y="4503073"/>
                          </a:cubicBezTo>
                          <a:cubicBezTo>
                            <a:pt x="841668" y="4531625"/>
                            <a:pt x="684669" y="4462211"/>
                            <a:pt x="498244" y="4503073"/>
                          </a:cubicBezTo>
                          <a:cubicBezTo>
                            <a:pt x="203852" y="4537437"/>
                            <a:pt x="42641" y="4311688"/>
                            <a:pt x="0" y="4004829"/>
                          </a:cubicBezTo>
                          <a:cubicBezTo>
                            <a:pt x="-21762" y="3857196"/>
                            <a:pt x="10506" y="3745568"/>
                            <a:pt x="0" y="3490530"/>
                          </a:cubicBezTo>
                          <a:cubicBezTo>
                            <a:pt x="-10506" y="3235492"/>
                            <a:pt x="29670" y="3088035"/>
                            <a:pt x="0" y="2906099"/>
                          </a:cubicBezTo>
                          <a:cubicBezTo>
                            <a:pt x="-29670" y="2724163"/>
                            <a:pt x="45980" y="2621045"/>
                            <a:pt x="0" y="2391800"/>
                          </a:cubicBezTo>
                          <a:cubicBezTo>
                            <a:pt x="-45980" y="2162555"/>
                            <a:pt x="17107" y="1953169"/>
                            <a:pt x="0" y="1807369"/>
                          </a:cubicBezTo>
                          <a:cubicBezTo>
                            <a:pt x="-17107" y="1661569"/>
                            <a:pt x="20843" y="1525439"/>
                            <a:pt x="0" y="1328136"/>
                          </a:cubicBezTo>
                          <a:cubicBezTo>
                            <a:pt x="-20843" y="1130833"/>
                            <a:pt x="95035" y="756459"/>
                            <a:pt x="0" y="49824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CBA33D-2320-9542-9604-1C2D536D9821}"/>
              </a:ext>
            </a:extLst>
          </p:cNvPr>
          <p:cNvGrpSpPr/>
          <p:nvPr/>
        </p:nvGrpSpPr>
        <p:grpSpPr>
          <a:xfrm>
            <a:off x="3071538" y="1133822"/>
            <a:ext cx="2989406" cy="5047059"/>
            <a:chOff x="3081812" y="1133822"/>
            <a:chExt cx="2989406" cy="5047059"/>
          </a:xfrm>
        </p:grpSpPr>
        <p:pic>
          <p:nvPicPr>
            <p:cNvPr id="20" name="Picture 19" descr="A picture containing star&#10;&#10;Description automatically generated">
              <a:extLst>
                <a:ext uri="{FF2B5EF4-FFF2-40B4-BE49-F238E27FC236}">
                  <a16:creationId xmlns:a16="http://schemas.microsoft.com/office/drawing/2014/main" id="{0ED53DB6-2A85-C244-9257-A79BF0BF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7065" y="1834153"/>
              <a:ext cx="2978331" cy="267522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783C90-D1A0-9649-A536-1B3E0B383033}"/>
                </a:ext>
              </a:extLst>
            </p:cNvPr>
            <p:cNvSpPr txBox="1"/>
            <p:nvPr/>
          </p:nvSpPr>
          <p:spPr>
            <a:xfrm>
              <a:off x="3082834" y="1176233"/>
              <a:ext cx="297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Galactic Centre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(H</a:t>
              </a:r>
              <a:r>
                <a:rPr lang="en-US" cap="small" dirty="0">
                  <a:solidFill>
                    <a:schemeClr val="bg1"/>
                  </a:solidFill>
                </a:rPr>
                <a:t>i </a:t>
              </a:r>
              <a:r>
                <a:rPr lang="en-US" dirty="0">
                  <a:solidFill>
                    <a:schemeClr val="bg1"/>
                  </a:solidFill>
                </a:rPr>
                <a:t>8 </a:t>
              </a:r>
              <a:r>
                <a:rPr lang="en-US" dirty="0" err="1">
                  <a:solidFill>
                    <a:schemeClr val="bg1"/>
                  </a:solidFill>
                </a:rPr>
                <a:t>hrs</a:t>
              </a:r>
              <a:r>
                <a:rPr lang="en-US" dirty="0">
                  <a:solidFill>
                    <a:schemeClr val="bg1"/>
                  </a:solidFill>
                </a:rPr>
                <a:t>, OH 8 </a:t>
              </a:r>
              <a:r>
                <a:rPr lang="en-US" dirty="0" err="1">
                  <a:solidFill>
                    <a:schemeClr val="bg1"/>
                  </a:solidFill>
                </a:rPr>
                <a:t>hrs</a:t>
              </a:r>
              <a:r>
                <a:rPr lang="en-US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29" name="Picture 28" descr="A picture containing outdoor, water, light, street&#10;&#10;Description automatically generated">
              <a:extLst>
                <a:ext uri="{FF2B5EF4-FFF2-40B4-BE49-F238E27FC236}">
                  <a16:creationId xmlns:a16="http://schemas.microsoft.com/office/drawing/2014/main" id="{C785326F-0377-0A48-8EDC-A8A1FFBDB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17889" y="4609684"/>
              <a:ext cx="2235388" cy="1301196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70B8DD-8066-374D-BF99-06B360FC39B9}"/>
                </a:ext>
              </a:extLst>
            </p:cNvPr>
            <p:cNvSpPr/>
            <p:nvPr/>
          </p:nvSpPr>
          <p:spPr>
            <a:xfrm>
              <a:off x="3993773" y="2716032"/>
              <a:ext cx="1283621" cy="72640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3514A44-87A0-9E4C-BC53-503C4813D6B3}"/>
                </a:ext>
              </a:extLst>
            </p:cNvPr>
            <p:cNvCxnSpPr>
              <a:cxnSpLocks/>
            </p:cNvCxnSpPr>
            <p:nvPr/>
          </p:nvCxnSpPr>
          <p:spPr>
            <a:xfrm>
              <a:off x="5277395" y="2716032"/>
              <a:ext cx="475882" cy="1893652"/>
            </a:xfrm>
            <a:prstGeom prst="line">
              <a:avLst/>
            </a:prstGeom>
            <a:ln w="28575">
              <a:solidFill>
                <a:srgbClr val="211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1C6E9B-BE54-BE49-A11B-44E67566CDFE}"/>
                </a:ext>
              </a:extLst>
            </p:cNvPr>
            <p:cNvSpPr txBox="1"/>
            <p:nvPr/>
          </p:nvSpPr>
          <p:spPr>
            <a:xfrm>
              <a:off x="3408021" y="1864949"/>
              <a:ext cx="1778354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ATCA H</a:t>
              </a:r>
              <a:r>
                <a:rPr lang="en-US" sz="1200" cap="small" dirty="0"/>
                <a:t>i</a:t>
              </a:r>
              <a:r>
                <a:rPr lang="en-US" sz="1200" dirty="0"/>
                <a:t> </a:t>
              </a:r>
            </a:p>
            <a:p>
              <a:r>
                <a:rPr lang="en-AU" sz="1050" dirty="0"/>
                <a:t>McClure-Griffiths+ (2012)</a:t>
              </a:r>
              <a:endParaRPr lang="en-US" sz="8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0E17EC-7B65-1245-A6BD-CB26AEDC1D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1789" y="2733870"/>
              <a:ext cx="481985" cy="1875814"/>
            </a:xfrm>
            <a:prstGeom prst="line">
              <a:avLst/>
            </a:prstGeom>
            <a:ln w="28575">
              <a:solidFill>
                <a:srgbClr val="211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09B621-D397-8C4E-A334-13A3336A25DB}"/>
                </a:ext>
              </a:extLst>
            </p:cNvPr>
            <p:cNvSpPr txBox="1"/>
            <p:nvPr/>
          </p:nvSpPr>
          <p:spPr>
            <a:xfrm>
              <a:off x="3495991" y="4557723"/>
              <a:ext cx="17783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ASKAP continuum </a:t>
              </a:r>
            </a:p>
            <a:p>
              <a:r>
                <a:rPr lang="en-US" sz="1100" dirty="0"/>
                <a:t>(commissioning) </a:t>
              </a:r>
              <a:endParaRPr lang="en-US" sz="700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A3B5DC4-92D5-6C4F-9595-97F75C3A101F}"/>
                </a:ext>
              </a:extLst>
            </p:cNvPr>
            <p:cNvSpPr/>
            <p:nvPr/>
          </p:nvSpPr>
          <p:spPr>
            <a:xfrm>
              <a:off x="3081812" y="1133822"/>
              <a:ext cx="2989406" cy="5047059"/>
            </a:xfrm>
            <a:prstGeom prst="roundRect">
              <a:avLst/>
            </a:prstGeom>
            <a:noFill/>
            <a:ln w="28575">
              <a:solidFill>
                <a:srgbClr val="211E1F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989406"/>
                        <a:gd name="connsiteY0" fmla="*/ 498244 h 4503073"/>
                        <a:gd name="connsiteX1" fmla="*/ 498244 w 2989406"/>
                        <a:gd name="connsiteY1" fmla="*/ 0 h 4503073"/>
                        <a:gd name="connsiteX2" fmla="*/ 1036332 w 2989406"/>
                        <a:gd name="connsiteY2" fmla="*/ 0 h 4503073"/>
                        <a:gd name="connsiteX3" fmla="*/ 1514632 w 2989406"/>
                        <a:gd name="connsiteY3" fmla="*/ 0 h 4503073"/>
                        <a:gd name="connsiteX4" fmla="*/ 1973003 w 2989406"/>
                        <a:gd name="connsiteY4" fmla="*/ 0 h 4503073"/>
                        <a:gd name="connsiteX5" fmla="*/ 2491162 w 2989406"/>
                        <a:gd name="connsiteY5" fmla="*/ 0 h 4503073"/>
                        <a:gd name="connsiteX6" fmla="*/ 2989406 w 2989406"/>
                        <a:gd name="connsiteY6" fmla="*/ 498244 h 4503073"/>
                        <a:gd name="connsiteX7" fmla="*/ 2989406 w 2989406"/>
                        <a:gd name="connsiteY7" fmla="*/ 1082675 h 4503073"/>
                        <a:gd name="connsiteX8" fmla="*/ 2989406 w 2989406"/>
                        <a:gd name="connsiteY8" fmla="*/ 1737237 h 4503073"/>
                        <a:gd name="connsiteX9" fmla="*/ 2989406 w 2989406"/>
                        <a:gd name="connsiteY9" fmla="*/ 2216471 h 4503073"/>
                        <a:gd name="connsiteX10" fmla="*/ 2989406 w 2989406"/>
                        <a:gd name="connsiteY10" fmla="*/ 2800901 h 4503073"/>
                        <a:gd name="connsiteX11" fmla="*/ 2989406 w 2989406"/>
                        <a:gd name="connsiteY11" fmla="*/ 3385332 h 4503073"/>
                        <a:gd name="connsiteX12" fmla="*/ 2989406 w 2989406"/>
                        <a:gd name="connsiteY12" fmla="*/ 4004829 h 4503073"/>
                        <a:gd name="connsiteX13" fmla="*/ 2491162 w 2989406"/>
                        <a:gd name="connsiteY13" fmla="*/ 4503073 h 4503073"/>
                        <a:gd name="connsiteX14" fmla="*/ 1992933 w 2989406"/>
                        <a:gd name="connsiteY14" fmla="*/ 4503073 h 4503073"/>
                        <a:gd name="connsiteX15" fmla="*/ 1494703 w 2989406"/>
                        <a:gd name="connsiteY15" fmla="*/ 4503073 h 4503073"/>
                        <a:gd name="connsiteX16" fmla="*/ 956615 w 2989406"/>
                        <a:gd name="connsiteY16" fmla="*/ 4503073 h 4503073"/>
                        <a:gd name="connsiteX17" fmla="*/ 498244 w 2989406"/>
                        <a:gd name="connsiteY17" fmla="*/ 4503073 h 4503073"/>
                        <a:gd name="connsiteX18" fmla="*/ 0 w 2989406"/>
                        <a:gd name="connsiteY18" fmla="*/ 4004829 h 4503073"/>
                        <a:gd name="connsiteX19" fmla="*/ 0 w 2989406"/>
                        <a:gd name="connsiteY19" fmla="*/ 3490530 h 4503073"/>
                        <a:gd name="connsiteX20" fmla="*/ 0 w 2989406"/>
                        <a:gd name="connsiteY20" fmla="*/ 2906099 h 4503073"/>
                        <a:gd name="connsiteX21" fmla="*/ 0 w 2989406"/>
                        <a:gd name="connsiteY21" fmla="*/ 2391800 h 4503073"/>
                        <a:gd name="connsiteX22" fmla="*/ 0 w 2989406"/>
                        <a:gd name="connsiteY22" fmla="*/ 1807369 h 4503073"/>
                        <a:gd name="connsiteX23" fmla="*/ 0 w 2989406"/>
                        <a:gd name="connsiteY23" fmla="*/ 1328136 h 4503073"/>
                        <a:gd name="connsiteX24" fmla="*/ 0 w 2989406"/>
                        <a:gd name="connsiteY24" fmla="*/ 498244 h 4503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2989406" h="4503073" extrusionOk="0">
                          <a:moveTo>
                            <a:pt x="0" y="498244"/>
                          </a:moveTo>
                          <a:cubicBezTo>
                            <a:pt x="-11891" y="215736"/>
                            <a:pt x="175901" y="17704"/>
                            <a:pt x="498244" y="0"/>
                          </a:cubicBezTo>
                          <a:cubicBezTo>
                            <a:pt x="676053" y="-28257"/>
                            <a:pt x="816282" y="9792"/>
                            <a:pt x="1036332" y="0"/>
                          </a:cubicBezTo>
                          <a:cubicBezTo>
                            <a:pt x="1256382" y="-9792"/>
                            <a:pt x="1382334" y="30464"/>
                            <a:pt x="1514632" y="0"/>
                          </a:cubicBezTo>
                          <a:cubicBezTo>
                            <a:pt x="1646930" y="-30464"/>
                            <a:pt x="1845183" y="29881"/>
                            <a:pt x="1973003" y="0"/>
                          </a:cubicBezTo>
                          <a:cubicBezTo>
                            <a:pt x="2100823" y="-29881"/>
                            <a:pt x="2359638" y="30212"/>
                            <a:pt x="2491162" y="0"/>
                          </a:cubicBezTo>
                          <a:cubicBezTo>
                            <a:pt x="2781804" y="-31836"/>
                            <a:pt x="2949729" y="216995"/>
                            <a:pt x="2989406" y="498244"/>
                          </a:cubicBezTo>
                          <a:cubicBezTo>
                            <a:pt x="3057433" y="648245"/>
                            <a:pt x="2927445" y="898667"/>
                            <a:pt x="2989406" y="1082675"/>
                          </a:cubicBezTo>
                          <a:cubicBezTo>
                            <a:pt x="3051367" y="1266683"/>
                            <a:pt x="2950728" y="1546806"/>
                            <a:pt x="2989406" y="1737237"/>
                          </a:cubicBezTo>
                          <a:cubicBezTo>
                            <a:pt x="3028084" y="1927668"/>
                            <a:pt x="2944133" y="2058222"/>
                            <a:pt x="2989406" y="2216471"/>
                          </a:cubicBezTo>
                          <a:cubicBezTo>
                            <a:pt x="3034679" y="2374720"/>
                            <a:pt x="2934167" y="2623505"/>
                            <a:pt x="2989406" y="2800901"/>
                          </a:cubicBezTo>
                          <a:cubicBezTo>
                            <a:pt x="3044645" y="2978297"/>
                            <a:pt x="2937630" y="3262486"/>
                            <a:pt x="2989406" y="3385332"/>
                          </a:cubicBezTo>
                          <a:cubicBezTo>
                            <a:pt x="3041182" y="3508178"/>
                            <a:pt x="2984421" y="3862770"/>
                            <a:pt x="2989406" y="4004829"/>
                          </a:cubicBezTo>
                          <a:cubicBezTo>
                            <a:pt x="3032137" y="4332345"/>
                            <a:pt x="2801724" y="4472088"/>
                            <a:pt x="2491162" y="4503073"/>
                          </a:cubicBezTo>
                          <a:cubicBezTo>
                            <a:pt x="2250892" y="4543808"/>
                            <a:pt x="2182352" y="4478381"/>
                            <a:pt x="1992933" y="4503073"/>
                          </a:cubicBezTo>
                          <a:cubicBezTo>
                            <a:pt x="1803514" y="4527765"/>
                            <a:pt x="1656548" y="4490835"/>
                            <a:pt x="1494703" y="4503073"/>
                          </a:cubicBezTo>
                          <a:cubicBezTo>
                            <a:pt x="1332858" y="4515311"/>
                            <a:pt x="1071562" y="4474521"/>
                            <a:pt x="956615" y="4503073"/>
                          </a:cubicBezTo>
                          <a:cubicBezTo>
                            <a:pt x="841668" y="4531625"/>
                            <a:pt x="684669" y="4462211"/>
                            <a:pt x="498244" y="4503073"/>
                          </a:cubicBezTo>
                          <a:cubicBezTo>
                            <a:pt x="203852" y="4537437"/>
                            <a:pt x="42641" y="4311688"/>
                            <a:pt x="0" y="4004829"/>
                          </a:cubicBezTo>
                          <a:cubicBezTo>
                            <a:pt x="-21762" y="3857196"/>
                            <a:pt x="10506" y="3745568"/>
                            <a:pt x="0" y="3490530"/>
                          </a:cubicBezTo>
                          <a:cubicBezTo>
                            <a:pt x="-10506" y="3235492"/>
                            <a:pt x="29670" y="3088035"/>
                            <a:pt x="0" y="2906099"/>
                          </a:cubicBezTo>
                          <a:cubicBezTo>
                            <a:pt x="-29670" y="2724163"/>
                            <a:pt x="45980" y="2621045"/>
                            <a:pt x="0" y="2391800"/>
                          </a:cubicBezTo>
                          <a:cubicBezTo>
                            <a:pt x="-45980" y="2162555"/>
                            <a:pt x="17107" y="1953169"/>
                            <a:pt x="0" y="1807369"/>
                          </a:cubicBezTo>
                          <a:cubicBezTo>
                            <a:pt x="-17107" y="1661569"/>
                            <a:pt x="20843" y="1525439"/>
                            <a:pt x="0" y="1328136"/>
                          </a:cubicBezTo>
                          <a:cubicBezTo>
                            <a:pt x="-20843" y="1130833"/>
                            <a:pt x="95035" y="756459"/>
                            <a:pt x="0" y="49824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F28A1D-4026-9D46-B44F-11F86A35C411}"/>
              </a:ext>
            </a:extLst>
          </p:cNvPr>
          <p:cNvGrpSpPr/>
          <p:nvPr/>
        </p:nvGrpSpPr>
        <p:grpSpPr>
          <a:xfrm>
            <a:off x="6061967" y="1158403"/>
            <a:ext cx="3042376" cy="4503073"/>
            <a:chOff x="6072241" y="1158403"/>
            <a:chExt cx="3042376" cy="45030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6E5D19-522A-D646-AB53-BB00B4B2B232}"/>
                </a:ext>
              </a:extLst>
            </p:cNvPr>
            <p:cNvSpPr txBox="1"/>
            <p:nvPr/>
          </p:nvSpPr>
          <p:spPr>
            <a:xfrm>
              <a:off x="6072241" y="1178484"/>
              <a:ext cx="297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SMC, Stream, and Bridge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(H</a:t>
              </a:r>
              <a:r>
                <a:rPr lang="en-US" cap="small" dirty="0">
                  <a:solidFill>
                    <a:schemeClr val="bg1"/>
                  </a:solidFill>
                </a:rPr>
                <a:t>i </a:t>
              </a:r>
              <a:r>
                <a:rPr lang="en-US" dirty="0">
                  <a:solidFill>
                    <a:schemeClr val="bg1"/>
                  </a:solidFill>
                </a:rPr>
                <a:t>60 </a:t>
              </a:r>
              <a:r>
                <a:rPr lang="en-US" dirty="0" err="1">
                  <a:solidFill>
                    <a:schemeClr val="bg1"/>
                  </a:solidFill>
                </a:rPr>
                <a:t>hrs</a:t>
              </a:r>
              <a:r>
                <a:rPr lang="en-US" dirty="0">
                  <a:solidFill>
                    <a:schemeClr val="bg1"/>
                  </a:solidFill>
                </a:rPr>
                <a:t>)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36A148-A58F-7E42-AB52-F3AA2ECCD7B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68731" y="2401724"/>
              <a:ext cx="2679091" cy="2386831"/>
              <a:chOff x="5164540" y="2687924"/>
              <a:chExt cx="2845283" cy="24233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6742EB0-24AD-334E-A07D-3C29F77EECE2}"/>
                  </a:ext>
                </a:extLst>
              </p:cNvPr>
              <p:cNvGrpSpPr/>
              <p:nvPr/>
            </p:nvGrpSpPr>
            <p:grpSpPr>
              <a:xfrm>
                <a:off x="5164540" y="2687924"/>
                <a:ext cx="2845283" cy="2423351"/>
                <a:chOff x="5523804" y="2581290"/>
                <a:chExt cx="2312295" cy="2107777"/>
              </a:xfrm>
            </p:grpSpPr>
            <p:pic>
              <p:nvPicPr>
                <p:cNvPr id="10" name="Content Placeholder 8">
                  <a:extLst>
                    <a:ext uri="{FF2B5EF4-FFF2-40B4-BE49-F238E27FC236}">
                      <a16:creationId xmlns:a16="http://schemas.microsoft.com/office/drawing/2014/main" id="{FDFD5E85-D9A3-FA44-8E08-57ED1C3ADB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29429" t="62712" r="33425" b="4645"/>
                <a:stretch/>
              </p:blipFill>
              <p:spPr>
                <a:xfrm>
                  <a:off x="5523804" y="2581290"/>
                  <a:ext cx="2312295" cy="2107777"/>
                </a:xfrm>
                <a:prstGeom prst="rect">
                  <a:avLst/>
                </a:prstGeom>
              </p:spPr>
            </p:pic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96A589D-617B-424C-ACCE-0B06709E0C62}"/>
                    </a:ext>
                  </a:extLst>
                </p:cNvPr>
                <p:cNvSpPr/>
                <p:nvPr/>
              </p:nvSpPr>
              <p:spPr>
                <a:xfrm rot="503184">
                  <a:off x="7224762" y="2871754"/>
                  <a:ext cx="389545" cy="508061"/>
                </a:xfrm>
                <a:prstGeom prst="rect">
                  <a:avLst/>
                </a:prstGeom>
                <a:noFill/>
                <a:ln w="38100">
                  <a:solidFill>
                    <a:srgbClr val="B3E3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A8B71EC9-145B-D045-8A78-E62F2BFC3ABF}"/>
                    </a:ext>
                  </a:extLst>
                </p:cNvPr>
                <p:cNvSpPr/>
                <p:nvPr/>
              </p:nvSpPr>
              <p:spPr>
                <a:xfrm rot="503184">
                  <a:off x="6811406" y="2806170"/>
                  <a:ext cx="389545" cy="510072"/>
                </a:xfrm>
                <a:prstGeom prst="rect">
                  <a:avLst/>
                </a:prstGeom>
                <a:noFill/>
                <a:ln w="38100">
                  <a:solidFill>
                    <a:srgbClr val="B3E3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AFDEBAC-F85E-BE4C-B691-E5D5D1AF67F5}"/>
                    </a:ext>
                  </a:extLst>
                </p:cNvPr>
                <p:cNvSpPr/>
                <p:nvPr/>
              </p:nvSpPr>
              <p:spPr>
                <a:xfrm rot="503184">
                  <a:off x="6739860" y="3304169"/>
                  <a:ext cx="394112" cy="459121"/>
                </a:xfrm>
                <a:prstGeom prst="rect">
                  <a:avLst/>
                </a:prstGeom>
                <a:noFill/>
                <a:ln w="38100">
                  <a:solidFill>
                    <a:srgbClr val="B3E3F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BECADE-A39C-3B42-B3F0-33546C77FAE2}"/>
                  </a:ext>
                </a:extLst>
              </p:cNvPr>
              <p:cNvSpPr txBox="1"/>
              <p:nvPr/>
            </p:nvSpPr>
            <p:spPr>
              <a:xfrm>
                <a:off x="6596861" y="3097764"/>
                <a:ext cx="7424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n>
                      <a:solidFill>
                        <a:schemeClr val="bg1"/>
                      </a:solidFill>
                    </a:ln>
                    <a:solidFill>
                      <a:srgbClr val="B3E3F3"/>
                    </a:solidFill>
                  </a:rPr>
                  <a:t>20 </a:t>
                </a:r>
                <a:r>
                  <a:rPr lang="en-US" sz="1400" b="1" dirty="0" err="1">
                    <a:ln>
                      <a:solidFill>
                        <a:schemeClr val="bg1"/>
                      </a:solidFill>
                    </a:ln>
                    <a:solidFill>
                      <a:srgbClr val="B3E3F3"/>
                    </a:solidFill>
                  </a:rPr>
                  <a:t>hr</a:t>
                </a:r>
                <a:endParaRPr lang="en-US" sz="1400" b="1" dirty="0">
                  <a:ln>
                    <a:solidFill>
                      <a:schemeClr val="bg1"/>
                    </a:solidFill>
                  </a:ln>
                  <a:solidFill>
                    <a:srgbClr val="B3E3F3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CF2340-8EB7-6A4C-B8A2-EAAF43ADF73A}"/>
                  </a:ext>
                </a:extLst>
              </p:cNvPr>
              <p:cNvSpPr txBox="1"/>
              <p:nvPr/>
            </p:nvSpPr>
            <p:spPr>
              <a:xfrm>
                <a:off x="7126009" y="3184531"/>
                <a:ext cx="7424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n>
                      <a:solidFill>
                        <a:schemeClr val="bg1"/>
                      </a:solidFill>
                    </a:ln>
                    <a:solidFill>
                      <a:srgbClr val="B3E3F3"/>
                    </a:solidFill>
                  </a:rPr>
                  <a:t>20 </a:t>
                </a:r>
                <a:r>
                  <a:rPr lang="en-US" sz="1400" b="1" dirty="0" err="1">
                    <a:ln>
                      <a:solidFill>
                        <a:schemeClr val="bg1"/>
                      </a:solidFill>
                    </a:ln>
                    <a:solidFill>
                      <a:srgbClr val="B3E3F3"/>
                    </a:solidFill>
                  </a:rPr>
                  <a:t>hr</a:t>
                </a:r>
                <a:endParaRPr lang="en-US" sz="1400" b="1" dirty="0">
                  <a:ln>
                    <a:solidFill>
                      <a:schemeClr val="bg1"/>
                    </a:solidFill>
                  </a:ln>
                  <a:solidFill>
                    <a:srgbClr val="B3E3F3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19558F-2EC1-1643-B727-F34D6ED32097}"/>
                  </a:ext>
                </a:extLst>
              </p:cNvPr>
              <p:cNvSpPr txBox="1"/>
              <p:nvPr/>
            </p:nvSpPr>
            <p:spPr>
              <a:xfrm>
                <a:off x="6522432" y="3605332"/>
                <a:ext cx="7424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n>
                      <a:solidFill>
                        <a:schemeClr val="bg1"/>
                      </a:solidFill>
                    </a:ln>
                    <a:solidFill>
                      <a:srgbClr val="B3E3F3"/>
                    </a:solidFill>
                  </a:rPr>
                  <a:t>20 </a:t>
                </a:r>
                <a:r>
                  <a:rPr lang="en-US" sz="1400" b="1" dirty="0" err="1">
                    <a:ln>
                      <a:solidFill>
                        <a:schemeClr val="bg1"/>
                      </a:solidFill>
                    </a:ln>
                    <a:solidFill>
                      <a:srgbClr val="B3E3F3"/>
                    </a:solidFill>
                  </a:rPr>
                  <a:t>hr</a:t>
                </a:r>
                <a:endParaRPr lang="en-US" sz="1400" b="1" dirty="0">
                  <a:ln>
                    <a:solidFill>
                      <a:schemeClr val="bg1"/>
                    </a:solidFill>
                  </a:ln>
                  <a:solidFill>
                    <a:srgbClr val="B3E3F3"/>
                  </a:solidFill>
                </a:endParaRPr>
              </a:p>
            </p:txBody>
          </p:sp>
        </p:grp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A7532F2-1D2C-2742-8927-A0D6838FAF62}"/>
                </a:ext>
              </a:extLst>
            </p:cNvPr>
            <p:cNvSpPr/>
            <p:nvPr/>
          </p:nvSpPr>
          <p:spPr>
            <a:xfrm>
              <a:off x="6125211" y="1158403"/>
              <a:ext cx="2989406" cy="4503073"/>
            </a:xfrm>
            <a:prstGeom prst="roundRect">
              <a:avLst/>
            </a:prstGeom>
            <a:noFill/>
            <a:ln w="28575">
              <a:solidFill>
                <a:srgbClr val="211E1F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989406"/>
                        <a:gd name="connsiteY0" fmla="*/ 498244 h 4503073"/>
                        <a:gd name="connsiteX1" fmla="*/ 498244 w 2989406"/>
                        <a:gd name="connsiteY1" fmla="*/ 0 h 4503073"/>
                        <a:gd name="connsiteX2" fmla="*/ 1036332 w 2989406"/>
                        <a:gd name="connsiteY2" fmla="*/ 0 h 4503073"/>
                        <a:gd name="connsiteX3" fmla="*/ 1514632 w 2989406"/>
                        <a:gd name="connsiteY3" fmla="*/ 0 h 4503073"/>
                        <a:gd name="connsiteX4" fmla="*/ 1973003 w 2989406"/>
                        <a:gd name="connsiteY4" fmla="*/ 0 h 4503073"/>
                        <a:gd name="connsiteX5" fmla="*/ 2491162 w 2989406"/>
                        <a:gd name="connsiteY5" fmla="*/ 0 h 4503073"/>
                        <a:gd name="connsiteX6" fmla="*/ 2989406 w 2989406"/>
                        <a:gd name="connsiteY6" fmla="*/ 498244 h 4503073"/>
                        <a:gd name="connsiteX7" fmla="*/ 2989406 w 2989406"/>
                        <a:gd name="connsiteY7" fmla="*/ 1082675 h 4503073"/>
                        <a:gd name="connsiteX8" fmla="*/ 2989406 w 2989406"/>
                        <a:gd name="connsiteY8" fmla="*/ 1737237 h 4503073"/>
                        <a:gd name="connsiteX9" fmla="*/ 2989406 w 2989406"/>
                        <a:gd name="connsiteY9" fmla="*/ 2216471 h 4503073"/>
                        <a:gd name="connsiteX10" fmla="*/ 2989406 w 2989406"/>
                        <a:gd name="connsiteY10" fmla="*/ 2800901 h 4503073"/>
                        <a:gd name="connsiteX11" fmla="*/ 2989406 w 2989406"/>
                        <a:gd name="connsiteY11" fmla="*/ 3385332 h 4503073"/>
                        <a:gd name="connsiteX12" fmla="*/ 2989406 w 2989406"/>
                        <a:gd name="connsiteY12" fmla="*/ 4004829 h 4503073"/>
                        <a:gd name="connsiteX13" fmla="*/ 2491162 w 2989406"/>
                        <a:gd name="connsiteY13" fmla="*/ 4503073 h 4503073"/>
                        <a:gd name="connsiteX14" fmla="*/ 1992933 w 2989406"/>
                        <a:gd name="connsiteY14" fmla="*/ 4503073 h 4503073"/>
                        <a:gd name="connsiteX15" fmla="*/ 1494703 w 2989406"/>
                        <a:gd name="connsiteY15" fmla="*/ 4503073 h 4503073"/>
                        <a:gd name="connsiteX16" fmla="*/ 956615 w 2989406"/>
                        <a:gd name="connsiteY16" fmla="*/ 4503073 h 4503073"/>
                        <a:gd name="connsiteX17" fmla="*/ 498244 w 2989406"/>
                        <a:gd name="connsiteY17" fmla="*/ 4503073 h 4503073"/>
                        <a:gd name="connsiteX18" fmla="*/ 0 w 2989406"/>
                        <a:gd name="connsiteY18" fmla="*/ 4004829 h 4503073"/>
                        <a:gd name="connsiteX19" fmla="*/ 0 w 2989406"/>
                        <a:gd name="connsiteY19" fmla="*/ 3490530 h 4503073"/>
                        <a:gd name="connsiteX20" fmla="*/ 0 w 2989406"/>
                        <a:gd name="connsiteY20" fmla="*/ 2906099 h 4503073"/>
                        <a:gd name="connsiteX21" fmla="*/ 0 w 2989406"/>
                        <a:gd name="connsiteY21" fmla="*/ 2391800 h 4503073"/>
                        <a:gd name="connsiteX22" fmla="*/ 0 w 2989406"/>
                        <a:gd name="connsiteY22" fmla="*/ 1807369 h 4503073"/>
                        <a:gd name="connsiteX23" fmla="*/ 0 w 2989406"/>
                        <a:gd name="connsiteY23" fmla="*/ 1328136 h 4503073"/>
                        <a:gd name="connsiteX24" fmla="*/ 0 w 2989406"/>
                        <a:gd name="connsiteY24" fmla="*/ 498244 h 4503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2989406" h="4503073" extrusionOk="0">
                          <a:moveTo>
                            <a:pt x="0" y="498244"/>
                          </a:moveTo>
                          <a:cubicBezTo>
                            <a:pt x="-11891" y="215736"/>
                            <a:pt x="175901" y="17704"/>
                            <a:pt x="498244" y="0"/>
                          </a:cubicBezTo>
                          <a:cubicBezTo>
                            <a:pt x="676053" y="-28257"/>
                            <a:pt x="816282" y="9792"/>
                            <a:pt x="1036332" y="0"/>
                          </a:cubicBezTo>
                          <a:cubicBezTo>
                            <a:pt x="1256382" y="-9792"/>
                            <a:pt x="1382334" y="30464"/>
                            <a:pt x="1514632" y="0"/>
                          </a:cubicBezTo>
                          <a:cubicBezTo>
                            <a:pt x="1646930" y="-30464"/>
                            <a:pt x="1845183" y="29881"/>
                            <a:pt x="1973003" y="0"/>
                          </a:cubicBezTo>
                          <a:cubicBezTo>
                            <a:pt x="2100823" y="-29881"/>
                            <a:pt x="2359638" y="30212"/>
                            <a:pt x="2491162" y="0"/>
                          </a:cubicBezTo>
                          <a:cubicBezTo>
                            <a:pt x="2781804" y="-31836"/>
                            <a:pt x="2949729" y="216995"/>
                            <a:pt x="2989406" y="498244"/>
                          </a:cubicBezTo>
                          <a:cubicBezTo>
                            <a:pt x="3057433" y="648245"/>
                            <a:pt x="2927445" y="898667"/>
                            <a:pt x="2989406" y="1082675"/>
                          </a:cubicBezTo>
                          <a:cubicBezTo>
                            <a:pt x="3051367" y="1266683"/>
                            <a:pt x="2950728" y="1546806"/>
                            <a:pt x="2989406" y="1737237"/>
                          </a:cubicBezTo>
                          <a:cubicBezTo>
                            <a:pt x="3028084" y="1927668"/>
                            <a:pt x="2944133" y="2058222"/>
                            <a:pt x="2989406" y="2216471"/>
                          </a:cubicBezTo>
                          <a:cubicBezTo>
                            <a:pt x="3034679" y="2374720"/>
                            <a:pt x="2934167" y="2623505"/>
                            <a:pt x="2989406" y="2800901"/>
                          </a:cubicBezTo>
                          <a:cubicBezTo>
                            <a:pt x="3044645" y="2978297"/>
                            <a:pt x="2937630" y="3262486"/>
                            <a:pt x="2989406" y="3385332"/>
                          </a:cubicBezTo>
                          <a:cubicBezTo>
                            <a:pt x="3041182" y="3508178"/>
                            <a:pt x="2984421" y="3862770"/>
                            <a:pt x="2989406" y="4004829"/>
                          </a:cubicBezTo>
                          <a:cubicBezTo>
                            <a:pt x="3032137" y="4332345"/>
                            <a:pt x="2801724" y="4472088"/>
                            <a:pt x="2491162" y="4503073"/>
                          </a:cubicBezTo>
                          <a:cubicBezTo>
                            <a:pt x="2250892" y="4543808"/>
                            <a:pt x="2182352" y="4478381"/>
                            <a:pt x="1992933" y="4503073"/>
                          </a:cubicBezTo>
                          <a:cubicBezTo>
                            <a:pt x="1803514" y="4527765"/>
                            <a:pt x="1656548" y="4490835"/>
                            <a:pt x="1494703" y="4503073"/>
                          </a:cubicBezTo>
                          <a:cubicBezTo>
                            <a:pt x="1332858" y="4515311"/>
                            <a:pt x="1071562" y="4474521"/>
                            <a:pt x="956615" y="4503073"/>
                          </a:cubicBezTo>
                          <a:cubicBezTo>
                            <a:pt x="841668" y="4531625"/>
                            <a:pt x="684669" y="4462211"/>
                            <a:pt x="498244" y="4503073"/>
                          </a:cubicBezTo>
                          <a:cubicBezTo>
                            <a:pt x="203852" y="4537437"/>
                            <a:pt x="42641" y="4311688"/>
                            <a:pt x="0" y="4004829"/>
                          </a:cubicBezTo>
                          <a:cubicBezTo>
                            <a:pt x="-21762" y="3857196"/>
                            <a:pt x="10506" y="3745568"/>
                            <a:pt x="0" y="3490530"/>
                          </a:cubicBezTo>
                          <a:cubicBezTo>
                            <a:pt x="-10506" y="3235492"/>
                            <a:pt x="29670" y="3088035"/>
                            <a:pt x="0" y="2906099"/>
                          </a:cubicBezTo>
                          <a:cubicBezTo>
                            <a:pt x="-29670" y="2724163"/>
                            <a:pt x="45980" y="2621045"/>
                            <a:pt x="0" y="2391800"/>
                          </a:cubicBezTo>
                          <a:cubicBezTo>
                            <a:pt x="-45980" y="2162555"/>
                            <a:pt x="17107" y="1953169"/>
                            <a:pt x="0" y="1807369"/>
                          </a:cubicBezTo>
                          <a:cubicBezTo>
                            <a:pt x="-17107" y="1661569"/>
                            <a:pt x="20843" y="1525439"/>
                            <a:pt x="0" y="1328136"/>
                          </a:cubicBezTo>
                          <a:cubicBezTo>
                            <a:pt x="-20843" y="1130833"/>
                            <a:pt x="95035" y="756459"/>
                            <a:pt x="0" y="49824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F2941C4-FD1D-FA43-8657-11449036C3E2}"/>
              </a:ext>
            </a:extLst>
          </p:cNvPr>
          <p:cNvSpPr txBox="1"/>
          <p:nvPr/>
        </p:nvSpPr>
        <p:spPr>
          <a:xfrm>
            <a:off x="-2" y="6513915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</a:schemeClr>
                </a:solidFill>
              </a:rPr>
              <a:t>K. Jameson, CTA Oz 2020</a:t>
            </a:r>
          </a:p>
        </p:txBody>
      </p:sp>
    </p:spTree>
    <p:extLst>
      <p:ext uri="{BB962C8B-B14F-4D97-AF65-F5344CB8AC3E}">
        <p14:creationId xmlns:p14="http://schemas.microsoft.com/office/powerpoint/2010/main" val="393574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A951BDC-8FCD-9E4E-B863-52FD83FF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801769"/>
            <a:ext cx="1366887" cy="10562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38BCCA-79B2-A14C-A73C-50A1907C9A2A}"/>
              </a:ext>
            </a:extLst>
          </p:cNvPr>
          <p:cNvSpPr txBox="1"/>
          <p:nvPr/>
        </p:nvSpPr>
        <p:spPr>
          <a:xfrm>
            <a:off x="0" y="2682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01F1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GASKAP Pilot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E395E2-D118-C947-9979-0E6158C1C773}"/>
              </a:ext>
            </a:extLst>
          </p:cNvPr>
          <p:cNvSpPr txBox="1"/>
          <p:nvPr/>
        </p:nvSpPr>
        <p:spPr>
          <a:xfrm>
            <a:off x="-2" y="6513915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K. Jameson, CTA Oz 2020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98C751-8C00-394C-B756-8C69CC56BE55}"/>
              </a:ext>
            </a:extLst>
          </p:cNvPr>
          <p:cNvGrpSpPr/>
          <p:nvPr/>
        </p:nvGrpSpPr>
        <p:grpSpPr>
          <a:xfrm>
            <a:off x="424666" y="1298696"/>
            <a:ext cx="3036536" cy="4503073"/>
            <a:chOff x="-2" y="1176233"/>
            <a:chExt cx="3036536" cy="45030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E8DAED-345B-A24C-ABB5-0DE6A4C250A8}"/>
                </a:ext>
              </a:extLst>
            </p:cNvPr>
            <p:cNvSpPr txBox="1"/>
            <p:nvPr/>
          </p:nvSpPr>
          <p:spPr>
            <a:xfrm>
              <a:off x="-2" y="1178694"/>
              <a:ext cx="297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Galactic Plane (l=340)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(H</a:t>
              </a:r>
              <a:r>
                <a:rPr lang="en-US" cap="small" dirty="0">
                  <a:solidFill>
                    <a:schemeClr val="bg1"/>
                  </a:solidFill>
                </a:rPr>
                <a:t>i 16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hrs</a:t>
              </a:r>
              <a:r>
                <a:rPr lang="en-US" dirty="0">
                  <a:solidFill>
                    <a:schemeClr val="bg1"/>
                  </a:solidFill>
                </a:rPr>
                <a:t>, OH 8 </a:t>
              </a:r>
              <a:r>
                <a:rPr lang="en-US" dirty="0" err="1">
                  <a:solidFill>
                    <a:schemeClr val="bg1"/>
                  </a:solidFill>
                </a:rPr>
                <a:t>hrs</a:t>
              </a:r>
              <a:r>
                <a:rPr lang="en-US" dirty="0">
                  <a:solidFill>
                    <a:schemeClr val="bg1"/>
                  </a:solidFill>
                </a:rPr>
                <a:t>)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958C5FE-E9A4-4549-82B9-F8591D3D5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78" y="1880282"/>
              <a:ext cx="1555366" cy="152965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D02913C-E770-3047-AB60-CCC0DB362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959" y="3435538"/>
              <a:ext cx="1960188" cy="2147684"/>
            </a:xfrm>
            <a:prstGeom prst="rect">
              <a:avLst/>
            </a:prstGeom>
          </p:spPr>
        </p:pic>
        <p:sp>
          <p:nvSpPr>
            <p:cNvPr id="27" name="Bent Arrow 26">
              <a:extLst>
                <a:ext uri="{FF2B5EF4-FFF2-40B4-BE49-F238E27FC236}">
                  <a16:creationId xmlns:a16="http://schemas.microsoft.com/office/drawing/2014/main" id="{257CBD60-DBBE-5742-B2A1-BC08F75DE4B5}"/>
                </a:ext>
              </a:extLst>
            </p:cNvPr>
            <p:cNvSpPr/>
            <p:nvPr/>
          </p:nvSpPr>
          <p:spPr>
            <a:xfrm rot="5400000">
              <a:off x="1287687" y="2078815"/>
              <a:ext cx="1085031" cy="1555366"/>
            </a:xfrm>
            <a:prstGeom prst="bentArrow">
              <a:avLst>
                <a:gd name="adj1" fmla="val 6567"/>
                <a:gd name="adj2" fmla="val 11925"/>
                <a:gd name="adj3" fmla="val 13336"/>
                <a:gd name="adj4" fmla="val 44817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A4990E2-CDC6-6F46-98C0-D43108E774B2}"/>
                </a:ext>
              </a:extLst>
            </p:cNvPr>
            <p:cNvSpPr/>
            <p:nvPr/>
          </p:nvSpPr>
          <p:spPr>
            <a:xfrm>
              <a:off x="47128" y="1176233"/>
              <a:ext cx="2989406" cy="4503073"/>
            </a:xfrm>
            <a:prstGeom prst="roundRect">
              <a:avLst/>
            </a:prstGeom>
            <a:noFill/>
            <a:ln w="28575">
              <a:solidFill>
                <a:srgbClr val="211E1F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989406"/>
                        <a:gd name="connsiteY0" fmla="*/ 498244 h 4503073"/>
                        <a:gd name="connsiteX1" fmla="*/ 498244 w 2989406"/>
                        <a:gd name="connsiteY1" fmla="*/ 0 h 4503073"/>
                        <a:gd name="connsiteX2" fmla="*/ 1036332 w 2989406"/>
                        <a:gd name="connsiteY2" fmla="*/ 0 h 4503073"/>
                        <a:gd name="connsiteX3" fmla="*/ 1514632 w 2989406"/>
                        <a:gd name="connsiteY3" fmla="*/ 0 h 4503073"/>
                        <a:gd name="connsiteX4" fmla="*/ 1973003 w 2989406"/>
                        <a:gd name="connsiteY4" fmla="*/ 0 h 4503073"/>
                        <a:gd name="connsiteX5" fmla="*/ 2491162 w 2989406"/>
                        <a:gd name="connsiteY5" fmla="*/ 0 h 4503073"/>
                        <a:gd name="connsiteX6" fmla="*/ 2989406 w 2989406"/>
                        <a:gd name="connsiteY6" fmla="*/ 498244 h 4503073"/>
                        <a:gd name="connsiteX7" fmla="*/ 2989406 w 2989406"/>
                        <a:gd name="connsiteY7" fmla="*/ 1082675 h 4503073"/>
                        <a:gd name="connsiteX8" fmla="*/ 2989406 w 2989406"/>
                        <a:gd name="connsiteY8" fmla="*/ 1737237 h 4503073"/>
                        <a:gd name="connsiteX9" fmla="*/ 2989406 w 2989406"/>
                        <a:gd name="connsiteY9" fmla="*/ 2216471 h 4503073"/>
                        <a:gd name="connsiteX10" fmla="*/ 2989406 w 2989406"/>
                        <a:gd name="connsiteY10" fmla="*/ 2800901 h 4503073"/>
                        <a:gd name="connsiteX11" fmla="*/ 2989406 w 2989406"/>
                        <a:gd name="connsiteY11" fmla="*/ 3385332 h 4503073"/>
                        <a:gd name="connsiteX12" fmla="*/ 2989406 w 2989406"/>
                        <a:gd name="connsiteY12" fmla="*/ 4004829 h 4503073"/>
                        <a:gd name="connsiteX13" fmla="*/ 2491162 w 2989406"/>
                        <a:gd name="connsiteY13" fmla="*/ 4503073 h 4503073"/>
                        <a:gd name="connsiteX14" fmla="*/ 1992933 w 2989406"/>
                        <a:gd name="connsiteY14" fmla="*/ 4503073 h 4503073"/>
                        <a:gd name="connsiteX15" fmla="*/ 1494703 w 2989406"/>
                        <a:gd name="connsiteY15" fmla="*/ 4503073 h 4503073"/>
                        <a:gd name="connsiteX16" fmla="*/ 956615 w 2989406"/>
                        <a:gd name="connsiteY16" fmla="*/ 4503073 h 4503073"/>
                        <a:gd name="connsiteX17" fmla="*/ 498244 w 2989406"/>
                        <a:gd name="connsiteY17" fmla="*/ 4503073 h 4503073"/>
                        <a:gd name="connsiteX18" fmla="*/ 0 w 2989406"/>
                        <a:gd name="connsiteY18" fmla="*/ 4004829 h 4503073"/>
                        <a:gd name="connsiteX19" fmla="*/ 0 w 2989406"/>
                        <a:gd name="connsiteY19" fmla="*/ 3490530 h 4503073"/>
                        <a:gd name="connsiteX20" fmla="*/ 0 w 2989406"/>
                        <a:gd name="connsiteY20" fmla="*/ 2906099 h 4503073"/>
                        <a:gd name="connsiteX21" fmla="*/ 0 w 2989406"/>
                        <a:gd name="connsiteY21" fmla="*/ 2391800 h 4503073"/>
                        <a:gd name="connsiteX22" fmla="*/ 0 w 2989406"/>
                        <a:gd name="connsiteY22" fmla="*/ 1807369 h 4503073"/>
                        <a:gd name="connsiteX23" fmla="*/ 0 w 2989406"/>
                        <a:gd name="connsiteY23" fmla="*/ 1328136 h 4503073"/>
                        <a:gd name="connsiteX24" fmla="*/ 0 w 2989406"/>
                        <a:gd name="connsiteY24" fmla="*/ 498244 h 4503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2989406" h="4503073" extrusionOk="0">
                          <a:moveTo>
                            <a:pt x="0" y="498244"/>
                          </a:moveTo>
                          <a:cubicBezTo>
                            <a:pt x="-11891" y="215736"/>
                            <a:pt x="175901" y="17704"/>
                            <a:pt x="498244" y="0"/>
                          </a:cubicBezTo>
                          <a:cubicBezTo>
                            <a:pt x="676053" y="-28257"/>
                            <a:pt x="816282" y="9792"/>
                            <a:pt x="1036332" y="0"/>
                          </a:cubicBezTo>
                          <a:cubicBezTo>
                            <a:pt x="1256382" y="-9792"/>
                            <a:pt x="1382334" y="30464"/>
                            <a:pt x="1514632" y="0"/>
                          </a:cubicBezTo>
                          <a:cubicBezTo>
                            <a:pt x="1646930" y="-30464"/>
                            <a:pt x="1845183" y="29881"/>
                            <a:pt x="1973003" y="0"/>
                          </a:cubicBezTo>
                          <a:cubicBezTo>
                            <a:pt x="2100823" y="-29881"/>
                            <a:pt x="2359638" y="30212"/>
                            <a:pt x="2491162" y="0"/>
                          </a:cubicBezTo>
                          <a:cubicBezTo>
                            <a:pt x="2781804" y="-31836"/>
                            <a:pt x="2949729" y="216995"/>
                            <a:pt x="2989406" y="498244"/>
                          </a:cubicBezTo>
                          <a:cubicBezTo>
                            <a:pt x="3057433" y="648245"/>
                            <a:pt x="2927445" y="898667"/>
                            <a:pt x="2989406" y="1082675"/>
                          </a:cubicBezTo>
                          <a:cubicBezTo>
                            <a:pt x="3051367" y="1266683"/>
                            <a:pt x="2950728" y="1546806"/>
                            <a:pt x="2989406" y="1737237"/>
                          </a:cubicBezTo>
                          <a:cubicBezTo>
                            <a:pt x="3028084" y="1927668"/>
                            <a:pt x="2944133" y="2058222"/>
                            <a:pt x="2989406" y="2216471"/>
                          </a:cubicBezTo>
                          <a:cubicBezTo>
                            <a:pt x="3034679" y="2374720"/>
                            <a:pt x="2934167" y="2623505"/>
                            <a:pt x="2989406" y="2800901"/>
                          </a:cubicBezTo>
                          <a:cubicBezTo>
                            <a:pt x="3044645" y="2978297"/>
                            <a:pt x="2937630" y="3262486"/>
                            <a:pt x="2989406" y="3385332"/>
                          </a:cubicBezTo>
                          <a:cubicBezTo>
                            <a:pt x="3041182" y="3508178"/>
                            <a:pt x="2984421" y="3862770"/>
                            <a:pt x="2989406" y="4004829"/>
                          </a:cubicBezTo>
                          <a:cubicBezTo>
                            <a:pt x="3032137" y="4332345"/>
                            <a:pt x="2801724" y="4472088"/>
                            <a:pt x="2491162" y="4503073"/>
                          </a:cubicBezTo>
                          <a:cubicBezTo>
                            <a:pt x="2250892" y="4543808"/>
                            <a:pt x="2182352" y="4478381"/>
                            <a:pt x="1992933" y="4503073"/>
                          </a:cubicBezTo>
                          <a:cubicBezTo>
                            <a:pt x="1803514" y="4527765"/>
                            <a:pt x="1656548" y="4490835"/>
                            <a:pt x="1494703" y="4503073"/>
                          </a:cubicBezTo>
                          <a:cubicBezTo>
                            <a:pt x="1332858" y="4515311"/>
                            <a:pt x="1071562" y="4474521"/>
                            <a:pt x="956615" y="4503073"/>
                          </a:cubicBezTo>
                          <a:cubicBezTo>
                            <a:pt x="841668" y="4531625"/>
                            <a:pt x="684669" y="4462211"/>
                            <a:pt x="498244" y="4503073"/>
                          </a:cubicBezTo>
                          <a:cubicBezTo>
                            <a:pt x="203852" y="4537437"/>
                            <a:pt x="42641" y="4311688"/>
                            <a:pt x="0" y="4004829"/>
                          </a:cubicBezTo>
                          <a:cubicBezTo>
                            <a:pt x="-21762" y="3857196"/>
                            <a:pt x="10506" y="3745568"/>
                            <a:pt x="0" y="3490530"/>
                          </a:cubicBezTo>
                          <a:cubicBezTo>
                            <a:pt x="-10506" y="3235492"/>
                            <a:pt x="29670" y="3088035"/>
                            <a:pt x="0" y="2906099"/>
                          </a:cubicBezTo>
                          <a:cubicBezTo>
                            <a:pt x="-29670" y="2724163"/>
                            <a:pt x="45980" y="2621045"/>
                            <a:pt x="0" y="2391800"/>
                          </a:cubicBezTo>
                          <a:cubicBezTo>
                            <a:pt x="-45980" y="2162555"/>
                            <a:pt x="17107" y="1953169"/>
                            <a:pt x="0" y="1807369"/>
                          </a:cubicBezTo>
                          <a:cubicBezTo>
                            <a:pt x="-17107" y="1661569"/>
                            <a:pt x="20843" y="1525439"/>
                            <a:pt x="0" y="1328136"/>
                          </a:cubicBezTo>
                          <a:cubicBezTo>
                            <a:pt x="-20843" y="1130833"/>
                            <a:pt x="95035" y="756459"/>
                            <a:pt x="0" y="49824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photo, sitting, computer, table&#10;&#10;Description automatically generated">
            <a:extLst>
              <a:ext uri="{FF2B5EF4-FFF2-40B4-BE49-F238E27FC236}">
                <a16:creationId xmlns:a16="http://schemas.microsoft.com/office/drawing/2014/main" id="{2350BE60-C85F-4E4A-8B9F-F5B6299BD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252" y="1205170"/>
            <a:ext cx="5288343" cy="3804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FFC40-1374-FF48-97A3-79D08515D5D1}"/>
              </a:ext>
            </a:extLst>
          </p:cNvPr>
          <p:cNvSpPr txBox="1"/>
          <p:nvPr/>
        </p:nvSpPr>
        <p:spPr>
          <a:xfrm>
            <a:off x="3652164" y="5105524"/>
            <a:ext cx="5533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Collaboration with Gavin Rowell, Pilot field covers: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HESSJ1646-458 (associated with </a:t>
            </a:r>
            <a:r>
              <a:rPr lang="en-AU" dirty="0" err="1">
                <a:solidFill>
                  <a:schemeClr val="bg1"/>
                </a:solidFill>
              </a:rPr>
              <a:t>Westerlund</a:t>
            </a:r>
            <a:r>
              <a:rPr lang="en-AU" dirty="0">
                <a:solidFill>
                  <a:schemeClr val="bg1"/>
                </a:solidFill>
              </a:rPr>
              <a:t> 1 cluster)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HESSJ1641-463 (unidentified)</a:t>
            </a:r>
            <a:r>
              <a:rPr lang="en-AU" dirty="0"/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53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A951BDC-8FCD-9E4E-B863-52FD83FFB25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801769"/>
            <a:ext cx="1366887" cy="10562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38BCCA-79B2-A14C-A73C-50A1907C9A2A}"/>
              </a:ext>
            </a:extLst>
          </p:cNvPr>
          <p:cNvSpPr txBox="1"/>
          <p:nvPr/>
        </p:nvSpPr>
        <p:spPr>
          <a:xfrm>
            <a:off x="0" y="26822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01F1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GASKAP Pilot Survey: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01F1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Status Update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D341D3-F72D-B14B-B9D1-172DD2DE34BB}"/>
              </a:ext>
            </a:extLst>
          </p:cNvPr>
          <p:cNvGrpSpPr/>
          <p:nvPr/>
        </p:nvGrpSpPr>
        <p:grpSpPr>
          <a:xfrm>
            <a:off x="-29266" y="1808558"/>
            <a:ext cx="3036537" cy="2068094"/>
            <a:chOff x="-3" y="1176234"/>
            <a:chExt cx="3036537" cy="20680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A49C80-9A83-7646-A8FE-35858D42B26F}"/>
                </a:ext>
              </a:extLst>
            </p:cNvPr>
            <p:cNvSpPr txBox="1"/>
            <p:nvPr/>
          </p:nvSpPr>
          <p:spPr>
            <a:xfrm>
              <a:off x="-3" y="1260868"/>
              <a:ext cx="297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Galactic Plane (l=340)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(H</a:t>
              </a:r>
              <a:r>
                <a:rPr kumimoji="0" lang="en-US" sz="1800" b="0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 16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hrs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, OH 8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hrs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29263951-6C0A-7B4E-98F6-BDF2B5ECCD37}"/>
                </a:ext>
              </a:extLst>
            </p:cNvPr>
            <p:cNvSpPr/>
            <p:nvPr/>
          </p:nvSpPr>
          <p:spPr>
            <a:xfrm>
              <a:off x="47128" y="1176234"/>
              <a:ext cx="2989406" cy="2068094"/>
            </a:xfrm>
            <a:prstGeom prst="roundRect">
              <a:avLst/>
            </a:prstGeom>
            <a:noFill/>
            <a:ln w="28575">
              <a:solidFill>
                <a:srgbClr val="211E1F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989406"/>
                        <a:gd name="connsiteY0" fmla="*/ 498244 h 4503073"/>
                        <a:gd name="connsiteX1" fmla="*/ 498244 w 2989406"/>
                        <a:gd name="connsiteY1" fmla="*/ 0 h 4503073"/>
                        <a:gd name="connsiteX2" fmla="*/ 1036332 w 2989406"/>
                        <a:gd name="connsiteY2" fmla="*/ 0 h 4503073"/>
                        <a:gd name="connsiteX3" fmla="*/ 1514632 w 2989406"/>
                        <a:gd name="connsiteY3" fmla="*/ 0 h 4503073"/>
                        <a:gd name="connsiteX4" fmla="*/ 1973003 w 2989406"/>
                        <a:gd name="connsiteY4" fmla="*/ 0 h 4503073"/>
                        <a:gd name="connsiteX5" fmla="*/ 2491162 w 2989406"/>
                        <a:gd name="connsiteY5" fmla="*/ 0 h 4503073"/>
                        <a:gd name="connsiteX6" fmla="*/ 2989406 w 2989406"/>
                        <a:gd name="connsiteY6" fmla="*/ 498244 h 4503073"/>
                        <a:gd name="connsiteX7" fmla="*/ 2989406 w 2989406"/>
                        <a:gd name="connsiteY7" fmla="*/ 1082675 h 4503073"/>
                        <a:gd name="connsiteX8" fmla="*/ 2989406 w 2989406"/>
                        <a:gd name="connsiteY8" fmla="*/ 1737237 h 4503073"/>
                        <a:gd name="connsiteX9" fmla="*/ 2989406 w 2989406"/>
                        <a:gd name="connsiteY9" fmla="*/ 2216471 h 4503073"/>
                        <a:gd name="connsiteX10" fmla="*/ 2989406 w 2989406"/>
                        <a:gd name="connsiteY10" fmla="*/ 2800901 h 4503073"/>
                        <a:gd name="connsiteX11" fmla="*/ 2989406 w 2989406"/>
                        <a:gd name="connsiteY11" fmla="*/ 3385332 h 4503073"/>
                        <a:gd name="connsiteX12" fmla="*/ 2989406 w 2989406"/>
                        <a:gd name="connsiteY12" fmla="*/ 4004829 h 4503073"/>
                        <a:gd name="connsiteX13" fmla="*/ 2491162 w 2989406"/>
                        <a:gd name="connsiteY13" fmla="*/ 4503073 h 4503073"/>
                        <a:gd name="connsiteX14" fmla="*/ 1992933 w 2989406"/>
                        <a:gd name="connsiteY14" fmla="*/ 4503073 h 4503073"/>
                        <a:gd name="connsiteX15" fmla="*/ 1494703 w 2989406"/>
                        <a:gd name="connsiteY15" fmla="*/ 4503073 h 4503073"/>
                        <a:gd name="connsiteX16" fmla="*/ 956615 w 2989406"/>
                        <a:gd name="connsiteY16" fmla="*/ 4503073 h 4503073"/>
                        <a:gd name="connsiteX17" fmla="*/ 498244 w 2989406"/>
                        <a:gd name="connsiteY17" fmla="*/ 4503073 h 4503073"/>
                        <a:gd name="connsiteX18" fmla="*/ 0 w 2989406"/>
                        <a:gd name="connsiteY18" fmla="*/ 4004829 h 4503073"/>
                        <a:gd name="connsiteX19" fmla="*/ 0 w 2989406"/>
                        <a:gd name="connsiteY19" fmla="*/ 3490530 h 4503073"/>
                        <a:gd name="connsiteX20" fmla="*/ 0 w 2989406"/>
                        <a:gd name="connsiteY20" fmla="*/ 2906099 h 4503073"/>
                        <a:gd name="connsiteX21" fmla="*/ 0 w 2989406"/>
                        <a:gd name="connsiteY21" fmla="*/ 2391800 h 4503073"/>
                        <a:gd name="connsiteX22" fmla="*/ 0 w 2989406"/>
                        <a:gd name="connsiteY22" fmla="*/ 1807369 h 4503073"/>
                        <a:gd name="connsiteX23" fmla="*/ 0 w 2989406"/>
                        <a:gd name="connsiteY23" fmla="*/ 1328136 h 4503073"/>
                        <a:gd name="connsiteX24" fmla="*/ 0 w 2989406"/>
                        <a:gd name="connsiteY24" fmla="*/ 498244 h 4503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2989406" h="4503073" extrusionOk="0">
                          <a:moveTo>
                            <a:pt x="0" y="498244"/>
                          </a:moveTo>
                          <a:cubicBezTo>
                            <a:pt x="-11891" y="215736"/>
                            <a:pt x="175901" y="17704"/>
                            <a:pt x="498244" y="0"/>
                          </a:cubicBezTo>
                          <a:cubicBezTo>
                            <a:pt x="676053" y="-28257"/>
                            <a:pt x="816282" y="9792"/>
                            <a:pt x="1036332" y="0"/>
                          </a:cubicBezTo>
                          <a:cubicBezTo>
                            <a:pt x="1256382" y="-9792"/>
                            <a:pt x="1382334" y="30464"/>
                            <a:pt x="1514632" y="0"/>
                          </a:cubicBezTo>
                          <a:cubicBezTo>
                            <a:pt x="1646930" y="-30464"/>
                            <a:pt x="1845183" y="29881"/>
                            <a:pt x="1973003" y="0"/>
                          </a:cubicBezTo>
                          <a:cubicBezTo>
                            <a:pt x="2100823" y="-29881"/>
                            <a:pt x="2359638" y="30212"/>
                            <a:pt x="2491162" y="0"/>
                          </a:cubicBezTo>
                          <a:cubicBezTo>
                            <a:pt x="2781804" y="-31836"/>
                            <a:pt x="2949729" y="216995"/>
                            <a:pt x="2989406" y="498244"/>
                          </a:cubicBezTo>
                          <a:cubicBezTo>
                            <a:pt x="3057433" y="648245"/>
                            <a:pt x="2927445" y="898667"/>
                            <a:pt x="2989406" y="1082675"/>
                          </a:cubicBezTo>
                          <a:cubicBezTo>
                            <a:pt x="3051367" y="1266683"/>
                            <a:pt x="2950728" y="1546806"/>
                            <a:pt x="2989406" y="1737237"/>
                          </a:cubicBezTo>
                          <a:cubicBezTo>
                            <a:pt x="3028084" y="1927668"/>
                            <a:pt x="2944133" y="2058222"/>
                            <a:pt x="2989406" y="2216471"/>
                          </a:cubicBezTo>
                          <a:cubicBezTo>
                            <a:pt x="3034679" y="2374720"/>
                            <a:pt x="2934167" y="2623505"/>
                            <a:pt x="2989406" y="2800901"/>
                          </a:cubicBezTo>
                          <a:cubicBezTo>
                            <a:pt x="3044645" y="2978297"/>
                            <a:pt x="2937630" y="3262486"/>
                            <a:pt x="2989406" y="3385332"/>
                          </a:cubicBezTo>
                          <a:cubicBezTo>
                            <a:pt x="3041182" y="3508178"/>
                            <a:pt x="2984421" y="3862770"/>
                            <a:pt x="2989406" y="4004829"/>
                          </a:cubicBezTo>
                          <a:cubicBezTo>
                            <a:pt x="3032137" y="4332345"/>
                            <a:pt x="2801724" y="4472088"/>
                            <a:pt x="2491162" y="4503073"/>
                          </a:cubicBezTo>
                          <a:cubicBezTo>
                            <a:pt x="2250892" y="4543808"/>
                            <a:pt x="2182352" y="4478381"/>
                            <a:pt x="1992933" y="4503073"/>
                          </a:cubicBezTo>
                          <a:cubicBezTo>
                            <a:pt x="1803514" y="4527765"/>
                            <a:pt x="1656548" y="4490835"/>
                            <a:pt x="1494703" y="4503073"/>
                          </a:cubicBezTo>
                          <a:cubicBezTo>
                            <a:pt x="1332858" y="4515311"/>
                            <a:pt x="1071562" y="4474521"/>
                            <a:pt x="956615" y="4503073"/>
                          </a:cubicBezTo>
                          <a:cubicBezTo>
                            <a:pt x="841668" y="4531625"/>
                            <a:pt x="684669" y="4462211"/>
                            <a:pt x="498244" y="4503073"/>
                          </a:cubicBezTo>
                          <a:cubicBezTo>
                            <a:pt x="203852" y="4537437"/>
                            <a:pt x="42641" y="4311688"/>
                            <a:pt x="0" y="4004829"/>
                          </a:cubicBezTo>
                          <a:cubicBezTo>
                            <a:pt x="-21762" y="3857196"/>
                            <a:pt x="10506" y="3745568"/>
                            <a:pt x="0" y="3490530"/>
                          </a:cubicBezTo>
                          <a:cubicBezTo>
                            <a:pt x="-10506" y="3235492"/>
                            <a:pt x="29670" y="3088035"/>
                            <a:pt x="0" y="2906099"/>
                          </a:cubicBezTo>
                          <a:cubicBezTo>
                            <a:pt x="-29670" y="2724163"/>
                            <a:pt x="45980" y="2621045"/>
                            <a:pt x="0" y="2391800"/>
                          </a:cubicBezTo>
                          <a:cubicBezTo>
                            <a:pt x="-45980" y="2162555"/>
                            <a:pt x="17107" y="1953169"/>
                            <a:pt x="0" y="1807369"/>
                          </a:cubicBezTo>
                          <a:cubicBezTo>
                            <a:pt x="-17107" y="1661569"/>
                            <a:pt x="20843" y="1525439"/>
                            <a:pt x="0" y="1328136"/>
                          </a:cubicBezTo>
                          <a:cubicBezTo>
                            <a:pt x="-20843" y="1130833"/>
                            <a:pt x="95035" y="756459"/>
                            <a:pt x="0" y="49824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CBA33D-2320-9542-9604-1C2D536D9821}"/>
              </a:ext>
            </a:extLst>
          </p:cNvPr>
          <p:cNvGrpSpPr/>
          <p:nvPr/>
        </p:nvGrpSpPr>
        <p:grpSpPr>
          <a:xfrm>
            <a:off x="3075824" y="1808559"/>
            <a:ext cx="2989406" cy="2068093"/>
            <a:chOff x="3081812" y="1133823"/>
            <a:chExt cx="2989406" cy="20680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783C90-D1A0-9649-A536-1B3E0B383033}"/>
                </a:ext>
              </a:extLst>
            </p:cNvPr>
            <p:cNvSpPr txBox="1"/>
            <p:nvPr/>
          </p:nvSpPr>
          <p:spPr>
            <a:xfrm>
              <a:off x="3082834" y="1176233"/>
              <a:ext cx="297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Galactic Centre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(H</a:t>
              </a:r>
              <a:r>
                <a:rPr kumimoji="0" lang="en-US" sz="1800" b="0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8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hrs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, OH 8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hrs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1C6E9B-BE54-BE49-A11B-44E67566CDFE}"/>
                </a:ext>
              </a:extLst>
            </p:cNvPr>
            <p:cNvSpPr txBox="1"/>
            <p:nvPr/>
          </p:nvSpPr>
          <p:spPr>
            <a:xfrm>
              <a:off x="3408021" y="1864949"/>
              <a:ext cx="1778354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ATCA H</a:t>
              </a:r>
              <a:r>
                <a:rPr kumimoji="0" lang="en-US" sz="1200" b="0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McClure-Griffiths+ (2012)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A3B5DC4-92D5-6C4F-9595-97F75C3A101F}"/>
                </a:ext>
              </a:extLst>
            </p:cNvPr>
            <p:cNvSpPr/>
            <p:nvPr/>
          </p:nvSpPr>
          <p:spPr>
            <a:xfrm>
              <a:off x="3081812" y="1133823"/>
              <a:ext cx="2989406" cy="2068093"/>
            </a:xfrm>
            <a:prstGeom prst="roundRect">
              <a:avLst/>
            </a:prstGeom>
            <a:noFill/>
            <a:ln w="28575">
              <a:solidFill>
                <a:srgbClr val="211E1F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989406"/>
                        <a:gd name="connsiteY0" fmla="*/ 498244 h 4503073"/>
                        <a:gd name="connsiteX1" fmla="*/ 498244 w 2989406"/>
                        <a:gd name="connsiteY1" fmla="*/ 0 h 4503073"/>
                        <a:gd name="connsiteX2" fmla="*/ 1036332 w 2989406"/>
                        <a:gd name="connsiteY2" fmla="*/ 0 h 4503073"/>
                        <a:gd name="connsiteX3" fmla="*/ 1514632 w 2989406"/>
                        <a:gd name="connsiteY3" fmla="*/ 0 h 4503073"/>
                        <a:gd name="connsiteX4" fmla="*/ 1973003 w 2989406"/>
                        <a:gd name="connsiteY4" fmla="*/ 0 h 4503073"/>
                        <a:gd name="connsiteX5" fmla="*/ 2491162 w 2989406"/>
                        <a:gd name="connsiteY5" fmla="*/ 0 h 4503073"/>
                        <a:gd name="connsiteX6" fmla="*/ 2989406 w 2989406"/>
                        <a:gd name="connsiteY6" fmla="*/ 498244 h 4503073"/>
                        <a:gd name="connsiteX7" fmla="*/ 2989406 w 2989406"/>
                        <a:gd name="connsiteY7" fmla="*/ 1082675 h 4503073"/>
                        <a:gd name="connsiteX8" fmla="*/ 2989406 w 2989406"/>
                        <a:gd name="connsiteY8" fmla="*/ 1737237 h 4503073"/>
                        <a:gd name="connsiteX9" fmla="*/ 2989406 w 2989406"/>
                        <a:gd name="connsiteY9" fmla="*/ 2216471 h 4503073"/>
                        <a:gd name="connsiteX10" fmla="*/ 2989406 w 2989406"/>
                        <a:gd name="connsiteY10" fmla="*/ 2800901 h 4503073"/>
                        <a:gd name="connsiteX11" fmla="*/ 2989406 w 2989406"/>
                        <a:gd name="connsiteY11" fmla="*/ 3385332 h 4503073"/>
                        <a:gd name="connsiteX12" fmla="*/ 2989406 w 2989406"/>
                        <a:gd name="connsiteY12" fmla="*/ 4004829 h 4503073"/>
                        <a:gd name="connsiteX13" fmla="*/ 2491162 w 2989406"/>
                        <a:gd name="connsiteY13" fmla="*/ 4503073 h 4503073"/>
                        <a:gd name="connsiteX14" fmla="*/ 1992933 w 2989406"/>
                        <a:gd name="connsiteY14" fmla="*/ 4503073 h 4503073"/>
                        <a:gd name="connsiteX15" fmla="*/ 1494703 w 2989406"/>
                        <a:gd name="connsiteY15" fmla="*/ 4503073 h 4503073"/>
                        <a:gd name="connsiteX16" fmla="*/ 956615 w 2989406"/>
                        <a:gd name="connsiteY16" fmla="*/ 4503073 h 4503073"/>
                        <a:gd name="connsiteX17" fmla="*/ 498244 w 2989406"/>
                        <a:gd name="connsiteY17" fmla="*/ 4503073 h 4503073"/>
                        <a:gd name="connsiteX18" fmla="*/ 0 w 2989406"/>
                        <a:gd name="connsiteY18" fmla="*/ 4004829 h 4503073"/>
                        <a:gd name="connsiteX19" fmla="*/ 0 w 2989406"/>
                        <a:gd name="connsiteY19" fmla="*/ 3490530 h 4503073"/>
                        <a:gd name="connsiteX20" fmla="*/ 0 w 2989406"/>
                        <a:gd name="connsiteY20" fmla="*/ 2906099 h 4503073"/>
                        <a:gd name="connsiteX21" fmla="*/ 0 w 2989406"/>
                        <a:gd name="connsiteY21" fmla="*/ 2391800 h 4503073"/>
                        <a:gd name="connsiteX22" fmla="*/ 0 w 2989406"/>
                        <a:gd name="connsiteY22" fmla="*/ 1807369 h 4503073"/>
                        <a:gd name="connsiteX23" fmla="*/ 0 w 2989406"/>
                        <a:gd name="connsiteY23" fmla="*/ 1328136 h 4503073"/>
                        <a:gd name="connsiteX24" fmla="*/ 0 w 2989406"/>
                        <a:gd name="connsiteY24" fmla="*/ 498244 h 4503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2989406" h="4503073" extrusionOk="0">
                          <a:moveTo>
                            <a:pt x="0" y="498244"/>
                          </a:moveTo>
                          <a:cubicBezTo>
                            <a:pt x="-11891" y="215736"/>
                            <a:pt x="175901" y="17704"/>
                            <a:pt x="498244" y="0"/>
                          </a:cubicBezTo>
                          <a:cubicBezTo>
                            <a:pt x="676053" y="-28257"/>
                            <a:pt x="816282" y="9792"/>
                            <a:pt x="1036332" y="0"/>
                          </a:cubicBezTo>
                          <a:cubicBezTo>
                            <a:pt x="1256382" y="-9792"/>
                            <a:pt x="1382334" y="30464"/>
                            <a:pt x="1514632" y="0"/>
                          </a:cubicBezTo>
                          <a:cubicBezTo>
                            <a:pt x="1646930" y="-30464"/>
                            <a:pt x="1845183" y="29881"/>
                            <a:pt x="1973003" y="0"/>
                          </a:cubicBezTo>
                          <a:cubicBezTo>
                            <a:pt x="2100823" y="-29881"/>
                            <a:pt x="2359638" y="30212"/>
                            <a:pt x="2491162" y="0"/>
                          </a:cubicBezTo>
                          <a:cubicBezTo>
                            <a:pt x="2781804" y="-31836"/>
                            <a:pt x="2949729" y="216995"/>
                            <a:pt x="2989406" y="498244"/>
                          </a:cubicBezTo>
                          <a:cubicBezTo>
                            <a:pt x="3057433" y="648245"/>
                            <a:pt x="2927445" y="898667"/>
                            <a:pt x="2989406" y="1082675"/>
                          </a:cubicBezTo>
                          <a:cubicBezTo>
                            <a:pt x="3051367" y="1266683"/>
                            <a:pt x="2950728" y="1546806"/>
                            <a:pt x="2989406" y="1737237"/>
                          </a:cubicBezTo>
                          <a:cubicBezTo>
                            <a:pt x="3028084" y="1927668"/>
                            <a:pt x="2944133" y="2058222"/>
                            <a:pt x="2989406" y="2216471"/>
                          </a:cubicBezTo>
                          <a:cubicBezTo>
                            <a:pt x="3034679" y="2374720"/>
                            <a:pt x="2934167" y="2623505"/>
                            <a:pt x="2989406" y="2800901"/>
                          </a:cubicBezTo>
                          <a:cubicBezTo>
                            <a:pt x="3044645" y="2978297"/>
                            <a:pt x="2937630" y="3262486"/>
                            <a:pt x="2989406" y="3385332"/>
                          </a:cubicBezTo>
                          <a:cubicBezTo>
                            <a:pt x="3041182" y="3508178"/>
                            <a:pt x="2984421" y="3862770"/>
                            <a:pt x="2989406" y="4004829"/>
                          </a:cubicBezTo>
                          <a:cubicBezTo>
                            <a:pt x="3032137" y="4332345"/>
                            <a:pt x="2801724" y="4472088"/>
                            <a:pt x="2491162" y="4503073"/>
                          </a:cubicBezTo>
                          <a:cubicBezTo>
                            <a:pt x="2250892" y="4543808"/>
                            <a:pt x="2182352" y="4478381"/>
                            <a:pt x="1992933" y="4503073"/>
                          </a:cubicBezTo>
                          <a:cubicBezTo>
                            <a:pt x="1803514" y="4527765"/>
                            <a:pt x="1656548" y="4490835"/>
                            <a:pt x="1494703" y="4503073"/>
                          </a:cubicBezTo>
                          <a:cubicBezTo>
                            <a:pt x="1332858" y="4515311"/>
                            <a:pt x="1071562" y="4474521"/>
                            <a:pt x="956615" y="4503073"/>
                          </a:cubicBezTo>
                          <a:cubicBezTo>
                            <a:pt x="841668" y="4531625"/>
                            <a:pt x="684669" y="4462211"/>
                            <a:pt x="498244" y="4503073"/>
                          </a:cubicBezTo>
                          <a:cubicBezTo>
                            <a:pt x="203852" y="4537437"/>
                            <a:pt x="42641" y="4311688"/>
                            <a:pt x="0" y="4004829"/>
                          </a:cubicBezTo>
                          <a:cubicBezTo>
                            <a:pt x="-21762" y="3857196"/>
                            <a:pt x="10506" y="3745568"/>
                            <a:pt x="0" y="3490530"/>
                          </a:cubicBezTo>
                          <a:cubicBezTo>
                            <a:pt x="-10506" y="3235492"/>
                            <a:pt x="29670" y="3088035"/>
                            <a:pt x="0" y="2906099"/>
                          </a:cubicBezTo>
                          <a:cubicBezTo>
                            <a:pt x="-29670" y="2724163"/>
                            <a:pt x="45980" y="2621045"/>
                            <a:pt x="0" y="2391800"/>
                          </a:cubicBezTo>
                          <a:cubicBezTo>
                            <a:pt x="-45980" y="2162555"/>
                            <a:pt x="17107" y="1953169"/>
                            <a:pt x="0" y="1807369"/>
                          </a:cubicBezTo>
                          <a:cubicBezTo>
                            <a:pt x="-17107" y="1661569"/>
                            <a:pt x="20843" y="1525439"/>
                            <a:pt x="0" y="1328136"/>
                          </a:cubicBezTo>
                          <a:cubicBezTo>
                            <a:pt x="-20843" y="1130833"/>
                            <a:pt x="95035" y="756459"/>
                            <a:pt x="0" y="49824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3F28A1D-4026-9D46-B44F-11F86A35C411}"/>
              </a:ext>
            </a:extLst>
          </p:cNvPr>
          <p:cNvGrpSpPr/>
          <p:nvPr/>
        </p:nvGrpSpPr>
        <p:grpSpPr>
          <a:xfrm>
            <a:off x="6065230" y="1808558"/>
            <a:ext cx="3042376" cy="2068093"/>
            <a:chOff x="6072241" y="1158404"/>
            <a:chExt cx="3042376" cy="20680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6E5D19-522A-D646-AB53-BB00B4B2B232}"/>
                </a:ext>
              </a:extLst>
            </p:cNvPr>
            <p:cNvSpPr txBox="1"/>
            <p:nvPr/>
          </p:nvSpPr>
          <p:spPr>
            <a:xfrm>
              <a:off x="6072241" y="1238663"/>
              <a:ext cx="2978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SMC, Stream, and Bridge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(H</a:t>
              </a:r>
              <a:r>
                <a:rPr kumimoji="0" lang="en-US" sz="1800" b="0" i="0" u="none" strike="noStrike" kern="1200" cap="sm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i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60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hrs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A7532F2-1D2C-2742-8927-A0D6838FAF62}"/>
                </a:ext>
              </a:extLst>
            </p:cNvPr>
            <p:cNvSpPr/>
            <p:nvPr/>
          </p:nvSpPr>
          <p:spPr>
            <a:xfrm>
              <a:off x="6125211" y="1158404"/>
              <a:ext cx="2989406" cy="2068093"/>
            </a:xfrm>
            <a:prstGeom prst="roundRect">
              <a:avLst/>
            </a:prstGeom>
            <a:noFill/>
            <a:ln w="28575">
              <a:solidFill>
                <a:srgbClr val="211E1F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989406"/>
                        <a:gd name="connsiteY0" fmla="*/ 498244 h 4503073"/>
                        <a:gd name="connsiteX1" fmla="*/ 498244 w 2989406"/>
                        <a:gd name="connsiteY1" fmla="*/ 0 h 4503073"/>
                        <a:gd name="connsiteX2" fmla="*/ 1036332 w 2989406"/>
                        <a:gd name="connsiteY2" fmla="*/ 0 h 4503073"/>
                        <a:gd name="connsiteX3" fmla="*/ 1514632 w 2989406"/>
                        <a:gd name="connsiteY3" fmla="*/ 0 h 4503073"/>
                        <a:gd name="connsiteX4" fmla="*/ 1973003 w 2989406"/>
                        <a:gd name="connsiteY4" fmla="*/ 0 h 4503073"/>
                        <a:gd name="connsiteX5" fmla="*/ 2491162 w 2989406"/>
                        <a:gd name="connsiteY5" fmla="*/ 0 h 4503073"/>
                        <a:gd name="connsiteX6" fmla="*/ 2989406 w 2989406"/>
                        <a:gd name="connsiteY6" fmla="*/ 498244 h 4503073"/>
                        <a:gd name="connsiteX7" fmla="*/ 2989406 w 2989406"/>
                        <a:gd name="connsiteY7" fmla="*/ 1082675 h 4503073"/>
                        <a:gd name="connsiteX8" fmla="*/ 2989406 w 2989406"/>
                        <a:gd name="connsiteY8" fmla="*/ 1737237 h 4503073"/>
                        <a:gd name="connsiteX9" fmla="*/ 2989406 w 2989406"/>
                        <a:gd name="connsiteY9" fmla="*/ 2216471 h 4503073"/>
                        <a:gd name="connsiteX10" fmla="*/ 2989406 w 2989406"/>
                        <a:gd name="connsiteY10" fmla="*/ 2800901 h 4503073"/>
                        <a:gd name="connsiteX11" fmla="*/ 2989406 w 2989406"/>
                        <a:gd name="connsiteY11" fmla="*/ 3385332 h 4503073"/>
                        <a:gd name="connsiteX12" fmla="*/ 2989406 w 2989406"/>
                        <a:gd name="connsiteY12" fmla="*/ 4004829 h 4503073"/>
                        <a:gd name="connsiteX13" fmla="*/ 2491162 w 2989406"/>
                        <a:gd name="connsiteY13" fmla="*/ 4503073 h 4503073"/>
                        <a:gd name="connsiteX14" fmla="*/ 1992933 w 2989406"/>
                        <a:gd name="connsiteY14" fmla="*/ 4503073 h 4503073"/>
                        <a:gd name="connsiteX15" fmla="*/ 1494703 w 2989406"/>
                        <a:gd name="connsiteY15" fmla="*/ 4503073 h 4503073"/>
                        <a:gd name="connsiteX16" fmla="*/ 956615 w 2989406"/>
                        <a:gd name="connsiteY16" fmla="*/ 4503073 h 4503073"/>
                        <a:gd name="connsiteX17" fmla="*/ 498244 w 2989406"/>
                        <a:gd name="connsiteY17" fmla="*/ 4503073 h 4503073"/>
                        <a:gd name="connsiteX18" fmla="*/ 0 w 2989406"/>
                        <a:gd name="connsiteY18" fmla="*/ 4004829 h 4503073"/>
                        <a:gd name="connsiteX19" fmla="*/ 0 w 2989406"/>
                        <a:gd name="connsiteY19" fmla="*/ 3490530 h 4503073"/>
                        <a:gd name="connsiteX20" fmla="*/ 0 w 2989406"/>
                        <a:gd name="connsiteY20" fmla="*/ 2906099 h 4503073"/>
                        <a:gd name="connsiteX21" fmla="*/ 0 w 2989406"/>
                        <a:gd name="connsiteY21" fmla="*/ 2391800 h 4503073"/>
                        <a:gd name="connsiteX22" fmla="*/ 0 w 2989406"/>
                        <a:gd name="connsiteY22" fmla="*/ 1807369 h 4503073"/>
                        <a:gd name="connsiteX23" fmla="*/ 0 w 2989406"/>
                        <a:gd name="connsiteY23" fmla="*/ 1328136 h 4503073"/>
                        <a:gd name="connsiteX24" fmla="*/ 0 w 2989406"/>
                        <a:gd name="connsiteY24" fmla="*/ 498244 h 4503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2989406" h="4503073" extrusionOk="0">
                          <a:moveTo>
                            <a:pt x="0" y="498244"/>
                          </a:moveTo>
                          <a:cubicBezTo>
                            <a:pt x="-11891" y="215736"/>
                            <a:pt x="175901" y="17704"/>
                            <a:pt x="498244" y="0"/>
                          </a:cubicBezTo>
                          <a:cubicBezTo>
                            <a:pt x="676053" y="-28257"/>
                            <a:pt x="816282" y="9792"/>
                            <a:pt x="1036332" y="0"/>
                          </a:cubicBezTo>
                          <a:cubicBezTo>
                            <a:pt x="1256382" y="-9792"/>
                            <a:pt x="1382334" y="30464"/>
                            <a:pt x="1514632" y="0"/>
                          </a:cubicBezTo>
                          <a:cubicBezTo>
                            <a:pt x="1646930" y="-30464"/>
                            <a:pt x="1845183" y="29881"/>
                            <a:pt x="1973003" y="0"/>
                          </a:cubicBezTo>
                          <a:cubicBezTo>
                            <a:pt x="2100823" y="-29881"/>
                            <a:pt x="2359638" y="30212"/>
                            <a:pt x="2491162" y="0"/>
                          </a:cubicBezTo>
                          <a:cubicBezTo>
                            <a:pt x="2781804" y="-31836"/>
                            <a:pt x="2949729" y="216995"/>
                            <a:pt x="2989406" y="498244"/>
                          </a:cubicBezTo>
                          <a:cubicBezTo>
                            <a:pt x="3057433" y="648245"/>
                            <a:pt x="2927445" y="898667"/>
                            <a:pt x="2989406" y="1082675"/>
                          </a:cubicBezTo>
                          <a:cubicBezTo>
                            <a:pt x="3051367" y="1266683"/>
                            <a:pt x="2950728" y="1546806"/>
                            <a:pt x="2989406" y="1737237"/>
                          </a:cubicBezTo>
                          <a:cubicBezTo>
                            <a:pt x="3028084" y="1927668"/>
                            <a:pt x="2944133" y="2058222"/>
                            <a:pt x="2989406" y="2216471"/>
                          </a:cubicBezTo>
                          <a:cubicBezTo>
                            <a:pt x="3034679" y="2374720"/>
                            <a:pt x="2934167" y="2623505"/>
                            <a:pt x="2989406" y="2800901"/>
                          </a:cubicBezTo>
                          <a:cubicBezTo>
                            <a:pt x="3044645" y="2978297"/>
                            <a:pt x="2937630" y="3262486"/>
                            <a:pt x="2989406" y="3385332"/>
                          </a:cubicBezTo>
                          <a:cubicBezTo>
                            <a:pt x="3041182" y="3508178"/>
                            <a:pt x="2984421" y="3862770"/>
                            <a:pt x="2989406" y="4004829"/>
                          </a:cubicBezTo>
                          <a:cubicBezTo>
                            <a:pt x="3032137" y="4332345"/>
                            <a:pt x="2801724" y="4472088"/>
                            <a:pt x="2491162" y="4503073"/>
                          </a:cubicBezTo>
                          <a:cubicBezTo>
                            <a:pt x="2250892" y="4543808"/>
                            <a:pt x="2182352" y="4478381"/>
                            <a:pt x="1992933" y="4503073"/>
                          </a:cubicBezTo>
                          <a:cubicBezTo>
                            <a:pt x="1803514" y="4527765"/>
                            <a:pt x="1656548" y="4490835"/>
                            <a:pt x="1494703" y="4503073"/>
                          </a:cubicBezTo>
                          <a:cubicBezTo>
                            <a:pt x="1332858" y="4515311"/>
                            <a:pt x="1071562" y="4474521"/>
                            <a:pt x="956615" y="4503073"/>
                          </a:cubicBezTo>
                          <a:cubicBezTo>
                            <a:pt x="841668" y="4531625"/>
                            <a:pt x="684669" y="4462211"/>
                            <a:pt x="498244" y="4503073"/>
                          </a:cubicBezTo>
                          <a:cubicBezTo>
                            <a:pt x="203852" y="4537437"/>
                            <a:pt x="42641" y="4311688"/>
                            <a:pt x="0" y="4004829"/>
                          </a:cubicBezTo>
                          <a:cubicBezTo>
                            <a:pt x="-21762" y="3857196"/>
                            <a:pt x="10506" y="3745568"/>
                            <a:pt x="0" y="3490530"/>
                          </a:cubicBezTo>
                          <a:cubicBezTo>
                            <a:pt x="-10506" y="3235492"/>
                            <a:pt x="29670" y="3088035"/>
                            <a:pt x="0" y="2906099"/>
                          </a:cubicBezTo>
                          <a:cubicBezTo>
                            <a:pt x="-29670" y="2724163"/>
                            <a:pt x="45980" y="2621045"/>
                            <a:pt x="0" y="2391800"/>
                          </a:cubicBezTo>
                          <a:cubicBezTo>
                            <a:pt x="-45980" y="2162555"/>
                            <a:pt x="17107" y="1953169"/>
                            <a:pt x="0" y="1807369"/>
                          </a:cubicBezTo>
                          <a:cubicBezTo>
                            <a:pt x="-17107" y="1661569"/>
                            <a:pt x="20843" y="1525439"/>
                            <a:pt x="0" y="1328136"/>
                          </a:cubicBezTo>
                          <a:cubicBezTo>
                            <a:pt x="-20843" y="1130833"/>
                            <a:pt x="95035" y="756459"/>
                            <a:pt x="0" y="498244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F2941C4-FD1D-FA43-8657-11449036C3E2}"/>
              </a:ext>
            </a:extLst>
          </p:cNvPr>
          <p:cNvSpPr txBox="1"/>
          <p:nvPr/>
        </p:nvSpPr>
        <p:spPr>
          <a:xfrm>
            <a:off x="-2" y="6513915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K. Jameson, CTA Oz 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D30E82-F1FF-B940-B44E-11AB238B2D4E}"/>
              </a:ext>
            </a:extLst>
          </p:cNvPr>
          <p:cNvSpPr txBox="1"/>
          <p:nvPr/>
        </p:nvSpPr>
        <p:spPr>
          <a:xfrm>
            <a:off x="235103" y="2729955"/>
            <a:ext cx="2554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10/16 </a:t>
            </a:r>
            <a:r>
              <a:rPr lang="en-US" sz="2000" b="1" dirty="0" err="1">
                <a:solidFill>
                  <a:schemeClr val="bg1"/>
                </a:solidFill>
              </a:rPr>
              <a:t>hrs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H</a:t>
            </a:r>
            <a:r>
              <a:rPr lang="en-US" sz="2000" b="1" cap="small" dirty="0">
                <a:solidFill>
                  <a:prstClr val="black"/>
                </a:solidFill>
              </a:rPr>
              <a:t>i </a:t>
            </a:r>
            <a:r>
              <a:rPr lang="en-US" sz="2000" b="1" dirty="0">
                <a:solidFill>
                  <a:prstClr val="black"/>
                </a:solidFill>
              </a:rPr>
              <a:t>observed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2 x 8 </a:t>
            </a:r>
            <a:r>
              <a:rPr lang="en-US" sz="2000" b="1" dirty="0" err="1">
                <a:solidFill>
                  <a:prstClr val="black"/>
                </a:solidFill>
              </a:rPr>
              <a:t>hr</a:t>
            </a:r>
            <a:r>
              <a:rPr lang="en-US" sz="2000" b="1" dirty="0">
                <a:solidFill>
                  <a:prstClr val="black"/>
                </a:solidFill>
              </a:rPr>
              <a:t> OH observed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F29202-6E66-A94E-B994-8037871B1B39}"/>
              </a:ext>
            </a:extLst>
          </p:cNvPr>
          <p:cNvSpPr txBox="1"/>
          <p:nvPr/>
        </p:nvSpPr>
        <p:spPr>
          <a:xfrm>
            <a:off x="3320606" y="2721114"/>
            <a:ext cx="2490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0/8 </a:t>
            </a:r>
            <a:r>
              <a:rPr lang="en-US" sz="2000" b="1" dirty="0" err="1">
                <a:solidFill>
                  <a:schemeClr val="bg1"/>
                </a:solidFill>
              </a:rPr>
              <a:t>hrs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H</a:t>
            </a:r>
            <a:r>
              <a:rPr lang="en-US" sz="2000" b="1" cap="small" dirty="0">
                <a:solidFill>
                  <a:prstClr val="black"/>
                </a:solidFill>
              </a:rPr>
              <a:t>i </a:t>
            </a:r>
            <a:r>
              <a:rPr lang="en-US" sz="2000" b="1" dirty="0">
                <a:solidFill>
                  <a:prstClr val="black"/>
                </a:solidFill>
              </a:rPr>
              <a:t>observed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2 x 8 </a:t>
            </a:r>
            <a:r>
              <a:rPr lang="en-US" sz="2000" b="1" dirty="0" err="1">
                <a:solidFill>
                  <a:prstClr val="black"/>
                </a:solidFill>
              </a:rPr>
              <a:t>hr</a:t>
            </a:r>
            <a:r>
              <a:rPr lang="en-US" sz="2000" b="1" dirty="0">
                <a:solidFill>
                  <a:prstClr val="black"/>
                </a:solidFill>
              </a:rPr>
              <a:t> OH observed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7C7860-71AE-AB4C-8DB8-4F90E3791D67}"/>
              </a:ext>
            </a:extLst>
          </p:cNvPr>
          <p:cNvSpPr txBox="1"/>
          <p:nvPr/>
        </p:nvSpPr>
        <p:spPr>
          <a:xfrm>
            <a:off x="6335438" y="2729955"/>
            <a:ext cx="2554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20/60 </a:t>
            </a:r>
            <a:r>
              <a:rPr lang="en-US" sz="2000" b="1" dirty="0" err="1">
                <a:solidFill>
                  <a:schemeClr val="bg1"/>
                </a:solidFill>
              </a:rPr>
              <a:t>hrs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H</a:t>
            </a:r>
            <a:r>
              <a:rPr lang="en-US" sz="2000" b="1" cap="small" dirty="0">
                <a:solidFill>
                  <a:prstClr val="black"/>
                </a:solidFill>
              </a:rPr>
              <a:t>i </a:t>
            </a:r>
            <a:r>
              <a:rPr lang="en-US" sz="2000" b="1" dirty="0">
                <a:solidFill>
                  <a:prstClr val="black"/>
                </a:solidFill>
              </a:rPr>
              <a:t>observed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</a:rPr>
              <a:t>2 x 10 </a:t>
            </a:r>
            <a:r>
              <a:rPr lang="en-US" sz="2000" b="1" dirty="0" err="1">
                <a:solidFill>
                  <a:prstClr val="black"/>
                </a:solidFill>
              </a:rPr>
              <a:t>hrs</a:t>
            </a:r>
            <a:r>
              <a:rPr lang="en-US" sz="2000" b="1" dirty="0">
                <a:solidFill>
                  <a:prstClr val="black"/>
                </a:solidFill>
              </a:rPr>
              <a:t> on SMC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ADFFE-868A-4349-A13F-ABCE2C7851D8}"/>
              </a:ext>
            </a:extLst>
          </p:cNvPr>
          <p:cNvSpPr txBox="1"/>
          <p:nvPr/>
        </p:nvSpPr>
        <p:spPr>
          <a:xfrm>
            <a:off x="59803" y="4276975"/>
            <a:ext cx="9024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CASA imaging pipeline in place on </a:t>
            </a:r>
            <a:r>
              <a:rPr lang="en-US" sz="2000" b="1" dirty="0" err="1">
                <a:solidFill>
                  <a:schemeClr val="bg1"/>
                </a:solidFill>
              </a:rPr>
              <a:t>OzStar</a:t>
            </a:r>
            <a:r>
              <a:rPr lang="en-US" sz="2000" b="1" dirty="0">
                <a:solidFill>
                  <a:schemeClr val="bg1"/>
                </a:solidFill>
              </a:rPr>
              <a:t>, developed by Nick </a:t>
            </a:r>
            <a:r>
              <a:rPr lang="en-US" sz="2000" b="1" dirty="0" err="1">
                <a:solidFill>
                  <a:schemeClr val="bg1"/>
                </a:solidFill>
              </a:rPr>
              <a:t>Pingel</a:t>
            </a:r>
            <a:r>
              <a:rPr lang="en-US" sz="2000" b="1" dirty="0">
                <a:solidFill>
                  <a:schemeClr val="bg1"/>
                </a:solidFill>
              </a:rPr>
              <a:t> (H</a:t>
            </a:r>
            <a:r>
              <a:rPr lang="en-US" sz="2000" b="1" cap="small" dirty="0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schemeClr val="bg1"/>
                </a:solidFill>
              </a:rPr>
              <a:t> Scientist)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4300 pix x 4300 pix x 210 channels, 20GB cube per H</a:t>
            </a:r>
            <a:r>
              <a:rPr lang="en-US" sz="2000" cap="small" dirty="0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 field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~10 </a:t>
            </a:r>
            <a:r>
              <a:rPr lang="en-US" sz="2000" dirty="0" err="1">
                <a:solidFill>
                  <a:schemeClr val="bg1"/>
                </a:solidFill>
              </a:rPr>
              <a:t>hrs</a:t>
            </a:r>
            <a:r>
              <a:rPr lang="en-US" sz="2000" dirty="0">
                <a:solidFill>
                  <a:schemeClr val="bg1"/>
                </a:solidFill>
              </a:rPr>
              <a:t> on 5 CPUs with 20GB RAM</a:t>
            </a:r>
          </a:p>
        </p:txBody>
      </p:sp>
    </p:spTree>
    <p:extLst>
      <p:ext uri="{BB962C8B-B14F-4D97-AF65-F5344CB8AC3E}">
        <p14:creationId xmlns:p14="http://schemas.microsoft.com/office/powerpoint/2010/main" val="166459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1F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E43551C-BF49-464B-B05D-E58C10775D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778925"/>
            <a:ext cx="1395167" cy="1079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C3AB6-E1EA-664F-8BA1-6029AF592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31" y="1607223"/>
            <a:ext cx="7668938" cy="38983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66B0FE-312F-1B48-8B96-118BC4F60F03}"/>
              </a:ext>
            </a:extLst>
          </p:cNvPr>
          <p:cNvSpPr/>
          <p:nvPr/>
        </p:nvSpPr>
        <p:spPr>
          <a:xfrm>
            <a:off x="2613241" y="5778925"/>
            <a:ext cx="3759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B3E3F3"/>
                </a:solidFill>
              </a:rPr>
              <a:t>contact: </a:t>
            </a:r>
            <a:r>
              <a:rPr lang="en-US" sz="2400" dirty="0" err="1">
                <a:solidFill>
                  <a:srgbClr val="B3E3F3"/>
                </a:solidFill>
              </a:rPr>
              <a:t>gaskap@anu.edu.au</a:t>
            </a:r>
            <a:endParaRPr lang="en-US" sz="2400" dirty="0">
              <a:solidFill>
                <a:srgbClr val="B3E3F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613775-D030-754E-B9F7-B207D171BC9A}"/>
              </a:ext>
            </a:extLst>
          </p:cNvPr>
          <p:cNvSpPr txBox="1"/>
          <p:nvPr/>
        </p:nvSpPr>
        <p:spPr>
          <a:xfrm>
            <a:off x="-184770" y="50709"/>
            <a:ext cx="914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ECECF"/>
                </a:solidFill>
              </a:rPr>
              <a:t>Be on the look out for updates: </a:t>
            </a:r>
            <a:r>
              <a:rPr lang="en-US" sz="3600" dirty="0" err="1">
                <a:solidFill>
                  <a:srgbClr val="CECECF"/>
                </a:solidFill>
              </a:rPr>
              <a:t>gaskap.anu.edu.au</a:t>
            </a:r>
            <a:endParaRPr lang="en-US" sz="3600" dirty="0">
              <a:solidFill>
                <a:srgbClr val="CECEC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5B9D0-DB42-EA49-BAFD-D39522877CBC}"/>
              </a:ext>
            </a:extLst>
          </p:cNvPr>
          <p:cNvSpPr txBox="1"/>
          <p:nvPr/>
        </p:nvSpPr>
        <p:spPr>
          <a:xfrm>
            <a:off x="-2" y="6513915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alpha val="50000"/>
                  </a:schemeClr>
                </a:solidFill>
              </a:rPr>
              <a:t>K. Jameson, CTA Oz 2020</a:t>
            </a:r>
          </a:p>
        </p:txBody>
      </p:sp>
    </p:spTree>
    <p:extLst>
      <p:ext uri="{BB962C8B-B14F-4D97-AF65-F5344CB8AC3E}">
        <p14:creationId xmlns:p14="http://schemas.microsoft.com/office/powerpoint/2010/main" val="144477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1710</TotalTime>
  <Words>396</Words>
  <Application>Microsoft Macintosh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GASKAP Survey:  Mapping the Milky Way ISM  in Hi and OH</dc:title>
  <dc:creator>Jameson, Katie (CASS, Kensington WA)</dc:creator>
  <cp:lastModifiedBy>Jameson, Katie (CASS, Kensington WA)</cp:lastModifiedBy>
  <cp:revision>139</cp:revision>
  <dcterms:created xsi:type="dcterms:W3CDTF">2019-11-26T01:24:27Z</dcterms:created>
  <dcterms:modified xsi:type="dcterms:W3CDTF">2020-04-15T08:20:27Z</dcterms:modified>
</cp:coreProperties>
</file>