
<file path=[Content_Types].xml><?xml version="1.0" encoding="utf-8"?>
<Types xmlns="http://schemas.openxmlformats.org/package/2006/content-types">
  <Default Extension="pict" ContentType="image/pict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embeddings/Microsoft_Equation7.bin" ContentType="application/vnd.openxmlformats-officedocument.oleObject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embeddings/Microsoft_Equation3.bin" ContentType="application/vnd.openxmlformats-officedocument.oleObject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Default Extension="rels" ContentType="application/vnd.openxmlformats-package.relationships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embeddings/Microsoft_Equation8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Override PartName="/ppt/embeddings/Microsoft_Equation4.bin" ContentType="application/vnd.openxmlformats-officedocument.oleObject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Default Extension="pdf" ContentType="application/pdf"/>
  <Override PartName="/ppt/notesSlides/notesSlide6.xml" ContentType="application/vnd.openxmlformats-officedocument.presentationml.notesSlid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embeddings/Microsoft_Equation5.bin" ContentType="application/vnd.openxmlformats-officedocument.oleObject"/>
  <Override PartName="/ppt/notesSlides/notesSlide14.xml" ContentType="application/vnd.openxmlformats-officedocument.presentationml.notesSlide+xml"/>
  <Override PartName="/ppt/slideLayouts/slideLayout3.xml" ContentType="application/vnd.openxmlformats-officedocument.presentationml.slideLayout+xml"/>
  <Override PartName="/ppt/embeddings/Microsoft_Equation1.bin" ContentType="application/vnd.openxmlformats-officedocument.oleObject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embeddings/Microsoft_Equation6.bin" ContentType="application/vnd.openxmlformats-officedocument.oleObject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embeddings/Microsoft_Equation2.bin" ContentType="application/vnd.openxmlformats-officedocument.oleObject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614" r:id="rId2"/>
    <p:sldId id="613" r:id="rId3"/>
    <p:sldId id="625" r:id="rId4"/>
    <p:sldId id="732" r:id="rId5"/>
    <p:sldId id="733" r:id="rId6"/>
    <p:sldId id="740" r:id="rId7"/>
    <p:sldId id="731" r:id="rId8"/>
    <p:sldId id="735" r:id="rId9"/>
    <p:sldId id="736" r:id="rId10"/>
    <p:sldId id="734" r:id="rId11"/>
    <p:sldId id="744" r:id="rId12"/>
    <p:sldId id="745" r:id="rId13"/>
    <p:sldId id="739" r:id="rId14"/>
    <p:sldId id="747" r:id="rId15"/>
    <p:sldId id="742" r:id="rId16"/>
    <p:sldId id="748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4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4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4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4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scaleToFitPaper="1"/>
  <p:clrMru>
    <a:srgbClr val="FF8F85"/>
    <a:srgbClr val="701F8F"/>
    <a:srgbClr val="36AF12"/>
    <a:srgbClr val="9F6BE3"/>
    <a:srgbClr val="354480"/>
    <a:srgbClr val="DD7E34"/>
    <a:srgbClr val="45805B"/>
    <a:srgbClr val="FF50F6"/>
    <a:srgbClr val="000000"/>
    <a:srgbClr val="2D35E3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8542" autoAdjust="0"/>
  </p:normalViewPr>
  <p:slideViewPr>
    <p:cSldViewPr snapToGrid="0">
      <p:cViewPr>
        <p:scale>
          <a:sx n="100" d="100"/>
          <a:sy n="100" d="100"/>
        </p:scale>
        <p:origin x="-632" y="-8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109" d="100"/>
          <a:sy n="109" d="100"/>
        </p:scale>
        <p:origin x="-3264" y="-12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ict"/><Relationship Id="rId4" Type="http://schemas.openxmlformats.org/officeDocument/2006/relationships/image" Target="../media/image11.pict"/><Relationship Id="rId5" Type="http://schemas.openxmlformats.org/officeDocument/2006/relationships/image" Target="../media/image12.pict"/><Relationship Id="rId6" Type="http://schemas.openxmlformats.org/officeDocument/2006/relationships/image" Target="../media/image13.pict"/><Relationship Id="rId7" Type="http://schemas.openxmlformats.org/officeDocument/2006/relationships/image" Target="../media/image14.pict"/><Relationship Id="rId8" Type="http://schemas.openxmlformats.org/officeDocument/2006/relationships/image" Target="../media/image15.pict"/><Relationship Id="rId1" Type="http://schemas.openxmlformats.org/officeDocument/2006/relationships/image" Target="../media/image8.pict"/><Relationship Id="rId2" Type="http://schemas.openxmlformats.org/officeDocument/2006/relationships/image" Target="../media/image9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10AEA-6B2B-404F-9727-CEB56C95A424}" type="datetimeFigureOut">
              <a:rPr lang="en-US" smtClean="0"/>
              <a:pPr/>
              <a:t>2/22/12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CB3F54-1CBA-0C42-BC69-DED05239EA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676878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033A254-6093-EC41-99DA-D89D9E7B3C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673274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953E92-C626-F94F-B8ED-1431403E89D7}" type="slidenum">
              <a:rPr lang="en-US"/>
              <a:pPr/>
              <a:t>1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600" dirty="0" smtClean="0"/>
              <a:t> </a:t>
            </a:r>
            <a:r>
              <a:rPr lang="en-US" sz="1600" baseline="0" dirty="0" smtClean="0"/>
              <a:t>The focus of my talk is on detection techniques of </a:t>
            </a:r>
            <a:r>
              <a:rPr lang="en-US" sz="1600" b="1" baseline="0" dirty="0" smtClean="0"/>
              <a:t>relativistic cosmic particles</a:t>
            </a:r>
            <a:r>
              <a:rPr lang="en-US" sz="1600" baseline="0" dirty="0" smtClean="0"/>
              <a:t>.</a:t>
            </a:r>
            <a:endParaRPr lang="en-US" sz="1600" dirty="0" smtClean="0"/>
          </a:p>
          <a:p>
            <a:pPr eaLnBrk="1" hangingPunct="1">
              <a:buFontTx/>
              <a:buChar char="-"/>
            </a:pPr>
            <a:r>
              <a:rPr lang="en-US" sz="1600" dirty="0" smtClean="0"/>
              <a:t> Cosmic</a:t>
            </a:r>
            <a:r>
              <a:rPr lang="en-US" sz="1600" baseline="0" dirty="0" smtClean="0"/>
              <a:t> particles include cosmic rays (</a:t>
            </a:r>
            <a:r>
              <a:rPr lang="en-US" sz="1600" baseline="0" dirty="0" err="1" smtClean="0"/>
              <a:t>p</a:t>
            </a:r>
            <a:r>
              <a:rPr lang="en-US" sz="1600" baseline="0" dirty="0" smtClean="0"/>
              <a:t>, He, … heavier nuclei), cosmic ray electrons/positrons, gamma rays &amp; neutrinos.</a:t>
            </a:r>
          </a:p>
          <a:p>
            <a:pPr eaLnBrk="1" hangingPunct="1">
              <a:buFontTx/>
              <a:buChar char="-"/>
            </a:pPr>
            <a:r>
              <a:rPr lang="en-US" sz="1600" baseline="0" dirty="0" smtClean="0"/>
              <a:t> These particles are </a:t>
            </a:r>
            <a:r>
              <a:rPr lang="en-US" sz="1600" b="1" baseline="0" dirty="0" smtClean="0"/>
              <a:t>scientifically linked</a:t>
            </a:r>
            <a:r>
              <a:rPr lang="en-US" sz="1600" baseline="0" dirty="0" smtClean="0"/>
              <a:t> through their production </a:t>
            </a:r>
            <a:r>
              <a:rPr lang="en-US" sz="1600" b="1" baseline="0" dirty="0" smtClean="0"/>
              <a:t>processes in astrophysical environments</a:t>
            </a:r>
            <a:r>
              <a:rPr lang="en-US" sz="1600" baseline="0" dirty="0" smtClean="0"/>
              <a:t> either through </a:t>
            </a:r>
            <a:r>
              <a:rPr lang="en-US" sz="1600" b="1" baseline="0" dirty="0" smtClean="0"/>
              <a:t>acceleration, particle decay and annihilation processes</a:t>
            </a:r>
            <a:r>
              <a:rPr lang="en-US" sz="1600" baseline="0" dirty="0" smtClean="0"/>
              <a:t>.</a:t>
            </a:r>
          </a:p>
          <a:p>
            <a:pPr eaLnBrk="1" hangingPunct="1">
              <a:buFontTx/>
              <a:buNone/>
            </a:pPr>
            <a:r>
              <a:rPr lang="en-US" sz="1600" baseline="0" dirty="0" smtClean="0"/>
              <a:t>   and may also hold clues about the origin of dark matter.  </a:t>
            </a:r>
          </a:p>
          <a:p>
            <a:pPr eaLnBrk="1" hangingPunct="1">
              <a:buFontTx/>
              <a:buChar char="-"/>
            </a:pPr>
            <a:r>
              <a:rPr lang="en-US" sz="1600" baseline="0" dirty="0" smtClean="0"/>
              <a:t> The origin of cosmic particles in one of the big questions in physics/astrophysics: 2012 marks the 100 centennial of their discovery by Victor Hess in 1912.   </a:t>
            </a:r>
          </a:p>
          <a:p>
            <a:pPr eaLnBrk="1" hangingPunct="1">
              <a:buFontTx/>
              <a:buChar char="-"/>
            </a:pPr>
            <a:r>
              <a:rPr lang="en-US" sz="1600" baseline="0" dirty="0" smtClean="0"/>
              <a:t> These particles cover a </a:t>
            </a:r>
            <a:r>
              <a:rPr lang="en-US" sz="1600" b="1" baseline="0" dirty="0" smtClean="0"/>
              <a:t>wide range in energy, a wide range in fluxes</a:t>
            </a:r>
            <a:r>
              <a:rPr lang="en-US" sz="1600" baseline="0" dirty="0" smtClean="0"/>
              <a:t>, and thus require an </a:t>
            </a:r>
            <a:r>
              <a:rPr lang="en-US" sz="1600" b="1" baseline="0" dirty="0" smtClean="0"/>
              <a:t>arsenal of </a:t>
            </a:r>
            <a:r>
              <a:rPr lang="en-US" sz="1600" baseline="0" dirty="0" smtClean="0"/>
              <a:t>detection techniques.</a:t>
            </a:r>
          </a:p>
          <a:p>
            <a:pPr eaLnBrk="1" hangingPunct="1">
              <a:buFontTx/>
              <a:buChar char="-"/>
            </a:pPr>
            <a:r>
              <a:rPr lang="en-US" sz="1600" baseline="0" dirty="0" smtClean="0"/>
              <a:t> These range from </a:t>
            </a:r>
            <a:r>
              <a:rPr lang="en-US" sz="1600" b="1" baseline="0" dirty="0" smtClean="0"/>
              <a:t>relatively small detectors as payloads on balloons</a:t>
            </a:r>
            <a:r>
              <a:rPr lang="en-US" sz="1600" baseline="0" dirty="0" smtClean="0"/>
              <a:t>, </a:t>
            </a:r>
            <a:r>
              <a:rPr lang="en-US" sz="1600" b="1" baseline="0" dirty="0" smtClean="0"/>
              <a:t>space based instruments</a:t>
            </a:r>
            <a:r>
              <a:rPr lang="en-US" sz="1600" baseline="0" dirty="0" smtClean="0"/>
              <a:t> all the way to </a:t>
            </a:r>
            <a:r>
              <a:rPr lang="en-US" sz="1600" b="1" baseline="0" dirty="0" smtClean="0"/>
              <a:t>detectors at ground that use the Earth’s</a:t>
            </a:r>
          </a:p>
          <a:p>
            <a:pPr eaLnBrk="1" hangingPunct="1">
              <a:buFontTx/>
              <a:buNone/>
            </a:pPr>
            <a:r>
              <a:rPr lang="en-US" sz="1600" b="1" baseline="0" dirty="0" smtClean="0"/>
              <a:t>   atmosphere</a:t>
            </a:r>
            <a:r>
              <a:rPr lang="en-US" sz="1600" baseline="0" dirty="0" smtClean="0"/>
              <a:t> as a major component of the detector (calorimeter)  </a:t>
            </a:r>
            <a:r>
              <a:rPr lang="en-US" sz="1600" baseline="0" dirty="0" err="1" smtClean="0">
                <a:sym typeface="Wingdings"/>
              </a:rPr>
              <a:t></a:t>
            </a:r>
            <a:r>
              <a:rPr lang="en-US" sz="1600" baseline="0" dirty="0" smtClean="0">
                <a:sym typeface="Wingdings"/>
              </a:rPr>
              <a:t> Cherenkov light  &amp; fluorescent light produced by large air showers.</a:t>
            </a:r>
            <a:endParaRPr lang="en-US" sz="16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52F5F0C-FFB0-1A48-AC55-966F1F5096EB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52F5F0C-FFB0-1A48-AC55-966F1F5096EB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52F5F0C-FFB0-1A48-AC55-966F1F5096EB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52F5F0C-FFB0-1A48-AC55-966F1F5096EB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52F5F0C-FFB0-1A48-AC55-966F1F5096EB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52F5F0C-FFB0-1A48-AC55-966F1F5096EB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52F5F0C-FFB0-1A48-AC55-966F1F5096EB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953E92-C626-F94F-B8ED-1431403E89D7}" type="slidenum">
              <a:rPr lang="en-US"/>
              <a:pPr/>
              <a:t>2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aseline="0" dirty="0" smtClean="0"/>
              <a:t>First I will provide you with a </a:t>
            </a:r>
            <a:r>
              <a:rPr lang="en-US" b="1" baseline="0" dirty="0" smtClean="0"/>
              <a:t>flavor of the experimental challenges </a:t>
            </a:r>
            <a:r>
              <a:rPr lang="en-US" baseline="0" dirty="0" smtClean="0"/>
              <a:t>and some of </a:t>
            </a:r>
            <a:r>
              <a:rPr lang="en-US" b="1" baseline="0" dirty="0" smtClean="0"/>
              <a:t>the science motivations </a:t>
            </a:r>
            <a:r>
              <a:rPr lang="en-US" baseline="0" dirty="0" smtClean="0"/>
              <a:t>for going after cosmic particles.</a:t>
            </a:r>
          </a:p>
          <a:p>
            <a:pPr eaLnBrk="1" hangingPunct="1"/>
            <a:r>
              <a:rPr lang="en-US" baseline="0" dirty="0" smtClean="0"/>
              <a:t>Then I will discuss a </a:t>
            </a:r>
            <a:r>
              <a:rPr lang="en-US" b="1" baseline="0" dirty="0" smtClean="0"/>
              <a:t>selection of detectors and instrumentation </a:t>
            </a:r>
            <a:r>
              <a:rPr lang="en-US" baseline="0" dirty="0" smtClean="0"/>
              <a:t>used, followed by some of the </a:t>
            </a:r>
            <a:r>
              <a:rPr lang="en-US" b="1" baseline="0" dirty="0" smtClean="0"/>
              <a:t>discoveries with these telescopes</a:t>
            </a:r>
            <a:r>
              <a:rPr lang="en-US" baseline="0" dirty="0" smtClean="0"/>
              <a:t>.</a:t>
            </a:r>
          </a:p>
          <a:p>
            <a:pPr eaLnBrk="1" hangingPunct="1"/>
            <a:r>
              <a:rPr lang="en-US" baseline="0" dirty="0" smtClean="0"/>
              <a:t>Finally, I will tell you about the plans for next generation observatories that are currently in the planning stages.</a:t>
            </a:r>
          </a:p>
          <a:p>
            <a:pPr eaLnBrk="1" hangingPunct="1"/>
            <a:r>
              <a:rPr lang="en-US" baseline="0" dirty="0" smtClean="0"/>
              <a:t>(This is maybe a good time to start paying attention, as these are also relevant for future job seekers in  HEP instrumentations.)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52F5F0C-FFB0-1A48-AC55-966F1F5096EB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52F5F0C-FFB0-1A48-AC55-966F1F5096EB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52F5F0C-FFB0-1A48-AC55-966F1F5096EB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52F5F0C-FFB0-1A48-AC55-966F1F5096EB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52F5F0C-FFB0-1A48-AC55-966F1F5096EB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52F5F0C-FFB0-1A48-AC55-966F1F5096EB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52F5F0C-FFB0-1A48-AC55-966F1F5096EB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21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6172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2011 CTA Meeting — SCT Status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40157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21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6172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2011 CTA Meeting — SCT Status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88546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21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6172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2011 CTA Meeting — SCT Status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41336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21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6172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2011 CTA Meeting — SCT Status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10006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21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6172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2011 CTA Meeting — SCT Status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69500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21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6172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2011 CTA Meeting — SCT Status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96288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21 2009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6172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2011 CTA Meeting — SCT Status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6728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21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6172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2011 CTA Meeting — SCT Status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77189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21 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6172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2011 CTA Meeting — SCT Status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90914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21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6172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2011 CTA Meeting — SCT Status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97115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21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6172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2011 CTA Meeting — SCT Status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78703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7.bin"/><Relationship Id="rId12" Type="http://schemas.openxmlformats.org/officeDocument/2006/relationships/oleObject" Target="../embeddings/Microsoft_Equation8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Relationship Id="rId4" Type="http://schemas.openxmlformats.org/officeDocument/2006/relationships/image" Target="../media/image7.png"/><Relationship Id="rId5" Type="http://schemas.openxmlformats.org/officeDocument/2006/relationships/oleObject" Target="../embeddings/Microsoft_Equation1.bin"/><Relationship Id="rId6" Type="http://schemas.openxmlformats.org/officeDocument/2006/relationships/oleObject" Target="../embeddings/Microsoft_Equation2.bin"/><Relationship Id="rId7" Type="http://schemas.openxmlformats.org/officeDocument/2006/relationships/oleObject" Target="../embeddings/Microsoft_Equation3.bin"/><Relationship Id="rId8" Type="http://schemas.openxmlformats.org/officeDocument/2006/relationships/oleObject" Target="../embeddings/Microsoft_Equation4.bin"/><Relationship Id="rId9" Type="http://schemas.openxmlformats.org/officeDocument/2006/relationships/oleObject" Target="../embeddings/Microsoft_Equation5.bin"/><Relationship Id="rId10" Type="http://schemas.openxmlformats.org/officeDocument/2006/relationships/oleObject" Target="../embeddings/Microsoft_Equation6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09600" y="1439324"/>
            <a:ext cx="8610600" cy="46482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4000" b="1" dirty="0" smtClean="0"/>
              <a:t>Array Trigger for CTA-US </a:t>
            </a:r>
            <a:r>
              <a:rPr lang="en-US" sz="4000" b="1" dirty="0" err="1" smtClean="0"/>
              <a:t>MSTs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226315"/>
            <a:ext cx="840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Feb.</a:t>
            </a:r>
            <a:r>
              <a:rPr lang="en-US" sz="1600" dirty="0" smtClean="0"/>
              <a:t> </a:t>
            </a:r>
            <a:r>
              <a:rPr lang="en-US" sz="1600" dirty="0" smtClean="0"/>
              <a:t>25</a:t>
            </a:r>
            <a:r>
              <a:rPr lang="en-US" sz="1600" dirty="0" smtClean="0"/>
              <a:t> </a:t>
            </a:r>
            <a:r>
              <a:rPr lang="en-US" sz="1600" dirty="0" smtClean="0"/>
              <a:t>2012                         </a:t>
            </a:r>
            <a:r>
              <a:rPr lang="en-US" sz="1600" dirty="0" smtClean="0"/>
              <a:t> </a:t>
            </a:r>
            <a:r>
              <a:rPr lang="en-US" sz="1600" dirty="0" smtClean="0"/>
              <a:t>CTA-US Meeting, </a:t>
            </a:r>
            <a:r>
              <a:rPr lang="en-US" sz="1600" dirty="0" smtClean="0"/>
              <a:t>SLAC                           Frank Krennrich                                                                                                                                                                       </a:t>
            </a:r>
            <a:endParaRPr lang="en-US" sz="1600" dirty="0"/>
          </a:p>
        </p:txBody>
      </p:sp>
      <p:pic>
        <p:nvPicPr>
          <p:cNvPr id="12" name="Picture 11" descr="PastedGraphic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15900" y="118532"/>
            <a:ext cx="1549400" cy="1104900"/>
          </a:xfrm>
          <a:prstGeom prst="rect">
            <a:avLst/>
          </a:prstGeom>
        </p:spPr>
      </p:pic>
      <p:pic>
        <p:nvPicPr>
          <p:cNvPr id="13" name="Picture 12" descr="ANL-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1966" y="152397"/>
            <a:ext cx="1228270" cy="1026613"/>
          </a:xfrm>
          <a:prstGeom prst="rect">
            <a:avLst/>
          </a:prstGeom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520700" y="2446856"/>
            <a:ext cx="6705600" cy="914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Myriad Pro Cond" charset="0"/>
              <a:cs typeface="Myriad Pro Cond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latin typeface="+mj-lt"/>
                <a:ea typeface="Myriad Pro Cond" charset="0"/>
                <a:cs typeface="Myriad Pro Cond" charset="0"/>
              </a:rPr>
              <a:t>John Anderson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yriad Pro Cond" charset="0"/>
                <a:cs typeface="Myriad Pro Cond" charset="0"/>
              </a:rPr>
              <a:t>Karen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yriad Pro Cond" charset="0"/>
                <a:cs typeface="Myriad Pro Cond" charset="0"/>
              </a:rPr>
              <a:t>Byrum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Myriad Pro Cond" charset="0"/>
              <a:cs typeface="Myriad Pro Cond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latin typeface="+mj-lt"/>
                <a:ea typeface="Myriad Pro Cond" charset="0"/>
                <a:cs typeface="Myriad Pro Cond" charset="0"/>
              </a:rPr>
              <a:t>Gary Drake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Myriad Pro Cond" charset="0"/>
              <a:cs typeface="Myriad Pro Cond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yriad Pro Cond" charset="0"/>
                <a:cs typeface="Myriad Pro Cond" charset="0"/>
              </a:rPr>
              <a:t>Frank Krennrich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latin typeface="+mj-lt"/>
                <a:ea typeface="Myriad Pro Cond" charset="0"/>
                <a:cs typeface="Myriad Pro Cond" charset="0"/>
              </a:rPr>
              <a:t>Amanda Weinstein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Myriad Pro Cond" charset="0"/>
              <a:cs typeface="Myriad Pro Con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119611" y="97366"/>
            <a:ext cx="7737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Array Trigger Implementation</a:t>
            </a:r>
            <a:r>
              <a:rPr lang="en-US" sz="4000" dirty="0" smtClean="0"/>
              <a:t>  </a:t>
            </a:r>
            <a:endParaRPr lang="en-US" sz="4000" dirty="0"/>
          </a:p>
        </p:txBody>
      </p:sp>
      <p:sp>
        <p:nvSpPr>
          <p:cNvPr id="47" name="TextBox 46"/>
          <p:cNvSpPr txBox="1"/>
          <p:nvPr/>
        </p:nvSpPr>
        <p:spPr>
          <a:xfrm>
            <a:off x="47066" y="3467100"/>
            <a:ext cx="753763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/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sz="2800" dirty="0" smtClean="0"/>
              <a:t> </a:t>
            </a:r>
            <a:r>
              <a:rPr lang="en-US" sz="2400" dirty="0" smtClean="0"/>
              <a:t>approx. 12k pixels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sz="2400" dirty="0" smtClean="0"/>
              <a:t> Target ASIC with 1 </a:t>
            </a:r>
            <a:r>
              <a:rPr lang="en-US" sz="2400" dirty="0" err="1" smtClean="0"/>
              <a:t>Gsps</a:t>
            </a:r>
            <a:endParaRPr lang="en-US" sz="2400" dirty="0" smtClean="0"/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sz="2400" dirty="0" smtClean="0"/>
              <a:t> memory depth 16 </a:t>
            </a:r>
            <a:r>
              <a:rPr lang="en-US" sz="2400" dirty="0" err="1" smtClean="0">
                <a:latin typeface="Symbol" charset="2"/>
                <a:cs typeface="Symbol" charset="2"/>
              </a:rPr>
              <a:t>m</a:t>
            </a:r>
            <a:r>
              <a:rPr lang="en-US" sz="2400" dirty="0" err="1" smtClean="0"/>
              <a:t>sec</a:t>
            </a:r>
            <a:endParaRPr lang="en-US" sz="2400" dirty="0" smtClean="0"/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sz="2400" dirty="0" smtClean="0"/>
              <a:t> maximum readout rate 10 kHz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sz="2400" dirty="0" smtClean="0"/>
              <a:t> single telescope trigger rate &lt; 10 MHz </a:t>
            </a:r>
          </a:p>
        </p:txBody>
      </p:sp>
      <p:pic>
        <p:nvPicPr>
          <p:cNvPr id="49" name="Picture 48" descr="Bvv-agis-camera-177mapms.gif"/>
          <p:cNvPicPr>
            <a:picLocks noChangeAspect="1"/>
          </p:cNvPicPr>
          <p:nvPr/>
        </p:nvPicPr>
        <p:blipFill>
          <a:blip r:embed="rId3" cstate="print"/>
          <a:srcRect r="22807"/>
          <a:stretch>
            <a:fillRect/>
          </a:stretch>
        </p:blipFill>
        <p:spPr>
          <a:xfrm>
            <a:off x="276488" y="1106932"/>
            <a:ext cx="2587318" cy="2715768"/>
          </a:xfrm>
          <a:prstGeom prst="rect">
            <a:avLst/>
          </a:prstGeom>
        </p:spPr>
      </p:pic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58869" y="1231900"/>
            <a:ext cx="1016231" cy="11450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cxnSp>
        <p:nvCxnSpPr>
          <p:cNvPr id="51" name="Straight Arrow Connector 50"/>
          <p:cNvCxnSpPr/>
          <p:nvPr/>
        </p:nvCxnSpPr>
        <p:spPr>
          <a:xfrm>
            <a:off x="295275" y="2451100"/>
            <a:ext cx="2460625" cy="1588"/>
          </a:xfrm>
          <a:prstGeom prst="straightConnector1">
            <a:avLst/>
          </a:prstGeom>
          <a:ln w="28575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59185" y="2755900"/>
            <a:ext cx="1944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8 deg / 80cm / 11328 pixels</a:t>
            </a:r>
          </a:p>
          <a:p>
            <a:pPr algn="ctr"/>
            <a:r>
              <a:rPr lang="en-US" sz="1200" b="1" dirty="0" smtClean="0"/>
              <a:t>0.067 deg/pixel (4 </a:t>
            </a:r>
            <a:r>
              <a:rPr lang="en-US" sz="1200" b="1" dirty="0" err="1" smtClean="0"/>
              <a:t>arcmin</a:t>
            </a:r>
            <a:r>
              <a:rPr lang="en-US" sz="1200" b="1" dirty="0" smtClean="0"/>
              <a:t>)</a:t>
            </a:r>
          </a:p>
          <a:p>
            <a:pPr algn="ctr"/>
            <a:r>
              <a:rPr lang="en-US" sz="1200" b="1" dirty="0" smtClean="0"/>
              <a:t>177 MAPMTs / camera</a:t>
            </a:r>
            <a:endParaRPr lang="en-US" sz="1200" b="1" dirty="0"/>
          </a:p>
        </p:txBody>
      </p:sp>
      <p:cxnSp>
        <p:nvCxnSpPr>
          <p:cNvPr id="53" name="Straight Connector 52"/>
          <p:cNvCxnSpPr/>
          <p:nvPr/>
        </p:nvCxnSpPr>
        <p:spPr>
          <a:xfrm rot="10800000" flipV="1">
            <a:off x="1231900" y="1384300"/>
            <a:ext cx="17526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10800000" flipV="1">
            <a:off x="1231900" y="2158254"/>
            <a:ext cx="1752600" cy="5976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0800000" flipV="1">
            <a:off x="1993900" y="2298700"/>
            <a:ext cx="16002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10800000" flipV="1">
            <a:off x="1993900" y="1460500"/>
            <a:ext cx="16764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1231900" y="1993900"/>
            <a:ext cx="7620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2755900" y="10033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latin typeface="Calibri" pitchFamily="34" charset="0"/>
              </a:rPr>
              <a:t>Trigger sub-field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74700" y="100330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Calibri" pitchFamily="34" charset="0"/>
              </a:rPr>
              <a:t>Modular camera concept</a:t>
            </a:r>
          </a:p>
        </p:txBody>
      </p:sp>
      <p:sp>
        <p:nvSpPr>
          <p:cNvPr id="60" name="Rectangle 45"/>
          <p:cNvSpPr>
            <a:spLocks noChangeArrowheads="1"/>
          </p:cNvSpPr>
          <p:nvPr/>
        </p:nvSpPr>
        <p:spPr bwMode="auto">
          <a:xfrm>
            <a:off x="4743450" y="1030288"/>
            <a:ext cx="201613" cy="2003425"/>
          </a:xfrm>
          <a:prstGeom prst="rect">
            <a:avLst/>
          </a:prstGeom>
          <a:solidFill>
            <a:srgbClr val="00EA6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Rectangle 46"/>
          <p:cNvSpPr>
            <a:spLocks noChangeArrowheads="1"/>
          </p:cNvSpPr>
          <p:nvPr/>
        </p:nvSpPr>
        <p:spPr bwMode="auto">
          <a:xfrm>
            <a:off x="6169025" y="1095375"/>
            <a:ext cx="341313" cy="2000250"/>
          </a:xfrm>
          <a:prstGeom prst="rect">
            <a:avLst/>
          </a:prstGeom>
          <a:solidFill>
            <a:srgbClr val="E2E70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Text Box 65"/>
          <p:cNvSpPr txBox="1">
            <a:spLocks noChangeArrowheads="1"/>
          </p:cNvSpPr>
          <p:nvPr/>
        </p:nvSpPr>
        <p:spPr bwMode="auto">
          <a:xfrm>
            <a:off x="6130925" y="1897063"/>
            <a:ext cx="4111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solidFill>
                  <a:srgbClr val="002060"/>
                </a:solidFill>
              </a:rPr>
              <a:t>L2</a:t>
            </a:r>
          </a:p>
        </p:txBody>
      </p:sp>
      <p:sp>
        <p:nvSpPr>
          <p:cNvPr id="63" name="Text Box 89"/>
          <p:cNvSpPr txBox="1">
            <a:spLocks noChangeArrowheads="1"/>
          </p:cNvSpPr>
          <p:nvPr/>
        </p:nvSpPr>
        <p:spPr bwMode="auto">
          <a:xfrm rot="16200000">
            <a:off x="4146083" y="1941919"/>
            <a:ext cx="13773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dirty="0" smtClean="0">
                <a:solidFill>
                  <a:schemeClr val="tx1"/>
                </a:solidFill>
              </a:rPr>
              <a:t>BACKPLANE Sect. 1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4" name="Line 70"/>
          <p:cNvSpPr>
            <a:spLocks noChangeShapeType="1"/>
          </p:cNvSpPr>
          <p:nvPr/>
        </p:nvSpPr>
        <p:spPr bwMode="auto">
          <a:xfrm flipV="1">
            <a:off x="4605338" y="1163638"/>
            <a:ext cx="139700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Line 70"/>
          <p:cNvSpPr>
            <a:spLocks noChangeShapeType="1"/>
          </p:cNvSpPr>
          <p:nvPr/>
        </p:nvSpPr>
        <p:spPr bwMode="auto">
          <a:xfrm flipV="1">
            <a:off x="4605338" y="1306513"/>
            <a:ext cx="139700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Line 70"/>
          <p:cNvSpPr>
            <a:spLocks noChangeShapeType="1"/>
          </p:cNvSpPr>
          <p:nvPr/>
        </p:nvSpPr>
        <p:spPr bwMode="auto">
          <a:xfrm flipV="1">
            <a:off x="4605338" y="1449388"/>
            <a:ext cx="139700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Line 70"/>
          <p:cNvSpPr>
            <a:spLocks noChangeShapeType="1"/>
          </p:cNvSpPr>
          <p:nvPr/>
        </p:nvSpPr>
        <p:spPr bwMode="auto">
          <a:xfrm flipV="1">
            <a:off x="4605338" y="1593850"/>
            <a:ext cx="139700" cy="4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Line 70"/>
          <p:cNvSpPr>
            <a:spLocks noChangeShapeType="1"/>
          </p:cNvSpPr>
          <p:nvPr/>
        </p:nvSpPr>
        <p:spPr bwMode="auto">
          <a:xfrm flipV="1">
            <a:off x="4605338" y="1736725"/>
            <a:ext cx="139700" cy="4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Line 70"/>
          <p:cNvSpPr>
            <a:spLocks noChangeShapeType="1"/>
          </p:cNvSpPr>
          <p:nvPr/>
        </p:nvSpPr>
        <p:spPr bwMode="auto">
          <a:xfrm flipV="1">
            <a:off x="4605338" y="1881188"/>
            <a:ext cx="139700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Line 70"/>
          <p:cNvSpPr>
            <a:spLocks noChangeShapeType="1"/>
          </p:cNvSpPr>
          <p:nvPr/>
        </p:nvSpPr>
        <p:spPr bwMode="auto">
          <a:xfrm flipV="1">
            <a:off x="4605338" y="2024063"/>
            <a:ext cx="139700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Line 70"/>
          <p:cNvSpPr>
            <a:spLocks noChangeShapeType="1"/>
          </p:cNvSpPr>
          <p:nvPr/>
        </p:nvSpPr>
        <p:spPr bwMode="auto">
          <a:xfrm flipV="1">
            <a:off x="4605338" y="2166938"/>
            <a:ext cx="139700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Line 70"/>
          <p:cNvSpPr>
            <a:spLocks noChangeShapeType="1"/>
          </p:cNvSpPr>
          <p:nvPr/>
        </p:nvSpPr>
        <p:spPr bwMode="auto">
          <a:xfrm flipV="1">
            <a:off x="4605338" y="2311400"/>
            <a:ext cx="139700" cy="4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Line 70"/>
          <p:cNvSpPr>
            <a:spLocks noChangeShapeType="1"/>
          </p:cNvSpPr>
          <p:nvPr/>
        </p:nvSpPr>
        <p:spPr bwMode="auto">
          <a:xfrm flipV="1">
            <a:off x="4605338" y="2454275"/>
            <a:ext cx="139700" cy="4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Line 70"/>
          <p:cNvSpPr>
            <a:spLocks noChangeShapeType="1"/>
          </p:cNvSpPr>
          <p:nvPr/>
        </p:nvSpPr>
        <p:spPr bwMode="auto">
          <a:xfrm flipV="1">
            <a:off x="4605338" y="2598738"/>
            <a:ext cx="139700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Line 70"/>
          <p:cNvSpPr>
            <a:spLocks noChangeShapeType="1"/>
          </p:cNvSpPr>
          <p:nvPr/>
        </p:nvSpPr>
        <p:spPr bwMode="auto">
          <a:xfrm flipV="1">
            <a:off x="4605338" y="2741613"/>
            <a:ext cx="139700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Line 70"/>
          <p:cNvSpPr>
            <a:spLocks noChangeShapeType="1"/>
          </p:cNvSpPr>
          <p:nvPr/>
        </p:nvSpPr>
        <p:spPr bwMode="auto">
          <a:xfrm flipV="1">
            <a:off x="4605338" y="2884488"/>
            <a:ext cx="139700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Line 98"/>
          <p:cNvSpPr>
            <a:spLocks noChangeShapeType="1"/>
          </p:cNvSpPr>
          <p:nvPr/>
        </p:nvSpPr>
        <p:spPr bwMode="auto">
          <a:xfrm flipV="1">
            <a:off x="4967288" y="1974850"/>
            <a:ext cx="28892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38"/>
          <p:cNvGrpSpPr>
            <a:grpSpLocks/>
          </p:cNvGrpSpPr>
          <p:nvPr/>
        </p:nvGrpSpPr>
        <p:grpSpPr bwMode="auto">
          <a:xfrm>
            <a:off x="5187950" y="1655763"/>
            <a:ext cx="989013" cy="654050"/>
            <a:chOff x="3977791" y="2374616"/>
            <a:chExt cx="988807" cy="654334"/>
          </a:xfrm>
        </p:grpSpPr>
        <p:sp>
          <p:nvSpPr>
            <p:cNvPr id="79" name="Rectangle 45"/>
            <p:cNvSpPr>
              <a:spLocks noChangeArrowheads="1"/>
            </p:cNvSpPr>
            <p:nvPr/>
          </p:nvSpPr>
          <p:spPr bwMode="auto">
            <a:xfrm>
              <a:off x="4044115" y="2491573"/>
              <a:ext cx="434540" cy="537377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Text Box 64"/>
            <p:cNvSpPr txBox="1">
              <a:spLocks noChangeArrowheads="1"/>
            </p:cNvSpPr>
            <p:nvPr/>
          </p:nvSpPr>
          <p:spPr bwMode="auto">
            <a:xfrm>
              <a:off x="3977791" y="2549792"/>
              <a:ext cx="58381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2060"/>
                  </a:solidFill>
                </a:rPr>
                <a:t>L1.5</a:t>
              </a:r>
            </a:p>
          </p:txBody>
        </p:sp>
        <p:grpSp>
          <p:nvGrpSpPr>
            <p:cNvPr id="3" name="Group 131"/>
            <p:cNvGrpSpPr>
              <a:grpSpLocks/>
            </p:cNvGrpSpPr>
            <p:nvPr/>
          </p:nvGrpSpPr>
          <p:grpSpPr bwMode="auto">
            <a:xfrm>
              <a:off x="4440492" y="2374616"/>
              <a:ext cx="526106" cy="246221"/>
              <a:chOff x="4440492" y="2374616"/>
              <a:chExt cx="526106" cy="246221"/>
            </a:xfrm>
          </p:grpSpPr>
          <p:sp>
            <p:nvSpPr>
              <p:cNvPr id="88" name="Line 98"/>
              <p:cNvSpPr>
                <a:spLocks noChangeShapeType="1"/>
              </p:cNvSpPr>
              <p:nvPr/>
            </p:nvSpPr>
            <p:spPr bwMode="auto">
              <a:xfrm>
                <a:off x="4487980" y="2582812"/>
                <a:ext cx="46831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Text Box 65"/>
              <p:cNvSpPr txBox="1">
                <a:spLocks noChangeArrowheads="1"/>
              </p:cNvSpPr>
              <p:nvPr/>
            </p:nvSpPr>
            <p:spPr bwMode="auto">
              <a:xfrm>
                <a:off x="4440492" y="2374616"/>
                <a:ext cx="526106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2060"/>
                    </a:solidFill>
                  </a:rPr>
                  <a:t>DATA</a:t>
                </a:r>
              </a:p>
            </p:txBody>
          </p:sp>
        </p:grpSp>
        <p:grpSp>
          <p:nvGrpSpPr>
            <p:cNvPr id="4" name="Group 132"/>
            <p:cNvGrpSpPr>
              <a:grpSpLocks/>
            </p:cNvGrpSpPr>
            <p:nvPr/>
          </p:nvGrpSpPr>
          <p:grpSpPr bwMode="auto">
            <a:xfrm>
              <a:off x="4458125" y="2572736"/>
              <a:ext cx="498168" cy="246221"/>
              <a:chOff x="4458125" y="2374616"/>
              <a:chExt cx="498168" cy="246221"/>
            </a:xfrm>
          </p:grpSpPr>
          <p:sp>
            <p:nvSpPr>
              <p:cNvPr id="86" name="Line 98"/>
              <p:cNvSpPr>
                <a:spLocks noChangeShapeType="1"/>
              </p:cNvSpPr>
              <p:nvPr/>
            </p:nvSpPr>
            <p:spPr bwMode="auto">
              <a:xfrm>
                <a:off x="4487980" y="2582812"/>
                <a:ext cx="46831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Text Box 65"/>
              <p:cNvSpPr txBox="1">
                <a:spLocks noChangeArrowheads="1"/>
              </p:cNvSpPr>
              <p:nvPr/>
            </p:nvSpPr>
            <p:spPr bwMode="auto">
              <a:xfrm>
                <a:off x="4458125" y="2374616"/>
                <a:ext cx="49084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2060"/>
                    </a:solidFill>
                  </a:rPr>
                  <a:t>TRIG</a:t>
                </a:r>
              </a:p>
            </p:txBody>
          </p:sp>
        </p:grpSp>
        <p:grpSp>
          <p:nvGrpSpPr>
            <p:cNvPr id="5" name="Group 135"/>
            <p:cNvGrpSpPr>
              <a:grpSpLocks/>
            </p:cNvGrpSpPr>
            <p:nvPr/>
          </p:nvGrpSpPr>
          <p:grpSpPr bwMode="auto">
            <a:xfrm>
              <a:off x="4483170" y="2770856"/>
              <a:ext cx="469313" cy="246221"/>
              <a:chOff x="4486980" y="2374616"/>
              <a:chExt cx="469313" cy="246221"/>
            </a:xfrm>
          </p:grpSpPr>
          <p:sp>
            <p:nvSpPr>
              <p:cNvPr id="84" name="Line 98"/>
              <p:cNvSpPr>
                <a:spLocks noChangeShapeType="1"/>
              </p:cNvSpPr>
              <p:nvPr/>
            </p:nvSpPr>
            <p:spPr bwMode="auto">
              <a:xfrm>
                <a:off x="4487980" y="2582812"/>
                <a:ext cx="46831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Text Box 65"/>
              <p:cNvSpPr txBox="1">
                <a:spLocks noChangeArrowheads="1"/>
              </p:cNvSpPr>
              <p:nvPr/>
            </p:nvSpPr>
            <p:spPr bwMode="auto">
              <a:xfrm>
                <a:off x="4486980" y="2374616"/>
                <a:ext cx="433132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2060"/>
                    </a:solidFill>
                  </a:rPr>
                  <a:t>CLK</a:t>
                </a:r>
              </a:p>
            </p:txBody>
          </p:sp>
        </p:grpSp>
      </p:grpSp>
      <p:cxnSp>
        <p:nvCxnSpPr>
          <p:cNvPr id="90" name="Straight Connector 89"/>
          <p:cNvCxnSpPr/>
          <p:nvPr/>
        </p:nvCxnSpPr>
        <p:spPr>
          <a:xfrm flipV="1">
            <a:off x="3924300" y="1030288"/>
            <a:ext cx="869157" cy="4191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3924300" y="2259939"/>
            <a:ext cx="819150" cy="7737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Rectangle 46"/>
          <p:cNvSpPr>
            <a:spLocks noChangeArrowheads="1"/>
          </p:cNvSpPr>
          <p:nvPr/>
        </p:nvSpPr>
        <p:spPr bwMode="auto">
          <a:xfrm>
            <a:off x="7210425" y="1108075"/>
            <a:ext cx="341313" cy="2000250"/>
          </a:xfrm>
          <a:prstGeom prst="rect">
            <a:avLst/>
          </a:prstGeom>
          <a:solidFill>
            <a:srgbClr val="E2E70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Text Box 89"/>
          <p:cNvSpPr txBox="1">
            <a:spLocks noChangeArrowheads="1"/>
          </p:cNvSpPr>
          <p:nvPr/>
        </p:nvSpPr>
        <p:spPr bwMode="auto">
          <a:xfrm rot="16200000">
            <a:off x="6883328" y="1865719"/>
            <a:ext cx="98281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dirty="0" smtClean="0"/>
              <a:t>A</a:t>
            </a:r>
            <a:r>
              <a:rPr lang="en-US" sz="1200" dirty="0" smtClean="0">
                <a:solidFill>
                  <a:schemeClr val="tx1"/>
                </a:solidFill>
              </a:rPr>
              <a:t>rray Trigger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>
            <a:off x="6510338" y="1853797"/>
            <a:ext cx="713580" cy="116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6445855" y="1340534"/>
            <a:ext cx="832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DATA </a:t>
            </a:r>
          </a:p>
          <a:p>
            <a:r>
              <a:rPr lang="en-US" sz="1000" dirty="0" smtClean="0"/>
              <a:t>(MOMENTS)</a:t>
            </a:r>
            <a:endParaRPr lang="en-US" sz="1000" dirty="0"/>
          </a:p>
        </p:txBody>
      </p:sp>
      <p:cxnSp>
        <p:nvCxnSpPr>
          <p:cNvPr id="96" name="Straight Arrow Connector 95"/>
          <p:cNvCxnSpPr/>
          <p:nvPr/>
        </p:nvCxnSpPr>
        <p:spPr>
          <a:xfrm>
            <a:off x="6510338" y="2222097"/>
            <a:ext cx="713580" cy="116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6598255" y="1912034"/>
            <a:ext cx="4300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TRIG</a:t>
            </a:r>
          </a:p>
        </p:txBody>
      </p:sp>
      <p:cxnSp>
        <p:nvCxnSpPr>
          <p:cNvPr id="98" name="Straight Arrow Connector 97"/>
          <p:cNvCxnSpPr/>
          <p:nvPr/>
        </p:nvCxnSpPr>
        <p:spPr>
          <a:xfrm>
            <a:off x="6497638" y="2539597"/>
            <a:ext cx="713580" cy="1166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6623655" y="2254934"/>
            <a:ext cx="4686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READ</a:t>
            </a:r>
          </a:p>
        </p:txBody>
      </p:sp>
      <p:cxnSp>
        <p:nvCxnSpPr>
          <p:cNvPr id="100" name="Straight Arrow Connector 99"/>
          <p:cNvCxnSpPr/>
          <p:nvPr/>
        </p:nvCxnSpPr>
        <p:spPr>
          <a:xfrm>
            <a:off x="6510338" y="2907897"/>
            <a:ext cx="713580" cy="1166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6636355" y="2635934"/>
            <a:ext cx="3898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CLK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5969000" y="1003300"/>
            <a:ext cx="1854200" cy="2463800"/>
          </a:xfrm>
          <a:prstGeom prst="rect">
            <a:avLst/>
          </a:prstGeom>
          <a:noFill/>
          <a:ln w="3175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Left-Right Arrow 102"/>
          <p:cNvSpPr/>
          <p:nvPr/>
        </p:nvSpPr>
        <p:spPr>
          <a:xfrm>
            <a:off x="7556500" y="1143000"/>
            <a:ext cx="1016000" cy="423863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95000"/>
                <a:satMod val="105000"/>
                <a:alpha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Left-Right Arrow 103"/>
          <p:cNvSpPr/>
          <p:nvPr/>
        </p:nvSpPr>
        <p:spPr>
          <a:xfrm>
            <a:off x="7556500" y="1651000"/>
            <a:ext cx="1016000" cy="423863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95000"/>
                <a:satMod val="105000"/>
                <a:alpha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Left-Right Arrow 104"/>
          <p:cNvSpPr/>
          <p:nvPr/>
        </p:nvSpPr>
        <p:spPr>
          <a:xfrm>
            <a:off x="7556500" y="2171700"/>
            <a:ext cx="1016000" cy="423863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95000"/>
                <a:satMod val="105000"/>
                <a:alpha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Left-Right Arrow 105"/>
          <p:cNvSpPr/>
          <p:nvPr/>
        </p:nvSpPr>
        <p:spPr>
          <a:xfrm>
            <a:off x="7556500" y="2667000"/>
            <a:ext cx="1016000" cy="423863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95000"/>
                <a:satMod val="105000"/>
                <a:alpha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/>
          <p:cNvSpPr txBox="1"/>
          <p:nvPr/>
        </p:nvSpPr>
        <p:spPr>
          <a:xfrm>
            <a:off x="7708211" y="1219200"/>
            <a:ext cx="7489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NEIGHBOR</a:t>
            </a:r>
            <a:endParaRPr lang="en-US" sz="1000" dirty="0"/>
          </a:p>
        </p:txBody>
      </p:sp>
      <p:sp>
        <p:nvSpPr>
          <p:cNvPr id="108" name="TextBox 107"/>
          <p:cNvSpPr txBox="1"/>
          <p:nvPr/>
        </p:nvSpPr>
        <p:spPr>
          <a:xfrm>
            <a:off x="7708211" y="1727200"/>
            <a:ext cx="7489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NEIGHBOR</a:t>
            </a:r>
            <a:endParaRPr lang="en-US" sz="1000" dirty="0"/>
          </a:p>
        </p:txBody>
      </p:sp>
      <p:sp>
        <p:nvSpPr>
          <p:cNvPr id="109" name="TextBox 108"/>
          <p:cNvSpPr txBox="1"/>
          <p:nvPr/>
        </p:nvSpPr>
        <p:spPr>
          <a:xfrm>
            <a:off x="7708211" y="2247900"/>
            <a:ext cx="7489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NEIGHBOR</a:t>
            </a:r>
            <a:endParaRPr lang="en-US" sz="1000" dirty="0"/>
          </a:p>
        </p:txBody>
      </p:sp>
      <p:sp>
        <p:nvSpPr>
          <p:cNvPr id="110" name="TextBox 109"/>
          <p:cNvSpPr txBox="1"/>
          <p:nvPr/>
        </p:nvSpPr>
        <p:spPr>
          <a:xfrm>
            <a:off x="7720911" y="2743200"/>
            <a:ext cx="7489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NEIGHBOR</a:t>
            </a:r>
            <a:endParaRPr lang="en-US" sz="1000" dirty="0"/>
          </a:p>
        </p:txBody>
      </p:sp>
      <p:sp>
        <p:nvSpPr>
          <p:cNvPr id="111" name="TextBox 110"/>
          <p:cNvSpPr txBox="1"/>
          <p:nvPr/>
        </p:nvSpPr>
        <p:spPr>
          <a:xfrm>
            <a:off x="5542244" y="3625334"/>
            <a:ext cx="2838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Array trigger module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848600" y="281940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457200" y="6226315"/>
            <a:ext cx="840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Feb.</a:t>
            </a:r>
            <a:r>
              <a:rPr lang="en-US" sz="1600" dirty="0" smtClean="0"/>
              <a:t> </a:t>
            </a:r>
            <a:r>
              <a:rPr lang="en-US" sz="1600" dirty="0" smtClean="0"/>
              <a:t>25</a:t>
            </a:r>
            <a:r>
              <a:rPr lang="en-US" sz="1600" dirty="0" smtClean="0"/>
              <a:t> </a:t>
            </a:r>
            <a:r>
              <a:rPr lang="en-US" sz="1600" dirty="0" smtClean="0"/>
              <a:t>2012                         </a:t>
            </a:r>
            <a:r>
              <a:rPr lang="en-US" sz="1600" dirty="0" smtClean="0"/>
              <a:t> </a:t>
            </a:r>
            <a:r>
              <a:rPr lang="en-US" sz="1600" dirty="0" smtClean="0"/>
              <a:t>CTA-US Meeting, </a:t>
            </a:r>
            <a:r>
              <a:rPr lang="en-US" sz="1600" dirty="0" smtClean="0"/>
              <a:t>SLAC                           Frank Krennrich                                                                                                                                                                       </a:t>
            </a:r>
            <a:endParaRPr lang="en-US" sz="1600" dirty="0"/>
          </a:p>
        </p:txBody>
      </p:sp>
      <p:sp>
        <p:nvSpPr>
          <p:cNvPr id="82" name="Rectangle 81"/>
          <p:cNvSpPr/>
          <p:nvPr/>
        </p:nvSpPr>
        <p:spPr bwMode="auto">
          <a:xfrm>
            <a:off x="4521200" y="952500"/>
            <a:ext cx="1244600" cy="2159000"/>
          </a:xfrm>
          <a:prstGeom prst="rect">
            <a:avLst/>
          </a:prstGeom>
          <a:solidFill>
            <a:srgbClr val="36AF12">
              <a:alpha val="1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119611" y="97366"/>
            <a:ext cx="7737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Array Trigger Implementation</a:t>
            </a:r>
            <a:r>
              <a:rPr lang="en-US" sz="4000" dirty="0" smtClean="0"/>
              <a:t>  </a:t>
            </a:r>
            <a:endParaRPr lang="en-US" sz="4000" dirty="0"/>
          </a:p>
        </p:txBody>
      </p:sp>
      <p:pic>
        <p:nvPicPr>
          <p:cNvPr id="3" name="Picture 2" descr="CTA-US-camera-schemati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56" y="901700"/>
            <a:ext cx="6679172" cy="56642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11911" y="6032500"/>
            <a:ext cx="19405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Credit: Jim Buckley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119611" y="97366"/>
            <a:ext cx="7737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Array Trigger Implementation</a:t>
            </a:r>
            <a:r>
              <a:rPr lang="en-US" sz="4000" dirty="0" smtClean="0"/>
              <a:t>  </a:t>
            </a:r>
            <a:endParaRPr lang="en-US" sz="4000" dirty="0"/>
          </a:p>
        </p:txBody>
      </p:sp>
      <p:pic>
        <p:nvPicPr>
          <p:cNvPr id="3" name="Picture 2" descr="CTA-US-camera-schemati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56" y="901700"/>
            <a:ext cx="6679172" cy="5664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3035300" y="2324100"/>
            <a:ext cx="787400" cy="18923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28950" y="3022600"/>
            <a:ext cx="8002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DACQ FPGA</a:t>
            </a:r>
            <a:endParaRPr lang="en-US" sz="80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3035300" y="4464050"/>
            <a:ext cx="787400" cy="508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73400" y="4489450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L1.5 </a:t>
            </a:r>
          </a:p>
          <a:p>
            <a:r>
              <a:rPr lang="en-US" sz="800" dirty="0" smtClean="0"/>
              <a:t>TRIG FPGA</a:t>
            </a:r>
          </a:p>
          <a:p>
            <a:endParaRPr lang="en-US" sz="800" dirty="0" smtClean="0"/>
          </a:p>
        </p:txBody>
      </p:sp>
      <p:sp>
        <p:nvSpPr>
          <p:cNvPr id="8" name="Rectangle 7"/>
          <p:cNvSpPr/>
          <p:nvPr/>
        </p:nvSpPr>
        <p:spPr bwMode="auto">
          <a:xfrm>
            <a:off x="4616450" y="4171950"/>
            <a:ext cx="552450" cy="787400"/>
          </a:xfrm>
          <a:prstGeom prst="rect">
            <a:avLst/>
          </a:prstGeom>
          <a:solidFill>
            <a:srgbClr val="FF8F8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52950" y="4229100"/>
            <a:ext cx="68480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TRIG </a:t>
            </a:r>
          </a:p>
          <a:p>
            <a:r>
              <a:rPr lang="en-US" sz="800" dirty="0" smtClean="0"/>
              <a:t>Mezzanine</a:t>
            </a:r>
          </a:p>
          <a:p>
            <a:r>
              <a:rPr lang="en-US" sz="800" dirty="0" smtClean="0"/>
              <a:t>Board</a:t>
            </a:r>
          </a:p>
          <a:p>
            <a:endParaRPr lang="en-US" sz="800" dirty="0" smtClean="0"/>
          </a:p>
        </p:txBody>
      </p:sp>
      <p:sp>
        <p:nvSpPr>
          <p:cNvPr id="10" name="Rectangle 9"/>
          <p:cNvSpPr/>
          <p:nvPr/>
        </p:nvSpPr>
        <p:spPr bwMode="auto">
          <a:xfrm>
            <a:off x="4419600" y="5511800"/>
            <a:ext cx="647700" cy="971550"/>
          </a:xfrm>
          <a:prstGeom prst="rect">
            <a:avLst/>
          </a:prstGeom>
          <a:solidFill>
            <a:srgbClr val="FF8F8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87850" y="5518150"/>
            <a:ext cx="703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L2 </a:t>
            </a:r>
          </a:p>
          <a:p>
            <a:r>
              <a:rPr lang="en-US" sz="800" dirty="0" smtClean="0"/>
              <a:t>Camera</a:t>
            </a:r>
          </a:p>
          <a:p>
            <a:r>
              <a:rPr lang="en-US" sz="800" dirty="0" smtClean="0"/>
              <a:t>Pattern </a:t>
            </a:r>
          </a:p>
          <a:p>
            <a:r>
              <a:rPr lang="en-US" sz="800" dirty="0" smtClean="0"/>
              <a:t>trigger</a:t>
            </a:r>
          </a:p>
          <a:p>
            <a:r>
              <a:rPr lang="en-US" sz="800" dirty="0" smtClean="0"/>
              <a:t>&amp; image </a:t>
            </a:r>
          </a:p>
          <a:p>
            <a:r>
              <a:rPr lang="en-US" sz="800" dirty="0" smtClean="0"/>
              <a:t>parameters</a:t>
            </a:r>
            <a:endParaRPr lang="en-US" sz="800" dirty="0" smtClean="0"/>
          </a:p>
        </p:txBody>
      </p:sp>
      <p:sp>
        <p:nvSpPr>
          <p:cNvPr id="14" name="Rectangle 13"/>
          <p:cNvSpPr/>
          <p:nvPr/>
        </p:nvSpPr>
        <p:spPr bwMode="auto">
          <a:xfrm>
            <a:off x="7493000" y="5022850"/>
            <a:ext cx="596900" cy="527050"/>
          </a:xfrm>
          <a:prstGeom prst="rect">
            <a:avLst/>
          </a:prstGeom>
          <a:solidFill>
            <a:srgbClr val="FF8F8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7518400" y="6178550"/>
            <a:ext cx="596900" cy="527050"/>
          </a:xfrm>
          <a:prstGeom prst="rect">
            <a:avLst/>
          </a:prstGeom>
          <a:solidFill>
            <a:srgbClr val="FF8F8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42200" y="5060950"/>
            <a:ext cx="73609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L4</a:t>
            </a:r>
          </a:p>
          <a:p>
            <a:r>
              <a:rPr lang="en-US" sz="800" dirty="0" smtClean="0"/>
              <a:t>Array </a:t>
            </a:r>
          </a:p>
          <a:p>
            <a:r>
              <a:rPr lang="en-US" sz="800" dirty="0" smtClean="0"/>
              <a:t>coincidence</a:t>
            </a:r>
          </a:p>
          <a:p>
            <a:endParaRPr lang="en-US" sz="8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7537450" y="6203950"/>
            <a:ext cx="5693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L5</a:t>
            </a:r>
          </a:p>
          <a:p>
            <a:r>
              <a:rPr lang="en-US" sz="800" dirty="0" smtClean="0"/>
              <a:t>Stereo </a:t>
            </a:r>
          </a:p>
          <a:p>
            <a:r>
              <a:rPr lang="en-US" sz="800" dirty="0" smtClean="0"/>
              <a:t>Analysis</a:t>
            </a:r>
          </a:p>
          <a:p>
            <a:endParaRPr lang="en-US" sz="800" dirty="0" smtClean="0"/>
          </a:p>
          <a:p>
            <a:endParaRPr lang="en-US" sz="800" dirty="0" smtClean="0"/>
          </a:p>
        </p:txBody>
      </p:sp>
      <p:cxnSp>
        <p:nvCxnSpPr>
          <p:cNvPr id="19" name="Straight Connector 18"/>
          <p:cNvCxnSpPr>
            <a:stCxn id="6" idx="3"/>
          </p:cNvCxnSpPr>
          <p:nvPr/>
        </p:nvCxnSpPr>
        <p:spPr bwMode="auto">
          <a:xfrm flipV="1">
            <a:off x="3822700" y="4711700"/>
            <a:ext cx="793750" cy="63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V="1">
            <a:off x="6775450" y="5321588"/>
            <a:ext cx="723900" cy="4442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>
            <a:endCxn id="15" idx="1"/>
          </p:cNvCxnSpPr>
          <p:nvPr/>
        </p:nvCxnSpPr>
        <p:spPr bwMode="auto">
          <a:xfrm>
            <a:off x="6769100" y="6096000"/>
            <a:ext cx="749300" cy="3460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" name="Rectangle 48"/>
          <p:cNvSpPr/>
          <p:nvPr/>
        </p:nvSpPr>
        <p:spPr bwMode="auto">
          <a:xfrm>
            <a:off x="5073650" y="5568950"/>
            <a:ext cx="958850" cy="6794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51" name="Straight Arrow Connector 50"/>
          <p:cNvCxnSpPr/>
          <p:nvPr/>
        </p:nvCxnSpPr>
        <p:spPr bwMode="auto">
          <a:xfrm flipV="1">
            <a:off x="5072338" y="5930901"/>
            <a:ext cx="953812" cy="27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Rectangle 12"/>
          <p:cNvSpPr/>
          <p:nvPr/>
        </p:nvSpPr>
        <p:spPr bwMode="auto">
          <a:xfrm>
            <a:off x="6026150" y="5651500"/>
            <a:ext cx="742950" cy="615950"/>
          </a:xfrm>
          <a:prstGeom prst="rect">
            <a:avLst/>
          </a:prstGeom>
          <a:solidFill>
            <a:srgbClr val="FF8F8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88050" y="5664200"/>
            <a:ext cx="81304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L3 </a:t>
            </a:r>
          </a:p>
          <a:p>
            <a:r>
              <a:rPr lang="en-US" sz="800" dirty="0" smtClean="0"/>
              <a:t>Data collector</a:t>
            </a:r>
          </a:p>
          <a:p>
            <a:r>
              <a:rPr lang="en-US" sz="800" dirty="0" smtClean="0"/>
              <a:t>T-corrections</a:t>
            </a:r>
          </a:p>
          <a:p>
            <a:endParaRPr lang="en-US" sz="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119611" y="97366"/>
            <a:ext cx="7737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Array Trigger Implementation</a:t>
            </a:r>
            <a:r>
              <a:rPr lang="en-US" sz="4000" dirty="0" smtClean="0"/>
              <a:t>  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705100" y="1278462"/>
            <a:ext cx="787400" cy="16213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8750" y="2112434"/>
            <a:ext cx="8002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DACQ FPGA</a:t>
            </a:r>
            <a:endParaRPr lang="en-US" sz="80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705100" y="3147468"/>
            <a:ext cx="787400" cy="508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3172868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L1.5 </a:t>
            </a:r>
          </a:p>
          <a:p>
            <a:r>
              <a:rPr lang="en-US" sz="800" dirty="0" smtClean="0"/>
              <a:t>TRIG FPGA</a:t>
            </a:r>
          </a:p>
          <a:p>
            <a:endParaRPr lang="en-US" sz="800" dirty="0" smtClean="0"/>
          </a:p>
        </p:txBody>
      </p:sp>
      <p:sp>
        <p:nvSpPr>
          <p:cNvPr id="8" name="Rectangle 7"/>
          <p:cNvSpPr/>
          <p:nvPr/>
        </p:nvSpPr>
        <p:spPr bwMode="auto">
          <a:xfrm>
            <a:off x="4286249" y="2855368"/>
            <a:ext cx="573617" cy="787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8152" y="3005655"/>
            <a:ext cx="68480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TRIG </a:t>
            </a:r>
          </a:p>
          <a:p>
            <a:r>
              <a:rPr lang="en-US" sz="800" dirty="0" smtClean="0"/>
              <a:t>Mezzanine</a:t>
            </a:r>
          </a:p>
          <a:p>
            <a:r>
              <a:rPr lang="en-US" sz="800" dirty="0" smtClean="0"/>
              <a:t>Board</a:t>
            </a:r>
          </a:p>
          <a:p>
            <a:endParaRPr lang="en-US" sz="800" dirty="0" smtClean="0"/>
          </a:p>
        </p:txBody>
      </p:sp>
      <p:sp>
        <p:nvSpPr>
          <p:cNvPr id="10" name="Rectangle 9"/>
          <p:cNvSpPr/>
          <p:nvPr/>
        </p:nvSpPr>
        <p:spPr bwMode="auto">
          <a:xfrm>
            <a:off x="4089400" y="4906440"/>
            <a:ext cx="647700" cy="971550"/>
          </a:xfrm>
          <a:prstGeom prst="rect">
            <a:avLst/>
          </a:prstGeom>
          <a:solidFill>
            <a:srgbClr val="FF8F8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57650" y="4912790"/>
            <a:ext cx="703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L2 </a:t>
            </a:r>
          </a:p>
          <a:p>
            <a:r>
              <a:rPr lang="en-US" sz="800" dirty="0" smtClean="0"/>
              <a:t>Camera</a:t>
            </a:r>
          </a:p>
          <a:p>
            <a:r>
              <a:rPr lang="en-US" sz="800" dirty="0" smtClean="0"/>
              <a:t>Pattern </a:t>
            </a:r>
          </a:p>
          <a:p>
            <a:r>
              <a:rPr lang="en-US" sz="800" dirty="0" smtClean="0"/>
              <a:t>trigger</a:t>
            </a:r>
          </a:p>
          <a:p>
            <a:r>
              <a:rPr lang="en-US" sz="800" dirty="0" smtClean="0"/>
              <a:t>&amp; image </a:t>
            </a:r>
          </a:p>
          <a:p>
            <a:r>
              <a:rPr lang="en-US" sz="800" dirty="0" smtClean="0"/>
              <a:t>parameters</a:t>
            </a:r>
            <a:endParaRPr lang="en-US" sz="800" dirty="0" smtClean="0"/>
          </a:p>
        </p:txBody>
      </p:sp>
      <p:sp>
        <p:nvSpPr>
          <p:cNvPr id="13" name="Rectangle 12"/>
          <p:cNvSpPr/>
          <p:nvPr/>
        </p:nvSpPr>
        <p:spPr bwMode="auto">
          <a:xfrm>
            <a:off x="5789102" y="5124449"/>
            <a:ext cx="599017" cy="535517"/>
          </a:xfrm>
          <a:prstGeom prst="rect">
            <a:avLst/>
          </a:prstGeom>
          <a:solidFill>
            <a:srgbClr val="FF8F8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89080" y="5088475"/>
            <a:ext cx="6206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L3 </a:t>
            </a:r>
          </a:p>
          <a:p>
            <a:r>
              <a:rPr lang="en-US" sz="800" dirty="0" smtClean="0"/>
              <a:t>Data </a:t>
            </a:r>
          </a:p>
          <a:p>
            <a:r>
              <a:rPr lang="en-US" sz="800" dirty="0" smtClean="0"/>
              <a:t>collector</a:t>
            </a:r>
          </a:p>
          <a:p>
            <a:r>
              <a:rPr lang="en-US" sz="800" dirty="0" smtClean="0"/>
              <a:t>T-correct.</a:t>
            </a:r>
          </a:p>
          <a:p>
            <a:endParaRPr lang="en-US" sz="800" dirty="0" smtClean="0"/>
          </a:p>
        </p:txBody>
      </p:sp>
      <p:sp>
        <p:nvSpPr>
          <p:cNvPr id="14" name="Rectangle 13"/>
          <p:cNvSpPr/>
          <p:nvPr/>
        </p:nvSpPr>
        <p:spPr bwMode="auto">
          <a:xfrm>
            <a:off x="7251700" y="4489453"/>
            <a:ext cx="596900" cy="527050"/>
          </a:xfrm>
          <a:prstGeom prst="rect">
            <a:avLst/>
          </a:prstGeom>
          <a:solidFill>
            <a:srgbClr val="FF8F8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7258050" y="5645153"/>
            <a:ext cx="596900" cy="527050"/>
          </a:xfrm>
          <a:prstGeom prst="rect">
            <a:avLst/>
          </a:prstGeom>
          <a:solidFill>
            <a:srgbClr val="FF8F8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00900" y="4527553"/>
            <a:ext cx="73609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L4</a:t>
            </a:r>
          </a:p>
          <a:p>
            <a:r>
              <a:rPr lang="en-US" sz="800" dirty="0" smtClean="0"/>
              <a:t>Array </a:t>
            </a:r>
          </a:p>
          <a:p>
            <a:r>
              <a:rPr lang="en-US" sz="800" dirty="0" smtClean="0"/>
              <a:t>coincidence</a:t>
            </a:r>
          </a:p>
          <a:p>
            <a:endParaRPr lang="en-US" sz="8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7219950" y="5670553"/>
            <a:ext cx="5693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L5</a:t>
            </a:r>
          </a:p>
          <a:p>
            <a:r>
              <a:rPr lang="en-US" sz="800" dirty="0" smtClean="0"/>
              <a:t>Stereo </a:t>
            </a:r>
          </a:p>
          <a:p>
            <a:r>
              <a:rPr lang="en-US" sz="800" dirty="0" smtClean="0"/>
              <a:t>Analysis</a:t>
            </a:r>
          </a:p>
          <a:p>
            <a:endParaRPr lang="en-US" sz="800" dirty="0" smtClean="0"/>
          </a:p>
          <a:p>
            <a:endParaRPr lang="en-US" sz="800" dirty="0" smtClean="0"/>
          </a:p>
        </p:txBody>
      </p:sp>
      <p:cxnSp>
        <p:nvCxnSpPr>
          <p:cNvPr id="19" name="Straight Connector 18"/>
          <p:cNvCxnSpPr>
            <a:stCxn id="6" idx="3"/>
          </p:cNvCxnSpPr>
          <p:nvPr/>
        </p:nvCxnSpPr>
        <p:spPr bwMode="auto">
          <a:xfrm flipV="1">
            <a:off x="3492500" y="3395118"/>
            <a:ext cx="793750" cy="63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3467100" y="3363368"/>
            <a:ext cx="86433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L1.5 TRIG Info</a:t>
            </a:r>
          </a:p>
          <a:p>
            <a:r>
              <a:rPr lang="en-US" sz="800" dirty="0" smtClean="0"/>
              <a:t>T-stamp</a:t>
            </a:r>
          </a:p>
          <a:p>
            <a:r>
              <a:rPr lang="en-US" sz="800" dirty="0" smtClean="0"/>
              <a:t>Pixel #</a:t>
            </a:r>
          </a:p>
          <a:p>
            <a:endParaRPr lang="en-US" sz="800" dirty="0" smtClean="0"/>
          </a:p>
        </p:txBody>
      </p:sp>
      <p:cxnSp>
        <p:nvCxnSpPr>
          <p:cNvPr id="23" name="Elbow Connector 22"/>
          <p:cNvCxnSpPr/>
          <p:nvPr/>
        </p:nvCxnSpPr>
        <p:spPr bwMode="auto">
          <a:xfrm rot="5400000">
            <a:off x="3585634" y="3653366"/>
            <a:ext cx="1786467" cy="10668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4864100" y="3293518"/>
            <a:ext cx="15875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3949700" y="5073656"/>
            <a:ext cx="1397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4083050" y="4519090"/>
            <a:ext cx="864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L1.5 TRIG Info</a:t>
            </a:r>
          </a:p>
          <a:p>
            <a:r>
              <a:rPr lang="en-US" sz="800" dirty="0" smtClean="0"/>
              <a:t>L2 Test data</a:t>
            </a:r>
          </a:p>
          <a:p>
            <a:endParaRPr lang="en-US" sz="800" dirty="0" smtClean="0"/>
          </a:p>
        </p:txBody>
      </p:sp>
      <p:sp>
        <p:nvSpPr>
          <p:cNvPr id="36" name="TextBox 35"/>
          <p:cNvSpPr txBox="1"/>
          <p:nvPr/>
        </p:nvSpPr>
        <p:spPr>
          <a:xfrm>
            <a:off x="4766730" y="5044019"/>
            <a:ext cx="813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800" dirty="0" smtClean="0"/>
          </a:p>
          <a:p>
            <a:r>
              <a:rPr lang="en-US" sz="800" dirty="0" smtClean="0"/>
              <a:t>L2 TRIG data</a:t>
            </a:r>
          </a:p>
          <a:p>
            <a:endParaRPr lang="en-US" sz="800" dirty="0" smtClean="0"/>
          </a:p>
        </p:txBody>
      </p:sp>
      <p:sp>
        <p:nvSpPr>
          <p:cNvPr id="59" name="Oval 58"/>
          <p:cNvSpPr/>
          <p:nvPr/>
        </p:nvSpPr>
        <p:spPr bwMode="auto">
          <a:xfrm>
            <a:off x="7086600" y="4305303"/>
            <a:ext cx="914400" cy="914400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7086600" y="5435603"/>
            <a:ext cx="914400" cy="914400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5626100" y="4919140"/>
            <a:ext cx="914400" cy="914400"/>
          </a:xfrm>
          <a:prstGeom prst="ellipse">
            <a:avLst/>
          </a:prstGeom>
          <a:noFill/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75" name="Straight Connector 74"/>
          <p:cNvCxnSpPr>
            <a:stCxn id="61" idx="2"/>
          </p:cNvCxnSpPr>
          <p:nvPr/>
        </p:nvCxnSpPr>
        <p:spPr bwMode="auto">
          <a:xfrm rot="10800000">
            <a:off x="4737100" y="5376340"/>
            <a:ext cx="889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>
            <a:stCxn id="61" idx="6"/>
          </p:cNvCxnSpPr>
          <p:nvPr/>
        </p:nvCxnSpPr>
        <p:spPr bwMode="auto">
          <a:xfrm>
            <a:off x="6540500" y="5376340"/>
            <a:ext cx="579967" cy="3175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>
            <a:stCxn id="60" idx="0"/>
            <a:endCxn id="59" idx="4"/>
          </p:cNvCxnSpPr>
          <p:nvPr/>
        </p:nvCxnSpPr>
        <p:spPr bwMode="auto">
          <a:xfrm rot="5400000" flipH="1" flipV="1">
            <a:off x="7435850" y="5327653"/>
            <a:ext cx="2159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>
            <a:stCxn id="61" idx="6"/>
          </p:cNvCxnSpPr>
          <p:nvPr/>
        </p:nvCxnSpPr>
        <p:spPr bwMode="auto">
          <a:xfrm flipV="1">
            <a:off x="6540500" y="4944540"/>
            <a:ext cx="605367" cy="431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7" name="Rectangle 86"/>
          <p:cNvSpPr/>
          <p:nvPr/>
        </p:nvSpPr>
        <p:spPr bwMode="auto">
          <a:xfrm>
            <a:off x="2260600" y="1066795"/>
            <a:ext cx="2836333" cy="2895600"/>
          </a:xfrm>
          <a:prstGeom prst="rect">
            <a:avLst/>
          </a:prstGeom>
          <a:solidFill>
            <a:schemeClr val="accent1">
              <a:alpha val="32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3564467" y="4157133"/>
            <a:ext cx="4800600" cy="2286000"/>
          </a:xfrm>
          <a:prstGeom prst="rect">
            <a:avLst/>
          </a:prstGeom>
          <a:solidFill>
            <a:srgbClr val="FF0000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96" name="Elbow Connector 95"/>
          <p:cNvCxnSpPr/>
          <p:nvPr/>
        </p:nvCxnSpPr>
        <p:spPr bwMode="auto">
          <a:xfrm rot="10800000">
            <a:off x="4864100" y="3009900"/>
            <a:ext cx="2641600" cy="12827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98" name="Straight Arrow Connector 97"/>
          <p:cNvCxnSpPr/>
          <p:nvPr/>
        </p:nvCxnSpPr>
        <p:spPr bwMode="auto">
          <a:xfrm rot="5400000" flipH="1" flipV="1">
            <a:off x="5632450" y="6064250"/>
            <a:ext cx="812800" cy="127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99" name="Straight Arrow Connector 98"/>
          <p:cNvCxnSpPr/>
          <p:nvPr/>
        </p:nvCxnSpPr>
        <p:spPr bwMode="auto">
          <a:xfrm rot="5400000" flipH="1" flipV="1">
            <a:off x="5708650" y="6064250"/>
            <a:ext cx="812800" cy="127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100" name="Straight Arrow Connector 99"/>
          <p:cNvCxnSpPr/>
          <p:nvPr/>
        </p:nvCxnSpPr>
        <p:spPr bwMode="auto">
          <a:xfrm rot="5400000" flipH="1" flipV="1">
            <a:off x="5772150" y="6064250"/>
            <a:ext cx="812800" cy="127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101" name="Straight Arrow Connector 100"/>
          <p:cNvCxnSpPr/>
          <p:nvPr/>
        </p:nvCxnSpPr>
        <p:spPr bwMode="auto">
          <a:xfrm rot="5400000" flipH="1" flipV="1">
            <a:off x="5848350" y="6064250"/>
            <a:ext cx="812800" cy="127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102" name="Straight Arrow Connector 101"/>
          <p:cNvCxnSpPr/>
          <p:nvPr/>
        </p:nvCxnSpPr>
        <p:spPr bwMode="auto">
          <a:xfrm rot="5400000" flipH="1" flipV="1">
            <a:off x="5911850" y="6064250"/>
            <a:ext cx="812800" cy="127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103" name="Straight Arrow Connector 102"/>
          <p:cNvCxnSpPr/>
          <p:nvPr/>
        </p:nvCxnSpPr>
        <p:spPr bwMode="auto">
          <a:xfrm rot="5400000" flipH="1" flipV="1">
            <a:off x="5568950" y="6064250"/>
            <a:ext cx="812800" cy="127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104" name="Straight Arrow Connector 103"/>
          <p:cNvCxnSpPr/>
          <p:nvPr/>
        </p:nvCxnSpPr>
        <p:spPr bwMode="auto">
          <a:xfrm rot="5400000" flipH="1" flipV="1">
            <a:off x="5505450" y="6064250"/>
            <a:ext cx="812800" cy="127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105" name="Straight Arrow Connector 104"/>
          <p:cNvCxnSpPr/>
          <p:nvPr/>
        </p:nvCxnSpPr>
        <p:spPr bwMode="auto">
          <a:xfrm rot="5400000" flipH="1" flipV="1">
            <a:off x="5441950" y="6064250"/>
            <a:ext cx="812800" cy="127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106" name="TextBox 105"/>
          <p:cNvSpPr txBox="1"/>
          <p:nvPr/>
        </p:nvSpPr>
        <p:spPr>
          <a:xfrm>
            <a:off x="5359400" y="6489700"/>
            <a:ext cx="16982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L2 TRIG data tel. </a:t>
            </a:r>
            <a:r>
              <a:rPr lang="en-US" sz="1400" dirty="0" err="1" smtClean="0"/>
              <a:t>n</a:t>
            </a:r>
            <a:endParaRPr lang="en-US" sz="1400" dirty="0"/>
          </a:p>
        </p:txBody>
      </p:sp>
      <p:sp>
        <p:nvSpPr>
          <p:cNvPr id="107" name="TextBox 106"/>
          <p:cNvSpPr txBox="1"/>
          <p:nvPr/>
        </p:nvSpPr>
        <p:spPr>
          <a:xfrm>
            <a:off x="5194300" y="2794000"/>
            <a:ext cx="10310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ARRAY TRIGGER</a:t>
            </a:r>
            <a:endParaRPr lang="en-US" sz="800" dirty="0"/>
          </a:p>
        </p:txBody>
      </p:sp>
      <p:sp>
        <p:nvSpPr>
          <p:cNvPr id="108" name="TextBox 107"/>
          <p:cNvSpPr txBox="1"/>
          <p:nvPr/>
        </p:nvSpPr>
        <p:spPr>
          <a:xfrm>
            <a:off x="5334000" y="1066800"/>
            <a:ext cx="3059251" cy="830997"/>
          </a:xfrm>
          <a:prstGeom prst="rect">
            <a:avLst/>
          </a:prstGeom>
          <a:noFill/>
          <a:effectLst>
            <a:glow rad="101600">
              <a:schemeClr val="accent2">
                <a:alpha val="75000"/>
              </a:schemeClr>
            </a:glow>
            <a:outerShdw blurRad="50800" dist="38100" dir="2700000">
              <a:srgbClr val="3366FF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4800" dirty="0" smtClean="0"/>
              <a:t>Backplane</a:t>
            </a:r>
            <a:endParaRPr lang="en-US" sz="4800" dirty="0"/>
          </a:p>
        </p:txBody>
      </p:sp>
      <p:sp>
        <p:nvSpPr>
          <p:cNvPr id="109" name="TextBox 108"/>
          <p:cNvSpPr txBox="1"/>
          <p:nvPr/>
        </p:nvSpPr>
        <p:spPr>
          <a:xfrm>
            <a:off x="342900" y="4229100"/>
            <a:ext cx="2569934" cy="2308324"/>
          </a:xfrm>
          <a:prstGeom prst="rect">
            <a:avLst/>
          </a:prstGeom>
          <a:noFill/>
          <a:effectLst>
            <a:glow rad="101600">
              <a:schemeClr val="accent2">
                <a:alpha val="75000"/>
              </a:schemeClr>
            </a:glow>
            <a:outerShdw blurRad="50800" dist="38100" dir="2700000">
              <a:srgbClr val="3366FF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4800" dirty="0" smtClean="0">
                <a:effectLst>
                  <a:outerShdw blurRad="50800" dist="38100" dir="2700000">
                    <a:srgbClr val="FF0000">
                      <a:alpha val="43000"/>
                    </a:srgbClr>
                  </a:outerShdw>
                </a:effectLst>
              </a:rPr>
              <a:t>Camera/</a:t>
            </a:r>
          </a:p>
          <a:p>
            <a:r>
              <a:rPr lang="en-US" sz="4800" dirty="0" smtClean="0">
                <a:effectLst>
                  <a:outerShdw blurRad="50800" dist="38100" dir="2700000">
                    <a:srgbClr val="FF0000">
                      <a:alpha val="43000"/>
                    </a:srgbClr>
                  </a:outerShdw>
                </a:effectLst>
              </a:rPr>
              <a:t>Array</a:t>
            </a:r>
          </a:p>
          <a:p>
            <a:r>
              <a:rPr lang="en-US" sz="4800" dirty="0" smtClean="0">
                <a:effectLst>
                  <a:outerShdw blurRad="50800" dist="38100" dir="2700000">
                    <a:srgbClr val="FF0000">
                      <a:alpha val="43000"/>
                    </a:srgbClr>
                  </a:outerShdw>
                </a:effectLst>
              </a:rPr>
              <a:t>Trigger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119611" y="97366"/>
            <a:ext cx="7737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Basic Architecture</a:t>
            </a:r>
            <a:r>
              <a:rPr lang="en-US" sz="4000" dirty="0" smtClean="0"/>
              <a:t>  </a:t>
            </a:r>
            <a:endParaRPr lang="en-US" sz="4000" dirty="0"/>
          </a:p>
        </p:txBody>
      </p:sp>
      <p:sp>
        <p:nvSpPr>
          <p:cNvPr id="88" name="Rectangle 87"/>
          <p:cNvSpPr/>
          <p:nvPr/>
        </p:nvSpPr>
        <p:spPr>
          <a:xfrm>
            <a:off x="3060700" y="852693"/>
            <a:ext cx="3704167" cy="3846307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chemeClr val="accent1">
                <a:shade val="95000"/>
                <a:satMod val="105000"/>
                <a:alpha val="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 descr="dual-star-top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0052" y="5023032"/>
            <a:ext cx="1206500" cy="971606"/>
          </a:xfrm>
          <a:prstGeom prst="rect">
            <a:avLst/>
          </a:prstGeom>
        </p:spPr>
      </p:pic>
      <p:sp>
        <p:nvSpPr>
          <p:cNvPr id="114" name="Rectangle 113"/>
          <p:cNvSpPr/>
          <p:nvPr/>
        </p:nvSpPr>
        <p:spPr>
          <a:xfrm>
            <a:off x="4689475" y="5448300"/>
            <a:ext cx="63500" cy="63500"/>
          </a:xfrm>
          <a:prstGeom prst="rect">
            <a:avLst/>
          </a:prstGeom>
          <a:solidFill>
            <a:srgbClr val="FF0000">
              <a:alpha val="43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4895850" y="5448300"/>
            <a:ext cx="63500" cy="63500"/>
          </a:xfrm>
          <a:prstGeom prst="rect">
            <a:avLst/>
          </a:prstGeom>
          <a:solidFill>
            <a:srgbClr val="FF0000">
              <a:alpha val="43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5056632" y="5343525"/>
            <a:ext cx="82296" cy="82296"/>
          </a:xfrm>
          <a:prstGeom prst="ellipse">
            <a:avLst/>
          </a:prstGeom>
          <a:solidFill>
            <a:srgbClr val="0000FF">
              <a:alpha val="84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5056632" y="5534025"/>
            <a:ext cx="82296" cy="82296"/>
          </a:xfrm>
          <a:prstGeom prst="ellipse">
            <a:avLst/>
          </a:prstGeom>
          <a:solidFill>
            <a:srgbClr val="0000FF">
              <a:alpha val="84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4888357" y="5692775"/>
            <a:ext cx="82296" cy="82296"/>
          </a:xfrm>
          <a:prstGeom prst="ellipse">
            <a:avLst/>
          </a:prstGeom>
          <a:solidFill>
            <a:srgbClr val="0000FF">
              <a:alpha val="84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4683125" y="5699125"/>
            <a:ext cx="82296" cy="82296"/>
          </a:xfrm>
          <a:prstGeom prst="ellipse">
            <a:avLst/>
          </a:prstGeom>
          <a:solidFill>
            <a:srgbClr val="0000FF">
              <a:alpha val="84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4513023" y="5537200"/>
            <a:ext cx="82296" cy="82296"/>
          </a:xfrm>
          <a:prstGeom prst="ellipse">
            <a:avLst/>
          </a:prstGeom>
          <a:solidFill>
            <a:srgbClr val="0000FF">
              <a:alpha val="84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4519373" y="5343525"/>
            <a:ext cx="82296" cy="82296"/>
          </a:xfrm>
          <a:prstGeom prst="ellipse">
            <a:avLst/>
          </a:prstGeom>
          <a:solidFill>
            <a:srgbClr val="0000FF">
              <a:alpha val="84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4683125" y="5172075"/>
            <a:ext cx="82296" cy="82296"/>
          </a:xfrm>
          <a:prstGeom prst="ellipse">
            <a:avLst/>
          </a:prstGeom>
          <a:solidFill>
            <a:srgbClr val="0000FF">
              <a:alpha val="84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4888357" y="5172075"/>
            <a:ext cx="82296" cy="82296"/>
          </a:xfrm>
          <a:prstGeom prst="ellipse">
            <a:avLst/>
          </a:prstGeom>
          <a:solidFill>
            <a:srgbClr val="0000FF">
              <a:alpha val="84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Connector 123"/>
          <p:cNvCxnSpPr>
            <a:stCxn id="122" idx="4"/>
          </p:cNvCxnSpPr>
          <p:nvPr/>
        </p:nvCxnSpPr>
        <p:spPr>
          <a:xfrm rot="5400000">
            <a:off x="4625786" y="5349812"/>
            <a:ext cx="193928" cy="304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122" idx="5"/>
          </p:cNvCxnSpPr>
          <p:nvPr/>
        </p:nvCxnSpPr>
        <p:spPr>
          <a:xfrm rot="16200000" flipH="1">
            <a:off x="4717873" y="5277815"/>
            <a:ext cx="205983" cy="13499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123" idx="4"/>
            <a:endCxn id="115" idx="0"/>
          </p:cNvCxnSpPr>
          <p:nvPr/>
        </p:nvCxnSpPr>
        <p:spPr>
          <a:xfrm rot="5400000">
            <a:off x="4831589" y="5350383"/>
            <a:ext cx="193929" cy="190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123" idx="3"/>
          </p:cNvCxnSpPr>
          <p:nvPr/>
        </p:nvCxnSpPr>
        <p:spPr>
          <a:xfrm rot="5400000">
            <a:off x="4723899" y="5271789"/>
            <a:ext cx="205981" cy="14704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endCxn id="114" idx="3"/>
          </p:cNvCxnSpPr>
          <p:nvPr/>
        </p:nvCxnSpPr>
        <p:spPr>
          <a:xfrm rot="10800000" flipV="1">
            <a:off x="4752976" y="5394718"/>
            <a:ext cx="299835" cy="8533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rot="10800000" flipV="1">
            <a:off x="4970653" y="5394718"/>
            <a:ext cx="82158" cy="5358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rot="10800000">
            <a:off x="4970655" y="5511801"/>
            <a:ext cx="82157" cy="3531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rot="10800000">
            <a:off x="4765421" y="5480051"/>
            <a:ext cx="287390" cy="6707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118" idx="0"/>
            <a:endCxn id="115" idx="2"/>
          </p:cNvCxnSpPr>
          <p:nvPr/>
        </p:nvCxnSpPr>
        <p:spPr>
          <a:xfrm rot="16200000" flipV="1">
            <a:off x="4838066" y="5601335"/>
            <a:ext cx="180975" cy="190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119" idx="7"/>
          </p:cNvCxnSpPr>
          <p:nvPr/>
        </p:nvCxnSpPr>
        <p:spPr>
          <a:xfrm rot="5400000" flipH="1" flipV="1">
            <a:off x="4721177" y="5543997"/>
            <a:ext cx="199373" cy="13498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rot="16200000" flipH="1">
            <a:off x="4734124" y="5531048"/>
            <a:ext cx="180972" cy="14248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4601669" y="5366150"/>
            <a:ext cx="286688" cy="11390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stCxn id="114" idx="2"/>
          </p:cNvCxnSpPr>
          <p:nvPr/>
        </p:nvCxnSpPr>
        <p:spPr>
          <a:xfrm rot="16200000" flipH="1">
            <a:off x="4632262" y="5600762"/>
            <a:ext cx="180977" cy="305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endCxn id="120" idx="6"/>
          </p:cNvCxnSpPr>
          <p:nvPr/>
        </p:nvCxnSpPr>
        <p:spPr>
          <a:xfrm rot="10800000" flipV="1">
            <a:off x="4595319" y="5480050"/>
            <a:ext cx="293040" cy="9829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4601669" y="5394718"/>
            <a:ext cx="81456" cy="5358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120" idx="7"/>
            <a:endCxn id="114" idx="2"/>
          </p:cNvCxnSpPr>
          <p:nvPr/>
        </p:nvCxnSpPr>
        <p:spPr>
          <a:xfrm rot="5400000" flipH="1" flipV="1">
            <a:off x="4633520" y="5461547"/>
            <a:ext cx="37452" cy="13795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127000" y="5092700"/>
            <a:ext cx="245451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L1 Discriminator</a:t>
            </a:r>
          </a:p>
          <a:p>
            <a:r>
              <a:rPr lang="en-US" sz="1400" dirty="0" smtClean="0"/>
              <a:t>L1.5 Coincidence of </a:t>
            </a:r>
          </a:p>
          <a:p>
            <a:r>
              <a:rPr lang="en-US" sz="1400" dirty="0" smtClean="0"/>
              <a:t>     discriminator bits</a:t>
            </a:r>
          </a:p>
          <a:p>
            <a:r>
              <a:rPr lang="en-US" sz="1400" dirty="0" smtClean="0"/>
              <a:t>L2 moments calculation</a:t>
            </a:r>
          </a:p>
          <a:p>
            <a:r>
              <a:rPr lang="en-US" sz="1400" b="1" dirty="0" smtClean="0">
                <a:solidFill>
                  <a:srgbClr val="0000FF"/>
                </a:solidFill>
              </a:rPr>
              <a:t>L3 Data collector/</a:t>
            </a:r>
            <a:r>
              <a:rPr lang="en-US" sz="1400" b="1" dirty="0" err="1" smtClean="0">
                <a:solidFill>
                  <a:srgbClr val="0000FF"/>
                </a:solidFill>
              </a:rPr>
              <a:t>t</a:t>
            </a:r>
            <a:r>
              <a:rPr lang="en-US" sz="1400" b="1" dirty="0" smtClean="0">
                <a:solidFill>
                  <a:srgbClr val="0000FF"/>
                </a:solidFill>
              </a:rPr>
              <a:t>-corrections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L4 Pattern/Multiplicity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L5 Parallax of sub-array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101600" y="5034391"/>
            <a:ext cx="2532064" cy="17086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6631737" y="4566836"/>
            <a:ext cx="2433725" cy="14529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TextBox 142"/>
          <p:cNvSpPr txBox="1"/>
          <p:nvPr/>
        </p:nvSpPr>
        <p:spPr>
          <a:xfrm>
            <a:off x="6631737" y="4566836"/>
            <a:ext cx="245552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L4 &amp; L5 occupy </a:t>
            </a:r>
            <a:r>
              <a:rPr lang="en-US" sz="1400" b="1" i="1" dirty="0" smtClean="0">
                <a:solidFill>
                  <a:srgbClr val="FF0000"/>
                </a:solidFill>
              </a:rPr>
              <a:t>hub</a:t>
            </a:r>
          </a:p>
          <a:p>
            <a:r>
              <a:rPr lang="en-US" sz="1400" dirty="0" smtClean="0"/>
              <a:t>positions while the L3</a:t>
            </a:r>
          </a:p>
          <a:p>
            <a:r>
              <a:rPr lang="en-US" sz="1400" dirty="0" smtClean="0"/>
              <a:t>occupies </a:t>
            </a:r>
            <a:r>
              <a:rPr lang="en-US" sz="1400" b="1" dirty="0" smtClean="0">
                <a:solidFill>
                  <a:srgbClr val="0000FF"/>
                </a:solidFill>
              </a:rPr>
              <a:t>payload positions</a:t>
            </a:r>
          </a:p>
          <a:p>
            <a:r>
              <a:rPr lang="en-US" sz="1400" dirty="0" smtClean="0"/>
              <a:t>of a dual-star ATCA backplane.</a:t>
            </a:r>
          </a:p>
          <a:p>
            <a:r>
              <a:rPr lang="en-US" sz="1400" dirty="0" smtClean="0"/>
              <a:t>Links via high speed serial, e.g.,</a:t>
            </a:r>
          </a:p>
          <a:p>
            <a:r>
              <a:rPr lang="en-US" sz="1400" dirty="0" err="1" smtClean="0"/>
              <a:t>Gbit</a:t>
            </a:r>
            <a:r>
              <a:rPr lang="en-US" sz="1400" dirty="0" smtClean="0"/>
              <a:t> Ethernet. </a:t>
            </a:r>
            <a:endParaRPr lang="en-US" sz="1400" dirty="0"/>
          </a:p>
        </p:txBody>
      </p:sp>
      <p:cxnSp>
        <p:nvCxnSpPr>
          <p:cNvPr id="144" name="Straight Arrow Connector 143"/>
          <p:cNvCxnSpPr/>
          <p:nvPr/>
        </p:nvCxnSpPr>
        <p:spPr>
          <a:xfrm>
            <a:off x="4063980" y="2948039"/>
            <a:ext cx="348549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>
            <a:off x="2698753" y="2935339"/>
            <a:ext cx="569332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 flipV="1">
            <a:off x="5198533" y="2366433"/>
            <a:ext cx="402167" cy="38103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 rot="16200000" flipH="1">
            <a:off x="5179452" y="3062828"/>
            <a:ext cx="440323" cy="40216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/>
          <p:nvPr/>
        </p:nvCxnSpPr>
        <p:spPr>
          <a:xfrm rot="5400000">
            <a:off x="5782712" y="2925249"/>
            <a:ext cx="431838" cy="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/>
          <p:nvPr/>
        </p:nvCxnSpPr>
        <p:spPr>
          <a:xfrm rot="5400000">
            <a:off x="4220617" y="1989687"/>
            <a:ext cx="1172668" cy="12701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rot="5400000">
            <a:off x="4220617" y="3856587"/>
            <a:ext cx="1172668" cy="12701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1" name="Rectangle 150"/>
          <p:cNvSpPr/>
          <p:nvPr/>
        </p:nvSpPr>
        <p:spPr>
          <a:xfrm>
            <a:off x="5600700" y="2023533"/>
            <a:ext cx="795867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5600694" y="3141171"/>
            <a:ext cx="795867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4402666" y="2582371"/>
            <a:ext cx="795867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3268085" y="2582365"/>
            <a:ext cx="795867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" name="TextBox 154"/>
          <p:cNvSpPr txBox="1"/>
          <p:nvPr/>
        </p:nvSpPr>
        <p:spPr>
          <a:xfrm>
            <a:off x="3412066" y="2708338"/>
            <a:ext cx="52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L2</a:t>
            </a:r>
            <a:endParaRPr lang="en-US" sz="2400" dirty="0"/>
          </a:p>
        </p:txBody>
      </p:sp>
      <p:sp>
        <p:nvSpPr>
          <p:cNvPr id="156" name="TextBox 155"/>
          <p:cNvSpPr txBox="1"/>
          <p:nvPr/>
        </p:nvSpPr>
        <p:spPr>
          <a:xfrm>
            <a:off x="4550869" y="2712565"/>
            <a:ext cx="52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L3</a:t>
            </a:r>
            <a:endParaRPr lang="en-US" sz="2400" dirty="0"/>
          </a:p>
        </p:txBody>
      </p:sp>
      <p:sp>
        <p:nvSpPr>
          <p:cNvPr id="157" name="TextBox 156"/>
          <p:cNvSpPr txBox="1"/>
          <p:nvPr/>
        </p:nvSpPr>
        <p:spPr>
          <a:xfrm>
            <a:off x="5727780" y="2136803"/>
            <a:ext cx="52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L4</a:t>
            </a:r>
            <a:endParaRPr lang="en-US" sz="2400" dirty="0"/>
          </a:p>
        </p:txBody>
      </p:sp>
      <p:sp>
        <p:nvSpPr>
          <p:cNvPr id="158" name="TextBox 157"/>
          <p:cNvSpPr txBox="1"/>
          <p:nvPr/>
        </p:nvSpPr>
        <p:spPr>
          <a:xfrm>
            <a:off x="5748941" y="3267142"/>
            <a:ext cx="52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L5</a:t>
            </a:r>
            <a:endParaRPr lang="en-US" sz="2400" dirty="0"/>
          </a:p>
        </p:txBody>
      </p:sp>
      <p:cxnSp>
        <p:nvCxnSpPr>
          <p:cNvPr id="163" name="Straight Arrow Connector 162"/>
          <p:cNvCxnSpPr/>
          <p:nvPr/>
        </p:nvCxnSpPr>
        <p:spPr>
          <a:xfrm rot="16200000" flipV="1">
            <a:off x="6133599" y="2629402"/>
            <a:ext cx="2200403" cy="167446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/>
          <p:nvPr/>
        </p:nvCxnSpPr>
        <p:spPr>
          <a:xfrm rot="10800000">
            <a:off x="6396568" y="3492540"/>
            <a:ext cx="1674464" cy="107429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/>
          <p:nvPr/>
        </p:nvCxnSpPr>
        <p:spPr>
          <a:xfrm rot="16200000" flipV="1">
            <a:off x="4888956" y="3388021"/>
            <a:ext cx="1854201" cy="1631366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6" name="TextBox 165"/>
          <p:cNvSpPr txBox="1"/>
          <p:nvPr/>
        </p:nvSpPr>
        <p:spPr>
          <a:xfrm>
            <a:off x="4334670" y="1046592"/>
            <a:ext cx="911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Tel.</a:t>
            </a:r>
            <a:r>
              <a:rPr lang="en-US" sz="2000" dirty="0" smtClean="0"/>
              <a:t> </a:t>
            </a:r>
            <a:r>
              <a:rPr lang="en-US" sz="2000" dirty="0" smtClean="0"/>
              <a:t>…</a:t>
            </a:r>
            <a:endParaRPr lang="en-US" sz="2000" dirty="0"/>
          </a:p>
        </p:txBody>
      </p:sp>
      <p:sp>
        <p:nvSpPr>
          <p:cNvPr id="167" name="TextBox 166"/>
          <p:cNvSpPr txBox="1"/>
          <p:nvPr/>
        </p:nvSpPr>
        <p:spPr>
          <a:xfrm>
            <a:off x="3757026" y="779892"/>
            <a:ext cx="24797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</a:t>
            </a:r>
            <a:r>
              <a:rPr lang="en-US" sz="2000" dirty="0" smtClean="0"/>
              <a:t>rray </a:t>
            </a:r>
            <a:r>
              <a:rPr lang="en-US" sz="2000" dirty="0" smtClean="0"/>
              <a:t>trigger module</a:t>
            </a:r>
            <a:endParaRPr lang="en-US" sz="2000" dirty="0"/>
          </a:p>
        </p:txBody>
      </p:sp>
      <p:sp>
        <p:nvSpPr>
          <p:cNvPr id="169" name="Rectangle 45"/>
          <p:cNvSpPr>
            <a:spLocks noChangeArrowheads="1"/>
          </p:cNvSpPr>
          <p:nvPr/>
        </p:nvSpPr>
        <p:spPr bwMode="auto">
          <a:xfrm>
            <a:off x="1470368" y="864088"/>
            <a:ext cx="434631" cy="39321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" name="Rectangle 45"/>
          <p:cNvSpPr>
            <a:spLocks noChangeArrowheads="1"/>
          </p:cNvSpPr>
          <p:nvPr/>
        </p:nvSpPr>
        <p:spPr bwMode="auto">
          <a:xfrm>
            <a:off x="1470368" y="1321288"/>
            <a:ext cx="434631" cy="39321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" name="Rectangle 45"/>
          <p:cNvSpPr>
            <a:spLocks noChangeArrowheads="1"/>
          </p:cNvSpPr>
          <p:nvPr/>
        </p:nvSpPr>
        <p:spPr bwMode="auto">
          <a:xfrm>
            <a:off x="1470368" y="1778488"/>
            <a:ext cx="434631" cy="39321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" name="Rectangle 45"/>
          <p:cNvSpPr>
            <a:spLocks noChangeArrowheads="1"/>
          </p:cNvSpPr>
          <p:nvPr/>
        </p:nvSpPr>
        <p:spPr bwMode="auto">
          <a:xfrm>
            <a:off x="1470368" y="2235688"/>
            <a:ext cx="434631" cy="39321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" name="Rectangle 45"/>
          <p:cNvSpPr>
            <a:spLocks noChangeArrowheads="1"/>
          </p:cNvSpPr>
          <p:nvPr/>
        </p:nvSpPr>
        <p:spPr bwMode="auto">
          <a:xfrm>
            <a:off x="1470368" y="2705588"/>
            <a:ext cx="434631" cy="39321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7" name="Rectangle 45"/>
          <p:cNvSpPr>
            <a:spLocks noChangeArrowheads="1"/>
          </p:cNvSpPr>
          <p:nvPr/>
        </p:nvSpPr>
        <p:spPr bwMode="auto">
          <a:xfrm>
            <a:off x="1470368" y="3162788"/>
            <a:ext cx="434631" cy="39321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" name="Rectangle 45"/>
          <p:cNvSpPr>
            <a:spLocks noChangeArrowheads="1"/>
          </p:cNvSpPr>
          <p:nvPr/>
        </p:nvSpPr>
        <p:spPr bwMode="auto">
          <a:xfrm>
            <a:off x="1470368" y="3607288"/>
            <a:ext cx="434631" cy="39321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" name="Rectangle 45"/>
          <p:cNvSpPr>
            <a:spLocks noChangeArrowheads="1"/>
          </p:cNvSpPr>
          <p:nvPr/>
        </p:nvSpPr>
        <p:spPr bwMode="auto">
          <a:xfrm>
            <a:off x="1470368" y="4077188"/>
            <a:ext cx="434631" cy="39321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" name="Rectangle 45"/>
          <p:cNvSpPr>
            <a:spLocks noChangeArrowheads="1"/>
          </p:cNvSpPr>
          <p:nvPr/>
        </p:nvSpPr>
        <p:spPr bwMode="auto">
          <a:xfrm>
            <a:off x="1470368" y="4521688"/>
            <a:ext cx="434631" cy="39321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" name="TextBox 180"/>
          <p:cNvSpPr txBox="1"/>
          <p:nvPr/>
        </p:nvSpPr>
        <p:spPr>
          <a:xfrm>
            <a:off x="1418166" y="904938"/>
            <a:ext cx="5340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L1.5</a:t>
            </a:r>
            <a:endParaRPr lang="en-US" sz="1400" dirty="0"/>
          </a:p>
        </p:txBody>
      </p:sp>
      <p:sp>
        <p:nvSpPr>
          <p:cNvPr id="182" name="TextBox 181"/>
          <p:cNvSpPr txBox="1"/>
          <p:nvPr/>
        </p:nvSpPr>
        <p:spPr>
          <a:xfrm>
            <a:off x="1418166" y="1336738"/>
            <a:ext cx="5340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L1.5</a:t>
            </a:r>
            <a:endParaRPr lang="en-US" sz="1400" dirty="0"/>
          </a:p>
        </p:txBody>
      </p:sp>
      <p:sp>
        <p:nvSpPr>
          <p:cNvPr id="183" name="TextBox 182"/>
          <p:cNvSpPr txBox="1"/>
          <p:nvPr/>
        </p:nvSpPr>
        <p:spPr>
          <a:xfrm>
            <a:off x="1430866" y="1793938"/>
            <a:ext cx="5340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L1.5</a:t>
            </a:r>
            <a:endParaRPr lang="en-US" sz="1400" dirty="0"/>
          </a:p>
        </p:txBody>
      </p:sp>
      <p:sp>
        <p:nvSpPr>
          <p:cNvPr id="184" name="TextBox 183"/>
          <p:cNvSpPr txBox="1"/>
          <p:nvPr/>
        </p:nvSpPr>
        <p:spPr>
          <a:xfrm>
            <a:off x="1430866" y="2276538"/>
            <a:ext cx="5340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L1.5</a:t>
            </a:r>
            <a:endParaRPr lang="en-US" sz="1400" dirty="0"/>
          </a:p>
        </p:txBody>
      </p:sp>
      <p:sp>
        <p:nvSpPr>
          <p:cNvPr id="185" name="TextBox 184"/>
          <p:cNvSpPr txBox="1"/>
          <p:nvPr/>
        </p:nvSpPr>
        <p:spPr>
          <a:xfrm>
            <a:off x="1430866" y="2721038"/>
            <a:ext cx="5340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L1.5</a:t>
            </a:r>
            <a:endParaRPr lang="en-US" sz="1400" dirty="0"/>
          </a:p>
        </p:txBody>
      </p:sp>
      <p:sp>
        <p:nvSpPr>
          <p:cNvPr id="186" name="TextBox 185"/>
          <p:cNvSpPr txBox="1"/>
          <p:nvPr/>
        </p:nvSpPr>
        <p:spPr>
          <a:xfrm>
            <a:off x="1430866" y="3203638"/>
            <a:ext cx="5340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L1.5</a:t>
            </a:r>
            <a:endParaRPr lang="en-US" sz="1400" dirty="0"/>
          </a:p>
        </p:txBody>
      </p:sp>
      <p:sp>
        <p:nvSpPr>
          <p:cNvPr id="187" name="TextBox 186"/>
          <p:cNvSpPr txBox="1"/>
          <p:nvPr/>
        </p:nvSpPr>
        <p:spPr>
          <a:xfrm>
            <a:off x="1430866" y="3635438"/>
            <a:ext cx="5340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L1.5</a:t>
            </a:r>
            <a:endParaRPr lang="en-US" sz="1400" dirty="0"/>
          </a:p>
        </p:txBody>
      </p:sp>
      <p:sp>
        <p:nvSpPr>
          <p:cNvPr id="188" name="TextBox 187"/>
          <p:cNvSpPr txBox="1"/>
          <p:nvPr/>
        </p:nvSpPr>
        <p:spPr>
          <a:xfrm>
            <a:off x="1443566" y="4105338"/>
            <a:ext cx="5340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L1.5</a:t>
            </a:r>
            <a:endParaRPr lang="en-US" sz="1400" dirty="0"/>
          </a:p>
        </p:txBody>
      </p:sp>
      <p:sp>
        <p:nvSpPr>
          <p:cNvPr id="189" name="TextBox 188"/>
          <p:cNvSpPr txBox="1"/>
          <p:nvPr/>
        </p:nvSpPr>
        <p:spPr>
          <a:xfrm>
            <a:off x="1443566" y="4549838"/>
            <a:ext cx="5340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L1.5</a:t>
            </a:r>
            <a:endParaRPr lang="en-US" sz="1400" dirty="0"/>
          </a:p>
        </p:txBody>
      </p:sp>
      <p:sp>
        <p:nvSpPr>
          <p:cNvPr id="190" name="Right Brace 189"/>
          <p:cNvSpPr/>
          <p:nvPr/>
        </p:nvSpPr>
        <p:spPr bwMode="auto">
          <a:xfrm>
            <a:off x="2006600" y="825500"/>
            <a:ext cx="546100" cy="4127500"/>
          </a:xfrm>
          <a:prstGeom prst="rightBrace">
            <a:avLst/>
          </a:prstGeom>
          <a:noFill/>
          <a:ln w="317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119611" y="97366"/>
            <a:ext cx="8719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Array Trigger Hardware</a:t>
            </a:r>
            <a:r>
              <a:rPr lang="en-US" sz="4000" dirty="0" smtClean="0"/>
              <a:t>  </a:t>
            </a:r>
            <a:endParaRPr lang="en-US" sz="4000" dirty="0"/>
          </a:p>
        </p:txBody>
      </p:sp>
      <p:sp>
        <p:nvSpPr>
          <p:cNvPr id="87" name="TextBox 86"/>
          <p:cNvSpPr txBox="1"/>
          <p:nvPr/>
        </p:nvSpPr>
        <p:spPr>
          <a:xfrm>
            <a:off x="78518" y="769256"/>
            <a:ext cx="8913082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Tx/>
              <a:buChar char="-"/>
            </a:pPr>
            <a:r>
              <a:rPr lang="en-US" sz="2000" dirty="0" smtClean="0"/>
              <a:t> Advanced Telecommunications Computing Architecture.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en-US" sz="2000" dirty="0" smtClean="0"/>
              <a:t> used in LTE/4G wireless infrastructure, 3G, radio Network,      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  datacenter/network operations, …</a:t>
            </a:r>
          </a:p>
          <a:p>
            <a:pPr>
              <a:spcAft>
                <a:spcPts val="600"/>
              </a:spcAft>
            </a:pPr>
            <a:endParaRPr lang="en-US" sz="2400" dirty="0" smtClean="0"/>
          </a:p>
        </p:txBody>
      </p:sp>
      <p:pic>
        <p:nvPicPr>
          <p:cNvPr id="88" name="Picture 87" descr="ATCA-6-slot-cra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" y="3125624"/>
            <a:ext cx="3594100" cy="2436975"/>
          </a:xfrm>
          <a:prstGeom prst="rect">
            <a:avLst/>
          </a:prstGeom>
        </p:spPr>
      </p:pic>
      <p:cxnSp>
        <p:nvCxnSpPr>
          <p:cNvPr id="89" name="Straight Arrow Connector 88"/>
          <p:cNvCxnSpPr/>
          <p:nvPr/>
        </p:nvCxnSpPr>
        <p:spPr>
          <a:xfrm rot="16200000" flipH="1">
            <a:off x="1297575" y="2516774"/>
            <a:ext cx="1024351" cy="952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220050" y="2070100"/>
            <a:ext cx="1810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Storage Blade</a:t>
            </a:r>
            <a:endParaRPr lang="en-US" sz="2000" dirty="0"/>
          </a:p>
        </p:txBody>
      </p:sp>
      <p:cxnSp>
        <p:nvCxnSpPr>
          <p:cNvPr id="91" name="Straight Arrow Connector 90"/>
          <p:cNvCxnSpPr/>
          <p:nvPr/>
        </p:nvCxnSpPr>
        <p:spPr>
          <a:xfrm rot="5400000">
            <a:off x="1866900" y="2933700"/>
            <a:ext cx="1866900" cy="723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rot="5400000">
            <a:off x="2096017" y="2946916"/>
            <a:ext cx="1637268" cy="4953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rot="5400000">
            <a:off x="2311918" y="2972317"/>
            <a:ext cx="1446767" cy="254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2143299" y="5682733"/>
            <a:ext cx="1667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Switch Blade</a:t>
            </a:r>
            <a:endParaRPr lang="en-US" sz="2000" dirty="0"/>
          </a:p>
        </p:txBody>
      </p:sp>
      <p:cxnSp>
        <p:nvCxnSpPr>
          <p:cNvPr id="95" name="Straight Arrow Connector 94"/>
          <p:cNvCxnSpPr/>
          <p:nvPr/>
        </p:nvCxnSpPr>
        <p:spPr>
          <a:xfrm rot="10800000">
            <a:off x="1680195" y="4686302"/>
            <a:ext cx="1187005" cy="9424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rot="10800000">
            <a:off x="1993901" y="4432302"/>
            <a:ext cx="873298" cy="11964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2493350" y="1993900"/>
            <a:ext cx="219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Processor Blades</a:t>
            </a:r>
            <a:endParaRPr lang="en-US" sz="2000" dirty="0"/>
          </a:p>
        </p:txBody>
      </p:sp>
      <p:sp>
        <p:nvSpPr>
          <p:cNvPr id="98" name="TextBox 97"/>
          <p:cNvSpPr txBox="1"/>
          <p:nvPr/>
        </p:nvSpPr>
        <p:spPr>
          <a:xfrm>
            <a:off x="4365573" y="2933700"/>
            <a:ext cx="470055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Backplane:</a:t>
            </a:r>
          </a:p>
          <a:p>
            <a:r>
              <a:rPr lang="en-US" sz="1800" dirty="0" smtClean="0"/>
              <a:t>     - bus architecture: dual star, full mesh, …</a:t>
            </a:r>
          </a:p>
          <a:p>
            <a:r>
              <a:rPr lang="en-US" sz="1800" dirty="0" smtClean="0"/>
              <a:t>     - redundant power connections</a:t>
            </a:r>
          </a:p>
          <a:p>
            <a:endParaRPr lang="en-US" sz="1800" dirty="0" smtClean="0"/>
          </a:p>
          <a:p>
            <a:r>
              <a:rPr lang="en-US" sz="1800" dirty="0" smtClean="0"/>
              <a:t>Power:</a:t>
            </a:r>
          </a:p>
          <a:p>
            <a:r>
              <a:rPr lang="en-US" sz="1800" dirty="0" smtClean="0"/>
              <a:t>     - dual redundant PEM modules</a:t>
            </a:r>
          </a:p>
          <a:p>
            <a:r>
              <a:rPr lang="en-US" sz="1800" dirty="0" smtClean="0"/>
              <a:t>     - hot-swappable through Intelligent </a:t>
            </a:r>
          </a:p>
          <a:p>
            <a:r>
              <a:rPr lang="en-US" sz="1800" dirty="0" smtClean="0"/>
              <a:t>       platform manager controller</a:t>
            </a:r>
          </a:p>
          <a:p>
            <a:endParaRPr lang="en-US" sz="1800" dirty="0" smtClean="0"/>
          </a:p>
          <a:p>
            <a:r>
              <a:rPr lang="en-US" sz="1800" dirty="0" smtClean="0"/>
              <a:t>Fabrics:</a:t>
            </a:r>
          </a:p>
          <a:p>
            <a:r>
              <a:rPr lang="en-US" sz="1800" dirty="0" smtClean="0"/>
              <a:t>     - </a:t>
            </a:r>
            <a:r>
              <a:rPr lang="en-US" sz="1800" dirty="0" err="1" smtClean="0"/>
              <a:t>Gbit</a:t>
            </a:r>
            <a:r>
              <a:rPr lang="en-US" sz="1800" dirty="0" smtClean="0"/>
              <a:t> Ethernet, PCI Express, …</a:t>
            </a:r>
            <a:endParaRPr lang="en-US" sz="1800" dirty="0"/>
          </a:p>
        </p:txBody>
      </p:sp>
      <p:pic>
        <p:nvPicPr>
          <p:cNvPr id="99" name="Picture 98" descr="dual-star-backplan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4708" y="1608489"/>
            <a:ext cx="2622550" cy="1551605"/>
          </a:xfrm>
          <a:prstGeom prst="rect">
            <a:avLst/>
          </a:prstGeom>
        </p:spPr>
      </p:pic>
      <p:sp>
        <p:nvSpPr>
          <p:cNvPr id="100" name="TextBox 99"/>
          <p:cNvSpPr txBox="1"/>
          <p:nvPr/>
        </p:nvSpPr>
        <p:spPr>
          <a:xfrm>
            <a:off x="457200" y="6226315"/>
            <a:ext cx="840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Feb.</a:t>
            </a:r>
            <a:r>
              <a:rPr lang="en-US" sz="1600" dirty="0" smtClean="0"/>
              <a:t> </a:t>
            </a:r>
            <a:r>
              <a:rPr lang="en-US" sz="1600" dirty="0" smtClean="0"/>
              <a:t>25</a:t>
            </a:r>
            <a:r>
              <a:rPr lang="en-US" sz="1600" dirty="0" smtClean="0"/>
              <a:t> </a:t>
            </a:r>
            <a:r>
              <a:rPr lang="en-US" sz="1600" dirty="0" smtClean="0"/>
              <a:t>2012                         </a:t>
            </a:r>
            <a:r>
              <a:rPr lang="en-US" sz="1600" dirty="0" smtClean="0"/>
              <a:t> </a:t>
            </a:r>
            <a:r>
              <a:rPr lang="en-US" sz="1600" dirty="0" smtClean="0"/>
              <a:t>CTA-US Meeting, </a:t>
            </a:r>
            <a:r>
              <a:rPr lang="en-US" sz="1600" dirty="0" smtClean="0"/>
              <a:t>SLAC                           Frank Krennrich                                                                                                                                                                      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119611" y="97366"/>
            <a:ext cx="7737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Array Trigger Interfaces</a:t>
            </a:r>
            <a:r>
              <a:rPr lang="en-US" sz="4000" dirty="0" smtClean="0"/>
              <a:t>  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20141" y="931342"/>
            <a:ext cx="8703726" cy="7602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 smtClean="0"/>
          </a:p>
          <a:p>
            <a:r>
              <a:rPr lang="en-US" sz="1800" u="sng" dirty="0" smtClean="0"/>
              <a:t>clock distribution across array</a:t>
            </a:r>
            <a:r>
              <a:rPr lang="en-US" sz="1800" dirty="0" smtClean="0"/>
              <a:t>: </a:t>
            </a:r>
          </a:p>
          <a:p>
            <a:r>
              <a:rPr lang="en-US" sz="1800" dirty="0" smtClean="0"/>
              <a:t>              - L1.5 – L2 </a:t>
            </a:r>
            <a:r>
              <a:rPr lang="en-US" sz="1800" dirty="0" smtClean="0"/>
              <a:t>– </a:t>
            </a:r>
            <a:r>
              <a:rPr lang="en-US" sz="1800" dirty="0" smtClean="0"/>
              <a:t>L3 (digital L4, L5)</a:t>
            </a:r>
          </a:p>
          <a:p>
            <a:r>
              <a:rPr lang="en-US" sz="1800" dirty="0" smtClean="0"/>
              <a:t>              - precision</a:t>
            </a:r>
          </a:p>
          <a:p>
            <a:r>
              <a:rPr lang="en-US" sz="1800" dirty="0" smtClean="0"/>
              <a:t>              - calibration procedures</a:t>
            </a:r>
          </a:p>
          <a:p>
            <a:r>
              <a:rPr lang="en-US" sz="1800" u="sng" dirty="0" smtClean="0"/>
              <a:t>trigger testing procedures</a:t>
            </a:r>
            <a:r>
              <a:rPr lang="en-US" sz="1800" dirty="0" smtClean="0"/>
              <a:t>: </a:t>
            </a:r>
          </a:p>
          <a:p>
            <a:r>
              <a:rPr lang="en-US" sz="1800" dirty="0" smtClean="0"/>
              <a:t>               - L1.5 </a:t>
            </a:r>
            <a:r>
              <a:rPr lang="en-US" sz="1800" dirty="0" err="1" smtClean="0">
                <a:sym typeface="Wingdings"/>
              </a:rPr>
              <a:t></a:t>
            </a:r>
            <a:r>
              <a:rPr lang="en-US" sz="1800" dirty="0" smtClean="0">
                <a:sym typeface="Wingdings"/>
              </a:rPr>
              <a:t> </a:t>
            </a:r>
            <a:r>
              <a:rPr lang="en-US" sz="1800" dirty="0" smtClean="0"/>
              <a:t>L2 </a:t>
            </a:r>
            <a:r>
              <a:rPr lang="en-US" sz="1800" dirty="0" err="1" smtClean="0">
                <a:sym typeface="Wingdings"/>
              </a:rPr>
              <a:t></a:t>
            </a:r>
            <a:r>
              <a:rPr lang="en-US" sz="1800" dirty="0" smtClean="0">
                <a:sym typeface="Wingdings"/>
              </a:rPr>
              <a:t> L3 </a:t>
            </a:r>
            <a:r>
              <a:rPr lang="en-US" sz="1800" dirty="0" err="1" smtClean="0">
                <a:sym typeface="Wingdings"/>
              </a:rPr>
              <a:t></a:t>
            </a:r>
            <a:r>
              <a:rPr lang="en-US" sz="1800" dirty="0" smtClean="0">
                <a:sym typeface="Wingdings"/>
              </a:rPr>
              <a:t> L4 </a:t>
            </a:r>
            <a:r>
              <a:rPr lang="en-US" sz="1800" dirty="0" err="1" smtClean="0">
                <a:sym typeface="Wingdings"/>
              </a:rPr>
              <a:t></a:t>
            </a:r>
            <a:r>
              <a:rPr lang="en-US" sz="1800" dirty="0" smtClean="0">
                <a:sym typeface="Wingdings"/>
              </a:rPr>
              <a:t> L5 </a:t>
            </a:r>
          </a:p>
          <a:p>
            <a:r>
              <a:rPr lang="en-US" sz="1800" dirty="0" smtClean="0">
                <a:sym typeface="Wingdings"/>
              </a:rPr>
              <a:t>               - injection of test patterns locally and across array</a:t>
            </a:r>
          </a:p>
          <a:p>
            <a:r>
              <a:rPr lang="en-US" sz="1800" dirty="0" smtClean="0">
                <a:sym typeface="Wingdings"/>
              </a:rPr>
              <a:t>               - parasitic tests of L2 (physics data)</a:t>
            </a:r>
          </a:p>
          <a:p>
            <a:r>
              <a:rPr lang="en-US" sz="1800" u="sng" dirty="0" smtClean="0">
                <a:sym typeface="Wingdings"/>
              </a:rPr>
              <a:t>communications protocol</a:t>
            </a:r>
            <a:r>
              <a:rPr lang="en-US" sz="1800" dirty="0" smtClean="0">
                <a:sym typeface="Wingdings"/>
              </a:rPr>
              <a:t>:</a:t>
            </a:r>
          </a:p>
          <a:p>
            <a:r>
              <a:rPr lang="en-US" sz="1800" dirty="0" smtClean="0">
                <a:sym typeface="Wingdings"/>
              </a:rPr>
              <a:t>               - L1.5 </a:t>
            </a:r>
            <a:r>
              <a:rPr lang="en-US" sz="1800" dirty="0" smtClean="0"/>
              <a:t>– </a:t>
            </a:r>
            <a:r>
              <a:rPr lang="en-US" sz="1800" dirty="0" smtClean="0">
                <a:sym typeface="Wingdings"/>
              </a:rPr>
              <a:t>mezzanine card </a:t>
            </a:r>
            <a:r>
              <a:rPr lang="en-US" sz="1800" dirty="0" smtClean="0"/>
              <a:t>–</a:t>
            </a:r>
            <a:r>
              <a:rPr lang="en-US" sz="1800" dirty="0" smtClean="0">
                <a:sym typeface="Wingdings"/>
              </a:rPr>
              <a:t> L2  </a:t>
            </a:r>
            <a:r>
              <a:rPr lang="en-US" sz="1800" dirty="0" smtClean="0"/>
              <a:t>–</a:t>
            </a:r>
            <a:r>
              <a:rPr lang="en-US" sz="1800" dirty="0" smtClean="0">
                <a:sym typeface="Wingdings"/>
              </a:rPr>
              <a:t> L3</a:t>
            </a:r>
          </a:p>
          <a:p>
            <a:r>
              <a:rPr lang="en-US" sz="1800" dirty="0" smtClean="0">
                <a:sym typeface="Wingdings"/>
              </a:rPr>
              <a:t>               - coordinate with CTA-EU MST cameras</a:t>
            </a:r>
          </a:p>
          <a:p>
            <a:r>
              <a:rPr lang="en-US" sz="1800" u="sng" dirty="0" smtClean="0">
                <a:sym typeface="Wingdings"/>
              </a:rPr>
              <a:t>Camera segmentation</a:t>
            </a:r>
            <a:r>
              <a:rPr lang="en-US" sz="1800" dirty="0" smtClean="0">
                <a:sym typeface="Wingdings"/>
              </a:rPr>
              <a:t>:</a:t>
            </a:r>
          </a:p>
          <a:p>
            <a:r>
              <a:rPr lang="en-US" sz="1800" dirty="0" smtClean="0">
                <a:sym typeface="Wingdings"/>
              </a:rPr>
              <a:t>               - deal with boundaries</a:t>
            </a:r>
          </a:p>
          <a:p>
            <a:r>
              <a:rPr lang="en-US" sz="1800" dirty="0" smtClean="0">
                <a:sym typeface="Wingdings"/>
              </a:rPr>
              <a:t>               - simulate</a:t>
            </a:r>
          </a:p>
          <a:p>
            <a:r>
              <a:rPr lang="en-US" sz="1800" u="sng" dirty="0" smtClean="0">
                <a:sym typeface="Wingdings"/>
              </a:rPr>
              <a:t>DACQ</a:t>
            </a:r>
            <a:r>
              <a:rPr lang="en-US" sz="1800" dirty="0" smtClean="0">
                <a:sym typeface="Wingdings"/>
              </a:rPr>
              <a:t>:</a:t>
            </a:r>
          </a:p>
          <a:p>
            <a:r>
              <a:rPr lang="en-US" sz="1800" dirty="0" smtClean="0">
                <a:sym typeface="Wingdings"/>
              </a:rPr>
              <a:t>               - array trigger info: tel. ids, time stamps (tel. ids), trigger maps (tel. ids), …</a:t>
            </a:r>
          </a:p>
          <a:p>
            <a:r>
              <a:rPr lang="en-US" sz="1800" dirty="0" smtClean="0">
                <a:sym typeface="Wingdings"/>
              </a:rPr>
              <a:t>  </a:t>
            </a:r>
            <a:endParaRPr lang="en-US" sz="1800" dirty="0" smtClean="0">
              <a:sym typeface="Wingdings"/>
            </a:endParaRPr>
          </a:p>
          <a:p>
            <a:r>
              <a:rPr lang="en-US" sz="1800" u="sng" dirty="0" smtClean="0">
                <a:sym typeface="Wingdings"/>
              </a:rPr>
              <a:t>Telescope mechanical</a:t>
            </a:r>
            <a:r>
              <a:rPr lang="en-US" sz="1800" dirty="0" smtClean="0">
                <a:sym typeface="Wingdings"/>
              </a:rPr>
              <a:t>:</a:t>
            </a:r>
          </a:p>
          <a:p>
            <a:r>
              <a:rPr lang="en-US" sz="1800" dirty="0" smtClean="0">
                <a:sym typeface="Wingdings"/>
              </a:rPr>
              <a:t>               - optical fiber paths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 </a:t>
            </a:r>
          </a:p>
          <a:p>
            <a:r>
              <a:rPr lang="en-US" sz="2000" dirty="0" smtClean="0"/>
              <a:t> </a:t>
            </a:r>
            <a:endParaRPr lang="en-US" sz="20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stedGraphic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15900" y="118532"/>
            <a:ext cx="1549400" cy="1104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3760" y="1985441"/>
            <a:ext cx="648126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4800"/>
              </a:spcAft>
              <a:buClr>
                <a:srgbClr val="06FF46"/>
              </a:buClr>
              <a:buFont typeface="Wingdings" charset="2"/>
              <a:buChar char="§"/>
            </a:pPr>
            <a:r>
              <a:rPr lang="en-US" sz="2000" b="1" dirty="0" smtClean="0"/>
              <a:t> </a:t>
            </a:r>
            <a:r>
              <a:rPr lang="en-US" sz="2400" b="1" dirty="0" smtClean="0"/>
              <a:t>Purpose and</a:t>
            </a:r>
            <a:r>
              <a:rPr lang="en-US" sz="2400" b="1" dirty="0" smtClean="0"/>
              <a:t> Concept of </a:t>
            </a:r>
            <a:r>
              <a:rPr lang="en-US" sz="2400" b="1" dirty="0" smtClean="0"/>
              <a:t>the Array Trigger</a:t>
            </a:r>
          </a:p>
          <a:p>
            <a:pPr>
              <a:spcAft>
                <a:spcPts val="4800"/>
              </a:spcAft>
              <a:buClr>
                <a:srgbClr val="06FF46"/>
              </a:buClr>
              <a:buFont typeface="Wingdings" charset="2"/>
              <a:buChar char="§"/>
            </a:pPr>
            <a:r>
              <a:rPr lang="en-US" sz="2400" b="1" dirty="0" smtClean="0"/>
              <a:t> Layout and Implementation.</a:t>
            </a:r>
          </a:p>
          <a:p>
            <a:pPr>
              <a:spcAft>
                <a:spcPts val="4800"/>
              </a:spcAft>
              <a:buClr>
                <a:srgbClr val="06FF46"/>
              </a:buClr>
              <a:buFont typeface="Wingdings" charset="2"/>
              <a:buChar char="§"/>
            </a:pPr>
            <a:r>
              <a:rPr lang="en-US" sz="2400" b="1" dirty="0" smtClean="0"/>
              <a:t> </a:t>
            </a:r>
            <a:r>
              <a:rPr lang="en-US" sz="2400" b="1" dirty="0" smtClean="0"/>
              <a:t>Specifications and Interfaces</a:t>
            </a:r>
            <a:r>
              <a:rPr lang="en-US" sz="2400" b="1" dirty="0" smtClean="0"/>
              <a:t>.</a:t>
            </a:r>
            <a:endParaRPr lang="en-US" sz="2400" b="1" dirty="0" smtClean="0"/>
          </a:p>
          <a:p>
            <a:pPr>
              <a:spcAft>
                <a:spcPts val="4800"/>
              </a:spcAft>
              <a:buClr>
                <a:srgbClr val="06FF46"/>
              </a:buClr>
              <a:buFont typeface="Wingdings" charset="2"/>
              <a:buChar char="§"/>
            </a:pPr>
            <a:r>
              <a:rPr lang="en-US" sz="2400" b="1" dirty="0" smtClean="0"/>
              <a:t> </a:t>
            </a:r>
            <a:r>
              <a:rPr lang="en-US" sz="2400" b="1" dirty="0" smtClean="0"/>
              <a:t>Technology</a:t>
            </a:r>
            <a:r>
              <a:rPr lang="en-US" sz="2400" b="1" dirty="0" smtClean="0"/>
              <a:t>. </a:t>
            </a:r>
            <a:endParaRPr lang="en-US" sz="2400" b="1" dirty="0"/>
          </a:p>
        </p:txBody>
      </p:sp>
      <p:pic>
        <p:nvPicPr>
          <p:cNvPr id="9" name="Picture 8" descr="ANL-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1966" y="152397"/>
            <a:ext cx="1228270" cy="102661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" y="6226315"/>
            <a:ext cx="840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Feb.</a:t>
            </a:r>
            <a:r>
              <a:rPr lang="en-US" sz="1600" dirty="0" smtClean="0"/>
              <a:t> </a:t>
            </a:r>
            <a:r>
              <a:rPr lang="en-US" sz="1600" dirty="0" smtClean="0"/>
              <a:t>25</a:t>
            </a:r>
            <a:r>
              <a:rPr lang="en-US" sz="1600" dirty="0" smtClean="0"/>
              <a:t> </a:t>
            </a:r>
            <a:r>
              <a:rPr lang="en-US" sz="1600" dirty="0" smtClean="0"/>
              <a:t>2012                         </a:t>
            </a:r>
            <a:r>
              <a:rPr lang="en-US" sz="1600" dirty="0" smtClean="0"/>
              <a:t> </a:t>
            </a:r>
            <a:r>
              <a:rPr lang="en-US" sz="1600" dirty="0" smtClean="0"/>
              <a:t>CTA-US Meeting, </a:t>
            </a:r>
            <a:r>
              <a:rPr lang="en-US" sz="1600" dirty="0" smtClean="0"/>
              <a:t>SLAC                           Frank Krennrich                                                                                                                                                                      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5"/>
          <p:cNvSpPr>
            <a:spLocks noChangeAspect="1" noChangeArrowheads="1"/>
          </p:cNvSpPr>
          <p:nvPr/>
        </p:nvSpPr>
        <p:spPr bwMode="auto">
          <a:xfrm>
            <a:off x="6113463" y="4414834"/>
            <a:ext cx="552450" cy="566737"/>
          </a:xfrm>
          <a:prstGeom prst="ellipse">
            <a:avLst/>
          </a:prstGeom>
          <a:solidFill>
            <a:schemeClr val="accent2">
              <a:alpha val="7097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11093" tIns="55547" rIns="111093" bIns="55547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6" descr="view_xz_001"/>
          <p:cNvPicPr>
            <a:picLocks noChangeAspect="1" noChangeArrowheads="1"/>
          </p:cNvPicPr>
          <p:nvPr/>
        </p:nvPicPr>
        <p:blipFill>
          <a:blip r:embed="rId3">
            <a:alphaModFix amt="71000"/>
          </a:blip>
          <a:srcRect/>
          <a:stretch>
            <a:fillRect/>
          </a:stretch>
        </p:blipFill>
        <p:spPr bwMode="auto">
          <a:xfrm>
            <a:off x="4651375" y="977896"/>
            <a:ext cx="2051050" cy="2568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7" descr="view_xz_001_p"/>
          <p:cNvPicPr>
            <a:picLocks noChangeAspect="1" noChangeArrowheads="1"/>
          </p:cNvPicPr>
          <p:nvPr/>
        </p:nvPicPr>
        <p:blipFill>
          <a:blip r:embed="rId4">
            <a:alphaModFix amt="90000"/>
          </a:blip>
          <a:srcRect/>
          <a:stretch>
            <a:fillRect/>
          </a:stretch>
        </p:blipFill>
        <p:spPr bwMode="auto">
          <a:xfrm>
            <a:off x="6861175" y="961883"/>
            <a:ext cx="2049463" cy="2584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8" descr="view_xz_001"/>
          <p:cNvPicPr>
            <a:picLocks noChangeAspect="1" noChangeArrowheads="1"/>
          </p:cNvPicPr>
          <p:nvPr/>
        </p:nvPicPr>
        <p:blipFill>
          <a:blip r:embed="rId3">
            <a:alphaModFix amt="71000"/>
          </a:blip>
          <a:srcRect/>
          <a:stretch>
            <a:fillRect/>
          </a:stretch>
        </p:blipFill>
        <p:spPr bwMode="auto">
          <a:xfrm>
            <a:off x="4651375" y="977896"/>
            <a:ext cx="2051050" cy="2568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spect="1" noChangeArrowheads="1"/>
          </p:cNvSpPr>
          <p:nvPr/>
        </p:nvSpPr>
        <p:spPr bwMode="auto">
          <a:xfrm>
            <a:off x="5200650" y="1244596"/>
            <a:ext cx="904029" cy="51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1093" tIns="55547" rIns="111093" bIns="55547">
            <a:prstTxWarp prst="textNoShape">
              <a:avLst/>
            </a:prstTxWarp>
            <a:spAutoFit/>
          </a:bodyPr>
          <a:lstStyle/>
          <a:p>
            <a:pPr defTabSz="1008063" eaLnBrk="1" hangingPunct="1"/>
            <a:r>
              <a:rPr lang="en-US" sz="2600" dirty="0" err="1">
                <a:latin typeface="Symbol" charset="2"/>
                <a:ea typeface="Arial Unicode MS" charset="0"/>
                <a:cs typeface="Arial Unicode MS" charset="0"/>
              </a:rPr>
              <a:t></a:t>
            </a:r>
            <a:r>
              <a:rPr lang="en-US" sz="2600" dirty="0">
                <a:latin typeface="Times New Roman" charset="0"/>
                <a:ea typeface="Arial Unicode MS" charset="0"/>
                <a:cs typeface="Arial Unicode MS" charset="0"/>
              </a:rPr>
              <a:t>-ray</a:t>
            </a:r>
          </a:p>
        </p:txBody>
      </p:sp>
      <p:sp>
        <p:nvSpPr>
          <p:cNvPr id="8" name="Text Box 10"/>
          <p:cNvSpPr txBox="1">
            <a:spLocks noChangeAspect="1" noChangeArrowheads="1"/>
          </p:cNvSpPr>
          <p:nvPr/>
        </p:nvSpPr>
        <p:spPr bwMode="auto">
          <a:xfrm>
            <a:off x="7345363" y="1003296"/>
            <a:ext cx="108426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1093" tIns="55547" rIns="111093" bIns="55547">
            <a:prstTxWarp prst="textNoShape">
              <a:avLst/>
            </a:prstTxWarp>
            <a:spAutoFit/>
          </a:bodyPr>
          <a:lstStyle/>
          <a:p>
            <a:pPr defTabSz="1008063" eaLnBrk="1" hangingPunct="1"/>
            <a:r>
              <a:rPr lang="en-US" sz="2600" dirty="0">
                <a:solidFill>
                  <a:srgbClr val="666666"/>
                </a:solidFill>
                <a:latin typeface="Times New Roman" charset="0"/>
                <a:ea typeface="Arial Unicode MS" charset="0"/>
                <a:cs typeface="Arial Unicode MS" charset="0"/>
              </a:rPr>
              <a:t>proton</a:t>
            </a:r>
          </a:p>
        </p:txBody>
      </p:sp>
      <p:sp>
        <p:nvSpPr>
          <p:cNvPr id="9" name="Oval 11"/>
          <p:cNvSpPr>
            <a:spLocks noChangeAspect="1" noChangeArrowheads="1"/>
          </p:cNvSpPr>
          <p:nvPr/>
        </p:nvSpPr>
        <p:spPr bwMode="auto">
          <a:xfrm>
            <a:off x="4694238" y="4414834"/>
            <a:ext cx="552450" cy="566737"/>
          </a:xfrm>
          <a:prstGeom prst="ellipse">
            <a:avLst/>
          </a:prstGeom>
          <a:solidFill>
            <a:schemeClr val="accent2">
              <a:alpha val="7097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11093" tIns="55547" rIns="111093" bIns="55547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spect="1" noChangeArrowheads="1"/>
          </p:cNvSpPr>
          <p:nvPr/>
        </p:nvSpPr>
        <p:spPr bwMode="auto">
          <a:xfrm>
            <a:off x="5364163" y="5426071"/>
            <a:ext cx="552450" cy="566738"/>
          </a:xfrm>
          <a:prstGeom prst="ellipse">
            <a:avLst/>
          </a:prstGeom>
          <a:solidFill>
            <a:schemeClr val="accent2">
              <a:alpha val="7097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11093" tIns="55547" rIns="111093" bIns="55547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Oval 13"/>
          <p:cNvSpPr>
            <a:spLocks noChangeAspect="1" noChangeArrowheads="1"/>
          </p:cNvSpPr>
          <p:nvPr/>
        </p:nvSpPr>
        <p:spPr bwMode="auto">
          <a:xfrm>
            <a:off x="4965700" y="4697409"/>
            <a:ext cx="4763" cy="4762"/>
          </a:xfrm>
          <a:prstGeom prst="ellipse">
            <a:avLst/>
          </a:prstGeom>
          <a:solidFill>
            <a:srgbClr val="000000">
              <a:alpha val="70979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111093" tIns="55547" rIns="111093" bIns="55547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Oval 14"/>
          <p:cNvSpPr>
            <a:spLocks noChangeAspect="1" noChangeArrowheads="1"/>
          </p:cNvSpPr>
          <p:nvPr/>
        </p:nvSpPr>
        <p:spPr bwMode="auto">
          <a:xfrm>
            <a:off x="5640388" y="5710234"/>
            <a:ext cx="4762" cy="4762"/>
          </a:xfrm>
          <a:prstGeom prst="ellipse">
            <a:avLst/>
          </a:prstGeom>
          <a:solidFill>
            <a:srgbClr val="000000">
              <a:alpha val="70979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111093" tIns="55547" rIns="111093" bIns="55547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Oval 15"/>
          <p:cNvSpPr>
            <a:spLocks noChangeAspect="1" noChangeArrowheads="1"/>
          </p:cNvSpPr>
          <p:nvPr/>
        </p:nvSpPr>
        <p:spPr bwMode="auto">
          <a:xfrm>
            <a:off x="6389688" y="4692646"/>
            <a:ext cx="4762" cy="4763"/>
          </a:xfrm>
          <a:prstGeom prst="ellipse">
            <a:avLst/>
          </a:prstGeom>
          <a:solidFill>
            <a:srgbClr val="000000">
              <a:alpha val="70979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111093" tIns="55547" rIns="111093" bIns="55547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Line 16"/>
          <p:cNvSpPr>
            <a:spLocks noChangeAspect="1" noChangeShapeType="1"/>
          </p:cNvSpPr>
          <p:nvPr/>
        </p:nvSpPr>
        <p:spPr bwMode="auto">
          <a:xfrm flipV="1">
            <a:off x="4967288" y="3705221"/>
            <a:ext cx="1025525" cy="1025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11093" tIns="55547" rIns="111093" bIns="55547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Line 17"/>
          <p:cNvSpPr>
            <a:spLocks noChangeAspect="1" noChangeShapeType="1"/>
          </p:cNvSpPr>
          <p:nvPr/>
        </p:nvSpPr>
        <p:spPr bwMode="auto">
          <a:xfrm flipH="1" flipV="1">
            <a:off x="5676900" y="3784596"/>
            <a:ext cx="0" cy="2051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11093" tIns="55547" rIns="111093" bIns="55547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Line 18"/>
          <p:cNvSpPr>
            <a:spLocks noChangeAspect="1" noChangeShapeType="1"/>
          </p:cNvSpPr>
          <p:nvPr/>
        </p:nvSpPr>
        <p:spPr bwMode="auto">
          <a:xfrm flipH="1" flipV="1">
            <a:off x="5440363" y="4021134"/>
            <a:ext cx="946150" cy="709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11093" tIns="55547" rIns="111093" bIns="55547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AutoShape 19"/>
          <p:cNvSpPr>
            <a:spLocks noChangeAspect="1" noChangeArrowheads="1"/>
          </p:cNvSpPr>
          <p:nvPr/>
        </p:nvSpPr>
        <p:spPr bwMode="auto">
          <a:xfrm>
            <a:off x="5597525" y="4098921"/>
            <a:ext cx="39688" cy="39688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0000">
              <a:alpha val="7097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111093" tIns="55547" rIns="111093" bIns="55547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20"/>
          <p:cNvSpPr>
            <a:spLocks noChangeAspect="1" noChangeArrowheads="1"/>
          </p:cNvSpPr>
          <p:nvPr/>
        </p:nvSpPr>
        <p:spPr bwMode="auto">
          <a:xfrm>
            <a:off x="4651375" y="3625846"/>
            <a:ext cx="2051050" cy="2682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11093" tIns="55547" rIns="111093" bIns="55547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21"/>
          <p:cNvSpPr>
            <a:spLocks noChangeAspect="1" noChangeArrowheads="1"/>
          </p:cNvSpPr>
          <p:nvPr/>
        </p:nvSpPr>
        <p:spPr bwMode="auto">
          <a:xfrm>
            <a:off x="6859588" y="3625846"/>
            <a:ext cx="2051050" cy="2682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11093" tIns="55547" rIns="111093" bIns="55547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Oval 22"/>
          <p:cNvSpPr>
            <a:spLocks noChangeAspect="1" noChangeArrowheads="1"/>
          </p:cNvSpPr>
          <p:nvPr/>
        </p:nvSpPr>
        <p:spPr bwMode="auto">
          <a:xfrm rot="2079586" flipH="1">
            <a:off x="4887913" y="4573584"/>
            <a:ext cx="79375" cy="314325"/>
          </a:xfrm>
          <a:prstGeom prst="ellipse">
            <a:avLst/>
          </a:prstGeom>
          <a:solidFill>
            <a:schemeClr val="hlink">
              <a:alpha val="70979"/>
            </a:schemeClr>
          </a:solidFill>
          <a:ln w="9525">
            <a:noFill/>
            <a:round/>
            <a:headEnd/>
            <a:tailEnd/>
          </a:ln>
        </p:spPr>
        <p:txBody>
          <a:bodyPr wrap="none" lIns="111093" tIns="55547" rIns="111093" bIns="55547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Oval 23"/>
          <p:cNvSpPr>
            <a:spLocks noChangeAspect="1" noChangeArrowheads="1"/>
          </p:cNvSpPr>
          <p:nvPr/>
        </p:nvSpPr>
        <p:spPr bwMode="auto">
          <a:xfrm>
            <a:off x="4887913" y="4730746"/>
            <a:ext cx="57150" cy="57150"/>
          </a:xfrm>
          <a:prstGeom prst="ellipse">
            <a:avLst/>
          </a:prstGeom>
          <a:solidFill>
            <a:srgbClr val="FF0000">
              <a:alpha val="7097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11093" tIns="55547" rIns="111093" bIns="55547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Oval 24"/>
          <p:cNvSpPr>
            <a:spLocks noChangeAspect="1" noChangeArrowheads="1"/>
          </p:cNvSpPr>
          <p:nvPr/>
        </p:nvSpPr>
        <p:spPr bwMode="auto">
          <a:xfrm rot="18879091" flipH="1">
            <a:off x="6425406" y="4612478"/>
            <a:ext cx="79375" cy="315912"/>
          </a:xfrm>
          <a:prstGeom prst="ellipse">
            <a:avLst/>
          </a:prstGeom>
          <a:solidFill>
            <a:schemeClr val="hlink">
              <a:alpha val="70979"/>
            </a:schemeClr>
          </a:solidFill>
          <a:ln w="9525">
            <a:noFill/>
            <a:round/>
            <a:headEnd/>
            <a:tailEnd/>
          </a:ln>
        </p:spPr>
        <p:txBody>
          <a:bodyPr wrap="none" lIns="111093" tIns="55547" rIns="111093" bIns="55547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Oval 25"/>
          <p:cNvSpPr>
            <a:spLocks noChangeAspect="1" noChangeArrowheads="1"/>
          </p:cNvSpPr>
          <p:nvPr/>
        </p:nvSpPr>
        <p:spPr bwMode="auto">
          <a:xfrm rot="246493" flipH="1">
            <a:off x="5676900" y="5676896"/>
            <a:ext cx="79375" cy="315913"/>
          </a:xfrm>
          <a:prstGeom prst="ellipse">
            <a:avLst/>
          </a:prstGeom>
          <a:solidFill>
            <a:schemeClr val="hlink">
              <a:alpha val="70979"/>
            </a:schemeClr>
          </a:solidFill>
          <a:ln w="9525">
            <a:noFill/>
            <a:round/>
            <a:headEnd/>
            <a:tailEnd/>
          </a:ln>
        </p:spPr>
        <p:txBody>
          <a:bodyPr wrap="none" lIns="111093" tIns="55547" rIns="111093" bIns="55547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Oval 26"/>
          <p:cNvSpPr>
            <a:spLocks noChangeAspect="1" noChangeArrowheads="1"/>
          </p:cNvSpPr>
          <p:nvPr/>
        </p:nvSpPr>
        <p:spPr bwMode="auto">
          <a:xfrm>
            <a:off x="5676900" y="5856284"/>
            <a:ext cx="57150" cy="57150"/>
          </a:xfrm>
          <a:prstGeom prst="ellipse">
            <a:avLst/>
          </a:prstGeom>
          <a:solidFill>
            <a:srgbClr val="FF0000">
              <a:alpha val="7097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11093" tIns="55547" rIns="111093" bIns="55547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Oval 27"/>
          <p:cNvSpPr>
            <a:spLocks noChangeAspect="1" noChangeArrowheads="1"/>
          </p:cNvSpPr>
          <p:nvPr/>
        </p:nvSpPr>
        <p:spPr bwMode="auto">
          <a:xfrm>
            <a:off x="6408738" y="4730746"/>
            <a:ext cx="57150" cy="57150"/>
          </a:xfrm>
          <a:prstGeom prst="ellipse">
            <a:avLst/>
          </a:prstGeom>
          <a:solidFill>
            <a:srgbClr val="FF0000">
              <a:alpha val="7097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11093" tIns="55547" rIns="111093" bIns="55547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Oval 28"/>
          <p:cNvSpPr>
            <a:spLocks noChangeAspect="1" noChangeArrowheads="1"/>
          </p:cNvSpPr>
          <p:nvPr/>
        </p:nvSpPr>
        <p:spPr bwMode="auto">
          <a:xfrm>
            <a:off x="8321675" y="4414834"/>
            <a:ext cx="552450" cy="566737"/>
          </a:xfrm>
          <a:prstGeom prst="ellipse">
            <a:avLst/>
          </a:prstGeom>
          <a:solidFill>
            <a:schemeClr val="accent2">
              <a:alpha val="7097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11093" tIns="55547" rIns="111093" bIns="55547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Oval 29"/>
          <p:cNvSpPr>
            <a:spLocks noChangeAspect="1" noChangeArrowheads="1"/>
          </p:cNvSpPr>
          <p:nvPr/>
        </p:nvSpPr>
        <p:spPr bwMode="auto">
          <a:xfrm>
            <a:off x="6902450" y="4414834"/>
            <a:ext cx="552450" cy="566737"/>
          </a:xfrm>
          <a:prstGeom prst="ellipse">
            <a:avLst/>
          </a:prstGeom>
          <a:solidFill>
            <a:schemeClr val="accent2">
              <a:alpha val="7097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11093" tIns="55547" rIns="111093" bIns="55547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Oval 30"/>
          <p:cNvSpPr>
            <a:spLocks noChangeAspect="1" noChangeArrowheads="1"/>
          </p:cNvSpPr>
          <p:nvPr/>
        </p:nvSpPr>
        <p:spPr bwMode="auto">
          <a:xfrm>
            <a:off x="7572375" y="5426071"/>
            <a:ext cx="552450" cy="566738"/>
          </a:xfrm>
          <a:prstGeom prst="ellipse">
            <a:avLst/>
          </a:prstGeom>
          <a:solidFill>
            <a:schemeClr val="accent2">
              <a:alpha val="7097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11093" tIns="55547" rIns="111093" bIns="55547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" name="Oval 31"/>
          <p:cNvSpPr>
            <a:spLocks noChangeAspect="1" noChangeArrowheads="1"/>
          </p:cNvSpPr>
          <p:nvPr/>
        </p:nvSpPr>
        <p:spPr bwMode="auto">
          <a:xfrm>
            <a:off x="7173913" y="4697409"/>
            <a:ext cx="4762" cy="4762"/>
          </a:xfrm>
          <a:prstGeom prst="ellipse">
            <a:avLst/>
          </a:prstGeom>
          <a:solidFill>
            <a:srgbClr val="000000">
              <a:alpha val="70979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111093" tIns="55547" rIns="111093" bIns="55547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Oval 32"/>
          <p:cNvSpPr>
            <a:spLocks noChangeAspect="1" noChangeArrowheads="1"/>
          </p:cNvSpPr>
          <p:nvPr/>
        </p:nvSpPr>
        <p:spPr bwMode="auto">
          <a:xfrm>
            <a:off x="7848600" y="5710234"/>
            <a:ext cx="4763" cy="4762"/>
          </a:xfrm>
          <a:prstGeom prst="ellipse">
            <a:avLst/>
          </a:prstGeom>
          <a:solidFill>
            <a:srgbClr val="000000">
              <a:alpha val="70979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111093" tIns="55547" rIns="111093" bIns="55547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" name="Oval 33"/>
          <p:cNvSpPr>
            <a:spLocks noChangeAspect="1" noChangeArrowheads="1"/>
          </p:cNvSpPr>
          <p:nvPr/>
        </p:nvSpPr>
        <p:spPr bwMode="auto">
          <a:xfrm>
            <a:off x="8597900" y="4692646"/>
            <a:ext cx="4763" cy="4763"/>
          </a:xfrm>
          <a:prstGeom prst="ellipse">
            <a:avLst/>
          </a:prstGeom>
          <a:solidFill>
            <a:srgbClr val="000000">
              <a:alpha val="70979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111093" tIns="55547" rIns="111093" bIns="55547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Line 34"/>
          <p:cNvSpPr>
            <a:spLocks noChangeAspect="1" noChangeShapeType="1"/>
          </p:cNvSpPr>
          <p:nvPr/>
        </p:nvSpPr>
        <p:spPr bwMode="auto">
          <a:xfrm flipV="1">
            <a:off x="7175500" y="3746496"/>
            <a:ext cx="0" cy="1141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11093" tIns="55547" rIns="111093" bIns="55547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Line 35"/>
          <p:cNvSpPr>
            <a:spLocks noChangeAspect="1" noChangeShapeType="1"/>
          </p:cNvSpPr>
          <p:nvPr/>
        </p:nvSpPr>
        <p:spPr bwMode="auto">
          <a:xfrm flipV="1">
            <a:off x="7835900" y="3862384"/>
            <a:ext cx="393700" cy="1893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11093" tIns="55547" rIns="111093" bIns="55547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" name="Line 36"/>
          <p:cNvSpPr>
            <a:spLocks noChangeShapeType="1"/>
          </p:cNvSpPr>
          <p:nvPr/>
        </p:nvSpPr>
        <p:spPr bwMode="auto">
          <a:xfrm flipH="1" flipV="1">
            <a:off x="7005638" y="3898896"/>
            <a:ext cx="1589087" cy="831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11093" tIns="55547" rIns="111093" bIns="55547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" name="AutoShape 37"/>
          <p:cNvSpPr>
            <a:spLocks noChangeAspect="1" noChangeArrowheads="1"/>
          </p:cNvSpPr>
          <p:nvPr/>
        </p:nvSpPr>
        <p:spPr bwMode="auto">
          <a:xfrm>
            <a:off x="7805738" y="4098921"/>
            <a:ext cx="39687" cy="39688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0000">
              <a:alpha val="7097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111093" tIns="55547" rIns="111093" bIns="55547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" name="Rectangle 38"/>
          <p:cNvSpPr>
            <a:spLocks noChangeAspect="1" noChangeArrowheads="1"/>
          </p:cNvSpPr>
          <p:nvPr/>
        </p:nvSpPr>
        <p:spPr bwMode="auto">
          <a:xfrm>
            <a:off x="6859588" y="3625846"/>
            <a:ext cx="2051050" cy="2682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11093" tIns="55547" rIns="111093" bIns="55547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Oval 39"/>
          <p:cNvSpPr>
            <a:spLocks noChangeAspect="1" noChangeArrowheads="1"/>
          </p:cNvSpPr>
          <p:nvPr/>
        </p:nvSpPr>
        <p:spPr bwMode="auto">
          <a:xfrm rot="2079586" flipH="1">
            <a:off x="7018338" y="4573584"/>
            <a:ext cx="236537" cy="314325"/>
          </a:xfrm>
          <a:prstGeom prst="ellipse">
            <a:avLst/>
          </a:prstGeom>
          <a:solidFill>
            <a:schemeClr val="hlink">
              <a:alpha val="70979"/>
            </a:schemeClr>
          </a:solidFill>
          <a:ln w="9525">
            <a:noFill/>
            <a:round/>
            <a:headEnd/>
            <a:tailEnd/>
          </a:ln>
        </p:spPr>
        <p:txBody>
          <a:bodyPr wrap="none" lIns="111093" tIns="55547" rIns="111093" bIns="55547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" name="Oval 40"/>
          <p:cNvSpPr>
            <a:spLocks noChangeAspect="1" noChangeArrowheads="1"/>
          </p:cNvSpPr>
          <p:nvPr/>
        </p:nvSpPr>
        <p:spPr bwMode="auto">
          <a:xfrm>
            <a:off x="7118350" y="4830759"/>
            <a:ext cx="57150" cy="57150"/>
          </a:xfrm>
          <a:prstGeom prst="ellipse">
            <a:avLst/>
          </a:prstGeom>
          <a:solidFill>
            <a:srgbClr val="FF0000">
              <a:alpha val="7097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11093" tIns="55547" rIns="111093" bIns="55547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" name="Oval 41"/>
          <p:cNvSpPr>
            <a:spLocks noChangeAspect="1" noChangeArrowheads="1"/>
          </p:cNvSpPr>
          <p:nvPr/>
        </p:nvSpPr>
        <p:spPr bwMode="auto">
          <a:xfrm rot="20663524" flipH="1">
            <a:off x="7805738" y="5676896"/>
            <a:ext cx="236537" cy="315913"/>
          </a:xfrm>
          <a:prstGeom prst="ellipse">
            <a:avLst/>
          </a:prstGeom>
          <a:solidFill>
            <a:schemeClr val="hlink">
              <a:alpha val="70979"/>
            </a:schemeClr>
          </a:solidFill>
          <a:ln w="9525">
            <a:noFill/>
            <a:round/>
            <a:headEnd/>
            <a:tailEnd/>
          </a:ln>
        </p:spPr>
        <p:txBody>
          <a:bodyPr wrap="none" lIns="111093" tIns="55547" rIns="111093" bIns="55547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" name="Oval 42"/>
          <p:cNvSpPr>
            <a:spLocks noChangeAspect="1" noChangeArrowheads="1"/>
          </p:cNvSpPr>
          <p:nvPr/>
        </p:nvSpPr>
        <p:spPr bwMode="auto">
          <a:xfrm>
            <a:off x="7805738" y="5778496"/>
            <a:ext cx="58737" cy="57150"/>
          </a:xfrm>
          <a:prstGeom prst="ellipse">
            <a:avLst/>
          </a:prstGeom>
          <a:solidFill>
            <a:srgbClr val="FF0000">
              <a:alpha val="7097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11093" tIns="55547" rIns="111093" bIns="55547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" name="Oval 43"/>
          <p:cNvSpPr>
            <a:spLocks noChangeAspect="1" noChangeArrowheads="1"/>
          </p:cNvSpPr>
          <p:nvPr/>
        </p:nvSpPr>
        <p:spPr bwMode="auto">
          <a:xfrm rot="18310976" flipH="1">
            <a:off x="8555832" y="4612477"/>
            <a:ext cx="236538" cy="314325"/>
          </a:xfrm>
          <a:prstGeom prst="ellipse">
            <a:avLst/>
          </a:prstGeom>
          <a:solidFill>
            <a:schemeClr val="hlink">
              <a:alpha val="70979"/>
            </a:schemeClr>
          </a:solidFill>
          <a:ln w="9525">
            <a:noFill/>
            <a:round/>
            <a:headEnd/>
            <a:tailEnd/>
          </a:ln>
        </p:spPr>
        <p:txBody>
          <a:bodyPr wrap="none" lIns="111093" tIns="55547" rIns="111093" bIns="55547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" name="Oval 44"/>
          <p:cNvSpPr>
            <a:spLocks noChangeAspect="1" noChangeArrowheads="1"/>
          </p:cNvSpPr>
          <p:nvPr/>
        </p:nvSpPr>
        <p:spPr bwMode="auto">
          <a:xfrm>
            <a:off x="8616950" y="4730746"/>
            <a:ext cx="57150" cy="57150"/>
          </a:xfrm>
          <a:prstGeom prst="ellipse">
            <a:avLst/>
          </a:prstGeom>
          <a:solidFill>
            <a:srgbClr val="FF0000">
              <a:alpha val="7097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11093" tIns="55547" rIns="111093" bIns="55547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" name="Line 45"/>
          <p:cNvSpPr>
            <a:spLocks noChangeAspect="1" noChangeShapeType="1"/>
          </p:cNvSpPr>
          <p:nvPr/>
        </p:nvSpPr>
        <p:spPr bwMode="auto">
          <a:xfrm flipH="1" flipV="1">
            <a:off x="7162800" y="3975096"/>
            <a:ext cx="658813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Rectangle 46"/>
          <p:cNvSpPr>
            <a:spLocks noChangeArrowheads="1"/>
          </p:cNvSpPr>
          <p:nvPr/>
        </p:nvSpPr>
        <p:spPr bwMode="auto">
          <a:xfrm>
            <a:off x="7467600" y="3527421"/>
            <a:ext cx="4302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Times" charset="0"/>
              </a:rPr>
              <a:t>d</a:t>
            </a:r>
            <a:r>
              <a:rPr lang="en-US" sz="2800" baseline="-25000">
                <a:latin typeface="Times" charset="0"/>
              </a:rPr>
              <a:t>i</a:t>
            </a:r>
            <a:endParaRPr lang="en-US" sz="2800">
              <a:latin typeface="Times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19612" y="97366"/>
            <a:ext cx="6577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Cosmic-Ray Shield 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5"/>
          <p:cNvSpPr>
            <a:spLocks noChangeAspect="1" noChangeArrowheads="1"/>
          </p:cNvSpPr>
          <p:nvPr/>
        </p:nvSpPr>
        <p:spPr bwMode="auto">
          <a:xfrm>
            <a:off x="6113463" y="4414834"/>
            <a:ext cx="552450" cy="566737"/>
          </a:xfrm>
          <a:prstGeom prst="ellipse">
            <a:avLst/>
          </a:prstGeom>
          <a:solidFill>
            <a:schemeClr val="accent2">
              <a:alpha val="7097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11093" tIns="55547" rIns="111093" bIns="55547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6" descr="view_xz_001"/>
          <p:cNvPicPr>
            <a:picLocks noChangeAspect="1" noChangeArrowheads="1"/>
          </p:cNvPicPr>
          <p:nvPr/>
        </p:nvPicPr>
        <p:blipFill>
          <a:blip r:embed="rId3">
            <a:alphaModFix amt="71000"/>
          </a:blip>
          <a:srcRect/>
          <a:stretch>
            <a:fillRect/>
          </a:stretch>
        </p:blipFill>
        <p:spPr bwMode="auto">
          <a:xfrm>
            <a:off x="4651375" y="977896"/>
            <a:ext cx="2051050" cy="2568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7" descr="view_xz_001_p"/>
          <p:cNvPicPr>
            <a:picLocks noChangeAspect="1" noChangeArrowheads="1"/>
          </p:cNvPicPr>
          <p:nvPr/>
        </p:nvPicPr>
        <p:blipFill>
          <a:blip r:embed="rId4">
            <a:alphaModFix amt="90000"/>
          </a:blip>
          <a:srcRect/>
          <a:stretch>
            <a:fillRect/>
          </a:stretch>
        </p:blipFill>
        <p:spPr bwMode="auto">
          <a:xfrm>
            <a:off x="6861175" y="961883"/>
            <a:ext cx="2049463" cy="2584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8" descr="view_xz_001"/>
          <p:cNvPicPr>
            <a:picLocks noChangeAspect="1" noChangeArrowheads="1"/>
          </p:cNvPicPr>
          <p:nvPr/>
        </p:nvPicPr>
        <p:blipFill>
          <a:blip r:embed="rId3">
            <a:alphaModFix amt="71000"/>
          </a:blip>
          <a:srcRect/>
          <a:stretch>
            <a:fillRect/>
          </a:stretch>
        </p:blipFill>
        <p:spPr bwMode="auto">
          <a:xfrm>
            <a:off x="4651375" y="977896"/>
            <a:ext cx="2051050" cy="2568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spect="1" noChangeArrowheads="1"/>
          </p:cNvSpPr>
          <p:nvPr/>
        </p:nvSpPr>
        <p:spPr bwMode="auto">
          <a:xfrm>
            <a:off x="5200650" y="1244596"/>
            <a:ext cx="904029" cy="51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1093" tIns="55547" rIns="111093" bIns="55547">
            <a:prstTxWarp prst="textNoShape">
              <a:avLst/>
            </a:prstTxWarp>
            <a:spAutoFit/>
          </a:bodyPr>
          <a:lstStyle/>
          <a:p>
            <a:pPr defTabSz="1008063" eaLnBrk="1" hangingPunct="1"/>
            <a:r>
              <a:rPr lang="en-US" sz="2600" dirty="0" err="1">
                <a:latin typeface="Symbol" charset="2"/>
                <a:ea typeface="Arial Unicode MS" charset="0"/>
                <a:cs typeface="Arial Unicode MS" charset="0"/>
              </a:rPr>
              <a:t></a:t>
            </a:r>
            <a:r>
              <a:rPr lang="en-US" sz="2600" dirty="0">
                <a:latin typeface="Times New Roman" charset="0"/>
                <a:ea typeface="Arial Unicode MS" charset="0"/>
                <a:cs typeface="Arial Unicode MS" charset="0"/>
              </a:rPr>
              <a:t>-ray</a:t>
            </a:r>
          </a:p>
        </p:txBody>
      </p:sp>
      <p:sp>
        <p:nvSpPr>
          <p:cNvPr id="8" name="Text Box 10"/>
          <p:cNvSpPr txBox="1">
            <a:spLocks noChangeAspect="1" noChangeArrowheads="1"/>
          </p:cNvSpPr>
          <p:nvPr/>
        </p:nvSpPr>
        <p:spPr bwMode="auto">
          <a:xfrm>
            <a:off x="7345363" y="1003296"/>
            <a:ext cx="108426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1093" tIns="55547" rIns="111093" bIns="55547">
            <a:prstTxWarp prst="textNoShape">
              <a:avLst/>
            </a:prstTxWarp>
            <a:spAutoFit/>
          </a:bodyPr>
          <a:lstStyle/>
          <a:p>
            <a:pPr defTabSz="1008063" eaLnBrk="1" hangingPunct="1"/>
            <a:r>
              <a:rPr lang="en-US" sz="2600" dirty="0">
                <a:solidFill>
                  <a:srgbClr val="666666"/>
                </a:solidFill>
                <a:latin typeface="Times New Roman" charset="0"/>
                <a:ea typeface="Arial Unicode MS" charset="0"/>
                <a:cs typeface="Arial Unicode MS" charset="0"/>
              </a:rPr>
              <a:t>proton</a:t>
            </a:r>
          </a:p>
        </p:txBody>
      </p:sp>
      <p:sp>
        <p:nvSpPr>
          <p:cNvPr id="9" name="Oval 11"/>
          <p:cNvSpPr>
            <a:spLocks noChangeAspect="1" noChangeArrowheads="1"/>
          </p:cNvSpPr>
          <p:nvPr/>
        </p:nvSpPr>
        <p:spPr bwMode="auto">
          <a:xfrm>
            <a:off x="4694238" y="4414834"/>
            <a:ext cx="552450" cy="566737"/>
          </a:xfrm>
          <a:prstGeom prst="ellipse">
            <a:avLst/>
          </a:prstGeom>
          <a:solidFill>
            <a:schemeClr val="accent2">
              <a:alpha val="7097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11093" tIns="55547" rIns="111093" bIns="55547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spect="1" noChangeArrowheads="1"/>
          </p:cNvSpPr>
          <p:nvPr/>
        </p:nvSpPr>
        <p:spPr bwMode="auto">
          <a:xfrm>
            <a:off x="5364163" y="5426071"/>
            <a:ext cx="552450" cy="566738"/>
          </a:xfrm>
          <a:prstGeom prst="ellipse">
            <a:avLst/>
          </a:prstGeom>
          <a:solidFill>
            <a:schemeClr val="accent2">
              <a:alpha val="7097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11093" tIns="55547" rIns="111093" bIns="55547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Oval 13"/>
          <p:cNvSpPr>
            <a:spLocks noChangeAspect="1" noChangeArrowheads="1"/>
          </p:cNvSpPr>
          <p:nvPr/>
        </p:nvSpPr>
        <p:spPr bwMode="auto">
          <a:xfrm>
            <a:off x="4965700" y="4697409"/>
            <a:ext cx="4763" cy="4762"/>
          </a:xfrm>
          <a:prstGeom prst="ellipse">
            <a:avLst/>
          </a:prstGeom>
          <a:solidFill>
            <a:srgbClr val="000000">
              <a:alpha val="70979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111093" tIns="55547" rIns="111093" bIns="55547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Oval 14"/>
          <p:cNvSpPr>
            <a:spLocks noChangeAspect="1" noChangeArrowheads="1"/>
          </p:cNvSpPr>
          <p:nvPr/>
        </p:nvSpPr>
        <p:spPr bwMode="auto">
          <a:xfrm>
            <a:off x="5640388" y="5710234"/>
            <a:ext cx="4762" cy="4762"/>
          </a:xfrm>
          <a:prstGeom prst="ellipse">
            <a:avLst/>
          </a:prstGeom>
          <a:solidFill>
            <a:srgbClr val="000000">
              <a:alpha val="70979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111093" tIns="55547" rIns="111093" bIns="55547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Oval 15"/>
          <p:cNvSpPr>
            <a:spLocks noChangeAspect="1" noChangeArrowheads="1"/>
          </p:cNvSpPr>
          <p:nvPr/>
        </p:nvSpPr>
        <p:spPr bwMode="auto">
          <a:xfrm>
            <a:off x="6389688" y="4692646"/>
            <a:ext cx="4762" cy="4763"/>
          </a:xfrm>
          <a:prstGeom prst="ellipse">
            <a:avLst/>
          </a:prstGeom>
          <a:solidFill>
            <a:srgbClr val="000000">
              <a:alpha val="70979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111093" tIns="55547" rIns="111093" bIns="55547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Line 16"/>
          <p:cNvSpPr>
            <a:spLocks noChangeAspect="1" noChangeShapeType="1"/>
          </p:cNvSpPr>
          <p:nvPr/>
        </p:nvSpPr>
        <p:spPr bwMode="auto">
          <a:xfrm flipV="1">
            <a:off x="4967288" y="3705221"/>
            <a:ext cx="1025525" cy="1025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11093" tIns="55547" rIns="111093" bIns="55547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Line 17"/>
          <p:cNvSpPr>
            <a:spLocks noChangeAspect="1" noChangeShapeType="1"/>
          </p:cNvSpPr>
          <p:nvPr/>
        </p:nvSpPr>
        <p:spPr bwMode="auto">
          <a:xfrm flipH="1" flipV="1">
            <a:off x="5676900" y="3784596"/>
            <a:ext cx="0" cy="2051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11093" tIns="55547" rIns="111093" bIns="55547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Line 18"/>
          <p:cNvSpPr>
            <a:spLocks noChangeAspect="1" noChangeShapeType="1"/>
          </p:cNvSpPr>
          <p:nvPr/>
        </p:nvSpPr>
        <p:spPr bwMode="auto">
          <a:xfrm flipH="1" flipV="1">
            <a:off x="5440363" y="4021134"/>
            <a:ext cx="946150" cy="709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11093" tIns="55547" rIns="111093" bIns="55547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AutoShape 19"/>
          <p:cNvSpPr>
            <a:spLocks noChangeAspect="1" noChangeArrowheads="1"/>
          </p:cNvSpPr>
          <p:nvPr/>
        </p:nvSpPr>
        <p:spPr bwMode="auto">
          <a:xfrm>
            <a:off x="5597525" y="4098921"/>
            <a:ext cx="39688" cy="39688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0000">
              <a:alpha val="7097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111093" tIns="55547" rIns="111093" bIns="55547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20"/>
          <p:cNvSpPr>
            <a:spLocks noChangeAspect="1" noChangeArrowheads="1"/>
          </p:cNvSpPr>
          <p:nvPr/>
        </p:nvSpPr>
        <p:spPr bwMode="auto">
          <a:xfrm>
            <a:off x="4651375" y="3625846"/>
            <a:ext cx="2051050" cy="2682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11093" tIns="55547" rIns="111093" bIns="55547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21"/>
          <p:cNvSpPr>
            <a:spLocks noChangeAspect="1" noChangeArrowheads="1"/>
          </p:cNvSpPr>
          <p:nvPr/>
        </p:nvSpPr>
        <p:spPr bwMode="auto">
          <a:xfrm>
            <a:off x="6859588" y="3625846"/>
            <a:ext cx="2051050" cy="2682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11093" tIns="55547" rIns="111093" bIns="55547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Oval 22"/>
          <p:cNvSpPr>
            <a:spLocks noChangeAspect="1" noChangeArrowheads="1"/>
          </p:cNvSpPr>
          <p:nvPr/>
        </p:nvSpPr>
        <p:spPr bwMode="auto">
          <a:xfrm rot="2079586" flipH="1">
            <a:off x="4887913" y="4573584"/>
            <a:ext cx="79375" cy="314325"/>
          </a:xfrm>
          <a:prstGeom prst="ellipse">
            <a:avLst/>
          </a:prstGeom>
          <a:solidFill>
            <a:schemeClr val="hlink">
              <a:alpha val="70979"/>
            </a:schemeClr>
          </a:solidFill>
          <a:ln w="9525">
            <a:noFill/>
            <a:round/>
            <a:headEnd/>
            <a:tailEnd/>
          </a:ln>
        </p:spPr>
        <p:txBody>
          <a:bodyPr wrap="none" lIns="111093" tIns="55547" rIns="111093" bIns="55547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Oval 23"/>
          <p:cNvSpPr>
            <a:spLocks noChangeAspect="1" noChangeArrowheads="1"/>
          </p:cNvSpPr>
          <p:nvPr/>
        </p:nvSpPr>
        <p:spPr bwMode="auto">
          <a:xfrm>
            <a:off x="4887913" y="4730746"/>
            <a:ext cx="57150" cy="57150"/>
          </a:xfrm>
          <a:prstGeom prst="ellipse">
            <a:avLst/>
          </a:prstGeom>
          <a:solidFill>
            <a:srgbClr val="FF0000">
              <a:alpha val="7097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11093" tIns="55547" rIns="111093" bIns="55547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Oval 24"/>
          <p:cNvSpPr>
            <a:spLocks noChangeAspect="1" noChangeArrowheads="1"/>
          </p:cNvSpPr>
          <p:nvPr/>
        </p:nvSpPr>
        <p:spPr bwMode="auto">
          <a:xfrm rot="18879091" flipH="1">
            <a:off x="6425406" y="4612478"/>
            <a:ext cx="79375" cy="315912"/>
          </a:xfrm>
          <a:prstGeom prst="ellipse">
            <a:avLst/>
          </a:prstGeom>
          <a:solidFill>
            <a:schemeClr val="hlink">
              <a:alpha val="70979"/>
            </a:schemeClr>
          </a:solidFill>
          <a:ln w="9525">
            <a:noFill/>
            <a:round/>
            <a:headEnd/>
            <a:tailEnd/>
          </a:ln>
        </p:spPr>
        <p:txBody>
          <a:bodyPr wrap="none" lIns="111093" tIns="55547" rIns="111093" bIns="55547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Oval 25"/>
          <p:cNvSpPr>
            <a:spLocks noChangeAspect="1" noChangeArrowheads="1"/>
          </p:cNvSpPr>
          <p:nvPr/>
        </p:nvSpPr>
        <p:spPr bwMode="auto">
          <a:xfrm rot="246493" flipH="1">
            <a:off x="5676900" y="5676896"/>
            <a:ext cx="79375" cy="315913"/>
          </a:xfrm>
          <a:prstGeom prst="ellipse">
            <a:avLst/>
          </a:prstGeom>
          <a:solidFill>
            <a:schemeClr val="hlink">
              <a:alpha val="70979"/>
            </a:schemeClr>
          </a:solidFill>
          <a:ln w="9525">
            <a:noFill/>
            <a:round/>
            <a:headEnd/>
            <a:tailEnd/>
          </a:ln>
        </p:spPr>
        <p:txBody>
          <a:bodyPr wrap="none" lIns="111093" tIns="55547" rIns="111093" bIns="55547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Oval 26"/>
          <p:cNvSpPr>
            <a:spLocks noChangeAspect="1" noChangeArrowheads="1"/>
          </p:cNvSpPr>
          <p:nvPr/>
        </p:nvSpPr>
        <p:spPr bwMode="auto">
          <a:xfrm>
            <a:off x="5676900" y="5856284"/>
            <a:ext cx="57150" cy="57150"/>
          </a:xfrm>
          <a:prstGeom prst="ellipse">
            <a:avLst/>
          </a:prstGeom>
          <a:solidFill>
            <a:srgbClr val="FF0000">
              <a:alpha val="7097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11093" tIns="55547" rIns="111093" bIns="55547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Oval 27"/>
          <p:cNvSpPr>
            <a:spLocks noChangeAspect="1" noChangeArrowheads="1"/>
          </p:cNvSpPr>
          <p:nvPr/>
        </p:nvSpPr>
        <p:spPr bwMode="auto">
          <a:xfrm>
            <a:off x="6408738" y="4730746"/>
            <a:ext cx="57150" cy="57150"/>
          </a:xfrm>
          <a:prstGeom prst="ellipse">
            <a:avLst/>
          </a:prstGeom>
          <a:solidFill>
            <a:srgbClr val="FF0000">
              <a:alpha val="7097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11093" tIns="55547" rIns="111093" bIns="55547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Oval 28"/>
          <p:cNvSpPr>
            <a:spLocks noChangeAspect="1" noChangeArrowheads="1"/>
          </p:cNvSpPr>
          <p:nvPr/>
        </p:nvSpPr>
        <p:spPr bwMode="auto">
          <a:xfrm>
            <a:off x="8321675" y="4414834"/>
            <a:ext cx="552450" cy="566737"/>
          </a:xfrm>
          <a:prstGeom prst="ellipse">
            <a:avLst/>
          </a:prstGeom>
          <a:solidFill>
            <a:schemeClr val="accent2">
              <a:alpha val="7097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11093" tIns="55547" rIns="111093" bIns="55547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Oval 29"/>
          <p:cNvSpPr>
            <a:spLocks noChangeAspect="1" noChangeArrowheads="1"/>
          </p:cNvSpPr>
          <p:nvPr/>
        </p:nvSpPr>
        <p:spPr bwMode="auto">
          <a:xfrm>
            <a:off x="6902450" y="4414834"/>
            <a:ext cx="552450" cy="566737"/>
          </a:xfrm>
          <a:prstGeom prst="ellipse">
            <a:avLst/>
          </a:prstGeom>
          <a:solidFill>
            <a:schemeClr val="accent2">
              <a:alpha val="7097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11093" tIns="55547" rIns="111093" bIns="55547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Oval 30"/>
          <p:cNvSpPr>
            <a:spLocks noChangeAspect="1" noChangeArrowheads="1"/>
          </p:cNvSpPr>
          <p:nvPr/>
        </p:nvSpPr>
        <p:spPr bwMode="auto">
          <a:xfrm>
            <a:off x="7572375" y="5426071"/>
            <a:ext cx="552450" cy="566738"/>
          </a:xfrm>
          <a:prstGeom prst="ellipse">
            <a:avLst/>
          </a:prstGeom>
          <a:solidFill>
            <a:schemeClr val="accent2">
              <a:alpha val="7097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11093" tIns="55547" rIns="111093" bIns="55547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" name="Oval 31"/>
          <p:cNvSpPr>
            <a:spLocks noChangeAspect="1" noChangeArrowheads="1"/>
          </p:cNvSpPr>
          <p:nvPr/>
        </p:nvSpPr>
        <p:spPr bwMode="auto">
          <a:xfrm>
            <a:off x="7173913" y="4697409"/>
            <a:ext cx="4762" cy="4762"/>
          </a:xfrm>
          <a:prstGeom prst="ellipse">
            <a:avLst/>
          </a:prstGeom>
          <a:solidFill>
            <a:srgbClr val="000000">
              <a:alpha val="70979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111093" tIns="55547" rIns="111093" bIns="55547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Oval 32"/>
          <p:cNvSpPr>
            <a:spLocks noChangeAspect="1" noChangeArrowheads="1"/>
          </p:cNvSpPr>
          <p:nvPr/>
        </p:nvSpPr>
        <p:spPr bwMode="auto">
          <a:xfrm>
            <a:off x="7848600" y="5710234"/>
            <a:ext cx="4763" cy="4762"/>
          </a:xfrm>
          <a:prstGeom prst="ellipse">
            <a:avLst/>
          </a:prstGeom>
          <a:solidFill>
            <a:srgbClr val="000000">
              <a:alpha val="70979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111093" tIns="55547" rIns="111093" bIns="55547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" name="Oval 33"/>
          <p:cNvSpPr>
            <a:spLocks noChangeAspect="1" noChangeArrowheads="1"/>
          </p:cNvSpPr>
          <p:nvPr/>
        </p:nvSpPr>
        <p:spPr bwMode="auto">
          <a:xfrm>
            <a:off x="8597900" y="4692646"/>
            <a:ext cx="4763" cy="4763"/>
          </a:xfrm>
          <a:prstGeom prst="ellipse">
            <a:avLst/>
          </a:prstGeom>
          <a:solidFill>
            <a:srgbClr val="000000">
              <a:alpha val="70979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111093" tIns="55547" rIns="111093" bIns="55547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Line 34"/>
          <p:cNvSpPr>
            <a:spLocks noChangeAspect="1" noChangeShapeType="1"/>
          </p:cNvSpPr>
          <p:nvPr/>
        </p:nvSpPr>
        <p:spPr bwMode="auto">
          <a:xfrm flipV="1">
            <a:off x="7175500" y="3746496"/>
            <a:ext cx="0" cy="1141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11093" tIns="55547" rIns="111093" bIns="55547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Line 35"/>
          <p:cNvSpPr>
            <a:spLocks noChangeAspect="1" noChangeShapeType="1"/>
          </p:cNvSpPr>
          <p:nvPr/>
        </p:nvSpPr>
        <p:spPr bwMode="auto">
          <a:xfrm flipV="1">
            <a:off x="7835900" y="3862384"/>
            <a:ext cx="393700" cy="1893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11093" tIns="55547" rIns="111093" bIns="55547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" name="Line 36"/>
          <p:cNvSpPr>
            <a:spLocks noChangeShapeType="1"/>
          </p:cNvSpPr>
          <p:nvPr/>
        </p:nvSpPr>
        <p:spPr bwMode="auto">
          <a:xfrm flipH="1" flipV="1">
            <a:off x="7005638" y="3898896"/>
            <a:ext cx="1589087" cy="831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11093" tIns="55547" rIns="111093" bIns="55547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" name="AutoShape 37"/>
          <p:cNvSpPr>
            <a:spLocks noChangeAspect="1" noChangeArrowheads="1"/>
          </p:cNvSpPr>
          <p:nvPr/>
        </p:nvSpPr>
        <p:spPr bwMode="auto">
          <a:xfrm>
            <a:off x="7805738" y="4098921"/>
            <a:ext cx="39687" cy="39688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0000">
              <a:alpha val="7097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111093" tIns="55547" rIns="111093" bIns="55547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" name="Rectangle 38"/>
          <p:cNvSpPr>
            <a:spLocks noChangeAspect="1" noChangeArrowheads="1"/>
          </p:cNvSpPr>
          <p:nvPr/>
        </p:nvSpPr>
        <p:spPr bwMode="auto">
          <a:xfrm>
            <a:off x="6859588" y="3625846"/>
            <a:ext cx="2051050" cy="2682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11093" tIns="55547" rIns="111093" bIns="55547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Oval 39"/>
          <p:cNvSpPr>
            <a:spLocks noChangeAspect="1" noChangeArrowheads="1"/>
          </p:cNvSpPr>
          <p:nvPr/>
        </p:nvSpPr>
        <p:spPr bwMode="auto">
          <a:xfrm rot="2079586" flipH="1">
            <a:off x="7018338" y="4573584"/>
            <a:ext cx="236537" cy="314325"/>
          </a:xfrm>
          <a:prstGeom prst="ellipse">
            <a:avLst/>
          </a:prstGeom>
          <a:solidFill>
            <a:schemeClr val="hlink">
              <a:alpha val="70979"/>
            </a:schemeClr>
          </a:solidFill>
          <a:ln w="9525">
            <a:noFill/>
            <a:round/>
            <a:headEnd/>
            <a:tailEnd/>
          </a:ln>
        </p:spPr>
        <p:txBody>
          <a:bodyPr wrap="none" lIns="111093" tIns="55547" rIns="111093" bIns="55547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" name="Oval 40"/>
          <p:cNvSpPr>
            <a:spLocks noChangeAspect="1" noChangeArrowheads="1"/>
          </p:cNvSpPr>
          <p:nvPr/>
        </p:nvSpPr>
        <p:spPr bwMode="auto">
          <a:xfrm>
            <a:off x="7118350" y="4830759"/>
            <a:ext cx="57150" cy="57150"/>
          </a:xfrm>
          <a:prstGeom prst="ellipse">
            <a:avLst/>
          </a:prstGeom>
          <a:solidFill>
            <a:srgbClr val="FF0000">
              <a:alpha val="7097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11093" tIns="55547" rIns="111093" bIns="55547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" name="Oval 41"/>
          <p:cNvSpPr>
            <a:spLocks noChangeAspect="1" noChangeArrowheads="1"/>
          </p:cNvSpPr>
          <p:nvPr/>
        </p:nvSpPr>
        <p:spPr bwMode="auto">
          <a:xfrm rot="20663524" flipH="1">
            <a:off x="7805738" y="5676896"/>
            <a:ext cx="236537" cy="315913"/>
          </a:xfrm>
          <a:prstGeom prst="ellipse">
            <a:avLst/>
          </a:prstGeom>
          <a:solidFill>
            <a:schemeClr val="hlink">
              <a:alpha val="70979"/>
            </a:schemeClr>
          </a:solidFill>
          <a:ln w="9525">
            <a:noFill/>
            <a:round/>
            <a:headEnd/>
            <a:tailEnd/>
          </a:ln>
        </p:spPr>
        <p:txBody>
          <a:bodyPr wrap="none" lIns="111093" tIns="55547" rIns="111093" bIns="55547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" name="Oval 42"/>
          <p:cNvSpPr>
            <a:spLocks noChangeAspect="1" noChangeArrowheads="1"/>
          </p:cNvSpPr>
          <p:nvPr/>
        </p:nvSpPr>
        <p:spPr bwMode="auto">
          <a:xfrm>
            <a:off x="7805738" y="5778496"/>
            <a:ext cx="58737" cy="57150"/>
          </a:xfrm>
          <a:prstGeom prst="ellipse">
            <a:avLst/>
          </a:prstGeom>
          <a:solidFill>
            <a:srgbClr val="FF0000">
              <a:alpha val="7097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11093" tIns="55547" rIns="111093" bIns="55547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" name="Oval 43"/>
          <p:cNvSpPr>
            <a:spLocks noChangeAspect="1" noChangeArrowheads="1"/>
          </p:cNvSpPr>
          <p:nvPr/>
        </p:nvSpPr>
        <p:spPr bwMode="auto">
          <a:xfrm rot="18310976" flipH="1">
            <a:off x="8555832" y="4612477"/>
            <a:ext cx="236538" cy="314325"/>
          </a:xfrm>
          <a:prstGeom prst="ellipse">
            <a:avLst/>
          </a:prstGeom>
          <a:solidFill>
            <a:schemeClr val="hlink">
              <a:alpha val="70979"/>
            </a:schemeClr>
          </a:solidFill>
          <a:ln w="9525">
            <a:noFill/>
            <a:round/>
            <a:headEnd/>
            <a:tailEnd/>
          </a:ln>
        </p:spPr>
        <p:txBody>
          <a:bodyPr wrap="none" lIns="111093" tIns="55547" rIns="111093" bIns="55547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" name="Oval 44"/>
          <p:cNvSpPr>
            <a:spLocks noChangeAspect="1" noChangeArrowheads="1"/>
          </p:cNvSpPr>
          <p:nvPr/>
        </p:nvSpPr>
        <p:spPr bwMode="auto">
          <a:xfrm>
            <a:off x="8616950" y="4730746"/>
            <a:ext cx="57150" cy="57150"/>
          </a:xfrm>
          <a:prstGeom prst="ellipse">
            <a:avLst/>
          </a:prstGeom>
          <a:solidFill>
            <a:srgbClr val="FF0000">
              <a:alpha val="7097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11093" tIns="55547" rIns="111093" bIns="55547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" name="Line 45"/>
          <p:cNvSpPr>
            <a:spLocks noChangeAspect="1" noChangeShapeType="1"/>
          </p:cNvSpPr>
          <p:nvPr/>
        </p:nvSpPr>
        <p:spPr bwMode="auto">
          <a:xfrm flipH="1" flipV="1">
            <a:off x="7162800" y="3975096"/>
            <a:ext cx="658813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Rectangle 46"/>
          <p:cNvSpPr>
            <a:spLocks noChangeArrowheads="1"/>
          </p:cNvSpPr>
          <p:nvPr/>
        </p:nvSpPr>
        <p:spPr bwMode="auto">
          <a:xfrm>
            <a:off x="7467600" y="3527421"/>
            <a:ext cx="4302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Times" charset="0"/>
              </a:rPr>
              <a:t>d</a:t>
            </a:r>
            <a:r>
              <a:rPr lang="en-US" sz="2800" baseline="-25000">
                <a:latin typeface="Times" charset="0"/>
              </a:rPr>
              <a:t>i</a:t>
            </a:r>
            <a:endParaRPr lang="en-US" sz="2800">
              <a:latin typeface="Times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19612" y="97366"/>
            <a:ext cx="6577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Cosmic-Ray Shield  </a:t>
            </a:r>
            <a:endParaRPr lang="en-US" sz="4000" dirty="0"/>
          </a:p>
        </p:txBody>
      </p:sp>
      <p:pic>
        <p:nvPicPr>
          <p:cNvPr id="47" name="Picture 10" descr="parallaxPlo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800" y="914872"/>
            <a:ext cx="4025900" cy="5316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ectangle 8"/>
          <p:cNvSpPr>
            <a:spLocks noChangeArrowheads="1"/>
          </p:cNvSpPr>
          <p:nvPr/>
        </p:nvSpPr>
        <p:spPr bwMode="auto">
          <a:xfrm>
            <a:off x="1930399" y="1081869"/>
            <a:ext cx="2013649" cy="4875180"/>
          </a:xfrm>
          <a:prstGeom prst="rect">
            <a:avLst/>
          </a:prstGeom>
          <a:solidFill>
            <a:srgbClr val="FF0000">
              <a:alpha val="9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Rectangle 9"/>
          <p:cNvSpPr>
            <a:spLocks noChangeArrowheads="1"/>
          </p:cNvSpPr>
          <p:nvPr/>
        </p:nvSpPr>
        <p:spPr bwMode="auto">
          <a:xfrm>
            <a:off x="2908299" y="1106499"/>
            <a:ext cx="10357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Eurostile" charset="0"/>
              </a:rPr>
              <a:t>   </a:t>
            </a:r>
            <a:r>
              <a:rPr lang="en-US" b="1" dirty="0" smtClean="0">
                <a:latin typeface="Eurostile" charset="0"/>
              </a:rPr>
              <a:t>Cut</a:t>
            </a:r>
            <a:endParaRPr lang="en-US" dirty="0"/>
          </a:p>
        </p:txBody>
      </p:sp>
      <p:sp>
        <p:nvSpPr>
          <p:cNvPr id="50" name="TextBox 9"/>
          <p:cNvSpPr txBox="1">
            <a:spLocks noChangeArrowheads="1"/>
          </p:cNvSpPr>
          <p:nvPr/>
        </p:nvSpPr>
        <p:spPr bwMode="auto">
          <a:xfrm>
            <a:off x="2247900" y="5640388"/>
            <a:ext cx="23618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Credit: M. </a:t>
            </a:r>
            <a:r>
              <a:rPr lang="en-US" sz="1200" dirty="0" err="1"/>
              <a:t>Schroedter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119612" y="97366"/>
            <a:ext cx="6577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Cosmic-Ray Shield  </a:t>
            </a:r>
            <a:endParaRPr lang="en-US" sz="4000" dirty="0"/>
          </a:p>
        </p:txBody>
      </p:sp>
      <p:pic>
        <p:nvPicPr>
          <p:cNvPr id="47" name="Picture 10" descr="parallaxPlo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" y="914872"/>
            <a:ext cx="4025900" cy="5316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ectangle 8"/>
          <p:cNvSpPr>
            <a:spLocks noChangeArrowheads="1"/>
          </p:cNvSpPr>
          <p:nvPr/>
        </p:nvSpPr>
        <p:spPr bwMode="auto">
          <a:xfrm>
            <a:off x="1930399" y="1081869"/>
            <a:ext cx="2013649" cy="4875180"/>
          </a:xfrm>
          <a:prstGeom prst="rect">
            <a:avLst/>
          </a:prstGeom>
          <a:solidFill>
            <a:srgbClr val="FF0000">
              <a:alpha val="9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Rectangle 9"/>
          <p:cNvSpPr>
            <a:spLocks noChangeArrowheads="1"/>
          </p:cNvSpPr>
          <p:nvPr/>
        </p:nvSpPr>
        <p:spPr bwMode="auto">
          <a:xfrm>
            <a:off x="2908299" y="1106499"/>
            <a:ext cx="10357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Eurostile" charset="0"/>
              </a:rPr>
              <a:t>   </a:t>
            </a:r>
            <a:r>
              <a:rPr lang="en-US" b="1" dirty="0" smtClean="0">
                <a:latin typeface="Eurostile" charset="0"/>
              </a:rPr>
              <a:t>Cut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4521205" y="677354"/>
            <a:ext cx="4174791" cy="3939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 smtClean="0"/>
          </a:p>
          <a:p>
            <a:r>
              <a:rPr lang="en-US" sz="1800" dirty="0" smtClean="0"/>
              <a:t>- 36 telescope array</a:t>
            </a:r>
          </a:p>
          <a:p>
            <a:r>
              <a:rPr lang="en-US" sz="1800" dirty="0" smtClean="0"/>
              <a:t>- </a:t>
            </a:r>
            <a:r>
              <a:rPr lang="en-US" sz="1800" dirty="0" err="1" smtClean="0"/>
              <a:t>FoV</a:t>
            </a:r>
            <a:r>
              <a:rPr lang="en-US" sz="1800" dirty="0" smtClean="0"/>
              <a:t> = 8 deg.</a:t>
            </a:r>
          </a:p>
          <a:p>
            <a:r>
              <a:rPr lang="en-US" sz="1800" dirty="0" smtClean="0"/>
              <a:t>- analysis based on trigger map</a:t>
            </a:r>
          </a:p>
          <a:p>
            <a:r>
              <a:rPr lang="en-US" sz="2800" dirty="0" smtClean="0"/>
              <a:t> </a:t>
            </a:r>
          </a:p>
          <a:p>
            <a:endParaRPr lang="en-US" sz="2800" dirty="0" smtClean="0"/>
          </a:p>
          <a:p>
            <a:r>
              <a:rPr lang="en-US" sz="2800" b="1" dirty="0" smtClean="0"/>
              <a:t>Proton rejection ~ 90%</a:t>
            </a:r>
          </a:p>
          <a:p>
            <a:r>
              <a:rPr lang="en-US" sz="2800" b="1" dirty="0" err="1" smtClean="0">
                <a:latin typeface="Symbol" charset="2"/>
                <a:cs typeface="Symbol" charset="2"/>
              </a:rPr>
              <a:t>g</a:t>
            </a:r>
            <a:r>
              <a:rPr lang="en-US" sz="2800" b="1" dirty="0" smtClean="0"/>
              <a:t>-ray acceptance ~ 90%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51" name="TextBox 50"/>
          <p:cNvSpPr txBox="1"/>
          <p:nvPr/>
        </p:nvSpPr>
        <p:spPr>
          <a:xfrm>
            <a:off x="4209492" y="4436544"/>
            <a:ext cx="4748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u="sng" dirty="0" smtClean="0"/>
              <a:t>Conclusion:</a:t>
            </a:r>
          </a:p>
          <a:p>
            <a:pPr algn="just"/>
            <a:r>
              <a:rPr lang="en-US" sz="2000" dirty="0" smtClean="0"/>
              <a:t>An order of magnitude cosmic-ray rate reduction at the hardware</a:t>
            </a:r>
            <a:r>
              <a:rPr lang="en-US" sz="2000" dirty="0" smtClean="0"/>
              <a:t> </a:t>
            </a:r>
            <a:r>
              <a:rPr lang="en-US" sz="2000" dirty="0" smtClean="0"/>
              <a:t>trigger level, while keeping 90% of </a:t>
            </a:r>
            <a:r>
              <a:rPr lang="en-US" sz="2000" dirty="0" err="1" smtClean="0">
                <a:latin typeface="Symbol" charset="2"/>
                <a:cs typeface="Symbol" charset="2"/>
              </a:rPr>
              <a:t>g</a:t>
            </a:r>
            <a:r>
              <a:rPr lang="en-US" sz="2000" dirty="0" smtClean="0"/>
              <a:t>-rays, makes for an </a:t>
            </a:r>
            <a:r>
              <a:rPr lang="en-US" sz="2000" b="1" dirty="0" smtClean="0">
                <a:solidFill>
                  <a:srgbClr val="0000FF"/>
                </a:solidFill>
              </a:rPr>
              <a:t>attractive option </a:t>
            </a:r>
            <a:r>
              <a:rPr lang="en-US" sz="2000" dirty="0" smtClean="0"/>
              <a:t>to deal with </a:t>
            </a:r>
            <a:r>
              <a:rPr lang="en-US" sz="2000" b="1" dirty="0" smtClean="0">
                <a:solidFill>
                  <a:srgbClr val="0000FF"/>
                </a:solidFill>
              </a:rPr>
              <a:t>dead time </a:t>
            </a:r>
            <a:r>
              <a:rPr lang="en-US" sz="2000" dirty="0" smtClean="0"/>
              <a:t>&amp; </a:t>
            </a:r>
            <a:r>
              <a:rPr lang="en-US" sz="2000" b="1" dirty="0" smtClean="0">
                <a:solidFill>
                  <a:srgbClr val="0000FF"/>
                </a:solidFill>
              </a:rPr>
              <a:t>data rates</a:t>
            </a:r>
            <a:r>
              <a:rPr lang="en-US" sz="2000" dirty="0" smtClean="0"/>
              <a:t>!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119611" y="97366"/>
            <a:ext cx="7737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Array Trigger: Do we need it?</a:t>
            </a:r>
            <a:r>
              <a:rPr lang="en-US" sz="4000" dirty="0" smtClean="0"/>
              <a:t>  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901700" y="1041400"/>
            <a:ext cx="8347833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/>
              <a:t>depends on:</a:t>
            </a:r>
          </a:p>
          <a:p>
            <a:r>
              <a:rPr lang="en-US" sz="2000" dirty="0" smtClean="0"/>
              <a:t>   - dead time of readout system</a:t>
            </a:r>
          </a:p>
          <a:p>
            <a:r>
              <a:rPr lang="en-US" sz="2000" dirty="0" smtClean="0"/>
              <a:t>   - success of other techniques to reduce data</a:t>
            </a:r>
          </a:p>
          <a:p>
            <a:r>
              <a:rPr lang="en-US" sz="2000" dirty="0" smtClean="0"/>
              <a:t>           partial readout (</a:t>
            </a:r>
            <a:r>
              <a:rPr lang="en-US" sz="2000" dirty="0" err="1" smtClean="0"/>
              <a:t>Colibri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           zero suppression</a:t>
            </a:r>
          </a:p>
          <a:p>
            <a:r>
              <a:rPr lang="en-US" sz="2000" dirty="0" smtClean="0"/>
              <a:t>           data (pulse shape) fitting</a:t>
            </a:r>
          </a:p>
          <a:p>
            <a:r>
              <a:rPr lang="en-US" sz="2000" dirty="0" smtClean="0"/>
              <a:t>           compression techniques</a:t>
            </a:r>
          </a:p>
          <a:p>
            <a:endParaRPr lang="en-US" sz="2000" dirty="0" smtClean="0"/>
          </a:p>
          <a:p>
            <a:r>
              <a:rPr lang="en-US" sz="2000" b="1" u="sng" dirty="0" smtClean="0"/>
              <a:t>But may not be sufficient or undesirable:</a:t>
            </a:r>
          </a:p>
          <a:p>
            <a:r>
              <a:rPr lang="en-US" sz="2000" dirty="0" smtClean="0"/>
              <a:t>   - factor of 10 suppression at the trigger level (soft cut) will alleviate</a:t>
            </a:r>
          </a:p>
          <a:p>
            <a:r>
              <a:rPr lang="en-US" sz="2000" dirty="0" smtClean="0"/>
              <a:t>     dead time problems, minimally affect calibration data and may allow</a:t>
            </a:r>
          </a:p>
          <a:p>
            <a:r>
              <a:rPr lang="en-US" sz="2000" dirty="0" smtClean="0"/>
              <a:t>     a more </a:t>
            </a:r>
            <a:r>
              <a:rPr lang="en-US" sz="2000" b="1" dirty="0" smtClean="0"/>
              <a:t>complete recording of </a:t>
            </a:r>
            <a:r>
              <a:rPr lang="en-US" sz="2000" b="1" dirty="0" err="1" smtClean="0">
                <a:latin typeface="Symbol" charset="2"/>
                <a:cs typeface="Symbol" charset="2"/>
              </a:rPr>
              <a:t>g</a:t>
            </a:r>
            <a:r>
              <a:rPr lang="en-US" sz="2000" b="1" dirty="0" smtClean="0"/>
              <a:t>-ray </a:t>
            </a:r>
            <a:r>
              <a:rPr lang="en-US" sz="2000" dirty="0" smtClean="0"/>
              <a:t>events.</a:t>
            </a:r>
          </a:p>
          <a:p>
            <a:r>
              <a:rPr lang="en-US" sz="2000" dirty="0" smtClean="0"/>
              <a:t>   - allow to use large </a:t>
            </a:r>
            <a:r>
              <a:rPr lang="en-US" sz="2000" dirty="0" smtClean="0"/>
              <a:t>effective area of MST array at low </a:t>
            </a:r>
            <a:r>
              <a:rPr lang="en-US" sz="2000" dirty="0" smtClean="0"/>
              <a:t>energies, thus</a:t>
            </a:r>
          </a:p>
          <a:p>
            <a:r>
              <a:rPr lang="en-US" sz="2000" dirty="0" smtClean="0"/>
              <a:t>     provide </a:t>
            </a:r>
            <a:r>
              <a:rPr lang="en-US" sz="2000" b="1" dirty="0" smtClean="0"/>
              <a:t>synergies </a:t>
            </a:r>
            <a:r>
              <a:rPr lang="en-US" sz="2000" b="1" dirty="0" smtClean="0"/>
              <a:t>with LST </a:t>
            </a:r>
            <a:r>
              <a:rPr lang="en-US" sz="2000" b="1" dirty="0" smtClean="0"/>
              <a:t>array </a:t>
            </a:r>
            <a:r>
              <a:rPr lang="en-US" sz="2000" dirty="0" smtClean="0"/>
              <a:t>(50 – 200 </a:t>
            </a:r>
            <a:r>
              <a:rPr lang="en-US" sz="2000" dirty="0" err="1" smtClean="0"/>
              <a:t>GeV</a:t>
            </a:r>
            <a:r>
              <a:rPr lang="en-US" sz="2000" dirty="0" smtClean="0"/>
              <a:t>). </a:t>
            </a:r>
          </a:p>
          <a:p>
            <a:r>
              <a:rPr lang="en-US" sz="2000" dirty="0" smtClean="0"/>
              <a:t>   - bright regions of sky may cause large telescope rate fluctuations</a:t>
            </a:r>
          </a:p>
          <a:p>
            <a:r>
              <a:rPr lang="en-US" sz="2000" dirty="0" smtClean="0"/>
              <a:t>   - yet allow pre-scaling and pass-through of </a:t>
            </a:r>
            <a:r>
              <a:rPr lang="en-US" sz="2000" dirty="0" err="1" smtClean="0"/>
              <a:t>muons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   - allow in-situ performance tests of individual cameras (Amanda’s talk) </a:t>
            </a:r>
            <a:endParaRPr lang="en-US" sz="2000" dirty="0"/>
          </a:p>
        </p:txBody>
      </p:sp>
      <p:sp>
        <p:nvSpPr>
          <p:cNvPr id="4" name="Left Brace 3"/>
          <p:cNvSpPr/>
          <p:nvPr/>
        </p:nvSpPr>
        <p:spPr bwMode="auto">
          <a:xfrm>
            <a:off x="1270000" y="2108200"/>
            <a:ext cx="317500" cy="1168400"/>
          </a:xfrm>
          <a:prstGeom prst="leftBrac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Curved Right Arrow 4"/>
          <p:cNvSpPr/>
          <p:nvPr/>
        </p:nvSpPr>
        <p:spPr bwMode="auto">
          <a:xfrm>
            <a:off x="101600" y="2489200"/>
            <a:ext cx="685800" cy="1447800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119612" y="97367"/>
            <a:ext cx="8605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Array Trigger Concept: </a:t>
            </a:r>
            <a:r>
              <a:rPr lang="en-US" dirty="0" err="1" smtClean="0"/>
              <a:t>strawman</a:t>
            </a:r>
            <a:r>
              <a:rPr lang="en-US" sz="4000" dirty="0" smtClean="0"/>
              <a:t>  </a:t>
            </a:r>
            <a:endParaRPr lang="en-US" sz="4000" dirty="0"/>
          </a:p>
        </p:txBody>
      </p:sp>
      <p:cxnSp>
        <p:nvCxnSpPr>
          <p:cNvPr id="112" name="Straight Connector 111"/>
          <p:cNvCxnSpPr/>
          <p:nvPr/>
        </p:nvCxnSpPr>
        <p:spPr>
          <a:xfrm flipV="1">
            <a:off x="0" y="6311897"/>
            <a:ext cx="9156700" cy="50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3" name="Picture 112" descr="Layout-25DC-36SC.png"/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160866" y="1291054"/>
            <a:ext cx="5176980" cy="4910776"/>
          </a:xfrm>
          <a:prstGeom prst="rect">
            <a:avLst/>
          </a:prstGeom>
        </p:spPr>
      </p:pic>
      <p:sp>
        <p:nvSpPr>
          <p:cNvPr id="114" name="Plaque 113"/>
          <p:cNvSpPr>
            <a:spLocks noChangeAspect="1"/>
          </p:cNvSpPr>
          <p:nvPr/>
        </p:nvSpPr>
        <p:spPr>
          <a:xfrm>
            <a:off x="3234295" y="3691457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Plaque 114"/>
          <p:cNvSpPr>
            <a:spLocks noChangeAspect="1"/>
          </p:cNvSpPr>
          <p:nvPr/>
        </p:nvSpPr>
        <p:spPr>
          <a:xfrm>
            <a:off x="3691507" y="3699918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Plaque 115"/>
          <p:cNvSpPr>
            <a:spLocks noChangeAspect="1"/>
          </p:cNvSpPr>
          <p:nvPr/>
        </p:nvSpPr>
        <p:spPr>
          <a:xfrm>
            <a:off x="3234277" y="4157124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Plaque 116"/>
          <p:cNvSpPr>
            <a:spLocks noChangeAspect="1"/>
          </p:cNvSpPr>
          <p:nvPr/>
        </p:nvSpPr>
        <p:spPr>
          <a:xfrm>
            <a:off x="2785520" y="4148651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Plaque 117"/>
          <p:cNvSpPr>
            <a:spLocks noChangeAspect="1"/>
          </p:cNvSpPr>
          <p:nvPr/>
        </p:nvSpPr>
        <p:spPr>
          <a:xfrm>
            <a:off x="2785514" y="3691427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Plaque 118"/>
          <p:cNvSpPr>
            <a:spLocks noChangeAspect="1"/>
          </p:cNvSpPr>
          <p:nvPr/>
        </p:nvSpPr>
        <p:spPr>
          <a:xfrm>
            <a:off x="3234289" y="3242700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Plaque 119"/>
          <p:cNvSpPr>
            <a:spLocks noChangeAspect="1"/>
          </p:cNvSpPr>
          <p:nvPr/>
        </p:nvSpPr>
        <p:spPr>
          <a:xfrm>
            <a:off x="3691501" y="3251161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Plaque 120"/>
          <p:cNvSpPr>
            <a:spLocks noChangeAspect="1"/>
          </p:cNvSpPr>
          <p:nvPr/>
        </p:nvSpPr>
        <p:spPr>
          <a:xfrm>
            <a:off x="2785508" y="3242670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2" name="Straight Connector 121"/>
          <p:cNvCxnSpPr>
            <a:stCxn id="121" idx="3"/>
            <a:endCxn id="119" idx="1"/>
          </p:cNvCxnSpPr>
          <p:nvPr/>
        </p:nvCxnSpPr>
        <p:spPr>
          <a:xfrm>
            <a:off x="2880515" y="3292962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3320793" y="3301423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2888976" y="3741707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3329254" y="3750168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2897437" y="4207386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3337715" y="4215847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stCxn id="114" idx="0"/>
            <a:endCxn id="119" idx="2"/>
          </p:cNvCxnSpPr>
          <p:nvPr/>
        </p:nvCxnSpPr>
        <p:spPr>
          <a:xfrm rot="16200000" flipV="1">
            <a:off x="3107710" y="3517368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rot="16200000" flipV="1">
            <a:off x="3107704" y="3983047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rot="16200000" flipV="1">
            <a:off x="3564922" y="3508895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rot="16200000" flipV="1">
            <a:off x="3564916" y="3974574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rot="16200000" flipV="1">
            <a:off x="2667420" y="3517362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rot="16200000" flipV="1">
            <a:off x="2658947" y="3974574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4" name="Plaque 133"/>
          <p:cNvSpPr>
            <a:spLocks noChangeAspect="1"/>
          </p:cNvSpPr>
          <p:nvPr/>
        </p:nvSpPr>
        <p:spPr>
          <a:xfrm>
            <a:off x="3234289" y="2777015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Plaque 134"/>
          <p:cNvSpPr>
            <a:spLocks noChangeAspect="1"/>
          </p:cNvSpPr>
          <p:nvPr/>
        </p:nvSpPr>
        <p:spPr>
          <a:xfrm>
            <a:off x="3691501" y="2785476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Plaque 135"/>
          <p:cNvSpPr>
            <a:spLocks noChangeAspect="1"/>
          </p:cNvSpPr>
          <p:nvPr/>
        </p:nvSpPr>
        <p:spPr>
          <a:xfrm>
            <a:off x="2785508" y="2776985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Plaque 136"/>
          <p:cNvSpPr>
            <a:spLocks noChangeAspect="1"/>
          </p:cNvSpPr>
          <p:nvPr/>
        </p:nvSpPr>
        <p:spPr>
          <a:xfrm>
            <a:off x="3234283" y="2328258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Plaque 137"/>
          <p:cNvSpPr>
            <a:spLocks noChangeAspect="1"/>
          </p:cNvSpPr>
          <p:nvPr/>
        </p:nvSpPr>
        <p:spPr>
          <a:xfrm>
            <a:off x="3691495" y="2336719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Plaque 138"/>
          <p:cNvSpPr>
            <a:spLocks noChangeAspect="1"/>
          </p:cNvSpPr>
          <p:nvPr/>
        </p:nvSpPr>
        <p:spPr>
          <a:xfrm>
            <a:off x="2785502" y="2328228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" name="Straight Connector 139"/>
          <p:cNvCxnSpPr>
            <a:stCxn id="139" idx="3"/>
            <a:endCxn id="137" idx="1"/>
          </p:cNvCxnSpPr>
          <p:nvPr/>
        </p:nvCxnSpPr>
        <p:spPr>
          <a:xfrm>
            <a:off x="2880509" y="2378520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3320787" y="2386981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2888970" y="2827265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3329248" y="2835726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134" idx="0"/>
            <a:endCxn id="137" idx="2"/>
          </p:cNvCxnSpPr>
          <p:nvPr/>
        </p:nvCxnSpPr>
        <p:spPr>
          <a:xfrm rot="16200000" flipV="1">
            <a:off x="3107704" y="2602926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rot="16200000" flipV="1">
            <a:off x="3107698" y="3068605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rot="16200000" flipV="1">
            <a:off x="3564916" y="2594453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rot="16200000" flipV="1">
            <a:off x="3564910" y="3060132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rot="16200000" flipV="1">
            <a:off x="2667414" y="2602920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rot="16200000" flipV="1">
            <a:off x="2658941" y="3060132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0" name="Plaque 149"/>
          <p:cNvSpPr>
            <a:spLocks noChangeAspect="1"/>
          </p:cNvSpPr>
          <p:nvPr/>
        </p:nvSpPr>
        <p:spPr>
          <a:xfrm>
            <a:off x="4131791" y="3691451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Plaque 150"/>
          <p:cNvSpPr>
            <a:spLocks noChangeAspect="1"/>
          </p:cNvSpPr>
          <p:nvPr/>
        </p:nvSpPr>
        <p:spPr>
          <a:xfrm>
            <a:off x="4589003" y="3699912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Plaque 151"/>
          <p:cNvSpPr>
            <a:spLocks noChangeAspect="1"/>
          </p:cNvSpPr>
          <p:nvPr/>
        </p:nvSpPr>
        <p:spPr>
          <a:xfrm>
            <a:off x="4131773" y="4157118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Plaque 152"/>
          <p:cNvSpPr>
            <a:spLocks noChangeAspect="1"/>
          </p:cNvSpPr>
          <p:nvPr/>
        </p:nvSpPr>
        <p:spPr>
          <a:xfrm>
            <a:off x="4131785" y="3242694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Plaque 153"/>
          <p:cNvSpPr>
            <a:spLocks noChangeAspect="1"/>
          </p:cNvSpPr>
          <p:nvPr/>
        </p:nvSpPr>
        <p:spPr>
          <a:xfrm>
            <a:off x="4588997" y="3251155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5" name="Straight Connector 154"/>
          <p:cNvCxnSpPr>
            <a:endCxn id="153" idx="1"/>
          </p:cNvCxnSpPr>
          <p:nvPr/>
        </p:nvCxnSpPr>
        <p:spPr>
          <a:xfrm>
            <a:off x="3778011" y="3292956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4218289" y="3301417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>
            <a:off x="3786472" y="3741701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4226750" y="3750162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3794933" y="4207380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>
            <a:off x="4235211" y="4215841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>
            <a:stCxn id="150" idx="0"/>
            <a:endCxn id="153" idx="2"/>
          </p:cNvCxnSpPr>
          <p:nvPr/>
        </p:nvCxnSpPr>
        <p:spPr>
          <a:xfrm rot="16200000" flipV="1">
            <a:off x="4005206" y="3517362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rot="16200000" flipV="1">
            <a:off x="4005200" y="3983041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rot="16200000" flipV="1">
            <a:off x="4462418" y="3508889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rot="16200000" flipV="1">
            <a:off x="4462412" y="3974568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5" name="Plaque 164"/>
          <p:cNvSpPr>
            <a:spLocks noChangeAspect="1"/>
          </p:cNvSpPr>
          <p:nvPr/>
        </p:nvSpPr>
        <p:spPr>
          <a:xfrm>
            <a:off x="3691501" y="4614348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Plaque 165"/>
          <p:cNvSpPr>
            <a:spLocks noChangeAspect="1"/>
          </p:cNvSpPr>
          <p:nvPr/>
        </p:nvSpPr>
        <p:spPr>
          <a:xfrm>
            <a:off x="3691495" y="5063093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Plaque 166"/>
          <p:cNvSpPr>
            <a:spLocks noChangeAspect="1"/>
          </p:cNvSpPr>
          <p:nvPr/>
        </p:nvSpPr>
        <p:spPr>
          <a:xfrm>
            <a:off x="3691495" y="4165591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8" name="Straight Connector 167"/>
          <p:cNvCxnSpPr/>
          <p:nvPr/>
        </p:nvCxnSpPr>
        <p:spPr>
          <a:xfrm rot="16200000" flipV="1">
            <a:off x="3564916" y="4423325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 rot="16200000" flipV="1">
            <a:off x="3564910" y="4889004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0" name="Plaque 169"/>
          <p:cNvSpPr>
            <a:spLocks noChangeAspect="1"/>
          </p:cNvSpPr>
          <p:nvPr/>
        </p:nvSpPr>
        <p:spPr>
          <a:xfrm>
            <a:off x="4131785" y="4605881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Plaque 170"/>
          <p:cNvSpPr>
            <a:spLocks noChangeAspect="1"/>
          </p:cNvSpPr>
          <p:nvPr/>
        </p:nvSpPr>
        <p:spPr>
          <a:xfrm>
            <a:off x="4131767" y="5071548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Plaque 171"/>
          <p:cNvSpPr>
            <a:spLocks noChangeAspect="1"/>
          </p:cNvSpPr>
          <p:nvPr/>
        </p:nvSpPr>
        <p:spPr>
          <a:xfrm>
            <a:off x="4588991" y="4165585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3" name="Straight Connector 172"/>
          <p:cNvCxnSpPr/>
          <p:nvPr/>
        </p:nvCxnSpPr>
        <p:spPr>
          <a:xfrm>
            <a:off x="3778005" y="4207386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>
            <a:off x="4218283" y="4215847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>
            <a:off x="3786466" y="4656131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>
            <a:off x="3794927" y="5121810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>
            <a:stCxn id="170" idx="0"/>
          </p:cNvCxnSpPr>
          <p:nvPr/>
        </p:nvCxnSpPr>
        <p:spPr>
          <a:xfrm rot="16200000" flipV="1">
            <a:off x="4005200" y="4431792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 rot="16200000" flipV="1">
            <a:off x="4005194" y="4897471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9" name="Plaque 178"/>
          <p:cNvSpPr>
            <a:spLocks noChangeAspect="1"/>
          </p:cNvSpPr>
          <p:nvPr/>
        </p:nvSpPr>
        <p:spPr>
          <a:xfrm>
            <a:off x="2793987" y="5063087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0" name="Straight Connector 179"/>
          <p:cNvCxnSpPr/>
          <p:nvPr/>
        </p:nvCxnSpPr>
        <p:spPr>
          <a:xfrm rot="16200000" flipV="1">
            <a:off x="2667408" y="4423319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 rot="16200000" flipV="1">
            <a:off x="2667402" y="4888998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2" name="Plaque 181"/>
          <p:cNvSpPr>
            <a:spLocks noChangeAspect="1"/>
          </p:cNvSpPr>
          <p:nvPr/>
        </p:nvSpPr>
        <p:spPr>
          <a:xfrm>
            <a:off x="3234277" y="4605875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Plaque 182"/>
          <p:cNvSpPr>
            <a:spLocks noChangeAspect="1"/>
          </p:cNvSpPr>
          <p:nvPr/>
        </p:nvSpPr>
        <p:spPr>
          <a:xfrm>
            <a:off x="3691489" y="4614336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Plaque 183"/>
          <p:cNvSpPr>
            <a:spLocks noChangeAspect="1"/>
          </p:cNvSpPr>
          <p:nvPr/>
        </p:nvSpPr>
        <p:spPr>
          <a:xfrm>
            <a:off x="3234259" y="5071542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5" name="Straight Connector 184"/>
          <p:cNvCxnSpPr/>
          <p:nvPr/>
        </p:nvCxnSpPr>
        <p:spPr>
          <a:xfrm>
            <a:off x="2880497" y="4207380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>
            <a:off x="3320775" y="4215841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>
            <a:off x="2888958" y="4656125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>
            <a:off x="3329236" y="4664586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>
            <a:off x="2897419" y="5121804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>
            <a:off x="3337697" y="5130265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>
            <a:stCxn id="182" idx="0"/>
          </p:cNvCxnSpPr>
          <p:nvPr/>
        </p:nvCxnSpPr>
        <p:spPr>
          <a:xfrm rot="16200000" flipV="1">
            <a:off x="3107692" y="4431786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 rot="16200000" flipV="1">
            <a:off x="3107686" y="4897465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 rot="16200000" flipV="1">
            <a:off x="3564904" y="4423313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 rot="16200000" flipV="1">
            <a:off x="3564898" y="4888992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5" name="Plaque 194"/>
          <p:cNvSpPr>
            <a:spLocks noChangeAspect="1"/>
          </p:cNvSpPr>
          <p:nvPr/>
        </p:nvSpPr>
        <p:spPr>
          <a:xfrm>
            <a:off x="2353703" y="5520305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Plaque 195"/>
          <p:cNvSpPr>
            <a:spLocks noChangeAspect="1"/>
          </p:cNvSpPr>
          <p:nvPr/>
        </p:nvSpPr>
        <p:spPr>
          <a:xfrm>
            <a:off x="2353697" y="5071548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7" name="Straight Connector 196"/>
          <p:cNvCxnSpPr/>
          <p:nvPr/>
        </p:nvCxnSpPr>
        <p:spPr>
          <a:xfrm rot="16200000" flipV="1">
            <a:off x="2227118" y="5329282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8" name="Plaque 197"/>
          <p:cNvSpPr>
            <a:spLocks noChangeAspect="1"/>
          </p:cNvSpPr>
          <p:nvPr/>
        </p:nvSpPr>
        <p:spPr>
          <a:xfrm>
            <a:off x="2793987" y="5511838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Plaque 198"/>
          <p:cNvSpPr>
            <a:spLocks noChangeAspect="1"/>
          </p:cNvSpPr>
          <p:nvPr/>
        </p:nvSpPr>
        <p:spPr>
          <a:xfrm>
            <a:off x="3251199" y="5520299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Plaque 199"/>
          <p:cNvSpPr>
            <a:spLocks noChangeAspect="1"/>
          </p:cNvSpPr>
          <p:nvPr/>
        </p:nvSpPr>
        <p:spPr>
          <a:xfrm>
            <a:off x="2793969" y="5977505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Plaque 200"/>
          <p:cNvSpPr>
            <a:spLocks noChangeAspect="1"/>
          </p:cNvSpPr>
          <p:nvPr/>
        </p:nvSpPr>
        <p:spPr>
          <a:xfrm>
            <a:off x="2793981" y="5063081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2" name="Straight Connector 201"/>
          <p:cNvCxnSpPr>
            <a:endCxn id="201" idx="1"/>
          </p:cNvCxnSpPr>
          <p:nvPr/>
        </p:nvCxnSpPr>
        <p:spPr>
          <a:xfrm>
            <a:off x="2440207" y="5113343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>
            <a:off x="2880485" y="5121804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>
            <a:off x="2448668" y="5562088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>
            <a:off x="2888946" y="5570549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>
            <a:stCxn id="198" idx="0"/>
            <a:endCxn id="201" idx="2"/>
          </p:cNvCxnSpPr>
          <p:nvPr/>
        </p:nvCxnSpPr>
        <p:spPr>
          <a:xfrm rot="16200000" flipV="1">
            <a:off x="2667402" y="5337749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 rot="16200000" flipV="1">
            <a:off x="2667396" y="5803428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 rot="16200000" flipV="1">
            <a:off x="3124614" y="5329276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9" name="Plaque 208"/>
          <p:cNvSpPr>
            <a:spLocks noChangeAspect="1"/>
          </p:cNvSpPr>
          <p:nvPr/>
        </p:nvSpPr>
        <p:spPr>
          <a:xfrm>
            <a:off x="1896473" y="5046141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Plaque 209"/>
          <p:cNvSpPr>
            <a:spLocks noChangeAspect="1"/>
          </p:cNvSpPr>
          <p:nvPr/>
        </p:nvSpPr>
        <p:spPr>
          <a:xfrm>
            <a:off x="1896473" y="4148639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1" name="Straight Connector 210"/>
          <p:cNvCxnSpPr/>
          <p:nvPr/>
        </p:nvCxnSpPr>
        <p:spPr>
          <a:xfrm rot="16200000" flipV="1">
            <a:off x="1769894" y="4406373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 rot="16200000" flipV="1">
            <a:off x="1769888" y="4872052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3" name="Plaque 212"/>
          <p:cNvSpPr>
            <a:spLocks noChangeAspect="1"/>
          </p:cNvSpPr>
          <p:nvPr/>
        </p:nvSpPr>
        <p:spPr>
          <a:xfrm>
            <a:off x="2336763" y="4588929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Plaque 213"/>
          <p:cNvSpPr>
            <a:spLocks noChangeAspect="1"/>
          </p:cNvSpPr>
          <p:nvPr/>
        </p:nvSpPr>
        <p:spPr>
          <a:xfrm>
            <a:off x="2793975" y="4597390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Plaque 214"/>
          <p:cNvSpPr>
            <a:spLocks noChangeAspect="1"/>
          </p:cNvSpPr>
          <p:nvPr/>
        </p:nvSpPr>
        <p:spPr>
          <a:xfrm>
            <a:off x="2336757" y="4140172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6" name="Straight Connector 215"/>
          <p:cNvCxnSpPr>
            <a:endCxn id="215" idx="1"/>
          </p:cNvCxnSpPr>
          <p:nvPr/>
        </p:nvCxnSpPr>
        <p:spPr>
          <a:xfrm>
            <a:off x="1982983" y="4190434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>
            <a:off x="2423261" y="4198895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>
            <a:off x="1991444" y="4639179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>
            <a:off x="2431722" y="4647640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>
            <a:off x="1999905" y="5104858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>
            <a:off x="2440183" y="5113319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>
            <a:stCxn id="213" idx="0"/>
            <a:endCxn id="215" idx="2"/>
          </p:cNvCxnSpPr>
          <p:nvPr/>
        </p:nvCxnSpPr>
        <p:spPr>
          <a:xfrm rot="16200000" flipV="1">
            <a:off x="2210178" y="4414840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 rot="16200000" flipV="1">
            <a:off x="2210172" y="4880519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 rot="16200000" flipV="1">
            <a:off x="2667390" y="4406367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 rot="16200000" flipV="1">
            <a:off x="2667384" y="4872046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6" name="Plaque 225"/>
          <p:cNvSpPr>
            <a:spLocks noChangeAspect="1"/>
          </p:cNvSpPr>
          <p:nvPr/>
        </p:nvSpPr>
        <p:spPr>
          <a:xfrm>
            <a:off x="1896473" y="3682954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Plaque 226"/>
          <p:cNvSpPr>
            <a:spLocks noChangeAspect="1"/>
          </p:cNvSpPr>
          <p:nvPr/>
        </p:nvSpPr>
        <p:spPr>
          <a:xfrm>
            <a:off x="1896467" y="3234197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8" name="Straight Connector 227"/>
          <p:cNvCxnSpPr/>
          <p:nvPr/>
        </p:nvCxnSpPr>
        <p:spPr>
          <a:xfrm rot="16200000" flipV="1">
            <a:off x="1769888" y="3491931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 rot="16200000" flipV="1">
            <a:off x="1769882" y="3957610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0" name="Plaque 229"/>
          <p:cNvSpPr>
            <a:spLocks noChangeAspect="1"/>
          </p:cNvSpPr>
          <p:nvPr/>
        </p:nvSpPr>
        <p:spPr>
          <a:xfrm>
            <a:off x="2336757" y="3674487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Plaque 230"/>
          <p:cNvSpPr>
            <a:spLocks noChangeAspect="1"/>
          </p:cNvSpPr>
          <p:nvPr/>
        </p:nvSpPr>
        <p:spPr>
          <a:xfrm>
            <a:off x="2336739" y="4140154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Plaque 231"/>
          <p:cNvSpPr>
            <a:spLocks noChangeAspect="1"/>
          </p:cNvSpPr>
          <p:nvPr/>
        </p:nvSpPr>
        <p:spPr>
          <a:xfrm>
            <a:off x="2336751" y="3225730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3" name="Straight Connector 232"/>
          <p:cNvCxnSpPr>
            <a:endCxn id="232" idx="1"/>
          </p:cNvCxnSpPr>
          <p:nvPr/>
        </p:nvCxnSpPr>
        <p:spPr>
          <a:xfrm>
            <a:off x="1982977" y="3275992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>
            <a:off x="2423255" y="3284453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>
            <a:off x="1991438" y="3724737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/>
          <p:nvPr/>
        </p:nvCxnSpPr>
        <p:spPr>
          <a:xfrm>
            <a:off x="2431716" y="3733198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/>
          <p:nvPr/>
        </p:nvCxnSpPr>
        <p:spPr>
          <a:xfrm>
            <a:off x="1999899" y="4190416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/>
          <p:nvPr/>
        </p:nvCxnSpPr>
        <p:spPr>
          <a:xfrm>
            <a:off x="2440177" y="4198877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>
            <a:stCxn id="230" idx="0"/>
            <a:endCxn id="232" idx="2"/>
          </p:cNvCxnSpPr>
          <p:nvPr/>
        </p:nvCxnSpPr>
        <p:spPr>
          <a:xfrm rot="16200000" flipV="1">
            <a:off x="2210172" y="3500398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 rot="16200000" flipV="1">
            <a:off x="2210166" y="3966077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 rot="16200000" flipV="1">
            <a:off x="2667384" y="3491925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/>
          <p:nvPr/>
        </p:nvCxnSpPr>
        <p:spPr>
          <a:xfrm rot="16200000" flipV="1">
            <a:off x="2667378" y="3957604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3" name="Plaque 242"/>
          <p:cNvSpPr>
            <a:spLocks noChangeAspect="1"/>
          </p:cNvSpPr>
          <p:nvPr/>
        </p:nvSpPr>
        <p:spPr>
          <a:xfrm>
            <a:off x="1896461" y="2319755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4" name="Straight Connector 243"/>
          <p:cNvCxnSpPr/>
          <p:nvPr/>
        </p:nvCxnSpPr>
        <p:spPr>
          <a:xfrm rot="16200000" flipV="1">
            <a:off x="1769882" y="2577489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/>
          <p:cNvCxnSpPr/>
          <p:nvPr/>
        </p:nvCxnSpPr>
        <p:spPr>
          <a:xfrm rot="16200000" flipV="1">
            <a:off x="1769876" y="3043168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6" name="Plaque 245"/>
          <p:cNvSpPr>
            <a:spLocks noChangeAspect="1"/>
          </p:cNvSpPr>
          <p:nvPr/>
        </p:nvSpPr>
        <p:spPr>
          <a:xfrm>
            <a:off x="2336751" y="2760045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Plaque 246"/>
          <p:cNvSpPr>
            <a:spLocks noChangeAspect="1"/>
          </p:cNvSpPr>
          <p:nvPr/>
        </p:nvSpPr>
        <p:spPr>
          <a:xfrm>
            <a:off x="2793963" y="2768506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Plaque 247"/>
          <p:cNvSpPr>
            <a:spLocks noChangeAspect="1"/>
          </p:cNvSpPr>
          <p:nvPr/>
        </p:nvSpPr>
        <p:spPr>
          <a:xfrm>
            <a:off x="2336733" y="3225712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Plaque 248"/>
          <p:cNvSpPr>
            <a:spLocks noChangeAspect="1"/>
          </p:cNvSpPr>
          <p:nvPr/>
        </p:nvSpPr>
        <p:spPr>
          <a:xfrm>
            <a:off x="2336745" y="2311288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0" name="Straight Connector 249"/>
          <p:cNvCxnSpPr>
            <a:endCxn id="249" idx="1"/>
          </p:cNvCxnSpPr>
          <p:nvPr/>
        </p:nvCxnSpPr>
        <p:spPr>
          <a:xfrm>
            <a:off x="1982971" y="2361550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/>
          <p:nvPr/>
        </p:nvCxnSpPr>
        <p:spPr>
          <a:xfrm>
            <a:off x="2423249" y="2370011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>
            <a:off x="1991432" y="2810295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>
          <a:xfrm>
            <a:off x="2431710" y="2818756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>
            <a:off x="1999893" y="3275974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>
            <a:off x="2440171" y="3284435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>
            <a:stCxn id="246" idx="0"/>
            <a:endCxn id="249" idx="2"/>
          </p:cNvCxnSpPr>
          <p:nvPr/>
        </p:nvCxnSpPr>
        <p:spPr>
          <a:xfrm rot="16200000" flipV="1">
            <a:off x="2210166" y="2585956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 rot="16200000" flipV="1">
            <a:off x="2210160" y="3051635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 rot="16200000" flipV="1">
            <a:off x="2667378" y="2577483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 rot="16200000" flipV="1">
            <a:off x="2667372" y="3043162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0" name="Plaque 259"/>
          <p:cNvSpPr>
            <a:spLocks noChangeAspect="1"/>
          </p:cNvSpPr>
          <p:nvPr/>
        </p:nvSpPr>
        <p:spPr>
          <a:xfrm>
            <a:off x="2336745" y="1862537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Plaque 260"/>
          <p:cNvSpPr>
            <a:spLocks noChangeAspect="1"/>
          </p:cNvSpPr>
          <p:nvPr/>
        </p:nvSpPr>
        <p:spPr>
          <a:xfrm>
            <a:off x="2336739" y="2311282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2" name="Straight Connector 261"/>
          <p:cNvCxnSpPr/>
          <p:nvPr/>
        </p:nvCxnSpPr>
        <p:spPr>
          <a:xfrm rot="16200000" flipV="1">
            <a:off x="2210154" y="2137193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3" name="Plaque 262"/>
          <p:cNvSpPr>
            <a:spLocks noChangeAspect="1"/>
          </p:cNvSpPr>
          <p:nvPr/>
        </p:nvSpPr>
        <p:spPr>
          <a:xfrm>
            <a:off x="2777029" y="1854070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Plaque 263"/>
          <p:cNvSpPr>
            <a:spLocks noChangeAspect="1"/>
          </p:cNvSpPr>
          <p:nvPr/>
        </p:nvSpPr>
        <p:spPr>
          <a:xfrm>
            <a:off x="3234241" y="1862531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Plaque 264"/>
          <p:cNvSpPr>
            <a:spLocks noChangeAspect="1"/>
          </p:cNvSpPr>
          <p:nvPr/>
        </p:nvSpPr>
        <p:spPr>
          <a:xfrm>
            <a:off x="2777023" y="1405313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6" name="Straight Connector 265"/>
          <p:cNvCxnSpPr/>
          <p:nvPr/>
        </p:nvCxnSpPr>
        <p:spPr>
          <a:xfrm>
            <a:off x="2431710" y="1904320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>
            <a:off x="2871988" y="1912781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>
            <a:off x="2440171" y="2369999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/>
          <p:nvPr/>
        </p:nvCxnSpPr>
        <p:spPr>
          <a:xfrm>
            <a:off x="2880449" y="2378460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>
            <a:stCxn id="263" idx="0"/>
            <a:endCxn id="265" idx="2"/>
          </p:cNvCxnSpPr>
          <p:nvPr/>
        </p:nvCxnSpPr>
        <p:spPr>
          <a:xfrm rot="16200000" flipV="1">
            <a:off x="2650444" y="1679981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 rot="16200000" flipV="1">
            <a:off x="2650438" y="2145660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 rot="16200000" flipV="1">
            <a:off x="3107650" y="2137187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 rot="16200000" flipV="1">
            <a:off x="3564874" y="2594411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/>
          <p:nvPr/>
        </p:nvCxnSpPr>
        <p:spPr>
          <a:xfrm rot="16200000" flipV="1">
            <a:off x="3564868" y="3060090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5" name="Plaque 274"/>
          <p:cNvSpPr>
            <a:spLocks noChangeAspect="1"/>
          </p:cNvSpPr>
          <p:nvPr/>
        </p:nvSpPr>
        <p:spPr>
          <a:xfrm>
            <a:off x="4131743" y="2776967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6" name="Straight Connector 275"/>
          <p:cNvCxnSpPr/>
          <p:nvPr/>
        </p:nvCxnSpPr>
        <p:spPr>
          <a:xfrm>
            <a:off x="3786424" y="2827217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/>
        </p:nvCxnSpPr>
        <p:spPr>
          <a:xfrm>
            <a:off x="3794885" y="3292896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/>
          <p:nvPr/>
        </p:nvCxnSpPr>
        <p:spPr>
          <a:xfrm>
            <a:off x="4235163" y="3301357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/>
          <p:nvPr/>
        </p:nvCxnSpPr>
        <p:spPr>
          <a:xfrm rot="16200000" flipV="1">
            <a:off x="4005152" y="3068557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0" name="Plaque 279"/>
          <p:cNvSpPr>
            <a:spLocks noChangeAspect="1"/>
          </p:cNvSpPr>
          <p:nvPr/>
        </p:nvSpPr>
        <p:spPr>
          <a:xfrm>
            <a:off x="1439231" y="2776961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Plaque 280"/>
          <p:cNvSpPr>
            <a:spLocks noChangeAspect="1"/>
          </p:cNvSpPr>
          <p:nvPr/>
        </p:nvSpPr>
        <p:spPr>
          <a:xfrm>
            <a:off x="1896443" y="2785422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Plaque 281"/>
          <p:cNvSpPr>
            <a:spLocks noChangeAspect="1"/>
          </p:cNvSpPr>
          <p:nvPr/>
        </p:nvSpPr>
        <p:spPr>
          <a:xfrm>
            <a:off x="1896437" y="3234167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Plaque 282"/>
          <p:cNvSpPr>
            <a:spLocks noChangeAspect="1"/>
          </p:cNvSpPr>
          <p:nvPr/>
        </p:nvSpPr>
        <p:spPr>
          <a:xfrm>
            <a:off x="1439213" y="3242628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4" name="Straight Connector 283"/>
          <p:cNvCxnSpPr/>
          <p:nvPr/>
        </p:nvCxnSpPr>
        <p:spPr>
          <a:xfrm>
            <a:off x="1534190" y="2835672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/>
          <p:cNvCxnSpPr/>
          <p:nvPr/>
        </p:nvCxnSpPr>
        <p:spPr>
          <a:xfrm>
            <a:off x="1102373" y="3292890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/>
          <p:cNvCxnSpPr/>
          <p:nvPr/>
        </p:nvCxnSpPr>
        <p:spPr>
          <a:xfrm>
            <a:off x="1542651" y="3301351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/>
          <p:nvPr/>
        </p:nvCxnSpPr>
        <p:spPr>
          <a:xfrm rot="16200000" flipV="1">
            <a:off x="1312640" y="3068551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/>
          <p:cNvCxnSpPr/>
          <p:nvPr/>
        </p:nvCxnSpPr>
        <p:spPr>
          <a:xfrm rot="16200000" flipV="1">
            <a:off x="1769858" y="2594399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/>
          <p:nvPr/>
        </p:nvCxnSpPr>
        <p:spPr>
          <a:xfrm rot="16200000" flipV="1">
            <a:off x="1769852" y="3060078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0" name="Plaque 289"/>
          <p:cNvSpPr>
            <a:spLocks noChangeAspect="1"/>
          </p:cNvSpPr>
          <p:nvPr/>
        </p:nvSpPr>
        <p:spPr>
          <a:xfrm>
            <a:off x="998941" y="3699858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Plaque 290"/>
          <p:cNvSpPr>
            <a:spLocks noChangeAspect="1"/>
          </p:cNvSpPr>
          <p:nvPr/>
        </p:nvSpPr>
        <p:spPr>
          <a:xfrm>
            <a:off x="998935" y="4148603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Plaque 291"/>
          <p:cNvSpPr>
            <a:spLocks noChangeAspect="1"/>
          </p:cNvSpPr>
          <p:nvPr/>
        </p:nvSpPr>
        <p:spPr>
          <a:xfrm>
            <a:off x="998935" y="3251101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3" name="Straight Connector 292"/>
          <p:cNvCxnSpPr/>
          <p:nvPr/>
        </p:nvCxnSpPr>
        <p:spPr>
          <a:xfrm rot="16200000" flipV="1">
            <a:off x="872356" y="3508835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/>
          <p:nvPr/>
        </p:nvCxnSpPr>
        <p:spPr>
          <a:xfrm rot="16200000" flipV="1">
            <a:off x="872350" y="3974514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5" name="Plaque 294"/>
          <p:cNvSpPr>
            <a:spLocks noChangeAspect="1"/>
          </p:cNvSpPr>
          <p:nvPr/>
        </p:nvSpPr>
        <p:spPr>
          <a:xfrm>
            <a:off x="1439225" y="3691391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Plaque 295"/>
          <p:cNvSpPr>
            <a:spLocks noChangeAspect="1"/>
          </p:cNvSpPr>
          <p:nvPr/>
        </p:nvSpPr>
        <p:spPr>
          <a:xfrm>
            <a:off x="1439207" y="4157058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Plaque 296"/>
          <p:cNvSpPr>
            <a:spLocks noChangeAspect="1"/>
          </p:cNvSpPr>
          <p:nvPr/>
        </p:nvSpPr>
        <p:spPr>
          <a:xfrm>
            <a:off x="1439219" y="3242634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8" name="Straight Connector 297"/>
          <p:cNvCxnSpPr>
            <a:endCxn id="297" idx="1"/>
          </p:cNvCxnSpPr>
          <p:nvPr/>
        </p:nvCxnSpPr>
        <p:spPr>
          <a:xfrm>
            <a:off x="1085445" y="3292896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/>
          <p:nvPr/>
        </p:nvCxnSpPr>
        <p:spPr>
          <a:xfrm>
            <a:off x="1525723" y="3301357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/>
          <p:nvPr/>
        </p:nvCxnSpPr>
        <p:spPr>
          <a:xfrm>
            <a:off x="1093906" y="3741641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/>
          <p:nvPr/>
        </p:nvCxnSpPr>
        <p:spPr>
          <a:xfrm>
            <a:off x="1534184" y="3750102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/>
          <p:nvPr/>
        </p:nvCxnSpPr>
        <p:spPr>
          <a:xfrm>
            <a:off x="1102367" y="4207320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>
            <a:off x="1542645" y="4215781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>
            <a:stCxn id="295" idx="0"/>
            <a:endCxn id="297" idx="2"/>
          </p:cNvCxnSpPr>
          <p:nvPr/>
        </p:nvCxnSpPr>
        <p:spPr>
          <a:xfrm rot="16200000" flipV="1">
            <a:off x="1312640" y="3517302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 rot="16200000" flipV="1">
            <a:off x="1312634" y="3982981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/>
          <p:cNvCxnSpPr/>
          <p:nvPr/>
        </p:nvCxnSpPr>
        <p:spPr>
          <a:xfrm rot="16200000" flipV="1">
            <a:off x="1769852" y="3508829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 rot="16200000" flipV="1">
            <a:off x="1769846" y="3974508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8" name="Plaque 307"/>
          <p:cNvSpPr>
            <a:spLocks noChangeAspect="1"/>
          </p:cNvSpPr>
          <p:nvPr/>
        </p:nvSpPr>
        <p:spPr>
          <a:xfrm>
            <a:off x="1439219" y="4605821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Plaque 308"/>
          <p:cNvSpPr>
            <a:spLocks noChangeAspect="1"/>
          </p:cNvSpPr>
          <p:nvPr/>
        </p:nvSpPr>
        <p:spPr>
          <a:xfrm>
            <a:off x="1896431" y="4614282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Plaque 309"/>
          <p:cNvSpPr>
            <a:spLocks noChangeAspect="1"/>
          </p:cNvSpPr>
          <p:nvPr/>
        </p:nvSpPr>
        <p:spPr>
          <a:xfrm>
            <a:off x="1439213" y="4157064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1" name="Straight Connector 310"/>
          <p:cNvCxnSpPr>
            <a:endCxn id="310" idx="1"/>
          </p:cNvCxnSpPr>
          <p:nvPr/>
        </p:nvCxnSpPr>
        <p:spPr>
          <a:xfrm>
            <a:off x="1085439" y="4207326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/>
          <p:cNvCxnSpPr/>
          <p:nvPr/>
        </p:nvCxnSpPr>
        <p:spPr>
          <a:xfrm>
            <a:off x="1525717" y="4215787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/>
          <p:cNvCxnSpPr/>
          <p:nvPr/>
        </p:nvCxnSpPr>
        <p:spPr>
          <a:xfrm>
            <a:off x="1534178" y="4664532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Connector 313"/>
          <p:cNvCxnSpPr>
            <a:stCxn id="308" idx="0"/>
            <a:endCxn id="310" idx="2"/>
          </p:cNvCxnSpPr>
          <p:nvPr/>
        </p:nvCxnSpPr>
        <p:spPr>
          <a:xfrm rot="16200000" flipV="1">
            <a:off x="1312634" y="4431732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Connector 314"/>
          <p:cNvCxnSpPr/>
          <p:nvPr/>
        </p:nvCxnSpPr>
        <p:spPr>
          <a:xfrm rot="16200000" flipV="1">
            <a:off x="1769846" y="4423259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Connector 315"/>
          <p:cNvCxnSpPr/>
          <p:nvPr/>
        </p:nvCxnSpPr>
        <p:spPr>
          <a:xfrm rot="16200000" flipV="1">
            <a:off x="1769840" y="4888938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7" name="Plaque 316"/>
          <p:cNvSpPr>
            <a:spLocks noChangeAspect="1"/>
          </p:cNvSpPr>
          <p:nvPr/>
        </p:nvSpPr>
        <p:spPr>
          <a:xfrm>
            <a:off x="5054682" y="3369706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8" name="Straight Connector 317"/>
          <p:cNvCxnSpPr/>
          <p:nvPr/>
        </p:nvCxnSpPr>
        <p:spPr>
          <a:xfrm>
            <a:off x="4692429" y="3750156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9" name="Plaque 318"/>
          <p:cNvSpPr>
            <a:spLocks noChangeAspect="1"/>
          </p:cNvSpPr>
          <p:nvPr/>
        </p:nvSpPr>
        <p:spPr>
          <a:xfrm>
            <a:off x="533250" y="3708319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0" name="Straight Connector 319"/>
          <p:cNvCxnSpPr/>
          <p:nvPr/>
        </p:nvCxnSpPr>
        <p:spPr>
          <a:xfrm>
            <a:off x="628215" y="3750102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1" name="Sun 320"/>
          <p:cNvSpPr/>
          <p:nvPr/>
        </p:nvSpPr>
        <p:spPr>
          <a:xfrm>
            <a:off x="3160956" y="3623192"/>
            <a:ext cx="241687" cy="254012"/>
          </a:xfrm>
          <a:prstGeom prst="sun">
            <a:avLst/>
          </a:prstGeom>
          <a:solidFill>
            <a:srgbClr val="00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Sun 321"/>
          <p:cNvSpPr/>
          <p:nvPr/>
        </p:nvSpPr>
        <p:spPr>
          <a:xfrm>
            <a:off x="3626635" y="4071937"/>
            <a:ext cx="241687" cy="254012"/>
          </a:xfrm>
          <a:prstGeom prst="sun">
            <a:avLst/>
          </a:prstGeom>
          <a:solidFill>
            <a:srgbClr val="00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Sun 322"/>
          <p:cNvSpPr/>
          <p:nvPr/>
        </p:nvSpPr>
        <p:spPr>
          <a:xfrm>
            <a:off x="4049979" y="4537616"/>
            <a:ext cx="241687" cy="254012"/>
          </a:xfrm>
          <a:prstGeom prst="sun">
            <a:avLst/>
          </a:prstGeom>
          <a:solidFill>
            <a:srgbClr val="00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Sun 323"/>
          <p:cNvSpPr/>
          <p:nvPr/>
        </p:nvSpPr>
        <p:spPr>
          <a:xfrm>
            <a:off x="2720666" y="3157501"/>
            <a:ext cx="241687" cy="254012"/>
          </a:xfrm>
          <a:prstGeom prst="sun">
            <a:avLst/>
          </a:prstGeom>
          <a:solidFill>
            <a:srgbClr val="00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Sun 324"/>
          <p:cNvSpPr/>
          <p:nvPr/>
        </p:nvSpPr>
        <p:spPr>
          <a:xfrm>
            <a:off x="3169411" y="3157495"/>
            <a:ext cx="241687" cy="254012"/>
          </a:xfrm>
          <a:prstGeom prst="sun">
            <a:avLst/>
          </a:prstGeom>
          <a:solidFill>
            <a:srgbClr val="00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Sun 325"/>
          <p:cNvSpPr/>
          <p:nvPr/>
        </p:nvSpPr>
        <p:spPr>
          <a:xfrm>
            <a:off x="3626623" y="3157489"/>
            <a:ext cx="241687" cy="254012"/>
          </a:xfrm>
          <a:prstGeom prst="sun">
            <a:avLst/>
          </a:prstGeom>
          <a:solidFill>
            <a:srgbClr val="00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Sun 326"/>
          <p:cNvSpPr/>
          <p:nvPr/>
        </p:nvSpPr>
        <p:spPr>
          <a:xfrm>
            <a:off x="4066901" y="3165950"/>
            <a:ext cx="241687" cy="254012"/>
          </a:xfrm>
          <a:prstGeom prst="sun">
            <a:avLst/>
          </a:prstGeom>
          <a:solidFill>
            <a:srgbClr val="00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Sun 327"/>
          <p:cNvSpPr/>
          <p:nvPr/>
        </p:nvSpPr>
        <p:spPr>
          <a:xfrm>
            <a:off x="4058428" y="3614695"/>
            <a:ext cx="241687" cy="254012"/>
          </a:xfrm>
          <a:prstGeom prst="sun">
            <a:avLst/>
          </a:prstGeom>
          <a:solidFill>
            <a:srgbClr val="00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Sun 328"/>
          <p:cNvSpPr/>
          <p:nvPr/>
        </p:nvSpPr>
        <p:spPr>
          <a:xfrm>
            <a:off x="4066889" y="4071907"/>
            <a:ext cx="241687" cy="254012"/>
          </a:xfrm>
          <a:prstGeom prst="sun">
            <a:avLst/>
          </a:prstGeom>
          <a:solidFill>
            <a:srgbClr val="00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Sun 329"/>
          <p:cNvSpPr/>
          <p:nvPr/>
        </p:nvSpPr>
        <p:spPr>
          <a:xfrm>
            <a:off x="3618132" y="3623150"/>
            <a:ext cx="241687" cy="254012"/>
          </a:xfrm>
          <a:prstGeom prst="sun">
            <a:avLst/>
          </a:prstGeom>
          <a:solidFill>
            <a:srgbClr val="00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Sun 330"/>
          <p:cNvSpPr/>
          <p:nvPr/>
        </p:nvSpPr>
        <p:spPr>
          <a:xfrm>
            <a:off x="4524095" y="3614677"/>
            <a:ext cx="241687" cy="254012"/>
          </a:xfrm>
          <a:prstGeom prst="sun">
            <a:avLst/>
          </a:prstGeom>
          <a:solidFill>
            <a:srgbClr val="00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Rectangle 338"/>
          <p:cNvSpPr/>
          <p:nvPr/>
        </p:nvSpPr>
        <p:spPr bwMode="auto">
          <a:xfrm>
            <a:off x="3268133" y="2810933"/>
            <a:ext cx="914400" cy="931334"/>
          </a:xfrm>
          <a:prstGeom prst="rect">
            <a:avLst/>
          </a:prstGeom>
          <a:solidFill>
            <a:srgbClr val="CCFFCC">
              <a:alpha val="0"/>
            </a:srgbClr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48" name="TextBox 347"/>
          <p:cNvSpPr txBox="1"/>
          <p:nvPr/>
        </p:nvSpPr>
        <p:spPr>
          <a:xfrm>
            <a:off x="5520273" y="1210737"/>
            <a:ext cx="2972538" cy="4154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p</a:t>
            </a:r>
            <a:r>
              <a:rPr lang="en-US" sz="2400" u="sng" dirty="0" smtClean="0"/>
              <a:t>ossible MST array</a:t>
            </a:r>
          </a:p>
          <a:p>
            <a:pPr>
              <a:buFontTx/>
              <a:buChar char="-"/>
            </a:pPr>
            <a:r>
              <a:rPr lang="en-US" sz="2400" dirty="0" smtClean="0"/>
              <a:t> spacing </a:t>
            </a:r>
            <a:r>
              <a:rPr lang="en-US" sz="2400" dirty="0" err="1" smtClean="0"/>
              <a:t>d</a:t>
            </a:r>
            <a:r>
              <a:rPr lang="en-US" sz="2400" dirty="0" smtClean="0"/>
              <a:t> = 150 </a:t>
            </a:r>
            <a:r>
              <a:rPr lang="en-US" sz="2400" dirty="0" err="1" smtClean="0"/>
              <a:t>m</a:t>
            </a:r>
            <a:endParaRPr lang="en-US" sz="2400" dirty="0" smtClean="0"/>
          </a:p>
          <a:p>
            <a:pPr>
              <a:buFontTx/>
              <a:buChar char="-"/>
            </a:pPr>
            <a:r>
              <a:rPr lang="en-US" sz="2400" dirty="0" smtClean="0"/>
              <a:t> </a:t>
            </a:r>
            <a:r>
              <a:rPr lang="en-US" sz="2400" dirty="0" smtClean="0"/>
              <a:t>each telescope is</a:t>
            </a:r>
          </a:p>
          <a:p>
            <a:r>
              <a:rPr lang="en-US" sz="2400" dirty="0" smtClean="0"/>
              <a:t>  part of a sub-array </a:t>
            </a:r>
          </a:p>
          <a:p>
            <a:r>
              <a:rPr lang="en-US" sz="2400" dirty="0" smtClean="0"/>
              <a:t>  of 9 telescopes</a:t>
            </a:r>
          </a:p>
          <a:p>
            <a:pPr>
              <a:buFontTx/>
              <a:buChar char="-"/>
            </a:pPr>
            <a:r>
              <a:rPr lang="en-US" sz="2400" dirty="0" smtClean="0"/>
              <a:t> each telescope</a:t>
            </a:r>
          </a:p>
          <a:p>
            <a:r>
              <a:rPr lang="en-US" sz="2400" dirty="0" smtClean="0"/>
              <a:t>  decides on its own </a:t>
            </a:r>
          </a:p>
          <a:p>
            <a:r>
              <a:rPr lang="en-US" sz="2400" dirty="0" smtClean="0"/>
              <a:t>  to issue a trigger </a:t>
            </a:r>
          </a:p>
          <a:p>
            <a:pPr>
              <a:buFontTx/>
              <a:buChar char="-"/>
            </a:pPr>
            <a:r>
              <a:rPr lang="en-US" sz="2400" dirty="0" smtClean="0"/>
              <a:t> considers trigger </a:t>
            </a:r>
          </a:p>
          <a:p>
            <a:r>
              <a:rPr lang="en-US" sz="2400" dirty="0" smtClean="0"/>
              <a:t>  information from its</a:t>
            </a:r>
          </a:p>
          <a:p>
            <a:r>
              <a:rPr lang="en-US" sz="2400" dirty="0" smtClean="0"/>
              <a:t>  neighbors!  </a:t>
            </a:r>
            <a:r>
              <a:rPr lang="en-US" sz="2400" dirty="0" smtClean="0"/>
              <a:t> </a:t>
            </a:r>
            <a:endParaRPr lang="en-US" sz="2400" dirty="0" smtClean="0"/>
          </a:p>
        </p:txBody>
      </p:sp>
      <p:sp>
        <p:nvSpPr>
          <p:cNvPr id="349" name="TextBox 348"/>
          <p:cNvSpPr txBox="1"/>
          <p:nvPr/>
        </p:nvSpPr>
        <p:spPr>
          <a:xfrm>
            <a:off x="5143500" y="5803900"/>
            <a:ext cx="3249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 &lt;telescope multiplicity&gt; ≈ 5</a:t>
            </a:r>
            <a:endParaRPr lang="en-US" sz="1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119612" y="97366"/>
            <a:ext cx="6577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Array Trigger Concept</a:t>
            </a:r>
            <a:r>
              <a:rPr lang="en-US" sz="4000" dirty="0" smtClean="0"/>
              <a:t>  </a:t>
            </a:r>
            <a:endParaRPr lang="en-US" sz="4000" dirty="0"/>
          </a:p>
        </p:txBody>
      </p:sp>
      <p:cxnSp>
        <p:nvCxnSpPr>
          <p:cNvPr id="112" name="Straight Connector 111"/>
          <p:cNvCxnSpPr/>
          <p:nvPr/>
        </p:nvCxnSpPr>
        <p:spPr>
          <a:xfrm flipV="1">
            <a:off x="0" y="6311897"/>
            <a:ext cx="9156700" cy="50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3" name="Picture 112" descr="Layout-25DC-36SC.png"/>
          <p:cNvPicPr>
            <a:picLocks noChangeAspect="1"/>
          </p:cNvPicPr>
          <p:nvPr/>
        </p:nvPicPr>
        <p:blipFill>
          <a:blip r:embed="rId4">
            <a:alphaModFix amt="30000"/>
          </a:blip>
          <a:stretch>
            <a:fillRect/>
          </a:stretch>
        </p:blipFill>
        <p:spPr>
          <a:xfrm>
            <a:off x="160866" y="1291054"/>
            <a:ext cx="5176980" cy="4910776"/>
          </a:xfrm>
          <a:prstGeom prst="rect">
            <a:avLst/>
          </a:prstGeom>
        </p:spPr>
      </p:pic>
      <p:sp>
        <p:nvSpPr>
          <p:cNvPr id="114" name="Plaque 113"/>
          <p:cNvSpPr>
            <a:spLocks noChangeAspect="1"/>
          </p:cNvSpPr>
          <p:nvPr/>
        </p:nvSpPr>
        <p:spPr>
          <a:xfrm>
            <a:off x="3234295" y="3691457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Plaque 114"/>
          <p:cNvSpPr>
            <a:spLocks noChangeAspect="1"/>
          </p:cNvSpPr>
          <p:nvPr/>
        </p:nvSpPr>
        <p:spPr>
          <a:xfrm>
            <a:off x="3691507" y="3699918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Plaque 115"/>
          <p:cNvSpPr>
            <a:spLocks noChangeAspect="1"/>
          </p:cNvSpPr>
          <p:nvPr/>
        </p:nvSpPr>
        <p:spPr>
          <a:xfrm>
            <a:off x="3234277" y="4157124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Plaque 116"/>
          <p:cNvSpPr>
            <a:spLocks noChangeAspect="1"/>
          </p:cNvSpPr>
          <p:nvPr/>
        </p:nvSpPr>
        <p:spPr>
          <a:xfrm>
            <a:off x="2785520" y="4148651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Plaque 117"/>
          <p:cNvSpPr>
            <a:spLocks noChangeAspect="1"/>
          </p:cNvSpPr>
          <p:nvPr/>
        </p:nvSpPr>
        <p:spPr>
          <a:xfrm>
            <a:off x="2785514" y="3691427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Plaque 118"/>
          <p:cNvSpPr>
            <a:spLocks noChangeAspect="1"/>
          </p:cNvSpPr>
          <p:nvPr/>
        </p:nvSpPr>
        <p:spPr>
          <a:xfrm>
            <a:off x="3234289" y="3242700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Plaque 119"/>
          <p:cNvSpPr>
            <a:spLocks noChangeAspect="1"/>
          </p:cNvSpPr>
          <p:nvPr/>
        </p:nvSpPr>
        <p:spPr>
          <a:xfrm>
            <a:off x="3691501" y="3251161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Plaque 120"/>
          <p:cNvSpPr>
            <a:spLocks noChangeAspect="1"/>
          </p:cNvSpPr>
          <p:nvPr/>
        </p:nvSpPr>
        <p:spPr>
          <a:xfrm>
            <a:off x="2785508" y="3242670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2" name="Straight Connector 121"/>
          <p:cNvCxnSpPr>
            <a:stCxn id="121" idx="3"/>
            <a:endCxn id="119" idx="1"/>
          </p:cNvCxnSpPr>
          <p:nvPr/>
        </p:nvCxnSpPr>
        <p:spPr>
          <a:xfrm>
            <a:off x="2880515" y="3292962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3320793" y="3301423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2888976" y="3741707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3329254" y="3750168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2897437" y="4207386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3337715" y="4215847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stCxn id="114" idx="0"/>
            <a:endCxn id="119" idx="2"/>
          </p:cNvCxnSpPr>
          <p:nvPr/>
        </p:nvCxnSpPr>
        <p:spPr>
          <a:xfrm rot="16200000" flipV="1">
            <a:off x="3107710" y="3517368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rot="16200000" flipV="1">
            <a:off x="3107704" y="3983047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rot="16200000" flipV="1">
            <a:off x="3564922" y="3508895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rot="16200000" flipV="1">
            <a:off x="3564916" y="3974574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rot="16200000" flipV="1">
            <a:off x="2667420" y="3517362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rot="16200000" flipV="1">
            <a:off x="2658947" y="3974574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4" name="Plaque 133"/>
          <p:cNvSpPr>
            <a:spLocks noChangeAspect="1"/>
          </p:cNvSpPr>
          <p:nvPr/>
        </p:nvSpPr>
        <p:spPr>
          <a:xfrm>
            <a:off x="3234289" y="2777015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Plaque 134"/>
          <p:cNvSpPr>
            <a:spLocks noChangeAspect="1"/>
          </p:cNvSpPr>
          <p:nvPr/>
        </p:nvSpPr>
        <p:spPr>
          <a:xfrm>
            <a:off x="3691501" y="2785476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Plaque 135"/>
          <p:cNvSpPr>
            <a:spLocks noChangeAspect="1"/>
          </p:cNvSpPr>
          <p:nvPr/>
        </p:nvSpPr>
        <p:spPr>
          <a:xfrm>
            <a:off x="2785508" y="2776985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Plaque 136"/>
          <p:cNvSpPr>
            <a:spLocks noChangeAspect="1"/>
          </p:cNvSpPr>
          <p:nvPr/>
        </p:nvSpPr>
        <p:spPr>
          <a:xfrm>
            <a:off x="3234283" y="2328258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Plaque 137"/>
          <p:cNvSpPr>
            <a:spLocks noChangeAspect="1"/>
          </p:cNvSpPr>
          <p:nvPr/>
        </p:nvSpPr>
        <p:spPr>
          <a:xfrm>
            <a:off x="3691495" y="2336719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Plaque 138"/>
          <p:cNvSpPr>
            <a:spLocks noChangeAspect="1"/>
          </p:cNvSpPr>
          <p:nvPr/>
        </p:nvSpPr>
        <p:spPr>
          <a:xfrm>
            <a:off x="2785502" y="2328228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" name="Straight Connector 139"/>
          <p:cNvCxnSpPr>
            <a:stCxn id="139" idx="3"/>
            <a:endCxn id="137" idx="1"/>
          </p:cNvCxnSpPr>
          <p:nvPr/>
        </p:nvCxnSpPr>
        <p:spPr>
          <a:xfrm>
            <a:off x="2880509" y="2378520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3320787" y="2386981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2888970" y="2827265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3329248" y="2835726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134" idx="0"/>
            <a:endCxn id="137" idx="2"/>
          </p:cNvCxnSpPr>
          <p:nvPr/>
        </p:nvCxnSpPr>
        <p:spPr>
          <a:xfrm rot="16200000" flipV="1">
            <a:off x="3107704" y="2602926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rot="16200000" flipV="1">
            <a:off x="3107698" y="3068605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rot="16200000" flipV="1">
            <a:off x="3564916" y="2594453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rot="16200000" flipV="1">
            <a:off x="3564910" y="3060132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rot="16200000" flipV="1">
            <a:off x="2667414" y="2602920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rot="16200000" flipV="1">
            <a:off x="2658941" y="3060132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0" name="Plaque 149"/>
          <p:cNvSpPr>
            <a:spLocks noChangeAspect="1"/>
          </p:cNvSpPr>
          <p:nvPr/>
        </p:nvSpPr>
        <p:spPr>
          <a:xfrm>
            <a:off x="4131791" y="3691451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Plaque 150"/>
          <p:cNvSpPr>
            <a:spLocks noChangeAspect="1"/>
          </p:cNvSpPr>
          <p:nvPr/>
        </p:nvSpPr>
        <p:spPr>
          <a:xfrm>
            <a:off x="4589003" y="3699912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Plaque 151"/>
          <p:cNvSpPr>
            <a:spLocks noChangeAspect="1"/>
          </p:cNvSpPr>
          <p:nvPr/>
        </p:nvSpPr>
        <p:spPr>
          <a:xfrm>
            <a:off x="4131773" y="4157118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Plaque 152"/>
          <p:cNvSpPr>
            <a:spLocks noChangeAspect="1"/>
          </p:cNvSpPr>
          <p:nvPr/>
        </p:nvSpPr>
        <p:spPr>
          <a:xfrm>
            <a:off x="4131785" y="3242694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Plaque 153"/>
          <p:cNvSpPr>
            <a:spLocks noChangeAspect="1"/>
          </p:cNvSpPr>
          <p:nvPr/>
        </p:nvSpPr>
        <p:spPr>
          <a:xfrm>
            <a:off x="4588997" y="3251155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5" name="Straight Connector 154"/>
          <p:cNvCxnSpPr>
            <a:endCxn id="153" idx="1"/>
          </p:cNvCxnSpPr>
          <p:nvPr/>
        </p:nvCxnSpPr>
        <p:spPr>
          <a:xfrm>
            <a:off x="3778011" y="3292956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4218289" y="3301417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>
            <a:off x="3786472" y="3741701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4226750" y="3750162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3794933" y="4207380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>
            <a:off x="4235211" y="4215841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>
            <a:stCxn id="150" idx="0"/>
            <a:endCxn id="153" idx="2"/>
          </p:cNvCxnSpPr>
          <p:nvPr/>
        </p:nvCxnSpPr>
        <p:spPr>
          <a:xfrm rot="16200000" flipV="1">
            <a:off x="4005206" y="3517362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rot="16200000" flipV="1">
            <a:off x="4005200" y="3983041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rot="16200000" flipV="1">
            <a:off x="4462418" y="3508889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rot="16200000" flipV="1">
            <a:off x="4462412" y="3974568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5" name="Plaque 164"/>
          <p:cNvSpPr>
            <a:spLocks noChangeAspect="1"/>
          </p:cNvSpPr>
          <p:nvPr/>
        </p:nvSpPr>
        <p:spPr>
          <a:xfrm>
            <a:off x="3691501" y="4614348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Plaque 165"/>
          <p:cNvSpPr>
            <a:spLocks noChangeAspect="1"/>
          </p:cNvSpPr>
          <p:nvPr/>
        </p:nvSpPr>
        <p:spPr>
          <a:xfrm>
            <a:off x="3691495" y="5063093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Plaque 166"/>
          <p:cNvSpPr>
            <a:spLocks noChangeAspect="1"/>
          </p:cNvSpPr>
          <p:nvPr/>
        </p:nvSpPr>
        <p:spPr>
          <a:xfrm>
            <a:off x="3691495" y="4165591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8" name="Straight Connector 167"/>
          <p:cNvCxnSpPr/>
          <p:nvPr/>
        </p:nvCxnSpPr>
        <p:spPr>
          <a:xfrm rot="16200000" flipV="1">
            <a:off x="3564916" y="4423325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 rot="16200000" flipV="1">
            <a:off x="3564910" y="4889004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0" name="Plaque 169"/>
          <p:cNvSpPr>
            <a:spLocks noChangeAspect="1"/>
          </p:cNvSpPr>
          <p:nvPr/>
        </p:nvSpPr>
        <p:spPr>
          <a:xfrm>
            <a:off x="4131785" y="4605881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Plaque 170"/>
          <p:cNvSpPr>
            <a:spLocks noChangeAspect="1"/>
          </p:cNvSpPr>
          <p:nvPr/>
        </p:nvSpPr>
        <p:spPr>
          <a:xfrm>
            <a:off x="4131767" y="5071548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Plaque 171"/>
          <p:cNvSpPr>
            <a:spLocks noChangeAspect="1"/>
          </p:cNvSpPr>
          <p:nvPr/>
        </p:nvSpPr>
        <p:spPr>
          <a:xfrm>
            <a:off x="4588991" y="4165585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3" name="Straight Connector 172"/>
          <p:cNvCxnSpPr/>
          <p:nvPr/>
        </p:nvCxnSpPr>
        <p:spPr>
          <a:xfrm>
            <a:off x="3778005" y="4207386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>
            <a:off x="4218283" y="4215847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>
            <a:off x="3786466" y="4656131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>
            <a:off x="3794927" y="5121810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>
            <a:stCxn id="170" idx="0"/>
          </p:cNvCxnSpPr>
          <p:nvPr/>
        </p:nvCxnSpPr>
        <p:spPr>
          <a:xfrm rot="16200000" flipV="1">
            <a:off x="4005200" y="4431792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 rot="16200000" flipV="1">
            <a:off x="4005194" y="4897471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9" name="Plaque 178"/>
          <p:cNvSpPr>
            <a:spLocks noChangeAspect="1"/>
          </p:cNvSpPr>
          <p:nvPr/>
        </p:nvSpPr>
        <p:spPr>
          <a:xfrm>
            <a:off x="2793987" y="5063087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0" name="Straight Connector 179"/>
          <p:cNvCxnSpPr/>
          <p:nvPr/>
        </p:nvCxnSpPr>
        <p:spPr>
          <a:xfrm rot="16200000" flipV="1">
            <a:off x="2667408" y="4423319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 rot="16200000" flipV="1">
            <a:off x="2667402" y="4888998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2" name="Plaque 181"/>
          <p:cNvSpPr>
            <a:spLocks noChangeAspect="1"/>
          </p:cNvSpPr>
          <p:nvPr/>
        </p:nvSpPr>
        <p:spPr>
          <a:xfrm>
            <a:off x="3234277" y="4605875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Plaque 182"/>
          <p:cNvSpPr>
            <a:spLocks noChangeAspect="1"/>
          </p:cNvSpPr>
          <p:nvPr/>
        </p:nvSpPr>
        <p:spPr>
          <a:xfrm>
            <a:off x="3691489" y="4614336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Plaque 183"/>
          <p:cNvSpPr>
            <a:spLocks noChangeAspect="1"/>
          </p:cNvSpPr>
          <p:nvPr/>
        </p:nvSpPr>
        <p:spPr>
          <a:xfrm>
            <a:off x="3234259" y="5071542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5" name="Straight Connector 184"/>
          <p:cNvCxnSpPr/>
          <p:nvPr/>
        </p:nvCxnSpPr>
        <p:spPr>
          <a:xfrm>
            <a:off x="2880497" y="4207380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>
            <a:off x="3320775" y="4215841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>
            <a:off x="2888958" y="4656125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>
            <a:off x="3329236" y="4664586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>
            <a:off x="2897419" y="5121804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>
            <a:off x="3337697" y="5130265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>
            <a:stCxn id="182" idx="0"/>
          </p:cNvCxnSpPr>
          <p:nvPr/>
        </p:nvCxnSpPr>
        <p:spPr>
          <a:xfrm rot="16200000" flipV="1">
            <a:off x="3107692" y="4431786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 rot="16200000" flipV="1">
            <a:off x="3107686" y="4897465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 rot="16200000" flipV="1">
            <a:off x="3564904" y="4423313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 rot="16200000" flipV="1">
            <a:off x="3564898" y="4888992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5" name="Plaque 194"/>
          <p:cNvSpPr>
            <a:spLocks noChangeAspect="1"/>
          </p:cNvSpPr>
          <p:nvPr/>
        </p:nvSpPr>
        <p:spPr>
          <a:xfrm>
            <a:off x="2353703" y="5520305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Plaque 195"/>
          <p:cNvSpPr>
            <a:spLocks noChangeAspect="1"/>
          </p:cNvSpPr>
          <p:nvPr/>
        </p:nvSpPr>
        <p:spPr>
          <a:xfrm>
            <a:off x="2353697" y="5071548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7" name="Straight Connector 196"/>
          <p:cNvCxnSpPr/>
          <p:nvPr/>
        </p:nvCxnSpPr>
        <p:spPr>
          <a:xfrm rot="16200000" flipV="1">
            <a:off x="2227118" y="5329282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8" name="Plaque 197"/>
          <p:cNvSpPr>
            <a:spLocks noChangeAspect="1"/>
          </p:cNvSpPr>
          <p:nvPr/>
        </p:nvSpPr>
        <p:spPr>
          <a:xfrm>
            <a:off x="2793987" y="5511838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Plaque 198"/>
          <p:cNvSpPr>
            <a:spLocks noChangeAspect="1"/>
          </p:cNvSpPr>
          <p:nvPr/>
        </p:nvSpPr>
        <p:spPr>
          <a:xfrm>
            <a:off x="3251199" y="5520299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Plaque 199"/>
          <p:cNvSpPr>
            <a:spLocks noChangeAspect="1"/>
          </p:cNvSpPr>
          <p:nvPr/>
        </p:nvSpPr>
        <p:spPr>
          <a:xfrm>
            <a:off x="2793969" y="5977505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Plaque 200"/>
          <p:cNvSpPr>
            <a:spLocks noChangeAspect="1"/>
          </p:cNvSpPr>
          <p:nvPr/>
        </p:nvSpPr>
        <p:spPr>
          <a:xfrm>
            <a:off x="2793981" y="5063081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2" name="Straight Connector 201"/>
          <p:cNvCxnSpPr>
            <a:endCxn id="201" idx="1"/>
          </p:cNvCxnSpPr>
          <p:nvPr/>
        </p:nvCxnSpPr>
        <p:spPr>
          <a:xfrm>
            <a:off x="2440207" y="5113343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>
            <a:off x="2880485" y="5121804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>
            <a:off x="2448668" y="5562088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>
            <a:off x="2888946" y="5570549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>
            <a:stCxn id="198" idx="0"/>
            <a:endCxn id="201" idx="2"/>
          </p:cNvCxnSpPr>
          <p:nvPr/>
        </p:nvCxnSpPr>
        <p:spPr>
          <a:xfrm rot="16200000" flipV="1">
            <a:off x="2667402" y="5337749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 rot="16200000" flipV="1">
            <a:off x="2667396" y="5803428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 rot="16200000" flipV="1">
            <a:off x="3124614" y="5329276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9" name="Plaque 208"/>
          <p:cNvSpPr>
            <a:spLocks noChangeAspect="1"/>
          </p:cNvSpPr>
          <p:nvPr/>
        </p:nvSpPr>
        <p:spPr>
          <a:xfrm>
            <a:off x="1896473" y="5046141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Plaque 209"/>
          <p:cNvSpPr>
            <a:spLocks noChangeAspect="1"/>
          </p:cNvSpPr>
          <p:nvPr/>
        </p:nvSpPr>
        <p:spPr>
          <a:xfrm>
            <a:off x="1896473" y="4148639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1" name="Straight Connector 210"/>
          <p:cNvCxnSpPr/>
          <p:nvPr/>
        </p:nvCxnSpPr>
        <p:spPr>
          <a:xfrm rot="16200000" flipV="1">
            <a:off x="1769894" y="4406373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 rot="16200000" flipV="1">
            <a:off x="1769888" y="4872052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3" name="Plaque 212"/>
          <p:cNvSpPr>
            <a:spLocks noChangeAspect="1"/>
          </p:cNvSpPr>
          <p:nvPr/>
        </p:nvSpPr>
        <p:spPr>
          <a:xfrm>
            <a:off x="2336763" y="4588929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Plaque 213"/>
          <p:cNvSpPr>
            <a:spLocks noChangeAspect="1"/>
          </p:cNvSpPr>
          <p:nvPr/>
        </p:nvSpPr>
        <p:spPr>
          <a:xfrm>
            <a:off x="2793975" y="4597390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Plaque 214"/>
          <p:cNvSpPr>
            <a:spLocks noChangeAspect="1"/>
          </p:cNvSpPr>
          <p:nvPr/>
        </p:nvSpPr>
        <p:spPr>
          <a:xfrm>
            <a:off x="2336757" y="4140172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6" name="Straight Connector 215"/>
          <p:cNvCxnSpPr>
            <a:endCxn id="215" idx="1"/>
          </p:cNvCxnSpPr>
          <p:nvPr/>
        </p:nvCxnSpPr>
        <p:spPr>
          <a:xfrm>
            <a:off x="1982983" y="4190434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>
            <a:off x="2423261" y="4198895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>
            <a:off x="1991444" y="4639179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>
            <a:off x="2431722" y="4647640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>
            <a:off x="1999905" y="5104858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>
            <a:off x="2440183" y="5113319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>
            <a:stCxn id="213" idx="0"/>
            <a:endCxn id="215" idx="2"/>
          </p:cNvCxnSpPr>
          <p:nvPr/>
        </p:nvCxnSpPr>
        <p:spPr>
          <a:xfrm rot="16200000" flipV="1">
            <a:off x="2210178" y="4414840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 rot="16200000" flipV="1">
            <a:off x="2210172" y="4880519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 rot="16200000" flipV="1">
            <a:off x="2667390" y="4406367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 rot="16200000" flipV="1">
            <a:off x="2667384" y="4872046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6" name="Plaque 225"/>
          <p:cNvSpPr>
            <a:spLocks noChangeAspect="1"/>
          </p:cNvSpPr>
          <p:nvPr/>
        </p:nvSpPr>
        <p:spPr>
          <a:xfrm>
            <a:off x="1896473" y="3682954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Plaque 226"/>
          <p:cNvSpPr>
            <a:spLocks noChangeAspect="1"/>
          </p:cNvSpPr>
          <p:nvPr/>
        </p:nvSpPr>
        <p:spPr>
          <a:xfrm>
            <a:off x="1896467" y="3234197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8" name="Straight Connector 227"/>
          <p:cNvCxnSpPr/>
          <p:nvPr/>
        </p:nvCxnSpPr>
        <p:spPr>
          <a:xfrm rot="16200000" flipV="1">
            <a:off x="1769888" y="3491931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 rot="16200000" flipV="1">
            <a:off x="1769882" y="3957610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0" name="Plaque 229"/>
          <p:cNvSpPr>
            <a:spLocks noChangeAspect="1"/>
          </p:cNvSpPr>
          <p:nvPr/>
        </p:nvSpPr>
        <p:spPr>
          <a:xfrm>
            <a:off x="2336757" y="3674487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Plaque 230"/>
          <p:cNvSpPr>
            <a:spLocks noChangeAspect="1"/>
          </p:cNvSpPr>
          <p:nvPr/>
        </p:nvSpPr>
        <p:spPr>
          <a:xfrm>
            <a:off x="2336739" y="4140154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Plaque 231"/>
          <p:cNvSpPr>
            <a:spLocks noChangeAspect="1"/>
          </p:cNvSpPr>
          <p:nvPr/>
        </p:nvSpPr>
        <p:spPr>
          <a:xfrm>
            <a:off x="2336751" y="3225730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3" name="Straight Connector 232"/>
          <p:cNvCxnSpPr>
            <a:endCxn id="232" idx="1"/>
          </p:cNvCxnSpPr>
          <p:nvPr/>
        </p:nvCxnSpPr>
        <p:spPr>
          <a:xfrm>
            <a:off x="1982977" y="3275992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>
            <a:off x="2423255" y="3284453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>
            <a:off x="1991438" y="3724737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/>
          <p:nvPr/>
        </p:nvCxnSpPr>
        <p:spPr>
          <a:xfrm>
            <a:off x="2431716" y="3733198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/>
          <p:nvPr/>
        </p:nvCxnSpPr>
        <p:spPr>
          <a:xfrm>
            <a:off x="1999899" y="4190416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/>
          <p:nvPr/>
        </p:nvCxnSpPr>
        <p:spPr>
          <a:xfrm>
            <a:off x="2440177" y="4198877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>
            <a:stCxn id="230" idx="0"/>
            <a:endCxn id="232" idx="2"/>
          </p:cNvCxnSpPr>
          <p:nvPr/>
        </p:nvCxnSpPr>
        <p:spPr>
          <a:xfrm rot="16200000" flipV="1">
            <a:off x="2210172" y="3500398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 rot="16200000" flipV="1">
            <a:off x="2210166" y="3966077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 rot="16200000" flipV="1">
            <a:off x="2667384" y="3491925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/>
          <p:nvPr/>
        </p:nvCxnSpPr>
        <p:spPr>
          <a:xfrm rot="16200000" flipV="1">
            <a:off x="2667378" y="3957604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3" name="Plaque 242"/>
          <p:cNvSpPr>
            <a:spLocks noChangeAspect="1"/>
          </p:cNvSpPr>
          <p:nvPr/>
        </p:nvSpPr>
        <p:spPr>
          <a:xfrm>
            <a:off x="1896461" y="2319755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4" name="Straight Connector 243"/>
          <p:cNvCxnSpPr/>
          <p:nvPr/>
        </p:nvCxnSpPr>
        <p:spPr>
          <a:xfrm rot="16200000" flipV="1">
            <a:off x="1769882" y="2577489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/>
          <p:cNvCxnSpPr/>
          <p:nvPr/>
        </p:nvCxnSpPr>
        <p:spPr>
          <a:xfrm rot="16200000" flipV="1">
            <a:off x="1769876" y="3043168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6" name="Plaque 245"/>
          <p:cNvSpPr>
            <a:spLocks noChangeAspect="1"/>
          </p:cNvSpPr>
          <p:nvPr/>
        </p:nvSpPr>
        <p:spPr>
          <a:xfrm>
            <a:off x="2336751" y="2760045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Plaque 246"/>
          <p:cNvSpPr>
            <a:spLocks noChangeAspect="1"/>
          </p:cNvSpPr>
          <p:nvPr/>
        </p:nvSpPr>
        <p:spPr>
          <a:xfrm>
            <a:off x="2793963" y="2768506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Plaque 247"/>
          <p:cNvSpPr>
            <a:spLocks noChangeAspect="1"/>
          </p:cNvSpPr>
          <p:nvPr/>
        </p:nvSpPr>
        <p:spPr>
          <a:xfrm>
            <a:off x="2336733" y="3225712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Plaque 248"/>
          <p:cNvSpPr>
            <a:spLocks noChangeAspect="1"/>
          </p:cNvSpPr>
          <p:nvPr/>
        </p:nvSpPr>
        <p:spPr>
          <a:xfrm>
            <a:off x="2336745" y="2311288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0" name="Straight Connector 249"/>
          <p:cNvCxnSpPr>
            <a:endCxn id="249" idx="1"/>
          </p:cNvCxnSpPr>
          <p:nvPr/>
        </p:nvCxnSpPr>
        <p:spPr>
          <a:xfrm>
            <a:off x="1982971" y="2361550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/>
          <p:nvPr/>
        </p:nvCxnSpPr>
        <p:spPr>
          <a:xfrm>
            <a:off x="2423249" y="2370011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>
            <a:off x="1991432" y="2810295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>
          <a:xfrm>
            <a:off x="2431710" y="2818756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>
            <a:off x="1999893" y="3275974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>
            <a:off x="2440171" y="3284435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>
            <a:stCxn id="246" idx="0"/>
            <a:endCxn id="249" idx="2"/>
          </p:cNvCxnSpPr>
          <p:nvPr/>
        </p:nvCxnSpPr>
        <p:spPr>
          <a:xfrm rot="16200000" flipV="1">
            <a:off x="2210166" y="2585956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 rot="16200000" flipV="1">
            <a:off x="2210160" y="3051635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 rot="16200000" flipV="1">
            <a:off x="2667378" y="2577483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 rot="16200000" flipV="1">
            <a:off x="2667372" y="3043162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0" name="Plaque 259"/>
          <p:cNvSpPr>
            <a:spLocks noChangeAspect="1"/>
          </p:cNvSpPr>
          <p:nvPr/>
        </p:nvSpPr>
        <p:spPr>
          <a:xfrm>
            <a:off x="2336745" y="1862537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Plaque 260"/>
          <p:cNvSpPr>
            <a:spLocks noChangeAspect="1"/>
          </p:cNvSpPr>
          <p:nvPr/>
        </p:nvSpPr>
        <p:spPr>
          <a:xfrm>
            <a:off x="2336739" y="2311282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2" name="Straight Connector 261"/>
          <p:cNvCxnSpPr/>
          <p:nvPr/>
        </p:nvCxnSpPr>
        <p:spPr>
          <a:xfrm rot="16200000" flipV="1">
            <a:off x="2210154" y="2137193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3" name="Plaque 262"/>
          <p:cNvSpPr>
            <a:spLocks noChangeAspect="1"/>
          </p:cNvSpPr>
          <p:nvPr/>
        </p:nvSpPr>
        <p:spPr>
          <a:xfrm>
            <a:off x="2777029" y="1854070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Plaque 263"/>
          <p:cNvSpPr>
            <a:spLocks noChangeAspect="1"/>
          </p:cNvSpPr>
          <p:nvPr/>
        </p:nvSpPr>
        <p:spPr>
          <a:xfrm>
            <a:off x="3234241" y="1862531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Plaque 264"/>
          <p:cNvSpPr>
            <a:spLocks noChangeAspect="1"/>
          </p:cNvSpPr>
          <p:nvPr/>
        </p:nvSpPr>
        <p:spPr>
          <a:xfrm>
            <a:off x="2777023" y="1405313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6" name="Straight Connector 265"/>
          <p:cNvCxnSpPr/>
          <p:nvPr/>
        </p:nvCxnSpPr>
        <p:spPr>
          <a:xfrm>
            <a:off x="2431710" y="1904320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>
            <a:off x="2871988" y="1912781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>
            <a:off x="2440171" y="2369999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/>
          <p:nvPr/>
        </p:nvCxnSpPr>
        <p:spPr>
          <a:xfrm>
            <a:off x="2880449" y="2378460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>
            <a:stCxn id="263" idx="0"/>
            <a:endCxn id="265" idx="2"/>
          </p:cNvCxnSpPr>
          <p:nvPr/>
        </p:nvCxnSpPr>
        <p:spPr>
          <a:xfrm rot="16200000" flipV="1">
            <a:off x="2650444" y="1679981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 rot="16200000" flipV="1">
            <a:off x="2650438" y="2145660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 rot="16200000" flipV="1">
            <a:off x="3107650" y="2137187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 rot="16200000" flipV="1">
            <a:off x="3564874" y="2594411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/>
          <p:nvPr/>
        </p:nvCxnSpPr>
        <p:spPr>
          <a:xfrm rot="16200000" flipV="1">
            <a:off x="3564868" y="3060090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5" name="Plaque 274"/>
          <p:cNvSpPr>
            <a:spLocks noChangeAspect="1"/>
          </p:cNvSpPr>
          <p:nvPr/>
        </p:nvSpPr>
        <p:spPr>
          <a:xfrm>
            <a:off x="4131743" y="2776967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6" name="Straight Connector 275"/>
          <p:cNvCxnSpPr/>
          <p:nvPr/>
        </p:nvCxnSpPr>
        <p:spPr>
          <a:xfrm>
            <a:off x="3786424" y="2827217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/>
        </p:nvCxnSpPr>
        <p:spPr>
          <a:xfrm>
            <a:off x="3794885" y="3292896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/>
          <p:nvPr/>
        </p:nvCxnSpPr>
        <p:spPr>
          <a:xfrm>
            <a:off x="4235163" y="3301357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/>
          <p:nvPr/>
        </p:nvCxnSpPr>
        <p:spPr>
          <a:xfrm rot="16200000" flipV="1">
            <a:off x="4005152" y="3068557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0" name="Plaque 279"/>
          <p:cNvSpPr>
            <a:spLocks noChangeAspect="1"/>
          </p:cNvSpPr>
          <p:nvPr/>
        </p:nvSpPr>
        <p:spPr>
          <a:xfrm>
            <a:off x="1439231" y="2776961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Plaque 280"/>
          <p:cNvSpPr>
            <a:spLocks noChangeAspect="1"/>
          </p:cNvSpPr>
          <p:nvPr/>
        </p:nvSpPr>
        <p:spPr>
          <a:xfrm>
            <a:off x="1896443" y="2785422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Plaque 281"/>
          <p:cNvSpPr>
            <a:spLocks noChangeAspect="1"/>
          </p:cNvSpPr>
          <p:nvPr/>
        </p:nvSpPr>
        <p:spPr>
          <a:xfrm>
            <a:off x="1896437" y="3234167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Plaque 282"/>
          <p:cNvSpPr>
            <a:spLocks noChangeAspect="1"/>
          </p:cNvSpPr>
          <p:nvPr/>
        </p:nvSpPr>
        <p:spPr>
          <a:xfrm>
            <a:off x="1439213" y="3242628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4" name="Straight Connector 283"/>
          <p:cNvCxnSpPr/>
          <p:nvPr/>
        </p:nvCxnSpPr>
        <p:spPr>
          <a:xfrm>
            <a:off x="1534190" y="2835672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/>
          <p:cNvCxnSpPr/>
          <p:nvPr/>
        </p:nvCxnSpPr>
        <p:spPr>
          <a:xfrm>
            <a:off x="1102373" y="3292890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/>
          <p:cNvCxnSpPr/>
          <p:nvPr/>
        </p:nvCxnSpPr>
        <p:spPr>
          <a:xfrm>
            <a:off x="1542651" y="3301351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/>
          <p:nvPr/>
        </p:nvCxnSpPr>
        <p:spPr>
          <a:xfrm rot="16200000" flipV="1">
            <a:off x="1312640" y="3068551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/>
          <p:cNvCxnSpPr/>
          <p:nvPr/>
        </p:nvCxnSpPr>
        <p:spPr>
          <a:xfrm rot="16200000" flipV="1">
            <a:off x="1769858" y="2594399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/>
          <p:nvPr/>
        </p:nvCxnSpPr>
        <p:spPr>
          <a:xfrm rot="16200000" flipV="1">
            <a:off x="1769852" y="3060078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0" name="Plaque 289"/>
          <p:cNvSpPr>
            <a:spLocks noChangeAspect="1"/>
          </p:cNvSpPr>
          <p:nvPr/>
        </p:nvSpPr>
        <p:spPr>
          <a:xfrm>
            <a:off x="998941" y="3699858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Plaque 290"/>
          <p:cNvSpPr>
            <a:spLocks noChangeAspect="1"/>
          </p:cNvSpPr>
          <p:nvPr/>
        </p:nvSpPr>
        <p:spPr>
          <a:xfrm>
            <a:off x="998935" y="4148603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Plaque 291"/>
          <p:cNvSpPr>
            <a:spLocks noChangeAspect="1"/>
          </p:cNvSpPr>
          <p:nvPr/>
        </p:nvSpPr>
        <p:spPr>
          <a:xfrm>
            <a:off x="998935" y="3251101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3" name="Straight Connector 292"/>
          <p:cNvCxnSpPr/>
          <p:nvPr/>
        </p:nvCxnSpPr>
        <p:spPr>
          <a:xfrm rot="16200000" flipV="1">
            <a:off x="872356" y="3508835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/>
          <p:nvPr/>
        </p:nvCxnSpPr>
        <p:spPr>
          <a:xfrm rot="16200000" flipV="1">
            <a:off x="872350" y="3974514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5" name="Plaque 294"/>
          <p:cNvSpPr>
            <a:spLocks noChangeAspect="1"/>
          </p:cNvSpPr>
          <p:nvPr/>
        </p:nvSpPr>
        <p:spPr>
          <a:xfrm>
            <a:off x="1439225" y="3691391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Plaque 295"/>
          <p:cNvSpPr>
            <a:spLocks noChangeAspect="1"/>
          </p:cNvSpPr>
          <p:nvPr/>
        </p:nvSpPr>
        <p:spPr>
          <a:xfrm>
            <a:off x="1439207" y="4157058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Plaque 296"/>
          <p:cNvSpPr>
            <a:spLocks noChangeAspect="1"/>
          </p:cNvSpPr>
          <p:nvPr/>
        </p:nvSpPr>
        <p:spPr>
          <a:xfrm>
            <a:off x="1439219" y="3242634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8" name="Straight Connector 297"/>
          <p:cNvCxnSpPr>
            <a:endCxn id="297" idx="1"/>
          </p:cNvCxnSpPr>
          <p:nvPr/>
        </p:nvCxnSpPr>
        <p:spPr>
          <a:xfrm>
            <a:off x="1085445" y="3292896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/>
          <p:nvPr/>
        </p:nvCxnSpPr>
        <p:spPr>
          <a:xfrm>
            <a:off x="1525723" y="3301357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/>
          <p:nvPr/>
        </p:nvCxnSpPr>
        <p:spPr>
          <a:xfrm>
            <a:off x="1093906" y="3741641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/>
          <p:nvPr/>
        </p:nvCxnSpPr>
        <p:spPr>
          <a:xfrm>
            <a:off x="1534184" y="3750102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/>
          <p:nvPr/>
        </p:nvCxnSpPr>
        <p:spPr>
          <a:xfrm>
            <a:off x="1102367" y="4207320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>
            <a:off x="1542645" y="4215781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>
            <a:stCxn id="295" idx="0"/>
            <a:endCxn id="297" idx="2"/>
          </p:cNvCxnSpPr>
          <p:nvPr/>
        </p:nvCxnSpPr>
        <p:spPr>
          <a:xfrm rot="16200000" flipV="1">
            <a:off x="1312640" y="3517302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 rot="16200000" flipV="1">
            <a:off x="1312634" y="3982981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/>
          <p:cNvCxnSpPr/>
          <p:nvPr/>
        </p:nvCxnSpPr>
        <p:spPr>
          <a:xfrm rot="16200000" flipV="1">
            <a:off x="1769852" y="3508829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 rot="16200000" flipV="1">
            <a:off x="1769846" y="3974508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8" name="Plaque 307"/>
          <p:cNvSpPr>
            <a:spLocks noChangeAspect="1"/>
          </p:cNvSpPr>
          <p:nvPr/>
        </p:nvSpPr>
        <p:spPr>
          <a:xfrm>
            <a:off x="1439219" y="4605821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Plaque 308"/>
          <p:cNvSpPr>
            <a:spLocks noChangeAspect="1"/>
          </p:cNvSpPr>
          <p:nvPr/>
        </p:nvSpPr>
        <p:spPr>
          <a:xfrm>
            <a:off x="1896431" y="4614282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Plaque 309"/>
          <p:cNvSpPr>
            <a:spLocks noChangeAspect="1"/>
          </p:cNvSpPr>
          <p:nvPr/>
        </p:nvSpPr>
        <p:spPr>
          <a:xfrm>
            <a:off x="1439213" y="4157064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1" name="Straight Connector 310"/>
          <p:cNvCxnSpPr>
            <a:endCxn id="310" idx="1"/>
          </p:cNvCxnSpPr>
          <p:nvPr/>
        </p:nvCxnSpPr>
        <p:spPr>
          <a:xfrm>
            <a:off x="1085439" y="4207326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/>
          <p:cNvCxnSpPr/>
          <p:nvPr/>
        </p:nvCxnSpPr>
        <p:spPr>
          <a:xfrm>
            <a:off x="1525717" y="4215787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/>
          <p:cNvCxnSpPr/>
          <p:nvPr/>
        </p:nvCxnSpPr>
        <p:spPr>
          <a:xfrm>
            <a:off x="1534178" y="4664532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Connector 313"/>
          <p:cNvCxnSpPr>
            <a:stCxn id="308" idx="0"/>
            <a:endCxn id="310" idx="2"/>
          </p:cNvCxnSpPr>
          <p:nvPr/>
        </p:nvCxnSpPr>
        <p:spPr>
          <a:xfrm rot="16200000" flipV="1">
            <a:off x="1312634" y="4431732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Connector 314"/>
          <p:cNvCxnSpPr/>
          <p:nvPr/>
        </p:nvCxnSpPr>
        <p:spPr>
          <a:xfrm rot="16200000" flipV="1">
            <a:off x="1769846" y="4423259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Connector 315"/>
          <p:cNvCxnSpPr/>
          <p:nvPr/>
        </p:nvCxnSpPr>
        <p:spPr>
          <a:xfrm rot="16200000" flipV="1">
            <a:off x="1769840" y="4888938"/>
            <a:ext cx="348173" cy="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7" name="Plaque 316"/>
          <p:cNvSpPr>
            <a:spLocks noChangeAspect="1"/>
          </p:cNvSpPr>
          <p:nvPr/>
        </p:nvSpPr>
        <p:spPr>
          <a:xfrm>
            <a:off x="5054682" y="3369706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8" name="Straight Connector 317"/>
          <p:cNvCxnSpPr/>
          <p:nvPr/>
        </p:nvCxnSpPr>
        <p:spPr>
          <a:xfrm>
            <a:off x="4692429" y="3750156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9" name="Plaque 318"/>
          <p:cNvSpPr>
            <a:spLocks noChangeAspect="1"/>
          </p:cNvSpPr>
          <p:nvPr/>
        </p:nvSpPr>
        <p:spPr>
          <a:xfrm>
            <a:off x="533250" y="3708319"/>
            <a:ext cx="95007" cy="100584"/>
          </a:xfrm>
          <a:prstGeom prst="plaqu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0" name="Straight Connector 319"/>
          <p:cNvCxnSpPr/>
          <p:nvPr/>
        </p:nvCxnSpPr>
        <p:spPr>
          <a:xfrm>
            <a:off x="628215" y="3750102"/>
            <a:ext cx="353774" cy="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1" name="Sun 320"/>
          <p:cNvSpPr/>
          <p:nvPr/>
        </p:nvSpPr>
        <p:spPr>
          <a:xfrm>
            <a:off x="3160956" y="3623192"/>
            <a:ext cx="241687" cy="254012"/>
          </a:xfrm>
          <a:prstGeom prst="sun">
            <a:avLst/>
          </a:prstGeom>
          <a:solidFill>
            <a:srgbClr val="00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Sun 321"/>
          <p:cNvSpPr/>
          <p:nvPr/>
        </p:nvSpPr>
        <p:spPr>
          <a:xfrm>
            <a:off x="3626635" y="4071937"/>
            <a:ext cx="241687" cy="254012"/>
          </a:xfrm>
          <a:prstGeom prst="sun">
            <a:avLst/>
          </a:prstGeom>
          <a:solidFill>
            <a:srgbClr val="00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Sun 322"/>
          <p:cNvSpPr/>
          <p:nvPr/>
        </p:nvSpPr>
        <p:spPr>
          <a:xfrm>
            <a:off x="4049979" y="4537616"/>
            <a:ext cx="241687" cy="254012"/>
          </a:xfrm>
          <a:prstGeom prst="sun">
            <a:avLst/>
          </a:prstGeom>
          <a:solidFill>
            <a:srgbClr val="00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Sun 323"/>
          <p:cNvSpPr/>
          <p:nvPr/>
        </p:nvSpPr>
        <p:spPr>
          <a:xfrm>
            <a:off x="2720666" y="3157501"/>
            <a:ext cx="241687" cy="254012"/>
          </a:xfrm>
          <a:prstGeom prst="sun">
            <a:avLst/>
          </a:prstGeom>
          <a:solidFill>
            <a:srgbClr val="00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Sun 324"/>
          <p:cNvSpPr/>
          <p:nvPr/>
        </p:nvSpPr>
        <p:spPr>
          <a:xfrm>
            <a:off x="3169411" y="3157495"/>
            <a:ext cx="241687" cy="254012"/>
          </a:xfrm>
          <a:prstGeom prst="sun">
            <a:avLst/>
          </a:prstGeom>
          <a:solidFill>
            <a:srgbClr val="00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Sun 325"/>
          <p:cNvSpPr/>
          <p:nvPr/>
        </p:nvSpPr>
        <p:spPr>
          <a:xfrm>
            <a:off x="3626623" y="3157489"/>
            <a:ext cx="241687" cy="254012"/>
          </a:xfrm>
          <a:prstGeom prst="sun">
            <a:avLst/>
          </a:prstGeom>
          <a:solidFill>
            <a:srgbClr val="00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Sun 326"/>
          <p:cNvSpPr/>
          <p:nvPr/>
        </p:nvSpPr>
        <p:spPr>
          <a:xfrm>
            <a:off x="4066901" y="3165950"/>
            <a:ext cx="241687" cy="254012"/>
          </a:xfrm>
          <a:prstGeom prst="sun">
            <a:avLst/>
          </a:prstGeom>
          <a:solidFill>
            <a:srgbClr val="00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Sun 327"/>
          <p:cNvSpPr/>
          <p:nvPr/>
        </p:nvSpPr>
        <p:spPr>
          <a:xfrm>
            <a:off x="4058428" y="3614695"/>
            <a:ext cx="241687" cy="254012"/>
          </a:xfrm>
          <a:prstGeom prst="sun">
            <a:avLst/>
          </a:prstGeom>
          <a:solidFill>
            <a:srgbClr val="00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Sun 328"/>
          <p:cNvSpPr/>
          <p:nvPr/>
        </p:nvSpPr>
        <p:spPr>
          <a:xfrm>
            <a:off x="4066889" y="4071907"/>
            <a:ext cx="241687" cy="254012"/>
          </a:xfrm>
          <a:prstGeom prst="sun">
            <a:avLst/>
          </a:prstGeom>
          <a:solidFill>
            <a:srgbClr val="00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Sun 329"/>
          <p:cNvSpPr/>
          <p:nvPr/>
        </p:nvSpPr>
        <p:spPr>
          <a:xfrm>
            <a:off x="3618132" y="3623150"/>
            <a:ext cx="241687" cy="254012"/>
          </a:xfrm>
          <a:prstGeom prst="sun">
            <a:avLst/>
          </a:prstGeom>
          <a:solidFill>
            <a:srgbClr val="00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Sun 330"/>
          <p:cNvSpPr/>
          <p:nvPr/>
        </p:nvSpPr>
        <p:spPr>
          <a:xfrm>
            <a:off x="4524095" y="3614677"/>
            <a:ext cx="241687" cy="254012"/>
          </a:xfrm>
          <a:prstGeom prst="sun">
            <a:avLst/>
          </a:prstGeom>
          <a:solidFill>
            <a:srgbClr val="00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TextBox 331"/>
          <p:cNvSpPr txBox="1"/>
          <p:nvPr/>
        </p:nvSpPr>
        <p:spPr>
          <a:xfrm>
            <a:off x="5850473" y="664637"/>
            <a:ext cx="2543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Latency </a:t>
            </a:r>
            <a:r>
              <a:rPr lang="en-US" sz="3600" dirty="0" err="1" smtClean="0">
                <a:latin typeface="Symbol" charset="2"/>
                <a:cs typeface="Symbol" charset="2"/>
              </a:rPr>
              <a:t>Dt</a:t>
            </a:r>
            <a:r>
              <a:rPr lang="en-US" sz="3600" dirty="0" smtClean="0"/>
              <a:t>: </a:t>
            </a:r>
            <a:endParaRPr lang="en-US" sz="3600" dirty="0" smtClean="0"/>
          </a:p>
        </p:txBody>
      </p:sp>
      <p:graphicFrame>
        <p:nvGraphicFramePr>
          <p:cNvPr id="333" name="Object 2"/>
          <p:cNvGraphicFramePr>
            <a:graphicFrameLocks noChangeAspect="1"/>
          </p:cNvGraphicFramePr>
          <p:nvPr/>
        </p:nvGraphicFramePr>
        <p:xfrm>
          <a:off x="5573713" y="1800225"/>
          <a:ext cx="2641600" cy="381000"/>
        </p:xfrm>
        <a:graphic>
          <a:graphicData uri="http://schemas.openxmlformats.org/presentationml/2006/ole">
            <p:oleObj spid="_x0000_s146434" name="Equation" r:id="rId5" imgW="2641600" imgH="381000" progId="Equation.3">
              <p:embed/>
            </p:oleObj>
          </a:graphicData>
        </a:graphic>
      </p:graphicFrame>
      <p:graphicFrame>
        <p:nvGraphicFramePr>
          <p:cNvPr id="334" name="Object 3"/>
          <p:cNvGraphicFramePr>
            <a:graphicFrameLocks noChangeAspect="1"/>
          </p:cNvGraphicFramePr>
          <p:nvPr/>
        </p:nvGraphicFramePr>
        <p:xfrm>
          <a:off x="5505450" y="3932238"/>
          <a:ext cx="2895600" cy="355600"/>
        </p:xfrm>
        <a:graphic>
          <a:graphicData uri="http://schemas.openxmlformats.org/presentationml/2006/ole">
            <p:oleObj spid="_x0000_s146435" name="Equation" r:id="rId6" imgW="2895600" imgH="355600" progId="Equation.3">
              <p:embed/>
            </p:oleObj>
          </a:graphicData>
        </a:graphic>
      </p:graphicFrame>
      <p:graphicFrame>
        <p:nvGraphicFramePr>
          <p:cNvPr id="335" name="Object 4"/>
          <p:cNvGraphicFramePr>
            <a:graphicFrameLocks noChangeAspect="1"/>
          </p:cNvGraphicFramePr>
          <p:nvPr/>
        </p:nvGraphicFramePr>
        <p:xfrm>
          <a:off x="5973763" y="2806700"/>
          <a:ext cx="2159000" cy="317500"/>
        </p:xfrm>
        <a:graphic>
          <a:graphicData uri="http://schemas.openxmlformats.org/presentationml/2006/ole">
            <p:oleObj spid="_x0000_s146436" name="Equation" r:id="rId7" imgW="2159000" imgH="317500" progId="Equation.3">
              <p:embed/>
            </p:oleObj>
          </a:graphicData>
        </a:graphic>
      </p:graphicFrame>
      <p:graphicFrame>
        <p:nvGraphicFramePr>
          <p:cNvPr id="336" name="Object 5"/>
          <p:cNvGraphicFramePr>
            <a:graphicFrameLocks noChangeAspect="1"/>
          </p:cNvGraphicFramePr>
          <p:nvPr/>
        </p:nvGraphicFramePr>
        <p:xfrm>
          <a:off x="5672138" y="5008563"/>
          <a:ext cx="1587500" cy="317500"/>
        </p:xfrm>
        <a:graphic>
          <a:graphicData uri="http://schemas.openxmlformats.org/presentationml/2006/ole">
            <p:oleObj spid="_x0000_s146437" name="Equation" r:id="rId8" imgW="1587500" imgH="317500" progId="Equation.3">
              <p:embed/>
            </p:oleObj>
          </a:graphicData>
        </a:graphic>
      </p:graphicFrame>
      <p:sp>
        <p:nvSpPr>
          <p:cNvPr id="339" name="Rectangle 338"/>
          <p:cNvSpPr/>
          <p:nvPr/>
        </p:nvSpPr>
        <p:spPr bwMode="auto">
          <a:xfrm>
            <a:off x="3268133" y="2810933"/>
            <a:ext cx="914400" cy="931334"/>
          </a:xfrm>
          <a:prstGeom prst="rect">
            <a:avLst/>
          </a:prstGeom>
          <a:solidFill>
            <a:srgbClr val="CCFFCC">
              <a:alpha val="0"/>
            </a:srgbClr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138246" name="Object 6"/>
          <p:cNvGraphicFramePr>
            <a:graphicFrameLocks noChangeAspect="1"/>
          </p:cNvGraphicFramePr>
          <p:nvPr/>
        </p:nvGraphicFramePr>
        <p:xfrm>
          <a:off x="6234113" y="2387600"/>
          <a:ext cx="1485900" cy="317500"/>
        </p:xfrm>
        <a:graphic>
          <a:graphicData uri="http://schemas.openxmlformats.org/presentationml/2006/ole">
            <p:oleObj spid="_x0000_s146438" name="Equation" r:id="rId9" imgW="1485900" imgH="317500" progId="Equation.3">
              <p:embed/>
            </p:oleObj>
          </a:graphicData>
        </a:graphic>
      </p:graphicFrame>
      <p:graphicFrame>
        <p:nvGraphicFramePr>
          <p:cNvPr id="138247" name="Object 7"/>
          <p:cNvGraphicFramePr>
            <a:graphicFrameLocks noChangeAspect="1"/>
          </p:cNvGraphicFramePr>
          <p:nvPr/>
        </p:nvGraphicFramePr>
        <p:xfrm>
          <a:off x="5795963" y="3248025"/>
          <a:ext cx="2197100" cy="279400"/>
        </p:xfrm>
        <a:graphic>
          <a:graphicData uri="http://schemas.openxmlformats.org/presentationml/2006/ole">
            <p:oleObj spid="_x0000_s146439" name="Equation" r:id="rId10" imgW="2197100" imgH="279400" progId="Equation.3">
              <p:embed/>
            </p:oleObj>
          </a:graphicData>
        </a:graphic>
      </p:graphicFrame>
      <p:graphicFrame>
        <p:nvGraphicFramePr>
          <p:cNvPr id="138249" name="Object 9"/>
          <p:cNvGraphicFramePr>
            <a:graphicFrameLocks noChangeAspect="1"/>
          </p:cNvGraphicFramePr>
          <p:nvPr/>
        </p:nvGraphicFramePr>
        <p:xfrm>
          <a:off x="5853113" y="4495800"/>
          <a:ext cx="2298700" cy="317500"/>
        </p:xfrm>
        <a:graphic>
          <a:graphicData uri="http://schemas.openxmlformats.org/presentationml/2006/ole">
            <p:oleObj spid="_x0000_s146440" name="Equation" r:id="rId11" imgW="2298700" imgH="317500" progId="Equation.3">
              <p:embed/>
            </p:oleObj>
          </a:graphicData>
        </a:graphic>
      </p:graphicFrame>
      <p:graphicFrame>
        <p:nvGraphicFramePr>
          <p:cNvPr id="138250" name="Object 10"/>
          <p:cNvGraphicFramePr>
            <a:graphicFrameLocks noChangeAspect="1"/>
          </p:cNvGraphicFramePr>
          <p:nvPr/>
        </p:nvGraphicFramePr>
        <p:xfrm>
          <a:off x="5373688" y="5891213"/>
          <a:ext cx="3505200" cy="279400"/>
        </p:xfrm>
        <a:graphic>
          <a:graphicData uri="http://schemas.openxmlformats.org/presentationml/2006/ole">
            <p:oleObj spid="_x0000_s146441" name="Equation" r:id="rId12" imgW="3505200" imgH="279400" progId="Equation.3">
              <p:embed/>
            </p:oleObj>
          </a:graphicData>
        </a:graphic>
      </p:graphicFrame>
      <p:sp>
        <p:nvSpPr>
          <p:cNvPr id="346" name="Rectangle 345"/>
          <p:cNvSpPr/>
          <p:nvPr/>
        </p:nvSpPr>
        <p:spPr bwMode="auto">
          <a:xfrm>
            <a:off x="5412316" y="1701800"/>
            <a:ext cx="3198283" cy="1981200"/>
          </a:xfrm>
          <a:prstGeom prst="rect">
            <a:avLst/>
          </a:prstGeom>
          <a:solidFill>
            <a:schemeClr val="accent1">
              <a:alpha val="4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47" name="Rectangle 346"/>
          <p:cNvSpPr/>
          <p:nvPr/>
        </p:nvSpPr>
        <p:spPr bwMode="auto">
          <a:xfrm>
            <a:off x="5412316" y="3911600"/>
            <a:ext cx="3198283" cy="1638300"/>
          </a:xfrm>
          <a:prstGeom prst="rect">
            <a:avLst/>
          </a:prstGeom>
          <a:solidFill>
            <a:schemeClr val="accent1">
              <a:alpha val="4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338" name="Straight Arrow Connector 337"/>
          <p:cNvCxnSpPr/>
          <p:nvPr/>
        </p:nvCxnSpPr>
        <p:spPr bwMode="auto">
          <a:xfrm rot="5400000">
            <a:off x="3490383" y="3058584"/>
            <a:ext cx="499534" cy="423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2" name="Straight Arrow Connector 341"/>
          <p:cNvCxnSpPr/>
          <p:nvPr/>
        </p:nvCxnSpPr>
        <p:spPr bwMode="auto">
          <a:xfrm rot="10800000">
            <a:off x="3729568" y="3293534"/>
            <a:ext cx="461433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9" name="Straight Arrow Connector 348"/>
          <p:cNvCxnSpPr/>
          <p:nvPr/>
        </p:nvCxnSpPr>
        <p:spPr bwMode="auto">
          <a:xfrm rot="5400000">
            <a:off x="3721100" y="2849033"/>
            <a:ext cx="474135" cy="42333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2" name="Straight Arrow Connector 351"/>
          <p:cNvCxnSpPr/>
          <p:nvPr/>
        </p:nvCxnSpPr>
        <p:spPr bwMode="auto">
          <a:xfrm rot="16200000" flipV="1">
            <a:off x="3740150" y="3295650"/>
            <a:ext cx="440268" cy="43603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5" name="Straight Arrow Connector 354"/>
          <p:cNvCxnSpPr>
            <a:stCxn id="339" idx="2"/>
          </p:cNvCxnSpPr>
          <p:nvPr/>
        </p:nvCxnSpPr>
        <p:spPr bwMode="auto">
          <a:xfrm rot="5400000" flipH="1" flipV="1">
            <a:off x="3505200" y="3517900"/>
            <a:ext cx="444500" cy="423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7" name="Straight Arrow Connector 356"/>
          <p:cNvCxnSpPr/>
          <p:nvPr/>
        </p:nvCxnSpPr>
        <p:spPr bwMode="auto">
          <a:xfrm flipV="1">
            <a:off x="3272366" y="3293533"/>
            <a:ext cx="469901" cy="45720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9" name="Straight Arrow Connector 358"/>
          <p:cNvCxnSpPr/>
          <p:nvPr/>
        </p:nvCxnSpPr>
        <p:spPr bwMode="auto">
          <a:xfrm flipV="1">
            <a:off x="3263900" y="3302000"/>
            <a:ext cx="478367" cy="423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1" name="Straight Arrow Connector 360"/>
          <p:cNvCxnSpPr/>
          <p:nvPr/>
        </p:nvCxnSpPr>
        <p:spPr bwMode="auto">
          <a:xfrm rot="16200000" flipH="1">
            <a:off x="3263901" y="2823634"/>
            <a:ext cx="474130" cy="46566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3" name="TextBox 362"/>
          <p:cNvSpPr txBox="1"/>
          <p:nvPr/>
        </p:nvSpPr>
        <p:spPr>
          <a:xfrm>
            <a:off x="5588000" y="1346200"/>
            <a:ext cx="2980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Assumption: horizontal shower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64" name="Rectangle 363"/>
          <p:cNvSpPr/>
          <p:nvPr/>
        </p:nvSpPr>
        <p:spPr bwMode="auto">
          <a:xfrm>
            <a:off x="5346700" y="5765800"/>
            <a:ext cx="3581400" cy="4826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119611" y="97366"/>
            <a:ext cx="7737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Array Trigger Concept</a:t>
            </a:r>
            <a:r>
              <a:rPr lang="en-US" sz="4000" dirty="0" smtClean="0"/>
              <a:t>  </a:t>
            </a:r>
            <a:endParaRPr lang="en-US" sz="4000" dirty="0"/>
          </a:p>
        </p:txBody>
      </p:sp>
      <p:cxnSp>
        <p:nvCxnSpPr>
          <p:cNvPr id="81" name="Straight Arrow Connector 80"/>
          <p:cNvCxnSpPr/>
          <p:nvPr/>
        </p:nvCxnSpPr>
        <p:spPr>
          <a:xfrm>
            <a:off x="1155680" y="1462139"/>
            <a:ext cx="348549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endCxn id="128" idx="1"/>
          </p:cNvCxnSpPr>
          <p:nvPr/>
        </p:nvCxnSpPr>
        <p:spPr>
          <a:xfrm>
            <a:off x="1828780" y="3240139"/>
            <a:ext cx="348549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5211268" y="1968500"/>
            <a:ext cx="1138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L3</a:t>
            </a:r>
            <a:endParaRPr lang="en-US" dirty="0"/>
          </a:p>
        </p:txBody>
      </p:sp>
      <p:sp>
        <p:nvSpPr>
          <p:cNvPr id="117" name="TextBox 116"/>
          <p:cNvSpPr txBox="1"/>
          <p:nvPr/>
        </p:nvSpPr>
        <p:spPr>
          <a:xfrm>
            <a:off x="7620080" y="1031903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L4</a:t>
            </a:r>
            <a:endParaRPr lang="en-US" dirty="0"/>
          </a:p>
        </p:txBody>
      </p:sp>
      <p:sp>
        <p:nvSpPr>
          <p:cNvPr id="118" name="TextBox 117"/>
          <p:cNvSpPr txBox="1"/>
          <p:nvPr/>
        </p:nvSpPr>
        <p:spPr>
          <a:xfrm>
            <a:off x="7552341" y="3013142"/>
            <a:ext cx="39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L5</a:t>
            </a:r>
            <a:endParaRPr lang="en-US" dirty="0"/>
          </a:p>
        </p:txBody>
      </p:sp>
      <p:sp>
        <p:nvSpPr>
          <p:cNvPr id="119" name="Rectangle 118"/>
          <p:cNvSpPr/>
          <p:nvPr/>
        </p:nvSpPr>
        <p:spPr>
          <a:xfrm>
            <a:off x="1219199" y="2840595"/>
            <a:ext cx="1597025" cy="956743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0" name="Group 119"/>
          <p:cNvGrpSpPr/>
          <p:nvPr/>
        </p:nvGrpSpPr>
        <p:grpSpPr>
          <a:xfrm rot="10800000">
            <a:off x="1303840" y="2916735"/>
            <a:ext cx="601161" cy="508028"/>
            <a:chOff x="1354642" y="2548439"/>
            <a:chExt cx="601161" cy="508028"/>
          </a:xfrm>
        </p:grpSpPr>
        <p:sp>
          <p:nvSpPr>
            <p:cNvPr id="121" name="Rectangle 120"/>
            <p:cNvSpPr/>
            <p:nvPr/>
          </p:nvSpPr>
          <p:spPr>
            <a:xfrm>
              <a:off x="1456270" y="2683935"/>
              <a:ext cx="499533" cy="3725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1430863" y="2650061"/>
              <a:ext cx="499533" cy="3725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1405456" y="2624654"/>
              <a:ext cx="499533" cy="3725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1380049" y="2582313"/>
              <a:ext cx="499533" cy="3725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1354642" y="2548439"/>
              <a:ext cx="499533" cy="3725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6" name="TextBox 125"/>
          <p:cNvSpPr txBox="1"/>
          <p:nvPr/>
        </p:nvSpPr>
        <p:spPr>
          <a:xfrm>
            <a:off x="1353873" y="3013097"/>
            <a:ext cx="625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Disc.</a:t>
            </a:r>
            <a:endParaRPr lang="en-US" dirty="0"/>
          </a:p>
        </p:txBody>
      </p:sp>
      <p:sp>
        <p:nvSpPr>
          <p:cNvPr id="128" name="Rectangle 127"/>
          <p:cNvSpPr/>
          <p:nvPr/>
        </p:nvSpPr>
        <p:spPr>
          <a:xfrm>
            <a:off x="2177329" y="3052271"/>
            <a:ext cx="521424" cy="375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TextBox 128"/>
          <p:cNvSpPr txBox="1"/>
          <p:nvPr/>
        </p:nvSpPr>
        <p:spPr>
          <a:xfrm>
            <a:off x="2238374" y="2772866"/>
            <a:ext cx="460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L2’</a:t>
            </a:r>
            <a:endParaRPr lang="en-US" dirty="0"/>
          </a:p>
        </p:txBody>
      </p:sp>
      <p:sp>
        <p:nvSpPr>
          <p:cNvPr id="136" name="Rectangle 135"/>
          <p:cNvSpPr/>
          <p:nvPr/>
        </p:nvSpPr>
        <p:spPr>
          <a:xfrm>
            <a:off x="4838700" y="7189993"/>
            <a:ext cx="3704167" cy="3846307"/>
          </a:xfrm>
          <a:prstGeom prst="rect">
            <a:avLst/>
          </a:prstGeom>
          <a:solidFill>
            <a:schemeClr val="tx2">
              <a:lumMod val="60000"/>
              <a:lumOff val="40000"/>
              <a:alpha val="6000"/>
            </a:schemeClr>
          </a:solidFill>
          <a:ln>
            <a:solidFill>
              <a:schemeClr val="accent1">
                <a:shade val="95000"/>
                <a:satMod val="105000"/>
                <a:alpha val="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TextBox 141"/>
          <p:cNvSpPr txBox="1"/>
          <p:nvPr/>
        </p:nvSpPr>
        <p:spPr>
          <a:xfrm>
            <a:off x="5096670" y="4843892"/>
            <a:ext cx="1082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Telescopes</a:t>
            </a:r>
            <a:endParaRPr lang="en-US" sz="1400" dirty="0"/>
          </a:p>
        </p:txBody>
      </p:sp>
      <p:sp>
        <p:nvSpPr>
          <p:cNvPr id="143" name="TextBox 142"/>
          <p:cNvSpPr txBox="1"/>
          <p:nvPr/>
        </p:nvSpPr>
        <p:spPr>
          <a:xfrm>
            <a:off x="315326" y="1122792"/>
            <a:ext cx="90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Camera</a:t>
            </a:r>
            <a:endParaRPr lang="en-US" dirty="0"/>
          </a:p>
        </p:txBody>
      </p:sp>
      <p:sp>
        <p:nvSpPr>
          <p:cNvPr id="145" name="Rectangle 144"/>
          <p:cNvSpPr/>
          <p:nvPr/>
        </p:nvSpPr>
        <p:spPr>
          <a:xfrm>
            <a:off x="266700" y="1182893"/>
            <a:ext cx="2781300" cy="382090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45"/>
          <p:cNvSpPr>
            <a:spLocks noChangeArrowheads="1"/>
          </p:cNvSpPr>
          <p:nvPr/>
        </p:nvSpPr>
        <p:spPr bwMode="auto">
          <a:xfrm>
            <a:off x="321543" y="2675625"/>
            <a:ext cx="1280160" cy="1197864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" name="Text Box 64"/>
          <p:cNvSpPr txBox="1">
            <a:spLocks noChangeArrowheads="1"/>
          </p:cNvSpPr>
          <p:nvPr/>
        </p:nvSpPr>
        <p:spPr bwMode="auto">
          <a:xfrm>
            <a:off x="276169" y="2746929"/>
            <a:ext cx="1232604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</a:rPr>
              <a:t>- </a:t>
            </a:r>
            <a:r>
              <a:rPr lang="en-US" sz="1400" dirty="0" err="1" smtClean="0">
                <a:solidFill>
                  <a:srgbClr val="002060"/>
                </a:solidFill>
              </a:rPr>
              <a:t>n</a:t>
            </a:r>
            <a:r>
              <a:rPr lang="en-US" sz="1400" dirty="0" smtClean="0">
                <a:solidFill>
                  <a:srgbClr val="002060"/>
                </a:solidFill>
              </a:rPr>
              <a:t>-fold</a:t>
            </a:r>
          </a:p>
          <a:p>
            <a:r>
              <a:rPr lang="en-US" sz="1400" dirty="0" smtClean="0">
                <a:solidFill>
                  <a:srgbClr val="002060"/>
                </a:solidFill>
              </a:rPr>
              <a:t>  coincidence</a:t>
            </a:r>
          </a:p>
          <a:p>
            <a:r>
              <a:rPr lang="en-US" sz="1400" dirty="0" smtClean="0">
                <a:solidFill>
                  <a:srgbClr val="002060"/>
                </a:solidFill>
              </a:rPr>
              <a:t>  of neighbor</a:t>
            </a:r>
          </a:p>
          <a:p>
            <a:r>
              <a:rPr lang="en-US" sz="1400" dirty="0" smtClean="0">
                <a:solidFill>
                  <a:srgbClr val="002060"/>
                </a:solidFill>
              </a:rPr>
              <a:t>  pixels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2861768" y="1968501"/>
            <a:ext cx="935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L2</a:t>
            </a:r>
            <a:endParaRPr lang="en-US" dirty="0"/>
          </a:p>
        </p:txBody>
      </p:sp>
      <p:sp>
        <p:nvSpPr>
          <p:cNvPr id="114" name="Rectangle 113"/>
          <p:cNvSpPr/>
          <p:nvPr/>
        </p:nvSpPr>
        <p:spPr>
          <a:xfrm>
            <a:off x="2658485" y="2658564"/>
            <a:ext cx="1278515" cy="1202235"/>
          </a:xfrm>
          <a:prstGeom prst="rect">
            <a:avLst/>
          </a:prstGeom>
          <a:solidFill>
            <a:srgbClr val="DD7E34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1" name="Rectangle 190"/>
          <p:cNvSpPr/>
          <p:nvPr/>
        </p:nvSpPr>
        <p:spPr>
          <a:xfrm>
            <a:off x="4957185" y="2679700"/>
            <a:ext cx="1278515" cy="1202235"/>
          </a:xfrm>
          <a:prstGeom prst="rect">
            <a:avLst/>
          </a:prstGeom>
          <a:solidFill>
            <a:srgbClr val="9DF2E7">
              <a:alpha val="45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3" name="Rectangle 192"/>
          <p:cNvSpPr/>
          <p:nvPr/>
        </p:nvSpPr>
        <p:spPr>
          <a:xfrm>
            <a:off x="7268585" y="1714500"/>
            <a:ext cx="1278515" cy="1202235"/>
          </a:xfrm>
          <a:prstGeom prst="rect">
            <a:avLst/>
          </a:prstGeom>
          <a:solidFill>
            <a:srgbClr val="36AF12">
              <a:alpha val="46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4" name="Rectangle 193"/>
          <p:cNvSpPr/>
          <p:nvPr/>
        </p:nvSpPr>
        <p:spPr>
          <a:xfrm>
            <a:off x="7268585" y="3683000"/>
            <a:ext cx="1278515" cy="12022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8" name="TextBox 137"/>
          <p:cNvSpPr txBox="1"/>
          <p:nvPr/>
        </p:nvSpPr>
        <p:spPr>
          <a:xfrm>
            <a:off x="2700866" y="2768368"/>
            <a:ext cx="1210734" cy="1181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- Pattern </a:t>
            </a:r>
          </a:p>
          <a:p>
            <a:r>
              <a:rPr lang="en-US" sz="1400" dirty="0" smtClean="0"/>
              <a:t>  Trigger</a:t>
            </a:r>
          </a:p>
          <a:p>
            <a:pPr>
              <a:buFontTx/>
              <a:buChar char="-"/>
            </a:pPr>
            <a:r>
              <a:rPr lang="en-US" sz="1400" dirty="0" smtClean="0"/>
              <a:t> Image   </a:t>
            </a:r>
          </a:p>
          <a:p>
            <a:r>
              <a:rPr lang="en-US" sz="1400" dirty="0" smtClean="0"/>
              <a:t>  calculations</a:t>
            </a:r>
          </a:p>
          <a:p>
            <a:endParaRPr lang="en-US" sz="1400" dirty="0" smtClean="0"/>
          </a:p>
        </p:txBody>
      </p:sp>
      <p:sp>
        <p:nvSpPr>
          <p:cNvPr id="195" name="TextBox 194"/>
          <p:cNvSpPr txBox="1"/>
          <p:nvPr/>
        </p:nvSpPr>
        <p:spPr>
          <a:xfrm>
            <a:off x="372568" y="1968501"/>
            <a:ext cx="1253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L1.5</a:t>
            </a:r>
            <a:endParaRPr lang="en-US" dirty="0"/>
          </a:p>
        </p:txBody>
      </p:sp>
      <p:sp>
        <p:nvSpPr>
          <p:cNvPr id="196" name="TextBox 195"/>
          <p:cNvSpPr txBox="1"/>
          <p:nvPr/>
        </p:nvSpPr>
        <p:spPr>
          <a:xfrm>
            <a:off x="1574800" y="2667000"/>
            <a:ext cx="8275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Pixel Data</a:t>
            </a:r>
            <a:endParaRPr lang="en-US" sz="1100" dirty="0"/>
          </a:p>
        </p:txBody>
      </p:sp>
      <p:cxnSp>
        <p:nvCxnSpPr>
          <p:cNvPr id="198" name="Straight Arrow Connector 197"/>
          <p:cNvCxnSpPr/>
          <p:nvPr/>
        </p:nvCxnSpPr>
        <p:spPr bwMode="auto">
          <a:xfrm>
            <a:off x="1612900" y="2984500"/>
            <a:ext cx="1028700" cy="127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0" name="TextBox 199"/>
          <p:cNvSpPr txBox="1"/>
          <p:nvPr/>
        </p:nvSpPr>
        <p:spPr>
          <a:xfrm>
            <a:off x="1638300" y="3048000"/>
            <a:ext cx="9397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Time Stamp</a:t>
            </a:r>
            <a:endParaRPr lang="en-US" sz="1100" dirty="0"/>
          </a:p>
        </p:txBody>
      </p:sp>
      <p:sp>
        <p:nvSpPr>
          <p:cNvPr id="201" name="TextBox 200"/>
          <p:cNvSpPr txBox="1"/>
          <p:nvPr/>
        </p:nvSpPr>
        <p:spPr>
          <a:xfrm>
            <a:off x="1638300" y="3378201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Clock </a:t>
            </a:r>
            <a:r>
              <a:rPr lang="en-US" sz="1100" dirty="0" err="1" smtClean="0"/>
              <a:t>Distrib</a:t>
            </a:r>
            <a:r>
              <a:rPr lang="en-US" sz="1100" dirty="0" smtClean="0"/>
              <a:t>.</a:t>
            </a:r>
            <a:endParaRPr lang="en-US" sz="1100" dirty="0"/>
          </a:p>
        </p:txBody>
      </p:sp>
      <p:cxnSp>
        <p:nvCxnSpPr>
          <p:cNvPr id="202" name="Straight Arrow Connector 201"/>
          <p:cNvCxnSpPr>
            <a:stCxn id="114" idx="3"/>
            <a:endCxn id="191" idx="1"/>
          </p:cNvCxnSpPr>
          <p:nvPr/>
        </p:nvCxnSpPr>
        <p:spPr bwMode="auto">
          <a:xfrm>
            <a:off x="3937000" y="3259682"/>
            <a:ext cx="1020185" cy="21136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5" name="TextBox 204"/>
          <p:cNvSpPr txBox="1"/>
          <p:nvPr/>
        </p:nvSpPr>
        <p:spPr>
          <a:xfrm>
            <a:off x="3949700" y="3009900"/>
            <a:ext cx="9397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Time Stamp</a:t>
            </a:r>
            <a:endParaRPr lang="en-US" sz="1100" dirty="0"/>
          </a:p>
        </p:txBody>
      </p:sp>
      <p:sp>
        <p:nvSpPr>
          <p:cNvPr id="208" name="TextBox 207"/>
          <p:cNvSpPr txBox="1"/>
          <p:nvPr/>
        </p:nvSpPr>
        <p:spPr>
          <a:xfrm>
            <a:off x="3962400" y="2603500"/>
            <a:ext cx="9138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Image Data</a:t>
            </a:r>
            <a:endParaRPr lang="en-US" sz="1100" dirty="0"/>
          </a:p>
        </p:txBody>
      </p:sp>
      <p:cxnSp>
        <p:nvCxnSpPr>
          <p:cNvPr id="209" name="Straight Arrow Connector 208"/>
          <p:cNvCxnSpPr/>
          <p:nvPr/>
        </p:nvCxnSpPr>
        <p:spPr bwMode="auto">
          <a:xfrm>
            <a:off x="3937000" y="2870200"/>
            <a:ext cx="1028700" cy="127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7" name="TextBox 216"/>
          <p:cNvSpPr txBox="1"/>
          <p:nvPr/>
        </p:nvSpPr>
        <p:spPr>
          <a:xfrm>
            <a:off x="3937000" y="3441701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Clock </a:t>
            </a:r>
            <a:r>
              <a:rPr lang="en-US" sz="1100" dirty="0" err="1" smtClean="0"/>
              <a:t>Distrib</a:t>
            </a:r>
            <a:r>
              <a:rPr lang="en-US" sz="1100" dirty="0" smtClean="0"/>
              <a:t>.</a:t>
            </a:r>
            <a:endParaRPr lang="en-US" sz="1100" dirty="0"/>
          </a:p>
        </p:txBody>
      </p:sp>
      <p:cxnSp>
        <p:nvCxnSpPr>
          <p:cNvPr id="218" name="Straight Arrow Connector 217"/>
          <p:cNvCxnSpPr/>
          <p:nvPr/>
        </p:nvCxnSpPr>
        <p:spPr bwMode="auto">
          <a:xfrm>
            <a:off x="3937000" y="3708400"/>
            <a:ext cx="1028700" cy="127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221" name="Straight Arrow Connector 220"/>
          <p:cNvCxnSpPr/>
          <p:nvPr/>
        </p:nvCxnSpPr>
        <p:spPr bwMode="auto">
          <a:xfrm>
            <a:off x="1600200" y="3632200"/>
            <a:ext cx="1028700" cy="127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226" name="Straight Arrow Connector 225"/>
          <p:cNvCxnSpPr/>
          <p:nvPr/>
        </p:nvCxnSpPr>
        <p:spPr bwMode="auto">
          <a:xfrm>
            <a:off x="1612900" y="3302000"/>
            <a:ext cx="1028700" cy="127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7" name="TextBox 226"/>
          <p:cNvSpPr txBox="1"/>
          <p:nvPr/>
        </p:nvSpPr>
        <p:spPr>
          <a:xfrm>
            <a:off x="7310966" y="1803168"/>
            <a:ext cx="133773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1400" dirty="0" smtClean="0"/>
              <a:t> Coincidence</a:t>
            </a:r>
          </a:p>
          <a:p>
            <a:r>
              <a:rPr lang="en-US" sz="1400" dirty="0" smtClean="0"/>
              <a:t>w</a:t>
            </a:r>
            <a:r>
              <a:rPr lang="en-US" sz="1400" dirty="0" smtClean="0"/>
              <a:t>ith at least N-neighbor</a:t>
            </a:r>
          </a:p>
          <a:p>
            <a:r>
              <a:rPr lang="en-US" sz="1400" dirty="0" smtClean="0"/>
              <a:t>telescopes</a:t>
            </a:r>
          </a:p>
          <a:p>
            <a:endParaRPr lang="en-US" sz="1400" dirty="0" smtClean="0"/>
          </a:p>
        </p:txBody>
      </p:sp>
      <p:sp>
        <p:nvSpPr>
          <p:cNvPr id="228" name="TextBox 227"/>
          <p:cNvSpPr txBox="1"/>
          <p:nvPr/>
        </p:nvSpPr>
        <p:spPr>
          <a:xfrm>
            <a:off x="4974166" y="2704868"/>
            <a:ext cx="13377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1400" dirty="0" smtClean="0"/>
              <a:t> Data  </a:t>
            </a:r>
          </a:p>
          <a:p>
            <a:r>
              <a:rPr lang="en-US" sz="1400" dirty="0" smtClean="0"/>
              <a:t>  collector</a:t>
            </a:r>
          </a:p>
          <a:p>
            <a:pPr>
              <a:buFontTx/>
              <a:buChar char="-"/>
            </a:pPr>
            <a:r>
              <a:rPr lang="en-US" sz="1400" dirty="0" smtClean="0"/>
              <a:t> timing </a:t>
            </a:r>
          </a:p>
          <a:p>
            <a:r>
              <a:rPr lang="en-US" sz="1400" dirty="0" smtClean="0"/>
              <a:t>  corrections</a:t>
            </a:r>
          </a:p>
          <a:p>
            <a:endParaRPr lang="en-US" sz="1400" dirty="0" smtClean="0"/>
          </a:p>
          <a:p>
            <a:endParaRPr lang="en-US" sz="1400" dirty="0" smtClean="0"/>
          </a:p>
        </p:txBody>
      </p:sp>
      <p:cxnSp>
        <p:nvCxnSpPr>
          <p:cNvPr id="229" name="Straight Arrow Connector 228"/>
          <p:cNvCxnSpPr/>
          <p:nvPr/>
        </p:nvCxnSpPr>
        <p:spPr bwMode="auto">
          <a:xfrm>
            <a:off x="6235700" y="3810000"/>
            <a:ext cx="1028700" cy="127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0" name="TextBox 229"/>
          <p:cNvSpPr txBox="1"/>
          <p:nvPr/>
        </p:nvSpPr>
        <p:spPr>
          <a:xfrm>
            <a:off x="6311900" y="3505200"/>
            <a:ext cx="9138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Image Data</a:t>
            </a:r>
            <a:endParaRPr lang="en-US" sz="1100" dirty="0"/>
          </a:p>
        </p:txBody>
      </p:sp>
      <p:cxnSp>
        <p:nvCxnSpPr>
          <p:cNvPr id="232" name="Straight Arrow Connector 231"/>
          <p:cNvCxnSpPr/>
          <p:nvPr/>
        </p:nvCxnSpPr>
        <p:spPr bwMode="auto">
          <a:xfrm rot="16200000" flipH="1">
            <a:off x="4622800" y="4330700"/>
            <a:ext cx="927100" cy="127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234" name="Straight Arrow Connector 233"/>
          <p:cNvCxnSpPr/>
          <p:nvPr/>
        </p:nvCxnSpPr>
        <p:spPr bwMode="auto">
          <a:xfrm rot="16200000" flipH="1">
            <a:off x="4775200" y="4330700"/>
            <a:ext cx="927100" cy="127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235" name="Straight Arrow Connector 234"/>
          <p:cNvCxnSpPr/>
          <p:nvPr/>
        </p:nvCxnSpPr>
        <p:spPr bwMode="auto">
          <a:xfrm rot="16200000" flipH="1">
            <a:off x="4927600" y="4330700"/>
            <a:ext cx="927100" cy="127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236" name="Straight Arrow Connector 235"/>
          <p:cNvCxnSpPr/>
          <p:nvPr/>
        </p:nvCxnSpPr>
        <p:spPr bwMode="auto">
          <a:xfrm rot="16200000" flipH="1">
            <a:off x="5080000" y="4330700"/>
            <a:ext cx="927100" cy="127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237" name="Straight Arrow Connector 236"/>
          <p:cNvCxnSpPr/>
          <p:nvPr/>
        </p:nvCxnSpPr>
        <p:spPr bwMode="auto">
          <a:xfrm rot="16200000" flipH="1">
            <a:off x="5232400" y="4330700"/>
            <a:ext cx="927100" cy="127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238" name="Straight Arrow Connector 237"/>
          <p:cNvCxnSpPr/>
          <p:nvPr/>
        </p:nvCxnSpPr>
        <p:spPr bwMode="auto">
          <a:xfrm rot="16200000" flipH="1">
            <a:off x="5384800" y="4330700"/>
            <a:ext cx="927100" cy="127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239" name="Straight Arrow Connector 238"/>
          <p:cNvCxnSpPr/>
          <p:nvPr/>
        </p:nvCxnSpPr>
        <p:spPr bwMode="auto">
          <a:xfrm rot="16200000" flipH="1">
            <a:off x="5537200" y="4330700"/>
            <a:ext cx="927100" cy="127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240" name="Straight Arrow Connector 239"/>
          <p:cNvCxnSpPr/>
          <p:nvPr/>
        </p:nvCxnSpPr>
        <p:spPr bwMode="auto">
          <a:xfrm rot="16200000" flipH="1">
            <a:off x="5689600" y="4330700"/>
            <a:ext cx="927100" cy="127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241" name="TextBox 240"/>
          <p:cNvSpPr txBox="1"/>
          <p:nvPr/>
        </p:nvSpPr>
        <p:spPr>
          <a:xfrm>
            <a:off x="3962400" y="4254500"/>
            <a:ext cx="9138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Image Data</a:t>
            </a:r>
            <a:endParaRPr lang="en-US" sz="1100" dirty="0"/>
          </a:p>
        </p:txBody>
      </p:sp>
      <p:sp>
        <p:nvSpPr>
          <p:cNvPr id="242" name="TextBox 241"/>
          <p:cNvSpPr txBox="1"/>
          <p:nvPr/>
        </p:nvSpPr>
        <p:spPr>
          <a:xfrm>
            <a:off x="3975100" y="4457700"/>
            <a:ext cx="9397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Time Stamp</a:t>
            </a:r>
            <a:endParaRPr lang="en-US" sz="1100" dirty="0"/>
          </a:p>
        </p:txBody>
      </p:sp>
      <p:sp>
        <p:nvSpPr>
          <p:cNvPr id="243" name="TextBox 242"/>
          <p:cNvSpPr txBox="1"/>
          <p:nvPr/>
        </p:nvSpPr>
        <p:spPr>
          <a:xfrm>
            <a:off x="3987800" y="4673601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Clock </a:t>
            </a:r>
            <a:r>
              <a:rPr lang="en-US" sz="1100" dirty="0" err="1" smtClean="0"/>
              <a:t>Distrib</a:t>
            </a:r>
            <a:r>
              <a:rPr lang="en-US" sz="1100" dirty="0" smtClean="0"/>
              <a:t>.</a:t>
            </a:r>
            <a:endParaRPr lang="en-US" sz="1100" dirty="0"/>
          </a:p>
        </p:txBody>
      </p:sp>
      <p:sp>
        <p:nvSpPr>
          <p:cNvPr id="244" name="TextBox 243"/>
          <p:cNvSpPr txBox="1"/>
          <p:nvPr/>
        </p:nvSpPr>
        <p:spPr>
          <a:xfrm>
            <a:off x="7285566" y="3720868"/>
            <a:ext cx="13377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1400" dirty="0" smtClean="0"/>
              <a:t> stereo analysis</a:t>
            </a:r>
          </a:p>
          <a:p>
            <a:r>
              <a:rPr lang="en-US" sz="1400" dirty="0" smtClean="0"/>
              <a:t>e.g.,  </a:t>
            </a:r>
            <a:r>
              <a:rPr lang="en-US" sz="1400" dirty="0" err="1" smtClean="0"/>
              <a:t>parallaxwidth</a:t>
            </a:r>
            <a:endParaRPr lang="en-US" sz="1400" dirty="0" smtClean="0"/>
          </a:p>
          <a:p>
            <a:r>
              <a:rPr lang="en-US" sz="1400" dirty="0" smtClean="0"/>
              <a:t>  calculation</a:t>
            </a:r>
          </a:p>
          <a:p>
            <a:endParaRPr lang="en-US" sz="1400" dirty="0" smtClean="0"/>
          </a:p>
        </p:txBody>
      </p:sp>
      <p:sp>
        <p:nvSpPr>
          <p:cNvPr id="245" name="TextBox 244"/>
          <p:cNvSpPr txBox="1"/>
          <p:nvPr/>
        </p:nvSpPr>
        <p:spPr>
          <a:xfrm>
            <a:off x="6235700" y="2146300"/>
            <a:ext cx="101031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Time Stamps</a:t>
            </a:r>
          </a:p>
          <a:p>
            <a:r>
              <a:rPr lang="en-US" sz="1100" dirty="0" smtClean="0"/>
              <a:t>Corrected </a:t>
            </a:r>
          </a:p>
          <a:p>
            <a:r>
              <a:rPr lang="en-US" sz="1100" dirty="0" smtClean="0"/>
              <a:t>(up to 9 tel.)</a:t>
            </a:r>
            <a:endParaRPr lang="en-US" sz="1100" dirty="0"/>
          </a:p>
        </p:txBody>
      </p:sp>
      <p:cxnSp>
        <p:nvCxnSpPr>
          <p:cNvPr id="246" name="Straight Arrow Connector 245"/>
          <p:cNvCxnSpPr/>
          <p:nvPr/>
        </p:nvCxnSpPr>
        <p:spPr bwMode="auto">
          <a:xfrm>
            <a:off x="6248400" y="2768600"/>
            <a:ext cx="1028700" cy="127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7" name="Straight Arrow Connector 246"/>
          <p:cNvCxnSpPr/>
          <p:nvPr/>
        </p:nvCxnSpPr>
        <p:spPr bwMode="auto">
          <a:xfrm rot="5400000">
            <a:off x="7981950" y="3295650"/>
            <a:ext cx="749300" cy="1588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9" name="TextBox 248"/>
          <p:cNvSpPr txBox="1"/>
          <p:nvPr/>
        </p:nvSpPr>
        <p:spPr>
          <a:xfrm>
            <a:off x="8356600" y="3035300"/>
            <a:ext cx="6943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Initiate</a:t>
            </a:r>
          </a:p>
          <a:p>
            <a:r>
              <a:rPr lang="en-US" sz="1100" dirty="0" smtClean="0"/>
              <a:t>analysis</a:t>
            </a:r>
            <a:endParaRPr lang="en-US" sz="1100" dirty="0"/>
          </a:p>
        </p:txBody>
      </p:sp>
      <p:sp>
        <p:nvSpPr>
          <p:cNvPr id="250" name="Oval 249"/>
          <p:cNvSpPr/>
          <p:nvPr/>
        </p:nvSpPr>
        <p:spPr bwMode="auto">
          <a:xfrm>
            <a:off x="1409700" y="2311400"/>
            <a:ext cx="1384300" cy="1816100"/>
          </a:xfrm>
          <a:prstGeom prst="ellipse">
            <a:avLst/>
          </a:prstGeom>
          <a:solidFill>
            <a:schemeClr val="accent1">
              <a:alpha val="55000"/>
            </a:scheme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977900" y="4404261"/>
            <a:ext cx="1672566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Interface with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c</a:t>
            </a:r>
            <a:r>
              <a:rPr lang="en-US" sz="1800" b="1" dirty="0" smtClean="0">
                <a:solidFill>
                  <a:srgbClr val="FF0000"/>
                </a:solidFill>
              </a:rPr>
              <a:t>amera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backplane</a:t>
            </a:r>
          </a:p>
          <a:p>
            <a:endParaRPr lang="en-US" dirty="0"/>
          </a:p>
        </p:txBody>
      </p:sp>
      <p:sp>
        <p:nvSpPr>
          <p:cNvPr id="252" name="TextBox 251"/>
          <p:cNvSpPr txBox="1"/>
          <p:nvPr/>
        </p:nvSpPr>
        <p:spPr>
          <a:xfrm>
            <a:off x="457200" y="6226315"/>
            <a:ext cx="840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Feb.</a:t>
            </a:r>
            <a:r>
              <a:rPr lang="en-US" sz="1600" dirty="0" smtClean="0"/>
              <a:t> </a:t>
            </a:r>
            <a:r>
              <a:rPr lang="en-US" sz="1600" dirty="0" smtClean="0"/>
              <a:t>25</a:t>
            </a:r>
            <a:r>
              <a:rPr lang="en-US" sz="1600" dirty="0" smtClean="0"/>
              <a:t> </a:t>
            </a:r>
            <a:r>
              <a:rPr lang="en-US" sz="1600" dirty="0" smtClean="0"/>
              <a:t>2012                         </a:t>
            </a:r>
            <a:r>
              <a:rPr lang="en-US" sz="1600" dirty="0" smtClean="0"/>
              <a:t> </a:t>
            </a:r>
            <a:r>
              <a:rPr lang="en-US" sz="1600" dirty="0" smtClean="0"/>
              <a:t>CTA-US Meeting, </a:t>
            </a:r>
            <a:r>
              <a:rPr lang="en-US" sz="1600" dirty="0" smtClean="0"/>
              <a:t>SLAC                           Frank Krennrich                                                                                                                                                                      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" grpId="0" animBg="1"/>
      <p:bldP spid="251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94969</TotalTime>
  <Words>1309</Words>
  <Application>Microsoft Macintosh PowerPoint</Application>
  <PresentationFormat>On-screen Show (4:3)</PresentationFormat>
  <Paragraphs>308</Paragraphs>
  <Slides>16</Slides>
  <Notes>16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Blank Presentation</vt:lpstr>
      <vt:lpstr>Microsoft Equation</vt:lpstr>
      <vt:lpstr>Array Trigger for CTA-US MSTs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frank Krennrich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Krennrich</dc:creator>
  <cp:lastModifiedBy>Frank Krennrich</cp:lastModifiedBy>
  <cp:revision>2535</cp:revision>
  <cp:lastPrinted>2012-01-12T04:24:22Z</cp:lastPrinted>
  <dcterms:created xsi:type="dcterms:W3CDTF">2012-02-22T15:46:31Z</dcterms:created>
  <dcterms:modified xsi:type="dcterms:W3CDTF">2012-02-25T20:20:36Z</dcterms:modified>
</cp:coreProperties>
</file>