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80" d="100"/>
          <a:sy n="80" d="100"/>
        </p:scale>
        <p:origin x="-58" y="12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46113" y="1447800"/>
            <a:ext cx="7851775" cy="3200400"/>
          </a:xfrm>
          <a:prstGeom prst="rect">
            <a:avLst/>
          </a:prstGeom>
          <a:noFill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813" y="1537447"/>
            <a:ext cx="7826281" cy="1627093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16200000" scaled="1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813" y="3218329"/>
            <a:ext cx="7826281" cy="86061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buFont typeface="Wingdings 2" pitchFamily="18" charset="2"/>
              <a:buNone/>
              <a:defRPr sz="1800" kern="1200"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16200000" scaled="1"/>
                </a:gra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4520A-BA27-BB45-9B7A-5105881704E1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4938-D0AF-9F49-83D8-FDF3FD8153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2856" y="1600200"/>
            <a:ext cx="3931920" cy="56673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1792" y="457200"/>
            <a:ext cx="3474720" cy="510235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2856" y="2240280"/>
            <a:ext cx="3931920" cy="210312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4520A-BA27-BB45-9B7A-5105881704E1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4938-D0AF-9F49-83D8-FDF3FD8153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2575" y="458788"/>
            <a:ext cx="8577263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1353312"/>
          </a:xfrm>
        </p:spPr>
        <p:txBody>
          <a:bodyPr anchor="t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4520A-BA27-BB45-9B7A-5105881704E1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4938-D0AF-9F49-83D8-FDF3FD8153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300"/>
              </a:spcBef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4745038" y="458788"/>
            <a:ext cx="4114800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2575" y="458788"/>
            <a:ext cx="4114800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1353312"/>
          </a:xfrm>
        </p:spPr>
        <p:txBody>
          <a:bodyPr anchor="t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4520A-BA27-BB45-9B7A-5105881704E1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4938-D0AF-9F49-83D8-FDF3FD8153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300"/>
              </a:spcBef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2575" y="5563458"/>
            <a:ext cx="3931920" cy="652462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4520A-BA27-BB45-9B7A-5105881704E1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4938-D0AF-9F49-83D8-FDF3FD8153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300"/>
              </a:spcBef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Media Placeholder 11"/>
          <p:cNvSpPr>
            <a:spLocks noGrp="1"/>
          </p:cNvSpPr>
          <p:nvPr>
            <p:ph type="media" sz="quarter" idx="14"/>
          </p:nvPr>
        </p:nvSpPr>
        <p:spPr>
          <a:xfrm>
            <a:off x="282575" y="458788"/>
            <a:ext cx="8577263" cy="3849624"/>
          </a:xfrm>
          <a:noFill/>
          <a:ln w="44450">
            <a:solidFill>
              <a:schemeClr val="bg1"/>
            </a:solidFill>
            <a:miter lim="800000"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media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4520A-BA27-BB45-9B7A-5105881704E1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4938-D0AF-9F49-83D8-FDF3FD8153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458788"/>
            <a:ext cx="1447800" cy="5792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1350" y="458788"/>
            <a:ext cx="6521450" cy="5792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4520A-BA27-BB45-9B7A-5105881704E1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4938-D0AF-9F49-83D8-FDF3FD8153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565" y="-1"/>
            <a:ext cx="7856538" cy="76260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4520A-BA27-BB45-9B7A-5105881704E1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4938-D0AF-9F49-83D8-FDF3FD8153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80416" y="83820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Freeform 1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371725" y="381000"/>
            <a:ext cx="4400550" cy="3048000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1350" y="4146363"/>
            <a:ext cx="7856538" cy="1470025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1350" y="5620871"/>
            <a:ext cx="7856538" cy="614081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4520A-BA27-BB45-9B7A-5105881704E1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4938-D0AF-9F49-83D8-FDF3FD8153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17059"/>
            <a:ext cx="7772400" cy="1655064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b="0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662979"/>
            <a:ext cx="7772400" cy="1500187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ctr" defTabSz="914400" rtl="0" eaLnBrk="1" latinLnBrk="0" hangingPunct="1">
              <a:lnSpc>
                <a:spcPts val="2000"/>
              </a:lnSpc>
              <a:spcBef>
                <a:spcPts val="2000"/>
              </a:spcBef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4520A-BA27-BB45-9B7A-5105881704E1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4938-D0AF-9F49-83D8-FDF3FD8153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1350" y="990600"/>
            <a:ext cx="3749040" cy="52609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9501" y="990600"/>
            <a:ext cx="3749040" cy="52609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4520A-BA27-BB45-9B7A-5105881704E1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4938-D0AF-9F49-83D8-FDF3FD8153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80416" y="83820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Freeform 16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1350" y="1532964"/>
            <a:ext cx="3749040" cy="83371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50" y="2362200"/>
            <a:ext cx="3749040" cy="3889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2601" y="1532964"/>
            <a:ext cx="3749040" cy="83371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2601" y="2362200"/>
            <a:ext cx="3749040" cy="3889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4520A-BA27-BB45-9B7A-5105881704E1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4938-D0AF-9F49-83D8-FDF3FD8153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Freeform 10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4520A-BA27-BB45-9B7A-5105881704E1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4938-D0AF-9F49-83D8-FDF3FD8153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" name="Freeform 6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Freeform 9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Freeform 10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Freeform 11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Freeform 12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4520A-BA27-BB45-9B7A-5105881704E1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4938-D0AF-9F49-83D8-FDF3FD8153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340" y="802910"/>
            <a:ext cx="3474720" cy="116205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2010" y="449705"/>
            <a:ext cx="3931920" cy="57813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340" y="2057399"/>
            <a:ext cx="3474720" cy="37338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4520A-BA27-BB45-9B7A-5105881704E1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4938-D0AF-9F49-83D8-FDF3FD8153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8565" y="-547455"/>
            <a:ext cx="7856538" cy="131006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8565" y="914400"/>
            <a:ext cx="7878788" cy="5325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1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87D4520A-BA27-BB45-9B7A-5105881704E1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0416" y="6356350"/>
            <a:ext cx="2895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1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762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1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93544938-D0AF-9F49-83D8-FDF3FD8153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Wingdings 2" pitchFamily="18" charset="2"/>
        <a:buChar char="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Wingdings 2" pitchFamily="18" charset="2"/>
        <a:buChar char="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Simulations Tasks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B. Humensky</a:t>
            </a:r>
          </a:p>
          <a:p>
            <a:r>
              <a:rPr lang="en-US" dirty="0" smtClean="0"/>
              <a:t>2/24/2012</a:t>
            </a:r>
          </a:p>
          <a:p>
            <a:r>
              <a:rPr lang="en-US" dirty="0" smtClean="0"/>
              <a:t>CTA-SCT </a:t>
            </a:r>
            <a:r>
              <a:rPr lang="en-US" dirty="0" err="1" smtClean="0"/>
              <a:t>Mtg</a:t>
            </a:r>
            <a:r>
              <a:rPr lang="en-US" dirty="0" smtClean="0"/>
              <a:t> - SLAC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We’ve seen already what work is done and in progress.</a:t>
            </a:r>
          </a:p>
          <a:p>
            <a:r>
              <a:rPr lang="en-US" dirty="0" smtClean="0"/>
              <a:t>Work out a task list with some prioritization and idea of critical timescales.</a:t>
            </a:r>
          </a:p>
          <a:p>
            <a:r>
              <a:rPr lang="en-US" dirty="0" smtClean="0"/>
              <a:t>Start to flesh out the details of what’s needed for some of these tasks (perhaps side discussions).</a:t>
            </a:r>
          </a:p>
          <a:p>
            <a:pPr lvl="1"/>
            <a:r>
              <a:rPr lang="en-US" dirty="0" smtClean="0"/>
              <a:t>What specific questions need to be addressed?</a:t>
            </a:r>
          </a:p>
          <a:p>
            <a:pPr lvl="1"/>
            <a:r>
              <a:rPr lang="en-US" dirty="0" smtClean="0"/>
              <a:t>What specifications need to be determined?</a:t>
            </a:r>
          </a:p>
          <a:p>
            <a:pPr lvl="1"/>
            <a:r>
              <a:rPr lang="en-US" dirty="0" smtClean="0"/>
              <a:t>On what timescale are answers needed to make hardware decisions?</a:t>
            </a:r>
          </a:p>
          <a:p>
            <a:pPr lvl="1"/>
            <a:r>
              <a:rPr lang="en-US" dirty="0" smtClean="0"/>
              <a:t>What options should be explored?</a:t>
            </a:r>
          </a:p>
          <a:p>
            <a:r>
              <a:rPr lang="en-US" dirty="0" smtClean="0"/>
              <a:t>Can draw on the idealized </a:t>
            </a:r>
            <a:r>
              <a:rPr lang="en-US" dirty="0" err="1" smtClean="0"/>
              <a:t>sims</a:t>
            </a:r>
            <a:r>
              <a:rPr lang="en-US" dirty="0" smtClean="0"/>
              <a:t> &amp; toy models to set the range of what needs to be explored.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 smtClean="0"/>
              <a:t>Task List: (names are people I'm aware of working on things - corrections/additions welcome - ideal to have ~2/task)</a:t>
            </a:r>
          </a:p>
          <a:p>
            <a:pPr lvl="1"/>
            <a:r>
              <a:rPr lang="en-US" dirty="0" smtClean="0"/>
              <a:t>Processing Hybrid-1 simulations (Guillaume, Brian, </a:t>
            </a:r>
            <a:r>
              <a:rPr lang="en-US" dirty="0" err="1" smtClean="0"/>
              <a:t>Aurelien</a:t>
            </a:r>
            <a:r>
              <a:rPr lang="en-US" dirty="0" smtClean="0"/>
              <a:t>, Stefan Ohm)</a:t>
            </a:r>
          </a:p>
          <a:p>
            <a:pPr lvl="1"/>
            <a:r>
              <a:rPr lang="en-US" dirty="0" smtClean="0"/>
              <a:t>Studies of image cleaning (Jon D, Tobias)</a:t>
            </a:r>
          </a:p>
          <a:p>
            <a:pPr lvl="1"/>
            <a:r>
              <a:rPr lang="en-US" dirty="0" smtClean="0"/>
              <a:t>Pulse integration strategy (?)</a:t>
            </a:r>
          </a:p>
          <a:p>
            <a:pPr lvl="1"/>
            <a:r>
              <a:rPr lang="en-US" dirty="0" smtClean="0"/>
              <a:t>Studies of trigger efficiency, optimization (Daniel Nieto, ?)</a:t>
            </a:r>
          </a:p>
          <a:p>
            <a:pPr lvl="1"/>
            <a:r>
              <a:rPr lang="en-US" dirty="0" smtClean="0"/>
              <a:t>Studies of idealized performance (Matthew W, Jon D, Tobias)</a:t>
            </a:r>
          </a:p>
          <a:p>
            <a:pPr lvl="1"/>
            <a:r>
              <a:rPr lang="en-US" dirty="0" err="1" smtClean="0"/>
              <a:t>SiPM</a:t>
            </a:r>
            <a:r>
              <a:rPr lang="en-US" dirty="0" smtClean="0"/>
              <a:t> camera simulations (Matthew, Guillaume - timescale </a:t>
            </a:r>
            <a:r>
              <a:rPr lang="en-US" dirty="0" err="1" smtClean="0"/>
              <a:t>tbd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Toleration of cross-talk, toleration of thermal noise</a:t>
            </a:r>
          </a:p>
          <a:p>
            <a:pPr lvl="2"/>
            <a:r>
              <a:rPr lang="en-US" dirty="0" smtClean="0"/>
              <a:t>NSB rates for very small pixels, very small optical PSF</a:t>
            </a:r>
          </a:p>
          <a:p>
            <a:pPr lvl="2"/>
            <a:r>
              <a:rPr lang="en-US" dirty="0" smtClean="0"/>
              <a:t>Blue/UV response (and </a:t>
            </a:r>
            <a:r>
              <a:rPr lang="en-US" dirty="0" err="1" smtClean="0"/>
              <a:t>eg</a:t>
            </a:r>
            <a:r>
              <a:rPr lang="en-US" dirty="0" smtClean="0"/>
              <a:t> first-surface mirrors)</a:t>
            </a:r>
            <a:endParaRPr lang="en-US" dirty="0" smtClean="0"/>
          </a:p>
          <a:p>
            <a:pPr lvl="1"/>
            <a:r>
              <a:rPr lang="en-US" dirty="0" smtClean="0"/>
              <a:t>Readout studies: impact of sampling rate, pulse shape (FWHM), cross-talk, dynamic range, noise </a:t>
            </a:r>
            <a:r>
              <a:rPr lang="en-US" dirty="0" smtClean="0"/>
              <a:t>(?)</a:t>
            </a:r>
          </a:p>
          <a:p>
            <a:pPr lvl="2"/>
            <a:r>
              <a:rPr lang="en-US" dirty="0" smtClean="0"/>
              <a:t>Utility of fast pulse in DAQ</a:t>
            </a:r>
            <a:endParaRPr lang="en-US" dirty="0" smtClean="0"/>
          </a:p>
          <a:p>
            <a:pPr lvl="1"/>
            <a:r>
              <a:rPr lang="en-US" dirty="0" smtClean="0"/>
              <a:t>Optical studies: impact of mirror misalignments, focal plane distortions, </a:t>
            </a:r>
            <a:r>
              <a:rPr lang="en-US" dirty="0" err="1" smtClean="0"/>
              <a:t>vignetting</a:t>
            </a:r>
            <a:r>
              <a:rPr lang="en-US" dirty="0" smtClean="0"/>
              <a:t>/shadowing </a:t>
            </a:r>
            <a:r>
              <a:rPr lang="en-US" dirty="0" smtClean="0"/>
              <a:t>(?)</a:t>
            </a:r>
          </a:p>
          <a:p>
            <a:pPr lvl="2"/>
            <a:r>
              <a:rPr lang="en-US" dirty="0" smtClean="0"/>
              <a:t>PSF specification</a:t>
            </a:r>
            <a:endParaRPr lang="en-US" dirty="0" smtClean="0"/>
          </a:p>
          <a:p>
            <a:pPr lvl="1"/>
            <a:r>
              <a:rPr lang="en-US" dirty="0" smtClean="0"/>
              <a:t>Update toy model studies, compare with idealized performance (</a:t>
            </a:r>
            <a:r>
              <a:rPr lang="en-US" dirty="0" err="1" smtClean="0"/>
              <a:t>Slava</a:t>
            </a:r>
            <a:r>
              <a:rPr lang="en-US" dirty="0" smtClean="0"/>
              <a:t>, Matthew?)</a:t>
            </a:r>
          </a:p>
          <a:p>
            <a:pPr lvl="1"/>
            <a:r>
              <a:rPr lang="en-US" dirty="0" smtClean="0"/>
              <a:t>Array trigger </a:t>
            </a:r>
            <a:r>
              <a:rPr lang="en-US" dirty="0" smtClean="0"/>
              <a:t>(?)</a:t>
            </a:r>
          </a:p>
          <a:p>
            <a:pPr lvl="1"/>
            <a:r>
              <a:rPr lang="en-US" dirty="0" smtClean="0"/>
              <a:t>Gaps in the array – </a:t>
            </a:r>
            <a:r>
              <a:rPr lang="en-US" dirty="0" err="1" smtClean="0"/>
              <a:t>eg</a:t>
            </a:r>
            <a:r>
              <a:rPr lang="en-US" dirty="0" smtClean="0"/>
              <a:t>, due to </a:t>
            </a:r>
            <a:r>
              <a:rPr lang="en-US" dirty="0" err="1" smtClean="0"/>
              <a:t>deadtime</a:t>
            </a:r>
            <a:r>
              <a:rPr lang="en-US" dirty="0" smtClean="0"/>
              <a:t> of </a:t>
            </a:r>
            <a:r>
              <a:rPr lang="en-US" dirty="0" err="1" smtClean="0"/>
              <a:t>subarrays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Relative timing between telescopes – useful? If so, how well does it need to be known?</a:t>
            </a:r>
            <a:endParaRPr lang="en-US" dirty="0" smtClean="0"/>
          </a:p>
          <a:p>
            <a:pPr lvl="1"/>
            <a:r>
              <a:rPr lang="en-US" dirty="0" smtClean="0"/>
              <a:t>SCT Prototype Stand-alone performance (?)</a:t>
            </a:r>
          </a:p>
          <a:p>
            <a:pPr lvl="1"/>
            <a:r>
              <a:rPr lang="en-US" dirty="0" smtClean="0"/>
              <a:t>VERITAS + SCT Prototype performance </a:t>
            </a:r>
            <a:r>
              <a:rPr lang="en-US" dirty="0" smtClean="0"/>
              <a:t>(?)</a:t>
            </a:r>
            <a:endParaRPr lang="en-US" dirty="0" smtClean="0"/>
          </a:p>
          <a:p>
            <a:pPr lvl="1"/>
            <a:r>
              <a:rPr lang="en-US" dirty="0" smtClean="0"/>
              <a:t>Data challenges</a:t>
            </a:r>
          </a:p>
          <a:p>
            <a:pPr lvl="1"/>
            <a:r>
              <a:rPr lang="en-US" dirty="0" smtClean="0"/>
              <a:t>Off-axis performance comparison between DC and SC</a:t>
            </a:r>
          </a:p>
          <a:p>
            <a:pPr lvl="1"/>
            <a:r>
              <a:rPr lang="en-US" dirty="0" smtClean="0"/>
              <a:t>Field of View optimization / justification</a:t>
            </a:r>
          </a:p>
          <a:p>
            <a:pPr lvl="1"/>
            <a:r>
              <a:rPr lang="en-US" dirty="0" err="1" smtClean="0"/>
              <a:t>Hadronic</a:t>
            </a:r>
            <a:r>
              <a:rPr lang="en-US" dirty="0" smtClean="0"/>
              <a:t> rejection without angular rejection – best sensitivity for extended and diffuse sources</a:t>
            </a:r>
          </a:p>
          <a:p>
            <a:pPr lvl="1"/>
            <a:r>
              <a:rPr lang="en-US" dirty="0" smtClean="0"/>
              <a:t>Is data from non-triggering telescopes useful?</a:t>
            </a:r>
          </a:p>
          <a:p>
            <a:pPr lvl="1"/>
            <a:r>
              <a:rPr lang="en-US" dirty="0" smtClean="0"/>
              <a:t>Effect of gaps, dead spaces in cameras, missing PMTs due to stars</a:t>
            </a:r>
          </a:p>
          <a:p>
            <a:pPr lvl="1"/>
            <a:r>
              <a:rPr lang="en-US" dirty="0" smtClean="0"/>
              <a:t>Tolerable NSB rate per pixel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Specifications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19125" y="914400"/>
          <a:ext cx="7878762" cy="1197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6254"/>
                <a:gridCol w="2626254"/>
                <a:gridCol w="2626254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latin typeface="Cambria"/>
                          <a:ea typeface="ＭＳ 明朝"/>
                          <a:cs typeface="Times New Roman"/>
                        </a:rPr>
                        <a:t>Parameter</a:t>
                      </a:r>
                      <a:endParaRPr lang="en-US" sz="12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1">
                          <a:latin typeface="Cambria"/>
                          <a:ea typeface="ＭＳ 明朝"/>
                          <a:cs typeface="Times New Roman"/>
                        </a:rPr>
                        <a:t>Value</a:t>
                      </a:r>
                      <a:endParaRPr lang="en-US" sz="12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1">
                          <a:latin typeface="Cambria"/>
                          <a:ea typeface="ＭＳ 明朝"/>
                          <a:cs typeface="Times New Roman"/>
                        </a:rPr>
                        <a:t>Notes</a:t>
                      </a:r>
                      <a:endParaRPr lang="en-US" sz="12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1" i="1">
                          <a:solidFill>
                            <a:srgbClr val="FF0000"/>
                          </a:solidFill>
                          <a:latin typeface="Cambria"/>
                          <a:ea typeface="ＭＳ 明朝"/>
                          <a:cs typeface="Times New Roman"/>
                        </a:rPr>
                        <a:t>Structure</a:t>
                      </a:r>
                      <a:endParaRPr lang="en-US" sz="12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latin typeface="Cambria"/>
                          <a:ea typeface="ＭＳ 明朝"/>
                          <a:cs typeface="Times New Roman"/>
                        </a:rPr>
                        <a:t>Mechanical structure holding the mirrors</a:t>
                      </a:r>
                      <a:endParaRPr lang="en-US" sz="12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latin typeface="Cambria"/>
                          <a:ea typeface="ＭＳ 明朝"/>
                          <a:cs typeface="Times New Roman"/>
                        </a:rPr>
                        <a:t>No dynamic alignment needed. Alignment corrections on a seasonal basis is enough</a:t>
                      </a:r>
                      <a:endParaRPr lang="en-US" sz="12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latin typeface="Cambria"/>
                          <a:ea typeface="ＭＳ 明朝"/>
                          <a:cs typeface="Times New Roman"/>
                        </a:rPr>
                        <a:t>Mounting points of the mirror segments</a:t>
                      </a:r>
                      <a:endParaRPr lang="en-US" sz="12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latin typeface="Cambria"/>
                          <a:ea typeface="ＭＳ 明朝"/>
                          <a:cs typeface="Times New Roman"/>
                        </a:rPr>
                        <a:t>3-point</a:t>
                      </a:r>
                      <a:endParaRPr lang="en-US" sz="12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1" i="1">
                          <a:solidFill>
                            <a:srgbClr val="FF0000"/>
                          </a:solidFill>
                          <a:latin typeface="Cambria"/>
                          <a:ea typeface="ＭＳ 明朝"/>
                          <a:cs typeface="Times New Roman"/>
                        </a:rPr>
                        <a:t>Optics </a:t>
                      </a:r>
                      <a:endParaRPr lang="en-US" sz="12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latin typeface="Cambria"/>
                          <a:ea typeface="ＭＳ 明朝"/>
                          <a:cs typeface="Times New Roman"/>
                        </a:rPr>
                        <a:t>[primary]</a:t>
                      </a:r>
                      <a:endParaRPr lang="en-US" sz="1200" dirty="0">
                        <a:latin typeface="Times New Roman"/>
                        <a:ea typeface="ＭＳ 明朝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latin typeface="Cambria"/>
                          <a:ea typeface="ＭＳ 明朝"/>
                          <a:cs typeface="Times New Roman"/>
                        </a:rPr>
                        <a:t>[secondary]</a:t>
                      </a:r>
                      <a:endParaRPr lang="en-US" sz="12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latin typeface="Cambria"/>
                          <a:ea typeface="ＭＳ 明朝"/>
                          <a:cs typeface="Times New Roman"/>
                        </a:rPr>
                        <a:t>Surface figure error</a:t>
                      </a:r>
                      <a:endParaRPr lang="en-US" sz="12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latin typeface="Lucida Sans Unicode"/>
                          <a:ea typeface="ＭＳ 明朝"/>
                          <a:cs typeface="Lucida Sans Unicode"/>
                        </a:rPr>
                        <a:t>∼</a:t>
                      </a:r>
                      <a:r>
                        <a:rPr lang="en-US" sz="1000" dirty="0">
                          <a:latin typeface="Cambria"/>
                          <a:ea typeface="ＭＳ 明朝"/>
                          <a:cs typeface="Times New Roman"/>
                        </a:rPr>
                        <a:t>100 </a:t>
                      </a:r>
                      <a:r>
                        <a:rPr lang="en-US" sz="1000" dirty="0" err="1">
                          <a:latin typeface="Cambria"/>
                          <a:ea typeface="ＭＳ 明朝"/>
                          <a:cs typeface="Times New Roman"/>
                        </a:rPr>
                        <a:t>μm</a:t>
                      </a:r>
                      <a:endParaRPr lang="en-US" sz="1200" dirty="0">
                        <a:latin typeface="Times New Roman"/>
                        <a:ea typeface="ＭＳ 明朝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latin typeface="Lucida Sans Unicode"/>
                          <a:ea typeface="ＭＳ 明朝"/>
                          <a:cs typeface="Lucida Sans Unicode"/>
                        </a:rPr>
                        <a:t>∼</a:t>
                      </a:r>
                      <a:r>
                        <a:rPr lang="en-US" sz="1000" dirty="0">
                          <a:latin typeface="Cambria"/>
                          <a:ea typeface="ＭＳ 明朝"/>
                          <a:cs typeface="Times New Roman"/>
                        </a:rPr>
                        <a:t>120 </a:t>
                      </a:r>
                      <a:r>
                        <a:rPr lang="en-US" sz="1000" dirty="0" err="1">
                          <a:latin typeface="Cambria"/>
                          <a:ea typeface="ＭＳ 明朝"/>
                          <a:cs typeface="Times New Roman"/>
                        </a:rPr>
                        <a:t>μm</a:t>
                      </a:r>
                      <a:endParaRPr lang="en-US" sz="12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latin typeface="Cambria"/>
                          <a:ea typeface="ＭＳ 明朝"/>
                          <a:cs typeface="Times New Roman"/>
                        </a:rPr>
                        <a:t>Over a scale of ~1 m. Similar to sub-mm radio telescopes.</a:t>
                      </a:r>
                      <a:endParaRPr lang="en-US" sz="12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latin typeface="Cambria"/>
                          <a:ea typeface="ＭＳ 明朝"/>
                          <a:cs typeface="Times New Roman"/>
                        </a:rPr>
                        <a:t>Primary surface roughness, RMS</a:t>
                      </a:r>
                      <a:endParaRPr lang="en-US" sz="12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latin typeface="Cambria"/>
                          <a:ea typeface="ＭＳ 明朝"/>
                          <a:cs typeface="Times New Roman"/>
                        </a:rPr>
                        <a:t>1.2 nm</a:t>
                      </a:r>
                      <a:endParaRPr lang="en-US" sz="1200" dirty="0">
                        <a:latin typeface="Times New Roman"/>
                        <a:ea typeface="ＭＳ 明朝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latin typeface="Cambria"/>
                          <a:ea typeface="ＭＳ 明朝"/>
                          <a:cs typeface="Times New Roman"/>
                        </a:rPr>
                        <a:t>2-5 nm </a:t>
                      </a:r>
                      <a:endParaRPr lang="en-US" sz="12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latin typeface="Cambria"/>
                          <a:ea typeface="ＭＳ 明朝"/>
                          <a:cs typeface="Times New Roman"/>
                        </a:rPr>
                        <a:t>On spatial scales </a:t>
                      </a:r>
                      <a:r>
                        <a:rPr lang="en-US" sz="1000">
                          <a:latin typeface="Times New Roman"/>
                          <a:ea typeface="ＭＳ 明朝"/>
                          <a:cs typeface="Times New Roman"/>
                        </a:rPr>
                        <a:t>≤ 330 nm.</a:t>
                      </a:r>
                      <a:endParaRPr lang="en-US" sz="12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latin typeface="Cambria"/>
                          <a:ea typeface="ＭＳ 明朝"/>
                          <a:cs typeface="Times New Roman"/>
                        </a:rPr>
                        <a:t>Segment Spot Size</a:t>
                      </a:r>
                      <a:endParaRPr lang="en-US" sz="12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latin typeface="Cambria"/>
                          <a:ea typeface="ＭＳ 明朝"/>
                          <a:cs typeface="Times New Roman"/>
                        </a:rPr>
                        <a:t>Segment-to-Segment Alignment (scatter of normals)</a:t>
                      </a:r>
                      <a:endParaRPr lang="en-US" sz="12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latin typeface="Cambria"/>
                          <a:ea typeface="ＭＳ 明朝"/>
                          <a:cs typeface="Times New Roman"/>
                        </a:rPr>
                        <a:t>0.1 </a:t>
                      </a:r>
                      <a:r>
                        <a:rPr lang="en-US" sz="1000" dirty="0" err="1">
                          <a:latin typeface="Cambria"/>
                          <a:ea typeface="ＭＳ 明朝"/>
                          <a:cs typeface="Times New Roman"/>
                        </a:rPr>
                        <a:t>mrad</a:t>
                      </a:r>
                      <a:endParaRPr lang="en-US" sz="1200" dirty="0">
                        <a:latin typeface="Times New Roman"/>
                        <a:ea typeface="ＭＳ 明朝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latin typeface="Cambria"/>
                          <a:ea typeface="ＭＳ 明朝"/>
                          <a:cs typeface="Times New Roman"/>
                        </a:rPr>
                        <a:t>0.25 </a:t>
                      </a:r>
                      <a:r>
                        <a:rPr lang="en-US" sz="1000" dirty="0" err="1">
                          <a:latin typeface="Cambria"/>
                          <a:ea typeface="ＭＳ 明朝"/>
                          <a:cs typeface="Times New Roman"/>
                        </a:rPr>
                        <a:t>mrad</a:t>
                      </a:r>
                      <a:endParaRPr lang="en-US" sz="12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latin typeface="Cambria"/>
                          <a:ea typeface="ＭＳ 明朝"/>
                          <a:cs typeface="Times New Roman"/>
                        </a:rPr>
                        <a:t>At 330 nm. Assumed Gaussian</a:t>
                      </a:r>
                      <a:endParaRPr lang="en-US" sz="12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latin typeface="Cambria"/>
                          <a:ea typeface="ＭＳ 明朝"/>
                          <a:cs typeface="Times New Roman"/>
                        </a:rPr>
                        <a:t>Vignetting allowed</a:t>
                      </a:r>
                      <a:endParaRPr lang="en-US" sz="12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latin typeface="Cambria"/>
                          <a:ea typeface="ＭＳ 明朝"/>
                          <a:cs typeface="Times New Roman"/>
                        </a:rPr>
                        <a:t>Unvignetted size 3.5 deg</a:t>
                      </a:r>
                      <a:endParaRPr lang="en-US" sz="12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latin typeface="Cambria"/>
                          <a:ea typeface="ＭＳ 明朝"/>
                          <a:cs typeface="Times New Roman"/>
                        </a:rPr>
                        <a:t>Reflectance</a:t>
                      </a:r>
                      <a:endParaRPr lang="en-US" sz="12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latin typeface="Times New Roman"/>
                          <a:ea typeface="ＭＳ 明朝"/>
                          <a:cs typeface="Times New Roman"/>
                        </a:rPr>
                        <a:t>≥92% at 330 nm</a:t>
                      </a:r>
                      <a:endParaRPr lang="en-US" sz="1200" dirty="0">
                        <a:latin typeface="Times New Roman"/>
                        <a:ea typeface="ＭＳ 明朝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latin typeface="Times New Roman"/>
                          <a:ea typeface="ＭＳ 明朝"/>
                          <a:cs typeface="Times New Roman"/>
                        </a:rPr>
                        <a:t>[same]</a:t>
                      </a:r>
                      <a:endParaRPr lang="en-US" sz="12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latin typeface="Times New Roman"/>
                          <a:ea typeface="ＭＳ 明朝"/>
                          <a:cs typeface="Times New Roman"/>
                        </a:rPr>
                        <a:t>≥ 85% for 280 - 450 nm</a:t>
                      </a:r>
                      <a:endParaRPr lang="en-US" sz="12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1" i="1">
                          <a:solidFill>
                            <a:srgbClr val="FF0000"/>
                          </a:solidFill>
                          <a:latin typeface="Cambria"/>
                          <a:ea typeface="ＭＳ 明朝"/>
                          <a:cs typeface="Times New Roman"/>
                        </a:rPr>
                        <a:t>Camera</a:t>
                      </a:r>
                      <a:endParaRPr lang="en-US" sz="12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2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2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latin typeface="Cambria"/>
                          <a:ea typeface="ＭＳ 明朝"/>
                          <a:cs typeface="Times New Roman"/>
                        </a:rPr>
                        <a:t>Number of Pixels</a:t>
                      </a:r>
                      <a:endParaRPr lang="en-US" sz="12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latin typeface="Cambria"/>
                          <a:ea typeface="ＭＳ 明朝"/>
                          <a:cs typeface="Times New Roman"/>
                        </a:rPr>
                        <a:t>11328</a:t>
                      </a:r>
                      <a:endParaRPr lang="en-US" sz="12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latin typeface="Cambria"/>
                          <a:ea typeface="ＭＳ 明朝"/>
                          <a:cs typeface="Times New Roman"/>
                        </a:rPr>
                        <a:t>To provide an 8</a:t>
                      </a:r>
                      <a:r>
                        <a:rPr lang="en-US" sz="1000">
                          <a:latin typeface="Times New Roman"/>
                          <a:ea typeface="ＭＳ 明朝"/>
                          <a:cs typeface="Times New Roman"/>
                        </a:rPr>
                        <a:t>° diameter FoV.</a:t>
                      </a:r>
                      <a:endParaRPr lang="en-US" sz="12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latin typeface="Cambria"/>
                          <a:ea typeface="ＭＳ 明朝"/>
                          <a:cs typeface="Times New Roman"/>
                        </a:rPr>
                        <a:t>Pixel Angular Size</a:t>
                      </a:r>
                      <a:endParaRPr lang="en-US" sz="12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latin typeface="Cambria"/>
                          <a:ea typeface="ＭＳ 明朝"/>
                          <a:cs typeface="Times New Roman"/>
                        </a:rPr>
                        <a:t>0.067</a:t>
                      </a:r>
                      <a:r>
                        <a:rPr lang="en-US" sz="1000" dirty="0">
                          <a:latin typeface="Times New Roman"/>
                          <a:ea typeface="ＭＳ 明朝"/>
                          <a:cs typeface="Times New Roman"/>
                        </a:rPr>
                        <a:t>°</a:t>
                      </a:r>
                      <a:endParaRPr lang="en-US" sz="12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latin typeface="Cambria"/>
                          <a:ea typeface="ＭＳ 明朝"/>
                          <a:cs typeface="Times New Roman"/>
                        </a:rPr>
                        <a:t>Set by physical size of available devices.</a:t>
                      </a:r>
                      <a:endParaRPr lang="en-US" sz="12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latin typeface="Cambria"/>
                          <a:ea typeface="ＭＳ 明朝"/>
                          <a:cs typeface="Times New Roman"/>
                        </a:rPr>
                        <a:t>Trigger Pixel Angular Size</a:t>
                      </a:r>
                      <a:endParaRPr lang="en-US" sz="12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latin typeface="Cambria"/>
                          <a:ea typeface="ＭＳ 明朝"/>
                          <a:cs typeface="Times New Roman"/>
                        </a:rPr>
                        <a:t>0.134</a:t>
                      </a:r>
                      <a:r>
                        <a:rPr lang="en-US" sz="1000" dirty="0">
                          <a:latin typeface="Times New Roman"/>
                          <a:ea typeface="ＭＳ 明朝"/>
                          <a:cs typeface="Times New Roman"/>
                        </a:rPr>
                        <a:t>°</a:t>
                      </a:r>
                      <a:endParaRPr lang="en-US" sz="12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latin typeface="Cambria"/>
                          <a:ea typeface="ＭＳ 明朝"/>
                          <a:cs typeface="Times New Roman"/>
                        </a:rPr>
                        <a:t>2x2 analog clipped sum of physical pixels.</a:t>
                      </a:r>
                      <a:endParaRPr lang="en-US" sz="12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latin typeface="Cambria"/>
                          <a:ea typeface="ＭＳ 明朝"/>
                          <a:cs typeface="Times New Roman"/>
                        </a:rPr>
                        <a:t>Readout Speed</a:t>
                      </a:r>
                      <a:endParaRPr lang="en-US" sz="12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latin typeface="Cambria"/>
                          <a:ea typeface="ＭＳ 明朝"/>
                          <a:cs typeface="Times New Roman"/>
                        </a:rPr>
                        <a:t>1 GSPS</a:t>
                      </a:r>
                      <a:endParaRPr lang="en-US" sz="12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latin typeface="Cambria"/>
                          <a:ea typeface="ＭＳ 明朝"/>
                          <a:cs typeface="Times New Roman"/>
                        </a:rPr>
                        <a:t>Buffer Depth</a:t>
                      </a:r>
                      <a:endParaRPr lang="en-US" sz="12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latin typeface="Cambria"/>
                          <a:ea typeface="ＭＳ 明朝"/>
                          <a:cs typeface="Times New Roman"/>
                        </a:rPr>
                        <a:t>8 </a:t>
                      </a:r>
                      <a:r>
                        <a:rPr lang="en-US" sz="1000" dirty="0" err="1">
                          <a:latin typeface="Cambria"/>
                          <a:ea typeface="ＭＳ 明朝"/>
                          <a:cs typeface="Times New Roman"/>
                        </a:rPr>
                        <a:t>μs</a:t>
                      </a:r>
                      <a:endParaRPr lang="en-US" sz="12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latin typeface="Cambria"/>
                          <a:ea typeface="ＭＳ 明朝"/>
                          <a:cs typeface="Times New Roman"/>
                        </a:rPr>
                        <a:t>Optical Crosstalk</a:t>
                      </a:r>
                      <a:endParaRPr lang="en-US" sz="12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1304925" algn="l"/>
                        </a:tabLst>
                      </a:pPr>
                      <a:r>
                        <a:rPr lang="en-US" sz="1000">
                          <a:latin typeface="Cambria"/>
                          <a:ea typeface="ＭＳ 明朝"/>
                          <a:cs typeface="Times New Roman"/>
                        </a:rPr>
                        <a:t>Electronic Crosstalk</a:t>
                      </a:r>
                      <a:endParaRPr lang="en-US" sz="12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1304925" algn="l"/>
                        </a:tabLst>
                      </a:pPr>
                      <a:r>
                        <a:rPr lang="en-US" sz="1000">
                          <a:latin typeface="Cambria"/>
                          <a:ea typeface="ＭＳ 明朝"/>
                          <a:cs typeface="Times New Roman"/>
                        </a:rPr>
                        <a:t>Eigen frequency</a:t>
                      </a:r>
                      <a:endParaRPr lang="en-US" sz="12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1304925" algn="l"/>
                        </a:tabLst>
                      </a:pPr>
                      <a:r>
                        <a:rPr lang="en-US" sz="1000">
                          <a:latin typeface="Cambria"/>
                          <a:ea typeface="ＭＳ 明朝"/>
                          <a:cs typeface="Times New Roman"/>
                        </a:rPr>
                        <a:t>Size/weight/power consumption?</a:t>
                      </a:r>
                      <a:endParaRPr lang="en-US" sz="12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latin typeface="Cambria"/>
                          <a:ea typeface="ＭＳ 明朝"/>
                          <a:cs typeface="Times New Roman"/>
                        </a:rPr>
                        <a:t>	</a:t>
                      </a:r>
                      <a:endParaRPr lang="en-US" sz="12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1489710" algn="l"/>
                        </a:tabLst>
                      </a:pPr>
                      <a:r>
                        <a:rPr lang="en-US" sz="1200" b="1" i="1">
                          <a:solidFill>
                            <a:srgbClr val="FF0000"/>
                          </a:solidFill>
                          <a:latin typeface="Cambria"/>
                          <a:ea typeface="ＭＳ 明朝"/>
                          <a:cs typeface="Times New Roman"/>
                        </a:rPr>
                        <a:t>Environment</a:t>
                      </a:r>
                      <a:endParaRPr lang="en-US" sz="12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1489710" algn="l"/>
                        </a:tabLst>
                      </a:pPr>
                      <a:r>
                        <a:rPr lang="en-US" sz="1000">
                          <a:latin typeface="Cambria"/>
                          <a:ea typeface="ＭＳ 明朝"/>
                          <a:cs typeface="Times New Roman"/>
                        </a:rPr>
                        <a:t>Altitude</a:t>
                      </a:r>
                      <a:endParaRPr lang="en-US" sz="12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1489710" algn="l"/>
                        </a:tabLst>
                      </a:pPr>
                      <a:r>
                        <a:rPr lang="en-US" sz="1000">
                          <a:latin typeface="Cambria"/>
                          <a:ea typeface="ＭＳ 明朝"/>
                          <a:cs typeface="Times New Roman"/>
                        </a:rPr>
                        <a:t>Humidity</a:t>
                      </a:r>
                      <a:endParaRPr lang="en-US" sz="12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1489710" algn="l"/>
                        </a:tabLst>
                      </a:pPr>
                      <a:r>
                        <a:rPr lang="en-US" sz="1000">
                          <a:latin typeface="Cambria"/>
                          <a:ea typeface="ＭＳ 明朝"/>
                          <a:cs typeface="Times New Roman"/>
                        </a:rPr>
                        <a:t>Temperature</a:t>
                      </a:r>
                      <a:endParaRPr lang="en-US" sz="12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1489710" algn="l"/>
                        </a:tabLst>
                      </a:pPr>
                      <a:r>
                        <a:rPr lang="en-US" sz="1000">
                          <a:latin typeface="Cambria"/>
                          <a:ea typeface="ＭＳ 明朝"/>
                          <a:cs typeface="Times New Roman"/>
                        </a:rPr>
                        <a:t>Ice Build-up</a:t>
                      </a:r>
                      <a:endParaRPr lang="en-US" sz="12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1489710" algn="l"/>
                        </a:tabLst>
                      </a:pPr>
                      <a:r>
                        <a:rPr lang="en-US" sz="1000">
                          <a:latin typeface="Cambria"/>
                          <a:ea typeface="ＭＳ 明朝"/>
                          <a:cs typeface="Times New Roman"/>
                        </a:rPr>
                        <a:t>Wind</a:t>
                      </a:r>
                      <a:endParaRPr lang="en-US" sz="12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hibit">
  <a:themeElements>
    <a:clrScheme name="Exhibit">
      <a:dk1>
        <a:sysClr val="windowText" lastClr="000000"/>
      </a:dk1>
      <a:lt1>
        <a:sysClr val="window" lastClr="FFFFFF"/>
      </a:lt1>
      <a:dk2>
        <a:srgbClr val="1C3264"/>
      </a:dk2>
      <a:lt2>
        <a:srgbClr val="CCCCCC"/>
      </a:lt2>
      <a:accent1>
        <a:srgbClr val="3399FF"/>
      </a:accent1>
      <a:accent2>
        <a:srgbClr val="69FFFF"/>
      </a:accent2>
      <a:accent3>
        <a:srgbClr val="CCFF33"/>
      </a:accent3>
      <a:accent4>
        <a:srgbClr val="3333FF"/>
      </a:accent4>
      <a:accent5>
        <a:srgbClr val="9933FF"/>
      </a:accent5>
      <a:accent6>
        <a:srgbClr val="FF33FF"/>
      </a:accent6>
      <a:hlink>
        <a:srgbClr val="6699FF"/>
      </a:hlink>
      <a:folHlink>
        <a:srgbClr val="9999CC"/>
      </a:folHlink>
    </a:clrScheme>
    <a:fontScheme name="Exhibit">
      <a:majorFont>
        <a:latin typeface="Corbel"/>
        <a:ea typeface=""/>
        <a:cs typeface=""/>
        <a:font script="Jpan" typeface="ＭＳ Ｐゴシック"/>
      </a:majorFont>
      <a:minorFont>
        <a:latin typeface="Corbel"/>
        <a:ea typeface=""/>
        <a:cs typeface=""/>
        <a:font script="Jpan" typeface="ＭＳ Ｐゴシック"/>
      </a:minorFont>
    </a:fontScheme>
    <a:fmtScheme name="Exhibi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0000"/>
                <a:satMod val="110000"/>
                <a:lumMod val="70000"/>
              </a:schemeClr>
            </a:gs>
            <a:gs pos="50000">
              <a:schemeClr val="phClr">
                <a:tint val="80000"/>
                <a:satMod val="135000"/>
              </a:schemeClr>
            </a:gs>
            <a:gs pos="100000">
              <a:schemeClr val="phClr">
                <a:tint val="3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10000"/>
                <a:lumMod val="70000"/>
              </a:schemeClr>
            </a:gs>
            <a:gs pos="65000">
              <a:schemeClr val="phClr">
                <a:shade val="90000"/>
                <a:satMod val="200000"/>
                <a:lumMod val="110000"/>
              </a:schemeClr>
            </a:gs>
            <a:gs pos="100000">
              <a:schemeClr val="phClr">
                <a:tint val="90000"/>
                <a:shade val="100000"/>
                <a:satMod val="250000"/>
                <a:lumMod val="150000"/>
              </a:schemeClr>
            </a:gs>
          </a:gsLst>
          <a:lin ang="16200000" scaled="1"/>
        </a:gradFill>
      </a:fillStyleLst>
      <a:lnStyleLst>
        <a:ln w="31750" cap="flat" cmpd="sng" algn="ctr">
          <a:solidFill>
            <a:schemeClr val="phClr"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alpha val="95000"/>
            </a:schemeClr>
          </a:solidFill>
          <a:prstDash val="solid"/>
        </a:ln>
        <a:ln w="50800" cap="flat" cmpd="sng" algn="ctr">
          <a:solidFill>
            <a:schemeClr val="phClr">
              <a:alpha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5000" endPos="15000" dist="50800" dir="5400000" sy="-100000" rotWithShape="0"/>
          </a:effectLst>
        </a:effectStyle>
        <a:effectStyle>
          <a:effectLst>
            <a:innerShdw blurRad="76200" dist="25400" dir="5400000">
              <a:srgbClr val="FFFFFF">
                <a:alpha val="50000"/>
              </a:srgbClr>
            </a:innerShdw>
            <a:outerShdw blurRad="254000" dist="254000" dir="5400000" sx="90000" sy="-30000" rotWithShape="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  <a:lumMod val="30000"/>
              </a:schemeClr>
              <a:schemeClr val="phClr">
                <a:tint val="70000"/>
                <a:satMod val="500000"/>
                <a:lumMod val="5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Exhibit.thmx</Template>
  <TotalTime>136</TotalTime>
  <Words>561</Words>
  <Application>Microsoft Office PowerPoint</Application>
  <PresentationFormat>On-screen Show (4:3)</PresentationFormat>
  <Paragraphs>97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Exhibit</vt:lpstr>
      <vt:lpstr>Simulations Tasks</vt:lpstr>
      <vt:lpstr>Goal for Today</vt:lpstr>
      <vt:lpstr>Tasks</vt:lpstr>
      <vt:lpstr>Specifications</vt:lpstr>
    </vt:vector>
  </TitlesOfParts>
  <Company>University of Chicago Enrico Fermi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Simulations Tasks</dc:title>
  <dc:creator>Brian Humensky</dc:creator>
  <cp:lastModifiedBy>rac</cp:lastModifiedBy>
  <cp:revision>6</cp:revision>
  <dcterms:created xsi:type="dcterms:W3CDTF">2012-02-24T16:28:37Z</dcterms:created>
  <dcterms:modified xsi:type="dcterms:W3CDTF">2012-02-24T20:24:06Z</dcterms:modified>
</cp:coreProperties>
</file>