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90" r:id="rId1"/>
  </p:sldMasterIdLst>
  <p:notesMasterIdLst>
    <p:notesMasterId r:id="rId36"/>
  </p:notesMasterIdLst>
  <p:handoutMasterIdLst>
    <p:handoutMasterId r:id="rId37"/>
  </p:handoutMasterIdLst>
  <p:sldIdLst>
    <p:sldId id="273" r:id="rId2"/>
    <p:sldId id="280" r:id="rId3"/>
    <p:sldId id="278" r:id="rId4"/>
    <p:sldId id="258" r:id="rId5"/>
    <p:sldId id="277" r:id="rId6"/>
    <p:sldId id="335" r:id="rId7"/>
    <p:sldId id="336" r:id="rId8"/>
    <p:sldId id="337" r:id="rId9"/>
    <p:sldId id="305" r:id="rId10"/>
    <p:sldId id="329" r:id="rId11"/>
    <p:sldId id="284" r:id="rId12"/>
    <p:sldId id="283" r:id="rId13"/>
    <p:sldId id="301" r:id="rId14"/>
    <p:sldId id="292" r:id="rId15"/>
    <p:sldId id="321" r:id="rId16"/>
    <p:sldId id="322" r:id="rId17"/>
    <p:sldId id="323" r:id="rId18"/>
    <p:sldId id="325" r:id="rId19"/>
    <p:sldId id="340" r:id="rId20"/>
    <p:sldId id="341" r:id="rId21"/>
    <p:sldId id="291" r:id="rId22"/>
    <p:sldId id="286" r:id="rId23"/>
    <p:sldId id="297" r:id="rId24"/>
    <p:sldId id="282" r:id="rId25"/>
    <p:sldId id="298" r:id="rId26"/>
    <p:sldId id="333" r:id="rId27"/>
    <p:sldId id="334" r:id="rId28"/>
    <p:sldId id="332" r:id="rId29"/>
    <p:sldId id="330" r:id="rId30"/>
    <p:sldId id="328" r:id="rId31"/>
    <p:sldId id="287" r:id="rId32"/>
    <p:sldId id="338" r:id="rId33"/>
    <p:sldId id="300" r:id="rId34"/>
    <p:sldId id="33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9" d="100"/>
          <a:sy n="129" d="100"/>
        </p:scale>
        <p:origin x="-8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8F805-BDAA-5949-AE91-3392F9106FA1}" type="datetimeFigureOut">
              <a:rPr lang="en-US" smtClean="0"/>
              <a:t>2/23/12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997A6-C6CE-FA43-8D1D-9946A0553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197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F2996-4B98-44C3-9A09-929528998A13}" type="datetimeFigureOut">
              <a:rPr lang="en-US" smtClean="0"/>
              <a:t>2/23/12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6D732-68C3-4B6D-AC94-341A64772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99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7A0F-F63E-1A4A-A84B-A4B100849134}" type="datetime4">
              <a:rPr lang="en-US" smtClean="0"/>
              <a:t>February 23,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Likelihood Reconstruction Studies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44F7-871E-9246-9B9D-7485E94895AD}" type="datetime4">
              <a:rPr lang="en-US" smtClean="0"/>
              <a:t>February 23,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Likelihood Reconstruction Studies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1037-F7F4-4946-AE4D-CB81AE03FA50}" type="datetime4">
              <a:rPr lang="en-US" smtClean="0"/>
              <a:t>February 23,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Likelihood Reconstruction Studies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5B5DC-A2EF-734A-B7AE-FD513C2C7983}" type="datetime4">
              <a:rPr lang="en-US" smtClean="0"/>
              <a:t>February 23,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Likelihood Reconstruction Studies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DE29-3A6A-6A44-AC7F-83F718BEC727}" type="datetime4">
              <a:rPr lang="en-US" smtClean="0"/>
              <a:t>February 23,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Likelihood Reconstruction Studies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2F2B-AC68-6E4A-8D21-3568558F9B51}" type="datetime4">
              <a:rPr lang="en-US" smtClean="0"/>
              <a:t>February 23,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Likelihood Reconstruction Studies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808A-BC03-BA44-9335-FD7FD3858049}" type="datetime4">
              <a:rPr lang="en-US" smtClean="0"/>
              <a:t>February 23, 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Likelihood Reconstruction Studies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BB1D-0B55-0A4B-8495-70D95D5B4339}" type="datetime4">
              <a:rPr lang="en-US" smtClean="0"/>
              <a:t>February 23,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Likelihood Reconstruction Studies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91C07-9161-6B4D-B3B6-C8682E956468}" type="datetime4">
              <a:rPr lang="en-US" smtClean="0"/>
              <a:t>February 23,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Likelihood Reconstruction Studies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A138-20B1-4347-B648-6E0108706303}" type="datetime4">
              <a:rPr lang="en-US" smtClean="0"/>
              <a:t>February 23,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Likelihood Reconstruction Studies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2509-29E1-9648-8703-B16C77365ED5}" type="datetime4">
              <a:rPr lang="en-US" smtClean="0"/>
              <a:t>February 23,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Likelihood Reconstruction Studies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25000"/>
              </a:schemeClr>
            </a:gs>
            <a:gs pos="100000">
              <a:schemeClr val="tx2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D67B7-D2C7-D746-B1F6-91212747124A}" type="datetime4">
              <a:rPr lang="en-US" smtClean="0"/>
              <a:t>February 23,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smtClean="0"/>
              <a:t>Likelihood Reconstruction Studies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91" r:id="rId1"/>
    <p:sldLayoutId id="2147484692" r:id="rId2"/>
    <p:sldLayoutId id="2147484693" r:id="rId3"/>
    <p:sldLayoutId id="2147484694" r:id="rId4"/>
    <p:sldLayoutId id="2147484695" r:id="rId5"/>
    <p:sldLayoutId id="2147484696" r:id="rId6"/>
    <p:sldLayoutId id="2147484697" r:id="rId7"/>
    <p:sldLayoutId id="2147484698" r:id="rId8"/>
    <p:sldLayoutId id="2147484699" r:id="rId9"/>
    <p:sldLayoutId id="2147484700" r:id="rId10"/>
    <p:sldLayoutId id="214748470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Gill Sans"/>
          <a:ea typeface="+mj-ea"/>
          <a:cs typeface="Gill San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Wingdings" charset="2"/>
        <a:buChar char="§"/>
        <a:defRPr sz="3200" kern="1200">
          <a:solidFill>
            <a:schemeClr val="tx1"/>
          </a:solidFill>
          <a:latin typeface="Gill Sans"/>
          <a:ea typeface="+mn-ea"/>
          <a:cs typeface="Gill San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SzPct val="72000"/>
        <a:buFont typeface="Wingdings" charset="2"/>
        <a:buChar char="§"/>
        <a:defRPr sz="2800" kern="1200">
          <a:solidFill>
            <a:schemeClr val="tx1"/>
          </a:solidFill>
          <a:latin typeface="Gill Sans"/>
          <a:ea typeface="+mn-ea"/>
          <a:cs typeface="Gill San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ill Sans"/>
          <a:ea typeface="+mn-ea"/>
          <a:cs typeface="Gill San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ill Sans"/>
          <a:ea typeface="+mn-ea"/>
          <a:cs typeface="Gill San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ill Sans"/>
          <a:ea typeface="+mn-ea"/>
          <a:cs typeface="Gill San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72389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rebuchet MS"/>
                <a:cs typeface="Trebuchet MS"/>
              </a:rPr>
              <a:t>Simulation Studies of CTA</a:t>
            </a:r>
            <a:br>
              <a:rPr lang="en-US" sz="3600" dirty="0" smtClean="0">
                <a:latin typeface="Trebuchet MS"/>
                <a:cs typeface="Trebuchet MS"/>
              </a:rPr>
            </a:br>
            <a:r>
              <a:rPr lang="en-US" sz="3600" dirty="0" smtClean="0">
                <a:latin typeface="Trebuchet MS"/>
                <a:cs typeface="Trebuchet MS"/>
              </a:rPr>
              <a:t>Reconstruction Performance</a:t>
            </a:r>
            <a:endParaRPr lang="en-US" sz="3600" dirty="0">
              <a:latin typeface="Trebuchet MS"/>
              <a:cs typeface="Trebuchet M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172200"/>
            <a:ext cx="2514600" cy="365125"/>
          </a:xfrm>
        </p:spPr>
        <p:txBody>
          <a:bodyPr/>
          <a:lstStyle/>
          <a:p>
            <a:fld id="{2B44410E-8FD3-0641-92B8-4B6CDDBD21E0}" type="datetime4">
              <a:rPr lang="en-US" smtClean="0"/>
              <a:t>February 23, 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610600" y="1219200"/>
            <a:ext cx="533400" cy="3651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14" descr="SLAC_logo_hi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819" y="5002172"/>
            <a:ext cx="2586560" cy="939562"/>
          </a:xfrm>
          <a:prstGeom prst="rect">
            <a:avLst/>
          </a:prstGeom>
          <a:noFill/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29" y="4279902"/>
            <a:ext cx="2697393" cy="1661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1430622" y="2733508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" charset="2"/>
              <a:buNone/>
              <a:defRPr sz="280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SzPct val="72000"/>
              <a:buFont typeface="Wingdings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Gill San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Gill San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Gill San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Gill San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/>
              <a:t>Matthew Wood</a:t>
            </a:r>
          </a:p>
          <a:p>
            <a:pPr algn="l"/>
            <a:r>
              <a:rPr lang="en-US" sz="1400" dirty="0" smtClean="0"/>
              <a:t>Jim Chiang</a:t>
            </a:r>
          </a:p>
          <a:p>
            <a:pPr algn="l"/>
            <a:r>
              <a:rPr lang="en-US" sz="1400" dirty="0" smtClean="0"/>
              <a:t>Stefan Funk</a:t>
            </a:r>
          </a:p>
          <a:p>
            <a:pPr algn="l"/>
            <a:r>
              <a:rPr lang="en-US" sz="1400" dirty="0" smtClean="0"/>
              <a:t>Tobias </a:t>
            </a:r>
            <a:r>
              <a:rPr lang="en-US" sz="1400" dirty="0" err="1" smtClean="0"/>
              <a:t>Jogler</a:t>
            </a:r>
            <a:endParaRPr lang="en-US" sz="1400" dirty="0" smtClean="0"/>
          </a:p>
          <a:p>
            <a:pPr algn="l"/>
            <a:r>
              <a:rPr lang="en-US" sz="1400" dirty="0" smtClean="0"/>
              <a:t>Jon </a:t>
            </a:r>
            <a:r>
              <a:rPr lang="en-US" sz="1400" dirty="0" err="1" smtClean="0"/>
              <a:t>Dumm</a:t>
            </a:r>
            <a:r>
              <a:rPr lang="en-US" sz="1400" dirty="0" smtClean="0"/>
              <a:t> (UMN)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4322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c_sc_optics_comparis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1495774"/>
            <a:ext cx="5943600" cy="4479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PSF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1A18-77FF-FE4C-A065-DAD1376E57EC}" type="datetime4">
              <a:rPr lang="en-US" smtClean="0"/>
              <a:t>February 24, 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58726" y="3391928"/>
            <a:ext cx="1188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DC R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68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56362" y="2065454"/>
            <a:ext cx="1188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DC R</a:t>
            </a:r>
            <a:r>
              <a:rPr lang="en-US" sz="2400" b="1" baseline="-25000" dirty="0" smtClean="0">
                <a:solidFill>
                  <a:srgbClr val="008000"/>
                </a:solidFill>
              </a:rPr>
              <a:t>90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64920" y="4329940"/>
            <a:ext cx="1128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17E7FF"/>
                </a:solidFill>
              </a:rPr>
              <a:t>SC R</a:t>
            </a:r>
            <a:r>
              <a:rPr lang="en-US" sz="2400" b="1" baseline="-25000" dirty="0" smtClean="0">
                <a:solidFill>
                  <a:srgbClr val="17E7FF"/>
                </a:solidFill>
              </a:rPr>
              <a:t>90</a:t>
            </a:r>
            <a:endParaRPr lang="en-US" sz="2400" b="1" dirty="0">
              <a:solidFill>
                <a:srgbClr val="17E7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08661" y="5996620"/>
            <a:ext cx="2254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Field Angle [</a:t>
            </a:r>
            <a:r>
              <a:rPr lang="en-US" sz="2400" dirty="0" err="1" smtClean="0"/>
              <a:t>deg</a:t>
            </a:r>
            <a:r>
              <a:rPr lang="en-US" sz="2400" dirty="0" smtClean="0"/>
              <a:t>]</a:t>
            </a:r>
            <a:endParaRPr lang="en-US" sz="24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520446" y="4880204"/>
            <a:ext cx="4597844" cy="0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544861" y="4067794"/>
            <a:ext cx="4597844" cy="0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056342" y="4067794"/>
            <a:ext cx="9846" cy="81241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03325" y="3853593"/>
            <a:ext cx="582211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0.08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0.04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0.02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0.01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44861" y="3685709"/>
            <a:ext cx="1543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DC PSF Range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520446" y="5377165"/>
            <a:ext cx="4597844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520446" y="5190118"/>
            <a:ext cx="4597844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22564" y="4871639"/>
            <a:ext cx="147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SC PSF Range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6002" y="5086774"/>
            <a:ext cx="1128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SC R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68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57747" y="5987018"/>
            <a:ext cx="46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943914" y="6037260"/>
            <a:ext cx="46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238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PSF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BCF7-DCE0-244A-BA04-64CE931D1E80}" type="datetime4">
              <a:rPr lang="en-US" smtClean="0"/>
              <a:t>February 23, 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 descr="image_050_0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87" y="2235200"/>
            <a:ext cx="3931546" cy="1440269"/>
          </a:xfrm>
          <a:prstGeom prst="rect">
            <a:avLst/>
          </a:prstGeom>
        </p:spPr>
      </p:pic>
      <p:pic>
        <p:nvPicPr>
          <p:cNvPr id="8" name="Picture 7" descr="image_050_0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84" y="2235200"/>
            <a:ext cx="3931546" cy="1440269"/>
          </a:xfrm>
          <a:prstGeom prst="rect">
            <a:avLst/>
          </a:prstGeom>
        </p:spPr>
      </p:pic>
      <p:pic>
        <p:nvPicPr>
          <p:cNvPr id="9" name="Picture 8" descr="image_050_04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86" y="3675469"/>
            <a:ext cx="3931547" cy="1440270"/>
          </a:xfrm>
          <a:prstGeom prst="rect">
            <a:avLst/>
          </a:prstGeom>
        </p:spPr>
      </p:pic>
      <p:pic>
        <p:nvPicPr>
          <p:cNvPr id="10" name="Picture 9" descr="image_050_08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84" y="3675469"/>
            <a:ext cx="3931549" cy="14402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40799" y="2376386"/>
            <a:ext cx="1213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</a:t>
            </a:r>
            <a:r>
              <a:rPr lang="en-US" sz="1400" baseline="-25000" dirty="0" smtClean="0"/>
              <a:t>68 </a:t>
            </a:r>
            <a:r>
              <a:rPr lang="en-US" sz="1400" dirty="0" smtClean="0"/>
              <a:t>= 0.01 </a:t>
            </a:r>
            <a:r>
              <a:rPr lang="en-US" sz="1400" dirty="0" err="1" smtClean="0"/>
              <a:t>deg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974454" y="2374897"/>
            <a:ext cx="1213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</a:t>
            </a:r>
            <a:r>
              <a:rPr lang="en-US" sz="1400" baseline="-25000" dirty="0" smtClean="0"/>
              <a:t>68 </a:t>
            </a:r>
            <a:r>
              <a:rPr lang="en-US" sz="1400" dirty="0" smtClean="0"/>
              <a:t>= 0.02 </a:t>
            </a:r>
            <a:r>
              <a:rPr lang="en-US" sz="1400" dirty="0" err="1" smtClean="0"/>
              <a:t>deg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40799" y="3836891"/>
            <a:ext cx="1213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</a:t>
            </a:r>
            <a:r>
              <a:rPr lang="en-US" sz="1400" baseline="-25000" dirty="0" smtClean="0"/>
              <a:t>68 </a:t>
            </a:r>
            <a:r>
              <a:rPr lang="en-US" sz="1400" dirty="0" smtClean="0"/>
              <a:t>= 0.04 </a:t>
            </a:r>
            <a:r>
              <a:rPr lang="en-US" sz="1400" dirty="0" err="1" smtClean="0"/>
              <a:t>deg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974454" y="3835402"/>
            <a:ext cx="1213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</a:t>
            </a:r>
            <a:r>
              <a:rPr lang="en-US" sz="1400" baseline="-25000" dirty="0" smtClean="0"/>
              <a:t>68 </a:t>
            </a:r>
            <a:r>
              <a:rPr lang="en-US" sz="1400" dirty="0" smtClean="0"/>
              <a:t>= 0.08 </a:t>
            </a:r>
            <a:r>
              <a:rPr lang="en-US" sz="1400" dirty="0" err="1" smtClean="0"/>
              <a:t>deg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124200" y="1709457"/>
            <a:ext cx="2831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 = 100 </a:t>
            </a:r>
            <a:r>
              <a:rPr lang="en-US" sz="2400" dirty="0" err="1" smtClean="0"/>
              <a:t>GeV</a:t>
            </a:r>
            <a:r>
              <a:rPr lang="en-US" sz="2400" dirty="0" smtClean="0"/>
              <a:t> </a:t>
            </a:r>
            <a:r>
              <a:rPr lang="en-US" sz="2400" dirty="0" err="1" smtClean="0"/>
              <a:t>λ</a:t>
            </a:r>
            <a:r>
              <a:rPr lang="en-US" sz="2400" dirty="0" smtClean="0"/>
              <a:t>= 0.5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4643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Pixel Size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A1E4B-995C-2C45-BBB1-839E7F4C9392}" type="datetime4">
              <a:rPr lang="en-US" smtClean="0"/>
              <a:t>February 23, 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CFEC368-1D7A-4F81-ABF6-AE0E36BAF64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1" name="Picture 10" descr="camera_image_E3000_020_0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04" y="2172316"/>
            <a:ext cx="3030630" cy="3030630"/>
          </a:xfrm>
          <a:prstGeom prst="rect">
            <a:avLst/>
          </a:prstGeom>
        </p:spPr>
      </p:pic>
      <p:pic>
        <p:nvPicPr>
          <p:cNvPr id="13" name="Picture 12" descr="camera_image_E3000_020_06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812" y="2172315"/>
            <a:ext cx="3030631" cy="303063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6425" y="1530197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Gill Sans"/>
                <a:cs typeface="Gill Sans"/>
              </a:rPr>
              <a:t>D</a:t>
            </a:r>
            <a:r>
              <a:rPr lang="en-US" b="1" baseline="-25000" dirty="0" err="1" smtClean="0">
                <a:latin typeface="Gill Sans"/>
                <a:cs typeface="Gill Sans"/>
              </a:rPr>
              <a:t>pix</a:t>
            </a:r>
            <a:r>
              <a:rPr lang="en-US" b="1" baseline="-25000" dirty="0" smtClean="0">
                <a:latin typeface="Gill Sans"/>
                <a:cs typeface="Gill Sans"/>
              </a:rPr>
              <a:t> </a:t>
            </a:r>
            <a:r>
              <a:rPr lang="en-US" dirty="0" smtClean="0">
                <a:latin typeface="Gill Sans"/>
                <a:cs typeface="Gill Sans"/>
              </a:rPr>
              <a:t>= 0.02 </a:t>
            </a:r>
            <a:r>
              <a:rPr lang="en-US" dirty="0" err="1" smtClean="0">
                <a:latin typeface="Gill Sans"/>
                <a:cs typeface="Gill Sans"/>
              </a:rPr>
              <a:t>deg</a:t>
            </a:r>
            <a:endParaRPr lang="en-US" dirty="0" smtClean="0">
              <a:latin typeface="Gill Sans"/>
              <a:cs typeface="Gill Sans"/>
            </a:endParaRPr>
          </a:p>
          <a:p>
            <a:r>
              <a:rPr lang="en-US" b="1" dirty="0" err="1" smtClean="0">
                <a:latin typeface="Gill Sans"/>
                <a:cs typeface="Gill Sans"/>
              </a:rPr>
              <a:t>N</a:t>
            </a:r>
            <a:r>
              <a:rPr lang="en-US" b="1" baseline="-25000" dirty="0" err="1" smtClean="0">
                <a:latin typeface="Gill Sans"/>
                <a:cs typeface="Gill Sans"/>
              </a:rPr>
              <a:t>pix</a:t>
            </a:r>
            <a:r>
              <a:rPr lang="en-US" b="1" baseline="-25000" dirty="0" smtClean="0">
                <a:latin typeface="Gill Sans"/>
                <a:cs typeface="Gill Sans"/>
              </a:rPr>
              <a:t> </a:t>
            </a:r>
            <a:r>
              <a:rPr lang="en-US" dirty="0" smtClean="0">
                <a:latin typeface="Gill Sans"/>
                <a:cs typeface="Gill Sans"/>
              </a:rPr>
              <a:t>= ~100k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98033" y="1530197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D</a:t>
            </a:r>
            <a:r>
              <a:rPr lang="en-US" b="1" baseline="-25000" dirty="0" err="1" smtClean="0"/>
              <a:t>pix</a:t>
            </a:r>
            <a:r>
              <a:rPr lang="en-US" b="1" baseline="-25000" dirty="0" smtClean="0"/>
              <a:t> </a:t>
            </a:r>
            <a:r>
              <a:rPr lang="en-US" dirty="0" smtClean="0"/>
              <a:t>= 0.06 </a:t>
            </a:r>
            <a:r>
              <a:rPr lang="en-US" dirty="0" err="1" smtClean="0"/>
              <a:t>deg</a:t>
            </a:r>
            <a:endParaRPr lang="en-US" dirty="0" smtClean="0"/>
          </a:p>
          <a:p>
            <a:r>
              <a:rPr lang="en-US" b="1" dirty="0" err="1" smtClean="0"/>
              <a:t>N</a:t>
            </a:r>
            <a:r>
              <a:rPr lang="en-US" b="1" baseline="-25000" dirty="0" err="1" smtClean="0"/>
              <a:t>pix</a:t>
            </a:r>
            <a:r>
              <a:rPr lang="en-US" b="1" baseline="-25000" dirty="0" smtClean="0"/>
              <a:t> </a:t>
            </a:r>
            <a:r>
              <a:rPr lang="en-US" dirty="0" smtClean="0"/>
              <a:t>= ~10k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542423" y="1530197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D</a:t>
            </a:r>
            <a:r>
              <a:rPr lang="en-US" b="1" baseline="-25000" dirty="0" err="1" smtClean="0"/>
              <a:t>pix</a:t>
            </a:r>
            <a:r>
              <a:rPr lang="en-US" b="1" baseline="-25000" dirty="0" smtClean="0"/>
              <a:t> </a:t>
            </a:r>
            <a:r>
              <a:rPr lang="en-US" dirty="0" smtClean="0"/>
              <a:t>= 0.16 </a:t>
            </a:r>
            <a:r>
              <a:rPr lang="en-US" dirty="0" err="1" smtClean="0"/>
              <a:t>deg</a:t>
            </a:r>
            <a:endParaRPr lang="en-US" dirty="0" smtClean="0"/>
          </a:p>
          <a:p>
            <a:r>
              <a:rPr lang="en-US" b="1" dirty="0" err="1" smtClean="0"/>
              <a:t>N</a:t>
            </a:r>
            <a:r>
              <a:rPr lang="en-US" b="1" baseline="-25000" dirty="0" err="1" smtClean="0"/>
              <a:t>pix</a:t>
            </a:r>
            <a:r>
              <a:rPr lang="en-US" b="1" baseline="-25000" dirty="0" smtClean="0"/>
              <a:t> </a:t>
            </a:r>
            <a:r>
              <a:rPr lang="en-US" dirty="0" smtClean="0"/>
              <a:t>= ~2k</a:t>
            </a:r>
            <a:endParaRPr lang="en-US" dirty="0"/>
          </a:p>
        </p:txBody>
      </p:sp>
      <p:pic>
        <p:nvPicPr>
          <p:cNvPr id="2" name="Picture 1" descr="camera_ima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171186"/>
            <a:ext cx="3031760" cy="30317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04733" y="5273619"/>
            <a:ext cx="108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SC-MST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049123" y="5273619"/>
            <a:ext cx="11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DC-MST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4844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ixel_size_b120_E3000_f070_r6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88" y="1371600"/>
            <a:ext cx="6217920" cy="4663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Pixel Size/PSF:  Angular Resolution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0110-3743-DF4E-8E3E-807215FB33AB}" type="datetime4">
              <a:rPr lang="en-US" smtClean="0"/>
              <a:t>February 23, 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CFEC368-1D7A-4F81-ABF6-AE0E36BAF64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9143" y="1415534"/>
            <a:ext cx="1184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ill Sans"/>
                <a:cs typeface="Gill Sans"/>
              </a:rPr>
              <a:t>E = 1 </a:t>
            </a:r>
            <a:r>
              <a:rPr lang="en-US" sz="2000" dirty="0" err="1">
                <a:solidFill>
                  <a:schemeClr val="bg1"/>
                </a:solidFill>
                <a:latin typeface="Gill Sans"/>
                <a:cs typeface="Gill Sans"/>
              </a:rPr>
              <a:t>T</a:t>
            </a:r>
            <a:r>
              <a:rPr lang="en-US" sz="2000" dirty="0" err="1" smtClean="0">
                <a:solidFill>
                  <a:schemeClr val="bg1"/>
                </a:solidFill>
                <a:latin typeface="Gill Sans"/>
                <a:cs typeface="Gill Sans"/>
              </a:rPr>
              <a:t>eV</a:t>
            </a:r>
            <a:endParaRPr lang="en-US" sz="2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481328" y="4157756"/>
            <a:ext cx="233444" cy="606162"/>
          </a:xfrm>
          <a:prstGeom prst="ellipse">
            <a:avLst/>
          </a:prstGeom>
          <a:noFill/>
          <a:ln w="254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11944" y="4157756"/>
            <a:ext cx="95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SC-MST</a:t>
            </a: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893384" y="2162212"/>
            <a:ext cx="233444" cy="588329"/>
          </a:xfrm>
          <a:prstGeom prst="ellipse">
            <a:avLst/>
          </a:prstGeom>
          <a:noFill/>
          <a:ln w="254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004083" y="1977546"/>
            <a:ext cx="1021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DC-MST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968794" y="4431718"/>
            <a:ext cx="184662" cy="20915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968794" y="4763918"/>
            <a:ext cx="2695448" cy="65575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Diminishing improvement for PSF &lt; 0.02 </a:t>
            </a:r>
            <a:r>
              <a:rPr lang="en-US" dirty="0" err="1" smtClean="0"/>
              <a:t>deg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4975897" y="3691714"/>
            <a:ext cx="3523848" cy="86490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Factor of 1.5 improvement in angular resolution between DC-like and SC-like configuration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6126828" y="2841623"/>
            <a:ext cx="184662" cy="77134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819145" y="4157756"/>
            <a:ext cx="1044528" cy="16402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83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841" y="1371600"/>
            <a:ext cx="6188059" cy="46639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Pixel Size/PSF: Angular Resolution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8E76-EE77-4A4B-9B01-7D6391D4ACBE}" type="datetime4">
              <a:rPr lang="en-US" smtClean="0"/>
              <a:t>February 23, 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CFEC368-1D7A-4F81-ABF6-AE0E36BAF64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90800" y="4718886"/>
            <a:ext cx="95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SC-MST</a:t>
            </a: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35250" y="2880384"/>
            <a:ext cx="1021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DC-MST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665778" y="3249716"/>
            <a:ext cx="288644" cy="33924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058082" y="4166278"/>
            <a:ext cx="213216" cy="46185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41796" y="567459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30 </a:t>
            </a:r>
            <a:r>
              <a:rPr lang="en-US" dirty="0" err="1" smtClean="0">
                <a:solidFill>
                  <a:schemeClr val="bg1"/>
                </a:solidFill>
              </a:rPr>
              <a:t>GeV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53200" y="566617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 </a:t>
            </a:r>
            <a:r>
              <a:rPr lang="en-US" dirty="0" err="1" smtClean="0">
                <a:solidFill>
                  <a:schemeClr val="bg1"/>
                </a:solidFill>
              </a:rPr>
              <a:t>TeV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72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841" y="1371600"/>
            <a:ext cx="6188059" cy="46639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Pixel Size/PSF: Sensitivity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AFC0-812E-E444-AB0F-07ED89A70698}" type="datetime4">
              <a:rPr lang="en-US" smtClean="0"/>
              <a:t>February 23, 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CFEC368-1D7A-4F81-ABF6-AE0E36BAF64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07522" y="3313540"/>
            <a:ext cx="95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SC-MST</a:t>
            </a: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42692" y="4096352"/>
            <a:ext cx="1021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DC-MST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48270" y="4465684"/>
            <a:ext cx="125079" cy="52807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358524" y="3682872"/>
            <a:ext cx="348998" cy="49302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41796" y="567459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30 </a:t>
            </a:r>
            <a:r>
              <a:rPr lang="en-US" dirty="0" err="1" smtClean="0">
                <a:solidFill>
                  <a:schemeClr val="bg1"/>
                </a:solidFill>
              </a:rPr>
              <a:t>GeV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3200" y="566617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 </a:t>
            </a:r>
            <a:r>
              <a:rPr lang="en-US" dirty="0" err="1" smtClean="0">
                <a:solidFill>
                  <a:schemeClr val="bg1"/>
                </a:solidFill>
              </a:rPr>
              <a:t>TeV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82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841" y="1371600"/>
            <a:ext cx="6188059" cy="46639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Pixel Size/PSF: Energy Resolution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1F835-1ED9-EC47-A09A-4823E61FF450}" type="datetime4">
              <a:rPr lang="en-US" smtClean="0"/>
              <a:t>February 23, 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CFEC368-1D7A-4F81-ABF6-AE0E36BAF64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111752" y="3355122"/>
            <a:ext cx="2695448" cy="65575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r>
              <a:rPr lang="en-US" dirty="0" smtClean="0"/>
              <a:t>inimal impact on energy resolution above 100 </a:t>
            </a:r>
            <a:r>
              <a:rPr lang="en-US" dirty="0" err="1" smtClean="0"/>
              <a:t>GeV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508500" y="4102100"/>
            <a:ext cx="495301" cy="9144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41796" y="567459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30 </a:t>
            </a:r>
            <a:r>
              <a:rPr lang="en-US" dirty="0" err="1" smtClean="0">
                <a:solidFill>
                  <a:schemeClr val="bg1"/>
                </a:solidFill>
              </a:rPr>
              <a:t>GeV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566617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 </a:t>
            </a:r>
            <a:r>
              <a:rPr lang="en-US" dirty="0" err="1" smtClean="0">
                <a:solidFill>
                  <a:schemeClr val="bg1"/>
                </a:solidFill>
              </a:rPr>
              <a:t>TeV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00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Pixel Size/PSF: NSB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256F-7BFF-E242-A864-B8B26D5B3028}" type="datetime4">
              <a:rPr lang="en-US" smtClean="0"/>
              <a:t>February 23, 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CFEC368-1D7A-4F81-ABF6-AE0E36BAF64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9" name="Picture 8" descr="event_E2000_nsb1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73" y="2263686"/>
            <a:ext cx="3297238" cy="3297238"/>
          </a:xfrm>
          <a:prstGeom prst="rect">
            <a:avLst/>
          </a:prstGeom>
        </p:spPr>
      </p:pic>
      <p:pic>
        <p:nvPicPr>
          <p:cNvPr id="10" name="Picture 9" descr="event_E2000_nsb3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735" y="2263686"/>
            <a:ext cx="3291042" cy="32910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53921" y="1618472"/>
            <a:ext cx="1975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Extragalactic Field</a:t>
            </a:r>
          </a:p>
          <a:p>
            <a:pPr algn="ctr"/>
            <a:r>
              <a:rPr lang="en-US" dirty="0" smtClean="0"/>
              <a:t>NSB = 100 PE/deg</a:t>
            </a:r>
            <a:r>
              <a:rPr lang="en-US" baseline="30000" dirty="0" smtClean="0"/>
              <a:t>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25727" y="1600200"/>
            <a:ext cx="1975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Galactic Field</a:t>
            </a:r>
          </a:p>
          <a:p>
            <a:pPr algn="ctr"/>
            <a:r>
              <a:rPr lang="en-US" dirty="0" smtClean="0"/>
              <a:t>NSB = 300 PE/deg</a:t>
            </a:r>
            <a:r>
              <a:rPr lang="en-US" baseline="30000" dirty="0" smtClean="0"/>
              <a:t>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3153452" y="5617332"/>
            <a:ext cx="2802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 =100 </a:t>
            </a:r>
            <a:r>
              <a:rPr lang="en-US" dirty="0" err="1" smtClean="0"/>
              <a:t>GeV</a:t>
            </a:r>
            <a:r>
              <a:rPr lang="en-US" dirty="0" smtClean="0"/>
              <a:t> Shower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58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Pixel Size/PSF: NSB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256F-7BFF-E242-A864-B8B26D5B3028}" type="datetime4">
              <a:rPr lang="en-US" smtClean="0"/>
              <a:t>February 23, 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CFEC368-1D7A-4F81-ABF6-AE0E36BAF64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" descr="nsb_b120_eff100_psf020_pix060_sn (1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63" y="1962652"/>
            <a:ext cx="3977332" cy="2982999"/>
          </a:xfrm>
          <a:prstGeom prst="rect">
            <a:avLst/>
          </a:prstGeom>
        </p:spPr>
      </p:pic>
      <p:pic>
        <p:nvPicPr>
          <p:cNvPr id="5" name="Picture 4" descr="nsb_b120_eff100_psf080_pix160_sn (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397" y="1962652"/>
            <a:ext cx="3977332" cy="29829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57628" y="1316321"/>
            <a:ext cx="3120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Gill Sans"/>
                <a:cs typeface="Gill Sans"/>
              </a:rPr>
              <a:t>SC-MST </a:t>
            </a:r>
          </a:p>
          <a:p>
            <a:pPr algn="ctr"/>
            <a:r>
              <a:rPr lang="en-US" dirty="0" smtClean="0">
                <a:latin typeface="Gill Sans"/>
                <a:cs typeface="Gill Sans"/>
              </a:rPr>
              <a:t>(</a:t>
            </a:r>
            <a:r>
              <a:rPr lang="en-US" dirty="0" err="1" smtClean="0">
                <a:latin typeface="Gill Sans"/>
                <a:cs typeface="Gill Sans"/>
              </a:rPr>
              <a:t>R</a:t>
            </a:r>
            <a:r>
              <a:rPr lang="en-US" baseline="-25000" dirty="0" err="1" smtClean="0">
                <a:latin typeface="Gill Sans"/>
                <a:cs typeface="Gill Sans"/>
              </a:rPr>
              <a:t>pix</a:t>
            </a:r>
            <a:r>
              <a:rPr lang="en-US" dirty="0" smtClean="0">
                <a:latin typeface="Gill Sans"/>
                <a:cs typeface="Gill Sans"/>
              </a:rPr>
              <a:t> </a:t>
            </a:r>
            <a:r>
              <a:rPr lang="en-US" dirty="0" smtClean="0">
                <a:latin typeface="Gill Sans"/>
                <a:cs typeface="Gill Sans"/>
              </a:rPr>
              <a:t>= 0.06 </a:t>
            </a:r>
            <a:r>
              <a:rPr lang="en-US" dirty="0" err="1" smtClean="0">
                <a:latin typeface="Gill Sans"/>
                <a:cs typeface="Gill Sans"/>
              </a:rPr>
              <a:t>deg</a:t>
            </a:r>
            <a:r>
              <a:rPr lang="en-US" dirty="0" smtClean="0">
                <a:latin typeface="Gill Sans"/>
                <a:cs typeface="Gill Sans"/>
              </a:rPr>
              <a:t> R</a:t>
            </a:r>
            <a:r>
              <a:rPr lang="en-US" baseline="-25000" dirty="0" smtClean="0">
                <a:latin typeface="Gill Sans"/>
                <a:cs typeface="Gill Sans"/>
              </a:rPr>
              <a:t>68</a:t>
            </a:r>
            <a:r>
              <a:rPr lang="en-US" dirty="0" smtClean="0">
                <a:latin typeface="Gill Sans"/>
                <a:cs typeface="Gill Sans"/>
              </a:rPr>
              <a:t> = 0.02 </a:t>
            </a:r>
            <a:r>
              <a:rPr lang="en-US" dirty="0" err="1" smtClean="0">
                <a:latin typeface="Gill Sans"/>
                <a:cs typeface="Gill Sans"/>
              </a:rPr>
              <a:t>deg</a:t>
            </a:r>
            <a:r>
              <a:rPr lang="en-US" dirty="0" smtClean="0">
                <a:latin typeface="Gill Sans"/>
                <a:cs typeface="Gill Sans"/>
              </a:rPr>
              <a:t>)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103" y="1277034"/>
            <a:ext cx="3120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Gill Sans"/>
                <a:cs typeface="Gill Sans"/>
              </a:rPr>
              <a:t>DC-MST </a:t>
            </a:r>
          </a:p>
          <a:p>
            <a:pPr algn="ctr"/>
            <a:r>
              <a:rPr lang="en-US" dirty="0" smtClean="0">
                <a:latin typeface="Gill Sans"/>
                <a:cs typeface="Gill Sans"/>
              </a:rPr>
              <a:t>(</a:t>
            </a:r>
            <a:r>
              <a:rPr lang="en-US" dirty="0" err="1" smtClean="0">
                <a:latin typeface="Gill Sans"/>
                <a:cs typeface="Gill Sans"/>
              </a:rPr>
              <a:t>R</a:t>
            </a:r>
            <a:r>
              <a:rPr lang="en-US" baseline="-25000" dirty="0" err="1" smtClean="0">
                <a:latin typeface="Gill Sans"/>
                <a:cs typeface="Gill Sans"/>
              </a:rPr>
              <a:t>pix</a:t>
            </a:r>
            <a:r>
              <a:rPr lang="en-US" dirty="0" smtClean="0">
                <a:latin typeface="Gill Sans"/>
                <a:cs typeface="Gill Sans"/>
              </a:rPr>
              <a:t> </a:t>
            </a:r>
            <a:r>
              <a:rPr lang="en-US" dirty="0" smtClean="0">
                <a:latin typeface="Gill Sans"/>
                <a:cs typeface="Gill Sans"/>
              </a:rPr>
              <a:t>= 0.16 </a:t>
            </a:r>
            <a:r>
              <a:rPr lang="en-US" dirty="0" err="1" smtClean="0">
                <a:latin typeface="Gill Sans"/>
                <a:cs typeface="Gill Sans"/>
              </a:rPr>
              <a:t>deg</a:t>
            </a:r>
            <a:r>
              <a:rPr lang="en-US" dirty="0" smtClean="0">
                <a:latin typeface="Gill Sans"/>
                <a:cs typeface="Gill Sans"/>
              </a:rPr>
              <a:t> R</a:t>
            </a:r>
            <a:r>
              <a:rPr lang="en-US" baseline="-25000" dirty="0" smtClean="0">
                <a:latin typeface="Gill Sans"/>
                <a:cs typeface="Gill Sans"/>
              </a:rPr>
              <a:t>68</a:t>
            </a:r>
            <a:r>
              <a:rPr lang="en-US" dirty="0" smtClean="0">
                <a:latin typeface="Gill Sans"/>
                <a:cs typeface="Gill Sans"/>
              </a:rPr>
              <a:t> = 0.08 </a:t>
            </a:r>
            <a:r>
              <a:rPr lang="en-US" dirty="0" err="1" smtClean="0">
                <a:latin typeface="Gill Sans"/>
                <a:cs typeface="Gill Sans"/>
              </a:rPr>
              <a:t>deg</a:t>
            </a:r>
            <a:r>
              <a:rPr lang="en-US" dirty="0" smtClean="0">
                <a:latin typeface="Gill Sans"/>
                <a:cs typeface="Gill Sans"/>
              </a:rPr>
              <a:t>)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622689" y="5430532"/>
            <a:ext cx="3941415" cy="70531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Smaller pixel size/PSF mitigates impact of NSB on reconstruction performance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069247" y="5032247"/>
            <a:ext cx="432966" cy="3982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464992" y="5032247"/>
            <a:ext cx="394480" cy="3982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36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Telescope Baseline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947622" cy="1424640"/>
          </a:xfrm>
        </p:spPr>
        <p:txBody>
          <a:bodyPr anchor="t">
            <a:normAutofit fontScale="47500" lnSpcReduction="20000"/>
          </a:bodyPr>
          <a:lstStyle/>
          <a:p>
            <a:r>
              <a:rPr lang="en-US" dirty="0" smtClean="0"/>
              <a:t>A more densely packed array will generally have better reconstruction performance at the expense of collection area</a:t>
            </a:r>
          </a:p>
          <a:p>
            <a:r>
              <a:rPr lang="en-US" dirty="0" smtClean="0"/>
              <a:t>A natural scale for the baseline is ~120-140 m (~4 telescopes in Cherenkov light pool)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E5D24-ECA7-1B4E-84B5-3E07BC43DF51}" type="datetime4">
              <a:rPr lang="en-US" smtClean="0"/>
              <a:t>February 24,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Likelihood Reconstruction Studies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" name="Picture 7" descr="array_image_E2500_1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14" y="2881233"/>
            <a:ext cx="3358013" cy="3358013"/>
          </a:xfrm>
          <a:prstGeom prst="rect">
            <a:avLst/>
          </a:prstGeom>
        </p:spPr>
      </p:pic>
      <p:pic>
        <p:nvPicPr>
          <p:cNvPr id="10" name="Picture 9" descr="array_image_E2500_1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590" y="2881233"/>
            <a:ext cx="3358013" cy="3358013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4061846" y="4634210"/>
            <a:ext cx="785225" cy="0"/>
          </a:xfrm>
          <a:prstGeom prst="straightConnector1">
            <a:avLst/>
          </a:prstGeom>
          <a:ln w="57150" cmpd="sng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6755" y="2881233"/>
            <a:ext cx="1166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B = 100 m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87158" y="2881233"/>
            <a:ext cx="1166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B = 140 m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715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0622"/>
            <a:ext cx="5450380" cy="4865728"/>
          </a:xfrm>
        </p:spPr>
        <p:txBody>
          <a:bodyPr anchor="t">
            <a:normAutofit fontScale="47500" lnSpcReduction="20000"/>
          </a:bodyPr>
          <a:lstStyle/>
          <a:p>
            <a:r>
              <a:rPr lang="en-US" dirty="0" smtClean="0"/>
              <a:t>Evaluate performance of a CTA-like instrument using CORSIKA-generated gamma-ray showers (30 </a:t>
            </a:r>
            <a:r>
              <a:rPr lang="en-US" dirty="0" err="1" smtClean="0"/>
              <a:t>GeV</a:t>
            </a:r>
            <a:r>
              <a:rPr lang="en-US" dirty="0" smtClean="0"/>
              <a:t> - 3 </a:t>
            </a:r>
            <a:r>
              <a:rPr lang="en-US" dirty="0" err="1" smtClean="0"/>
              <a:t>TeV</a:t>
            </a:r>
            <a:r>
              <a:rPr lang="en-US" dirty="0" smtClean="0"/>
              <a:t>)</a:t>
            </a:r>
          </a:p>
          <a:p>
            <a:r>
              <a:rPr lang="en-US" dirty="0" smtClean="0"/>
              <a:t>Idealized Detector Model – allows telescope characteristics influencing array performance to be more easily disentangled</a:t>
            </a:r>
            <a:endParaRPr lang="en-US" dirty="0" smtClean="0"/>
          </a:p>
          <a:p>
            <a:r>
              <a:rPr lang="en-US" dirty="0" smtClean="0"/>
              <a:t>Focus on </a:t>
            </a:r>
            <a:r>
              <a:rPr lang="en-US" dirty="0" smtClean="0"/>
              <a:t>‘contained’ events and configurations </a:t>
            </a:r>
            <a:r>
              <a:rPr lang="en-US" dirty="0" smtClean="0"/>
              <a:t>that most closely correspond to </a:t>
            </a:r>
            <a:r>
              <a:rPr lang="en-US" dirty="0" smtClean="0"/>
              <a:t>the </a:t>
            </a:r>
            <a:r>
              <a:rPr lang="en-US" dirty="0" smtClean="0"/>
              <a:t>proposed designs for the Medium-Sized Telescope (MST)</a:t>
            </a:r>
          </a:p>
          <a:p>
            <a:pPr lvl="1"/>
            <a:r>
              <a:rPr lang="en-US" dirty="0" smtClean="0"/>
              <a:t>Schwarzschild-</a:t>
            </a:r>
            <a:r>
              <a:rPr lang="en-US" dirty="0" err="1" smtClean="0"/>
              <a:t>Couder</a:t>
            </a:r>
            <a:r>
              <a:rPr lang="en-US" dirty="0" smtClean="0"/>
              <a:t> (SC-MST)</a:t>
            </a:r>
          </a:p>
          <a:p>
            <a:pPr lvl="1"/>
            <a:r>
              <a:rPr lang="en-US" dirty="0" smtClean="0"/>
              <a:t>Davies-Cotton (DC-MST)</a:t>
            </a:r>
          </a:p>
          <a:p>
            <a:r>
              <a:rPr lang="en-US" dirty="0" smtClean="0"/>
              <a:t>Performance Metrics</a:t>
            </a:r>
          </a:p>
          <a:p>
            <a:pPr lvl="1"/>
            <a:r>
              <a:rPr lang="en-US" dirty="0" smtClean="0"/>
              <a:t>Gamma-ray Angular Resolution – 68% Containment Radius (R</a:t>
            </a:r>
            <a:r>
              <a:rPr lang="en-US" baseline="-25000" dirty="0" smtClean="0"/>
              <a:t>68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Energy Resolution</a:t>
            </a:r>
          </a:p>
          <a:p>
            <a:pPr lvl="1"/>
            <a:r>
              <a:rPr lang="en-US" dirty="0" smtClean="0"/>
              <a:t>Point-Source Sensitivity (relative signal-to-noise) in background-dominated regime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1C11-7350-C54B-9B4D-9789EDB26F95}" type="datetime4">
              <a:rPr lang="en-US" smtClean="0"/>
              <a:t>February 24, 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CFEC368-1D7A-4F81-ABF6-AE0E36BAF64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Rounded Rectangle 9"/>
          <p:cNvSpPr>
            <a:spLocks noChangeAspect="1"/>
          </p:cNvSpPr>
          <p:nvPr/>
        </p:nvSpPr>
        <p:spPr>
          <a:xfrm>
            <a:off x="6155740" y="2130186"/>
            <a:ext cx="2367310" cy="243150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>
            <a:spLocks noChangeAspect="1"/>
          </p:cNvSpPr>
          <p:nvPr/>
        </p:nvSpPr>
        <p:spPr>
          <a:xfrm>
            <a:off x="6553200" y="2547973"/>
            <a:ext cx="1556878" cy="1610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Array Footprint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55740" y="1626048"/>
            <a:ext cx="2044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Uncontained Events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78312" y="4745118"/>
            <a:ext cx="1828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ontained Events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970089" y="1995380"/>
            <a:ext cx="67859" cy="3674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7454796" y="3739558"/>
            <a:ext cx="67859" cy="10055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7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1380638"/>
            <a:ext cx="6311817" cy="47338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Telescope Baseline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7068-9C41-A74A-8300-B037BEECBD04}" type="datetime4">
              <a:rPr lang="en-US" smtClean="0"/>
              <a:t>February 24, 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CFEC368-1D7A-4F81-ABF6-AE0E36BAF64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169228" y="1498795"/>
            <a:ext cx="2303499" cy="66701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Baselines ≥ 140 m are preferred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749767" y="2310502"/>
            <a:ext cx="187161" cy="59655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55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Collection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4376936" cy="4525963"/>
          </a:xfrm>
        </p:spPr>
        <p:txBody>
          <a:bodyPr anchor="t">
            <a:normAutofit fontScale="70000" lnSpcReduction="20000"/>
          </a:bodyPr>
          <a:lstStyle/>
          <a:p>
            <a:r>
              <a:rPr lang="en-US" dirty="0" smtClean="0"/>
              <a:t>Effective Light Collection Area</a:t>
            </a:r>
          </a:p>
          <a:p>
            <a:pPr lvl="1"/>
            <a:r>
              <a:rPr lang="en-US" dirty="0" smtClean="0"/>
              <a:t>Mirror Area</a:t>
            </a:r>
          </a:p>
          <a:p>
            <a:pPr lvl="1"/>
            <a:r>
              <a:rPr lang="en-US" dirty="0" smtClean="0"/>
              <a:t>Focal Plane Efficiency (</a:t>
            </a:r>
            <a:r>
              <a:rPr lang="en-US" dirty="0" err="1" smtClean="0"/>
              <a:t>deadspace</a:t>
            </a:r>
            <a:r>
              <a:rPr lang="en-US" dirty="0" smtClean="0"/>
              <a:t>, </a:t>
            </a:r>
            <a:r>
              <a:rPr lang="en-US" dirty="0" err="1" smtClean="0"/>
              <a:t>lightcones</a:t>
            </a:r>
            <a:r>
              <a:rPr lang="en-US" dirty="0" smtClean="0"/>
              <a:t>, etc.)</a:t>
            </a:r>
          </a:p>
          <a:p>
            <a:pPr lvl="1"/>
            <a:r>
              <a:rPr lang="en-US" dirty="0" err="1" smtClean="0"/>
              <a:t>Photosensor</a:t>
            </a:r>
            <a:r>
              <a:rPr lang="en-US" dirty="0" smtClean="0"/>
              <a:t> </a:t>
            </a:r>
            <a:r>
              <a:rPr lang="en-US" dirty="0" smtClean="0"/>
              <a:t>PDE</a:t>
            </a:r>
          </a:p>
          <a:p>
            <a:r>
              <a:rPr lang="en-US" dirty="0" smtClean="0"/>
              <a:t>All </a:t>
            </a:r>
            <a:r>
              <a:rPr lang="en-US" dirty="0" smtClean="0"/>
              <a:t>factors contributing to light collection are folded into a single efficiency scaling (1.0 = canonical 78.5 m</a:t>
            </a:r>
            <a:r>
              <a:rPr lang="en-US" baseline="30000" dirty="0" smtClean="0"/>
              <a:t>2</a:t>
            </a:r>
            <a:r>
              <a:rPr lang="en-US" dirty="0" smtClean="0"/>
              <a:t> MST)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B3DF-F3B7-534C-80FD-9EDC1BAC8E78}" type="datetime4">
              <a:rPr lang="en-US" smtClean="0"/>
              <a:t>February 23, 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170339"/>
              </p:ext>
            </p:extLst>
          </p:nvPr>
        </p:nvGraphicFramePr>
        <p:xfrm>
          <a:off x="4962128" y="1826626"/>
          <a:ext cx="3895238" cy="3772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450"/>
                <a:gridCol w="1491200"/>
                <a:gridCol w="1094588"/>
              </a:tblGrid>
              <a:tr h="36872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Effective</a:t>
                      </a:r>
                      <a:r>
                        <a:rPr lang="en-US" sz="1600" baseline="0" dirty="0" smtClean="0"/>
                        <a:t> Area (250-700 nm) [m</a:t>
                      </a:r>
                      <a:r>
                        <a:rPr lang="en-US" sz="1600" baseline="30000" dirty="0" smtClean="0"/>
                        <a:t>2</a:t>
                      </a:r>
                      <a:r>
                        <a:rPr lang="en-US" sz="1600" baseline="0" dirty="0" smtClean="0"/>
                        <a:t>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Scale Factor</a:t>
                      </a:r>
                      <a:endParaRPr lang="en-US" sz="1600" dirty="0"/>
                    </a:p>
                  </a:txBody>
                  <a:tcPr/>
                </a:tc>
              </a:tr>
              <a:tr h="38877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DC-MST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1.45</a:t>
                      </a:r>
                      <a:endParaRPr lang="en-US" sz="1600" dirty="0"/>
                    </a:p>
                  </a:txBody>
                  <a:tcPr/>
                </a:tc>
              </a:tr>
              <a:tr h="38877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Reference MST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1.0</a:t>
                      </a:r>
                      <a:endParaRPr lang="en-US" sz="1600" dirty="0"/>
                    </a:p>
                  </a:txBody>
                  <a:tcPr/>
                </a:tc>
              </a:tr>
              <a:tr h="38877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SC-MST (ASTRI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SiPM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0.82</a:t>
                      </a:r>
                      <a:endParaRPr lang="en-US" sz="1600" dirty="0"/>
                    </a:p>
                  </a:txBody>
                  <a:tcPr/>
                </a:tc>
              </a:tr>
              <a:tr h="38877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SC-MST (Hamamatsu MPPC)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0.74</a:t>
                      </a:r>
                      <a:endParaRPr lang="en-US" sz="1600" dirty="0"/>
                    </a:p>
                  </a:txBody>
                  <a:tcPr/>
                </a:tc>
              </a:tr>
              <a:tr h="3887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SC-MST (MAPMT)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0.45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189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71600"/>
            <a:ext cx="6311820" cy="47571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Light Collection </a:t>
            </a:r>
            <a:r>
              <a:rPr lang="en-US" sz="3600" dirty="0"/>
              <a:t>Area:  Angular Resolution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79CC-362B-2D42-A114-9BBC611DC179}" type="datetime4">
              <a:rPr lang="en-US" smtClean="0"/>
              <a:t>February 23, 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CFEC368-1D7A-4F81-ABF6-AE0E36BAF64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9143" y="1415534"/>
            <a:ext cx="1394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E = 316 </a:t>
            </a:r>
            <a:r>
              <a:rPr lang="en-US" dirty="0" err="1" smtClean="0">
                <a:solidFill>
                  <a:schemeClr val="bg1"/>
                </a:solidFill>
                <a:latin typeface="Gill Sans"/>
                <a:cs typeface="Gill Sans"/>
              </a:rPr>
              <a:t>GeV</a:t>
            </a: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685280" y="3862755"/>
            <a:ext cx="4352670" cy="1939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64437" y="3434309"/>
            <a:ext cx="595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~3x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41796" y="3932887"/>
            <a:ext cx="11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SC </a:t>
            </a:r>
            <a:r>
              <a:rPr lang="en-US" dirty="0" smtClean="0">
                <a:solidFill>
                  <a:srgbClr val="0000FF"/>
                </a:solidFill>
              </a:rPr>
              <a:t>MST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(MAPMT)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54109" y="2702185"/>
            <a:ext cx="1010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DC </a:t>
            </a:r>
            <a:r>
              <a:rPr lang="en-US" dirty="0" smtClean="0">
                <a:solidFill>
                  <a:srgbClr val="008000"/>
                </a:solidFill>
              </a:rPr>
              <a:t>MST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5808835" y="3071517"/>
            <a:ext cx="182880" cy="182880"/>
          </a:xfrm>
          <a:prstGeom prst="star5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2391552" y="4579218"/>
            <a:ext cx="182880" cy="182880"/>
          </a:xfrm>
          <a:prstGeom prst="star5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636472" y="4269078"/>
            <a:ext cx="943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SC </a:t>
            </a:r>
            <a:r>
              <a:rPr lang="en-US" dirty="0" smtClean="0">
                <a:solidFill>
                  <a:srgbClr val="0000FF"/>
                </a:solidFill>
              </a:rPr>
              <a:t>MST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dirty="0" err="1" smtClean="0">
                <a:solidFill>
                  <a:srgbClr val="0000FF"/>
                </a:solidFill>
              </a:rPr>
              <a:t>SiPM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4" name="5-Point Star 23"/>
          <p:cNvSpPr/>
          <p:nvPr/>
        </p:nvSpPr>
        <p:spPr>
          <a:xfrm>
            <a:off x="3538346" y="4944033"/>
            <a:ext cx="182880" cy="182880"/>
          </a:xfrm>
          <a:prstGeom prst="star5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8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71600"/>
            <a:ext cx="6311819" cy="47571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Light Collection Area:  Angular Resolution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81C-AC13-E14F-B749-3995531361D3}" type="datetime4">
              <a:rPr lang="en-US" smtClean="0"/>
              <a:t>February 23, 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CFEC368-1D7A-4F81-ABF6-AE0E36BAF64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36176" y="1415223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Gill Sans"/>
                <a:cs typeface="Gill Sans"/>
              </a:rPr>
              <a:t>R</a:t>
            </a:r>
            <a:r>
              <a:rPr lang="en-US" baseline="-25000" dirty="0" err="1" smtClean="0">
                <a:solidFill>
                  <a:schemeClr val="bg1"/>
                </a:solidFill>
                <a:latin typeface="Gill Sans"/>
                <a:cs typeface="Gill Sans"/>
              </a:rPr>
              <a:t>pix</a:t>
            </a: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 = 0.06 </a:t>
            </a:r>
            <a:r>
              <a:rPr lang="en-US" dirty="0" err="1" smtClean="0">
                <a:solidFill>
                  <a:schemeClr val="bg1"/>
                </a:solidFill>
                <a:latin typeface="Gill Sans"/>
                <a:cs typeface="Gill Sans"/>
              </a:rPr>
              <a:t>deg</a:t>
            </a: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 R</a:t>
            </a:r>
            <a:r>
              <a:rPr lang="en-US" baseline="-25000" dirty="0" smtClean="0">
                <a:solidFill>
                  <a:schemeClr val="bg1"/>
                </a:solidFill>
                <a:latin typeface="Gill Sans"/>
                <a:cs typeface="Gill Sans"/>
              </a:rPr>
              <a:t>68</a:t>
            </a: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 = 0.02 </a:t>
            </a:r>
            <a:r>
              <a:rPr lang="en-US" dirty="0" err="1" smtClean="0">
                <a:solidFill>
                  <a:schemeClr val="bg1"/>
                </a:solidFill>
                <a:latin typeface="Gill Sans"/>
                <a:cs typeface="Gill Sans"/>
              </a:rPr>
              <a:t>deg</a:t>
            </a: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90860" y="2480863"/>
            <a:ext cx="3213569" cy="98301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Trigger threshold (60 PE) increases impact of light collection area at low energies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111753" y="3531233"/>
            <a:ext cx="535415" cy="59655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86698" y="2201828"/>
            <a:ext cx="94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ε</a:t>
            </a:r>
            <a:r>
              <a:rPr lang="en-US" dirty="0" smtClean="0">
                <a:solidFill>
                  <a:srgbClr val="0000FF"/>
                </a:solidFill>
              </a:rPr>
              <a:t>=0.56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18188" y="2874375"/>
            <a:ext cx="83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ε</a:t>
            </a:r>
            <a:r>
              <a:rPr lang="en-US" dirty="0" smtClean="0">
                <a:solidFill>
                  <a:srgbClr val="008000"/>
                </a:solidFill>
              </a:rPr>
              <a:t>=1.0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86698" y="3346567"/>
            <a:ext cx="94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ε</a:t>
            </a:r>
            <a:r>
              <a:rPr lang="en-US" dirty="0" smtClean="0">
                <a:solidFill>
                  <a:srgbClr val="FF0000"/>
                </a:solidFill>
              </a:rPr>
              <a:t>=1.78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64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68978"/>
            <a:ext cx="6311820" cy="47571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Collection Area: Sensitivity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27432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ED169-CD5C-CA48-B9F9-819EB7D3368D}" type="datetime4">
              <a:rPr lang="en-US" smtClean="0"/>
              <a:t>February 23, 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CFEC368-1D7A-4F81-ABF6-AE0E36BAF64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9143" y="1415534"/>
            <a:ext cx="1394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E = 316 </a:t>
            </a:r>
            <a:r>
              <a:rPr lang="en-US" dirty="0" err="1" smtClean="0">
                <a:solidFill>
                  <a:schemeClr val="bg1"/>
                </a:solidFill>
                <a:latin typeface="Gill Sans"/>
                <a:cs typeface="Gill Sans"/>
              </a:rPr>
              <a:t>GeV</a:t>
            </a: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76286" y="4352133"/>
            <a:ext cx="1010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DC MST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537525" y="2555440"/>
            <a:ext cx="0" cy="2261785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653855" y="3253480"/>
            <a:ext cx="774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~30%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052152" y="2555440"/>
            <a:ext cx="1096104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105803" y="4817225"/>
            <a:ext cx="1096104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43341" y="3111143"/>
            <a:ext cx="11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SC </a:t>
            </a:r>
            <a:r>
              <a:rPr lang="en-US" dirty="0" smtClean="0">
                <a:solidFill>
                  <a:srgbClr val="0000FF"/>
                </a:solidFill>
              </a:rPr>
              <a:t>MST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(MAPMT)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4" name="5-Point Star 23"/>
          <p:cNvSpPr/>
          <p:nvPr/>
        </p:nvSpPr>
        <p:spPr>
          <a:xfrm>
            <a:off x="5808835" y="4705787"/>
            <a:ext cx="182880" cy="182880"/>
          </a:xfrm>
          <a:prstGeom prst="star5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2341796" y="2943759"/>
            <a:ext cx="182880" cy="182880"/>
          </a:xfrm>
          <a:prstGeom prst="star5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434318" y="2653710"/>
            <a:ext cx="943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SC </a:t>
            </a:r>
            <a:r>
              <a:rPr lang="en-US" dirty="0" smtClean="0">
                <a:solidFill>
                  <a:srgbClr val="0000FF"/>
                </a:solidFill>
              </a:rPr>
              <a:t>MST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dirty="0" err="1" smtClean="0">
                <a:solidFill>
                  <a:srgbClr val="0000FF"/>
                </a:solidFill>
              </a:rPr>
              <a:t>SiPM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7" name="5-Point Star 26"/>
          <p:cNvSpPr/>
          <p:nvPr/>
        </p:nvSpPr>
        <p:spPr>
          <a:xfrm>
            <a:off x="3538346" y="2453248"/>
            <a:ext cx="182880" cy="182880"/>
          </a:xfrm>
          <a:prstGeom prst="star5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6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68978"/>
            <a:ext cx="6311819" cy="47571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Collection Area: Sensitivity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27432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7068-9C41-A74A-8300-B037BEECBD04}" type="datetime4">
              <a:rPr lang="en-US" smtClean="0"/>
              <a:t>February 23, 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CFEC368-1D7A-4F81-ABF6-AE0E36BAF64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783744" y="2688848"/>
            <a:ext cx="943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SC MST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42474" y="4536799"/>
            <a:ext cx="1010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DC MST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35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Geomagnetic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 fontScale="70000" lnSpcReduction="20000"/>
          </a:bodyPr>
          <a:lstStyle/>
          <a:p>
            <a:r>
              <a:rPr lang="en-US" dirty="0" smtClean="0"/>
              <a:t>All simulated performance shown thus far generated with B-Field switched off</a:t>
            </a:r>
          </a:p>
          <a:p>
            <a:r>
              <a:rPr lang="en-US" dirty="0" smtClean="0"/>
              <a:t>Influence of geomagnetic field is expected to degrade reconstruction performance for low energy showers</a:t>
            </a:r>
          </a:p>
          <a:p>
            <a:r>
              <a:rPr lang="en-US" dirty="0" smtClean="0"/>
              <a:t>Compare reconstruction performance for showers simulated with and without B-Field</a:t>
            </a:r>
          </a:p>
          <a:p>
            <a:pPr lvl="1"/>
            <a:r>
              <a:rPr lang="en-US" dirty="0" smtClean="0"/>
              <a:t>Equatorial B-field configuration |B| = 31.3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μ</a:t>
            </a:r>
            <a:r>
              <a:rPr lang="en-US" dirty="0" err="1" smtClean="0"/>
              <a:t>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Analyze with image templates generated with and without B-Field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5B5DC-A2EF-734A-B7AE-FD513C2C7983}" type="datetime4">
              <a:rPr lang="en-US" smtClean="0"/>
              <a:t>February 23, 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32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Geomagnetic Field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5B5DC-A2EF-734A-B7AE-FD513C2C7983}" type="datetime4">
              <a:rPr lang="en-US" smtClean="0"/>
              <a:t>February 24, 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368" y="2131102"/>
            <a:ext cx="6488179" cy="40876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86059" y="2205210"/>
            <a:ext cx="1782034" cy="391815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56380" y="1414858"/>
            <a:ext cx="3996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B-Field used for these studies:</a:t>
            </a:r>
          </a:p>
          <a:p>
            <a:r>
              <a:rPr lang="en-US" dirty="0" smtClean="0"/>
              <a:t>|</a:t>
            </a:r>
            <a:r>
              <a:rPr lang="en-US" dirty="0"/>
              <a:t>B| = 31.3 </a:t>
            </a:r>
            <a:r>
              <a:rPr lang="en-US" dirty="0" err="1">
                <a:latin typeface="Lucida Grande"/>
                <a:ea typeface="Lucida Grande"/>
                <a:cs typeface="Lucida Grande"/>
              </a:rPr>
              <a:t>μ</a:t>
            </a:r>
            <a:r>
              <a:rPr lang="en-US" dirty="0" err="1"/>
              <a:t>T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B</a:t>
            </a:r>
            <a:r>
              <a:rPr lang="en-US" baseline="-25000" dirty="0" err="1" smtClean="0"/>
              <a:t>x</a:t>
            </a:r>
            <a:r>
              <a:rPr lang="en-US" baseline="-25000" dirty="0" smtClean="0"/>
              <a:t> </a:t>
            </a:r>
            <a:r>
              <a:rPr lang="en-US" dirty="0" smtClean="0"/>
              <a:t>=27.5 </a:t>
            </a:r>
            <a:r>
              <a:rPr lang="en-US" dirty="0" err="1">
                <a:latin typeface="Lucida Grande"/>
                <a:ea typeface="Lucida Grande"/>
                <a:cs typeface="Lucida Grande"/>
              </a:rPr>
              <a:t>μ</a:t>
            </a:r>
            <a:r>
              <a:rPr lang="en-US" dirty="0" err="1"/>
              <a:t>T</a:t>
            </a:r>
            <a:r>
              <a:rPr lang="en-US" dirty="0" smtClean="0"/>
              <a:t>,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z</a:t>
            </a:r>
            <a:r>
              <a:rPr lang="en-US" dirty="0" smtClean="0"/>
              <a:t>=-15.5 </a:t>
            </a:r>
            <a:r>
              <a:rPr lang="en-US" dirty="0" err="1">
                <a:latin typeface="Lucida Grande"/>
                <a:ea typeface="Lucida Grande"/>
                <a:cs typeface="Lucida Grande"/>
              </a:rPr>
              <a:t>μ</a:t>
            </a:r>
            <a:r>
              <a:rPr lang="en-US" dirty="0" err="1"/>
              <a:t>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994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1368978"/>
            <a:ext cx="6311817" cy="47571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Geomagnetic Field: Angular Resolution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7068-9C41-A74A-8300-B037BEECBD04}" type="datetime4">
              <a:rPr lang="en-US" smtClean="0"/>
              <a:t>February 23, 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CFEC368-1D7A-4F81-ABF6-AE0E36BAF64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36176" y="1415223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Gill Sans"/>
                <a:cs typeface="Gill Sans"/>
              </a:rPr>
              <a:t>R</a:t>
            </a:r>
            <a:r>
              <a:rPr lang="en-US" baseline="-25000" dirty="0" err="1" smtClean="0">
                <a:solidFill>
                  <a:schemeClr val="bg1"/>
                </a:solidFill>
                <a:latin typeface="Gill Sans"/>
                <a:cs typeface="Gill Sans"/>
              </a:rPr>
              <a:t>pix</a:t>
            </a: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 = 0.06 </a:t>
            </a:r>
            <a:r>
              <a:rPr lang="en-US" dirty="0" err="1" smtClean="0">
                <a:solidFill>
                  <a:schemeClr val="bg1"/>
                </a:solidFill>
                <a:latin typeface="Gill Sans"/>
                <a:cs typeface="Gill Sans"/>
              </a:rPr>
              <a:t>deg</a:t>
            </a: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 R</a:t>
            </a:r>
            <a:r>
              <a:rPr lang="en-US" baseline="-25000" dirty="0" smtClean="0">
                <a:solidFill>
                  <a:schemeClr val="bg1"/>
                </a:solidFill>
                <a:latin typeface="Gill Sans"/>
                <a:cs typeface="Gill Sans"/>
              </a:rPr>
              <a:t>68</a:t>
            </a: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 = 0.02 </a:t>
            </a:r>
            <a:r>
              <a:rPr lang="en-US" dirty="0" err="1" smtClean="0">
                <a:solidFill>
                  <a:schemeClr val="bg1"/>
                </a:solidFill>
                <a:latin typeface="Gill Sans"/>
                <a:cs typeface="Gill Sans"/>
              </a:rPr>
              <a:t>deg</a:t>
            </a: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6812" y="4284786"/>
            <a:ext cx="1198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 B-Field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88242" y="2470295"/>
            <a:ext cx="3296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B-Field w/ Phi-Averaged Template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80437" y="3698318"/>
            <a:ext cx="2446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B-Field w/ B=0 Template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04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Geomagnetic Field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5B5DC-A2EF-734A-B7AE-FD513C2C7983}" type="datetime4">
              <a:rPr lang="en-US" smtClean="0"/>
              <a:t>February 23, 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9" name="Picture 8" descr="test000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44" y="1693189"/>
            <a:ext cx="2187526" cy="20116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48438" y="1895247"/>
            <a:ext cx="757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Φ</a:t>
            </a:r>
            <a:r>
              <a:rPr lang="en-US" dirty="0" smtClean="0"/>
              <a:t>=0°</a:t>
            </a:r>
            <a:endParaRPr lang="en-US" dirty="0"/>
          </a:p>
        </p:txBody>
      </p:sp>
      <p:pic>
        <p:nvPicPr>
          <p:cNvPr id="11" name="Picture 10" descr="test000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12" y="3790090"/>
            <a:ext cx="2187526" cy="2011680"/>
          </a:xfrm>
          <a:prstGeom prst="rect">
            <a:avLst/>
          </a:prstGeom>
        </p:spPr>
      </p:pic>
      <p:pic>
        <p:nvPicPr>
          <p:cNvPr id="12" name="Picture 11" descr="test000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210" y="4172424"/>
            <a:ext cx="2187526" cy="2011680"/>
          </a:xfrm>
          <a:prstGeom prst="rect">
            <a:avLst/>
          </a:prstGeom>
        </p:spPr>
      </p:pic>
      <p:pic>
        <p:nvPicPr>
          <p:cNvPr id="13" name="Picture 12" descr="test0000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035" y="3790090"/>
            <a:ext cx="2187526" cy="2011680"/>
          </a:xfrm>
          <a:prstGeom prst="rect">
            <a:avLst/>
          </a:prstGeom>
        </p:spPr>
      </p:pic>
      <p:pic>
        <p:nvPicPr>
          <p:cNvPr id="14" name="Picture 13" descr="test0000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363" y="1693189"/>
            <a:ext cx="2187527" cy="20116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79401" y="3987758"/>
            <a:ext cx="872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Φ</a:t>
            </a:r>
            <a:r>
              <a:rPr lang="en-US" dirty="0" smtClean="0"/>
              <a:t>=45°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27345" y="4357090"/>
            <a:ext cx="872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Φ</a:t>
            </a:r>
            <a:r>
              <a:rPr lang="en-US" dirty="0" smtClean="0"/>
              <a:t>=90°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35908" y="3987758"/>
            <a:ext cx="987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Φ</a:t>
            </a:r>
            <a:r>
              <a:rPr lang="en-US" dirty="0" smtClean="0"/>
              <a:t>=135°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663407" y="1880980"/>
            <a:ext cx="987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Φ</a:t>
            </a:r>
            <a:r>
              <a:rPr lang="en-US" dirty="0" smtClean="0"/>
              <a:t>=180°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664877" y="2683093"/>
            <a:ext cx="15311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E = 100 </a:t>
            </a:r>
            <a:r>
              <a:rPr lang="en-US" b="1" dirty="0" err="1" smtClean="0"/>
              <a:t>GeV</a:t>
            </a:r>
            <a:endParaRPr lang="en-US" b="1" dirty="0" smtClean="0"/>
          </a:p>
          <a:p>
            <a:pPr algn="ctr"/>
            <a:r>
              <a:rPr lang="en-US" b="1" dirty="0" smtClean="0"/>
              <a:t>R = 80 m</a:t>
            </a:r>
          </a:p>
          <a:p>
            <a:pPr algn="ctr"/>
            <a:r>
              <a:rPr lang="en-US" b="1" dirty="0" err="1" smtClean="0"/>
              <a:t>λ</a:t>
            </a:r>
            <a:r>
              <a:rPr lang="en-US" b="1" dirty="0" smtClean="0"/>
              <a:t>=0.5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274964" y="1867345"/>
            <a:ext cx="2483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Φ</a:t>
            </a:r>
            <a:r>
              <a:rPr lang="en-US" dirty="0" smtClean="0"/>
              <a:t>: Viewing angle relative </a:t>
            </a:r>
          </a:p>
          <a:p>
            <a:r>
              <a:rPr lang="en-US" dirty="0" smtClean="0"/>
              <a:t>to magnetic 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194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Idealized Detector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29369"/>
            <a:ext cx="4196129" cy="5026982"/>
          </a:xfrm>
        </p:spPr>
        <p:txBody>
          <a:bodyPr anchor="t">
            <a:normAutofit fontScale="47500" lnSpcReduction="20000"/>
          </a:bodyPr>
          <a:lstStyle/>
          <a:p>
            <a:r>
              <a:rPr lang="en-US" dirty="0" smtClean="0"/>
              <a:t>Array of 61 MSTs (10 m aperture)</a:t>
            </a:r>
          </a:p>
          <a:p>
            <a:r>
              <a:rPr lang="en-US" dirty="0" smtClean="0"/>
              <a:t>Constant Gaussian Optical PSF across </a:t>
            </a:r>
            <a:r>
              <a:rPr lang="en-US" dirty="0" err="1" smtClean="0"/>
              <a:t>FoV</a:t>
            </a:r>
            <a:r>
              <a:rPr lang="en-US" dirty="0" smtClean="0"/>
              <a:t> (no ray-tracing)</a:t>
            </a:r>
          </a:p>
          <a:p>
            <a:r>
              <a:rPr lang="en-US" dirty="0" smtClean="0"/>
              <a:t>Light losses modeled with standard QE and reflectivity </a:t>
            </a:r>
          </a:p>
          <a:p>
            <a:r>
              <a:rPr lang="en-US" dirty="0" smtClean="0"/>
              <a:t>Simplified Electronics Model</a:t>
            </a:r>
          </a:p>
          <a:p>
            <a:pPr lvl="1"/>
            <a:r>
              <a:rPr lang="en-US" dirty="0" smtClean="0"/>
              <a:t>Infinite integration gate</a:t>
            </a:r>
          </a:p>
          <a:p>
            <a:pPr lvl="1"/>
            <a:r>
              <a:rPr lang="en-US" dirty="0" smtClean="0">
                <a:ea typeface="Lucida Grande"/>
              </a:rPr>
              <a:t>Single PE Charge Resolution: </a:t>
            </a:r>
            <a:r>
              <a:rPr lang="en-US" dirty="0" err="1" smtClean="0">
                <a:ea typeface="Lucida Grande"/>
              </a:rPr>
              <a:t>σ</a:t>
            </a:r>
            <a:r>
              <a:rPr lang="en-US" baseline="-25000" dirty="0" err="1" smtClean="0"/>
              <a:t>q</a:t>
            </a:r>
            <a:r>
              <a:rPr lang="en-US" dirty="0" smtClean="0"/>
              <a:t>= 0.4</a:t>
            </a:r>
          </a:p>
          <a:p>
            <a:pPr lvl="1"/>
            <a:r>
              <a:rPr lang="en-US" dirty="0" smtClean="0"/>
              <a:t>Electronics Noise: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σ</a:t>
            </a:r>
            <a:r>
              <a:rPr lang="en-US" baseline="-25000" dirty="0" err="1" smtClean="0"/>
              <a:t>b</a:t>
            </a:r>
            <a:r>
              <a:rPr lang="en-US" dirty="0" smtClean="0"/>
              <a:t> = 0.1</a:t>
            </a:r>
          </a:p>
          <a:p>
            <a:r>
              <a:rPr lang="en-US" dirty="0" smtClean="0"/>
              <a:t>Night-sky background photons with constant density across the </a:t>
            </a:r>
            <a:r>
              <a:rPr lang="en-US" dirty="0" err="1" smtClean="0"/>
              <a:t>FoV</a:t>
            </a:r>
            <a:r>
              <a:rPr lang="en-US" dirty="0" smtClean="0"/>
              <a:t> (100 PE/deg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Trigger simulated with a threshold on true image amplitude (60 PE)</a:t>
            </a:r>
          </a:p>
          <a:p>
            <a:endParaRPr lang="en-US" dirty="0"/>
          </a:p>
          <a:p>
            <a:pPr marL="27432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C125-B135-7E4C-A09A-75CE25DF49C4}" type="datetime4">
              <a:rPr lang="en-US" smtClean="0"/>
              <a:t>February 23, 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" name="Picture 9" descr="array_image_E2500_1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085" y="1600200"/>
            <a:ext cx="3740451" cy="374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3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Rejection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22012" cy="4525963"/>
          </a:xfrm>
        </p:spPr>
        <p:txBody>
          <a:bodyPr anchor="t">
            <a:normAutofit fontScale="70000" lnSpcReduction="20000"/>
          </a:bodyPr>
          <a:lstStyle/>
          <a:p>
            <a:r>
              <a:rPr lang="en-US" dirty="0" smtClean="0"/>
              <a:t>Likelihood model can also be used for background rejection by comparing log-likelihood with its expected value – “goodness of fit”</a:t>
            </a:r>
          </a:p>
          <a:p>
            <a:r>
              <a:rPr lang="en-US" dirty="0" smtClean="0"/>
              <a:t>Work currently underway to study background rejection as a function of pixel size, light collection, etc.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B83BD-F37A-3F48-9B27-57214DA4AA4F}" type="datetime4">
              <a:rPr lang="en-US" smtClean="0"/>
              <a:t>February 23, 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640" y="2065560"/>
            <a:ext cx="3837160" cy="26844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37416" y="4808259"/>
            <a:ext cx="1949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Naurois</a:t>
            </a:r>
            <a:r>
              <a:rPr lang="en-US" dirty="0" smtClean="0"/>
              <a:t> et al.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03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 fontScale="47500" lnSpcReduction="20000"/>
          </a:bodyPr>
          <a:lstStyle/>
          <a:p>
            <a:r>
              <a:rPr lang="en-US" dirty="0" smtClean="0"/>
              <a:t>Image Resolution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 smtClean="0"/>
              <a:t>small pixel size in conjunction with good optical PSF </a:t>
            </a:r>
            <a:r>
              <a:rPr lang="en-US" dirty="0" smtClean="0"/>
              <a:t>(R</a:t>
            </a:r>
            <a:r>
              <a:rPr lang="en-US" baseline="-25000" dirty="0" smtClean="0"/>
              <a:t>68</a:t>
            </a:r>
            <a:r>
              <a:rPr lang="en-US" dirty="0" smtClean="0"/>
              <a:t> 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≤</a:t>
            </a:r>
            <a:r>
              <a:rPr lang="en-US" dirty="0" smtClean="0"/>
              <a:t> 0.02 </a:t>
            </a:r>
            <a:r>
              <a:rPr lang="en-US" dirty="0" err="1" smtClean="0"/>
              <a:t>deg</a:t>
            </a:r>
            <a:r>
              <a:rPr lang="en-US" dirty="0" smtClean="0"/>
              <a:t>) </a:t>
            </a:r>
            <a:r>
              <a:rPr lang="en-US" dirty="0" smtClean="0"/>
              <a:t>can improve angular resolution/point-source sensitivity of a CTA-like array by as much as ~40-60</a:t>
            </a:r>
            <a:r>
              <a:rPr lang="en-US" dirty="0" smtClean="0"/>
              <a:t>%</a:t>
            </a:r>
          </a:p>
          <a:p>
            <a:pPr lvl="1"/>
            <a:r>
              <a:rPr lang="en-US" dirty="0" smtClean="0"/>
              <a:t>An optical PSF of R</a:t>
            </a:r>
            <a:r>
              <a:rPr lang="en-US" baseline="-25000" dirty="0" smtClean="0"/>
              <a:t>68</a:t>
            </a:r>
            <a:r>
              <a:rPr lang="en-US" dirty="0" smtClean="0"/>
              <a:t> = 0.02 </a:t>
            </a:r>
            <a:r>
              <a:rPr lang="en-US" dirty="0" err="1" smtClean="0"/>
              <a:t>deg</a:t>
            </a:r>
            <a:r>
              <a:rPr lang="en-US" dirty="0" smtClean="0"/>
              <a:t> (SC-MST PSF at ~3 </a:t>
            </a:r>
            <a:r>
              <a:rPr lang="en-US" dirty="0" err="1" smtClean="0"/>
              <a:t>deg</a:t>
            </a:r>
            <a:r>
              <a:rPr lang="en-US" dirty="0" smtClean="0"/>
              <a:t>) is sufficient to gain most of the improvement in angular resolution for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pix</a:t>
            </a:r>
            <a:r>
              <a:rPr lang="en-US" dirty="0" smtClean="0"/>
              <a:t> ~ 0.06 </a:t>
            </a:r>
            <a:r>
              <a:rPr lang="en-US" dirty="0" err="1" smtClean="0"/>
              <a:t>deg</a:t>
            </a:r>
            <a:endParaRPr lang="en-US" dirty="0" smtClean="0"/>
          </a:p>
          <a:p>
            <a:pPr lvl="1"/>
            <a:r>
              <a:rPr lang="en-US" dirty="0" smtClean="0"/>
              <a:t>Improved image resolution reduces impact of NSB on reconstruction performance</a:t>
            </a:r>
          </a:p>
          <a:p>
            <a:pPr lvl="1"/>
            <a:r>
              <a:rPr lang="en-US" dirty="0" smtClean="0"/>
              <a:t>Image resolution has minimal impact on energy resolution</a:t>
            </a:r>
          </a:p>
          <a:p>
            <a:r>
              <a:rPr lang="en-US" dirty="0" smtClean="0"/>
              <a:t>Light Collection Area</a:t>
            </a:r>
            <a:endParaRPr lang="en-US" dirty="0" smtClean="0"/>
          </a:p>
          <a:p>
            <a:pPr lvl="1"/>
            <a:r>
              <a:rPr lang="en-US" dirty="0" smtClean="0"/>
              <a:t>Imaging resolution is more important for angular resolution than light collection area at high energies (&gt; 100 </a:t>
            </a:r>
            <a:r>
              <a:rPr lang="en-US" dirty="0" err="1" smtClean="0"/>
              <a:t>GeV</a:t>
            </a:r>
            <a:r>
              <a:rPr lang="en-US" dirty="0" smtClean="0"/>
              <a:t>) – SC-like configuration will have superior angular resolution to MST-like configuration regardless of light collection area of the respective telescopes</a:t>
            </a:r>
          </a:p>
          <a:p>
            <a:pPr lvl="1"/>
            <a:r>
              <a:rPr lang="en-US" dirty="0" smtClean="0"/>
              <a:t>Light collection area becomes relevant below 100-200 </a:t>
            </a:r>
            <a:r>
              <a:rPr lang="en-US" dirty="0" err="1" smtClean="0"/>
              <a:t>GeV</a:t>
            </a:r>
            <a:r>
              <a:rPr lang="en-US" dirty="0" smtClean="0"/>
              <a:t> due to impact on trigger threshold</a:t>
            </a:r>
          </a:p>
          <a:p>
            <a:r>
              <a:rPr lang="en-US" dirty="0" smtClean="0"/>
              <a:t>Geomagnetic field</a:t>
            </a:r>
          </a:p>
          <a:p>
            <a:pPr lvl="1"/>
            <a:r>
              <a:rPr lang="en-US" dirty="0" smtClean="0"/>
              <a:t>Strong influence on reconstruction performance below 1 </a:t>
            </a:r>
            <a:r>
              <a:rPr lang="en-US" dirty="0" err="1" smtClean="0"/>
              <a:t>TeV</a:t>
            </a:r>
            <a:endParaRPr lang="en-US" dirty="0" smtClean="0"/>
          </a:p>
          <a:p>
            <a:pPr lvl="1"/>
            <a:r>
              <a:rPr lang="en-US" dirty="0" smtClean="0"/>
              <a:t>Critical consideration for evaluating sites and studying array performance at low to intermediate energy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8B95-A5B0-2E41-95FE-76DA8F382BFB}" type="datetime4">
              <a:rPr lang="en-US" smtClean="0"/>
              <a:t>February 23, 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27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 fontScale="70000" lnSpcReduction="20000"/>
          </a:bodyPr>
          <a:lstStyle/>
          <a:p>
            <a:r>
              <a:rPr lang="en-US" dirty="0" smtClean="0"/>
              <a:t>Study performance of likelihood analysis using image templates with viewing angle dependence</a:t>
            </a:r>
          </a:p>
          <a:p>
            <a:r>
              <a:rPr lang="en-US" dirty="0" smtClean="0"/>
              <a:t>Develop simplified version of </a:t>
            </a:r>
            <a:r>
              <a:rPr lang="en-US" dirty="0" err="1" smtClean="0"/>
              <a:t>read_hess</a:t>
            </a:r>
            <a:r>
              <a:rPr lang="en-US" dirty="0" smtClean="0"/>
              <a:t> (</a:t>
            </a:r>
            <a:r>
              <a:rPr lang="en-US" dirty="0" err="1" smtClean="0"/>
              <a:t>slim_read_cta</a:t>
            </a:r>
            <a:r>
              <a:rPr lang="en-US" dirty="0" smtClean="0"/>
              <a:t>) incorporating likelihood reconstruction and density-based image cleaners</a:t>
            </a:r>
          </a:p>
          <a:p>
            <a:r>
              <a:rPr lang="en-US" dirty="0" smtClean="0"/>
              <a:t>Explore background rejection and generate differential sensitivity curves for the configurations under study using both idealized detector and </a:t>
            </a:r>
            <a:r>
              <a:rPr lang="en-US" dirty="0" err="1" smtClean="0"/>
              <a:t>sim_telarray</a:t>
            </a:r>
            <a:r>
              <a:rPr lang="en-US" dirty="0" smtClean="0"/>
              <a:t> (i.e. Hybrid </a:t>
            </a:r>
            <a:r>
              <a:rPr lang="en-US" dirty="0" err="1" smtClean="0"/>
              <a:t>sims</a:t>
            </a:r>
            <a:r>
              <a:rPr lang="en-US" dirty="0" smtClean="0"/>
              <a:t>) simulation frameworks 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8B95-A5B0-2E41-95FE-76DA8F382BFB}" type="datetime4">
              <a:rPr lang="en-US" smtClean="0"/>
              <a:t>February 23, 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08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Conclusions/Next Steps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CBCFF-1430-3445-9232-8B74A0A30A77}" type="datetime4">
              <a:rPr lang="en-US" smtClean="0"/>
              <a:t>February 23, 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457" y="1479227"/>
            <a:ext cx="6311820" cy="460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06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Containment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049050"/>
            <a:ext cx="1676694" cy="223496"/>
          </a:xfrm>
        </p:spPr>
        <p:txBody>
          <a:bodyPr/>
          <a:lstStyle/>
          <a:p>
            <a:fld id="{1995B5DC-A2EF-734A-B7AE-FD513C2C7983}" type="datetime4">
              <a:rPr lang="en-US" smtClean="0"/>
              <a:t>February 24, 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6" name="Picture 5" descr="core_inner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78" y="2013959"/>
            <a:ext cx="1855792" cy="1391844"/>
          </a:xfrm>
          <a:prstGeom prst="rect">
            <a:avLst/>
          </a:prstGeom>
        </p:spPr>
      </p:pic>
      <p:pic>
        <p:nvPicPr>
          <p:cNvPr id="7" name="Picture 6" descr="core_inner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842" y="2013959"/>
            <a:ext cx="1855792" cy="1391844"/>
          </a:xfrm>
          <a:prstGeom prst="rect">
            <a:avLst/>
          </a:prstGeom>
        </p:spPr>
      </p:pic>
      <p:pic>
        <p:nvPicPr>
          <p:cNvPr id="8" name="Picture 7" descr="core_outer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50" y="4054785"/>
            <a:ext cx="1855792" cy="13918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42178" y="1644627"/>
            <a:ext cx="1004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Inner</a:t>
            </a:r>
            <a:endParaRPr lang="en-US" dirty="0"/>
          </a:p>
        </p:txBody>
      </p:sp>
      <p:pic>
        <p:nvPicPr>
          <p:cNvPr id="10" name="Picture 9" descr="containment_b120_eff100_r6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850" y="2133815"/>
            <a:ext cx="4115172" cy="30863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18147" y="1644627"/>
            <a:ext cx="1432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Inner Edge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71912" y="3650445"/>
            <a:ext cx="1275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Outer Edge</a:t>
            </a:r>
            <a:endParaRPr lang="en-US" dirty="0"/>
          </a:p>
        </p:txBody>
      </p:sp>
      <p:pic>
        <p:nvPicPr>
          <p:cNvPr id="14" name="Picture 13" descr="core_outer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902" y="4054786"/>
            <a:ext cx="1855792" cy="13918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873438" y="3648517"/>
            <a:ext cx="768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378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Gamma-ray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199"/>
            <a:ext cx="5508109" cy="4490455"/>
          </a:xfrm>
        </p:spPr>
        <p:txBody>
          <a:bodyPr anchor="t">
            <a:normAutofit fontScale="55000" lnSpcReduction="20000"/>
          </a:bodyPr>
          <a:lstStyle/>
          <a:p>
            <a:r>
              <a:rPr lang="en-US" dirty="0" smtClean="0"/>
              <a:t>Reconstruction Parameters</a:t>
            </a:r>
          </a:p>
          <a:p>
            <a:pPr lvl="1"/>
            <a:r>
              <a:rPr lang="en-US" dirty="0" smtClean="0"/>
              <a:t>Trajectory – Direction/Core Position</a:t>
            </a:r>
          </a:p>
          <a:p>
            <a:pPr lvl="1"/>
            <a:r>
              <a:rPr lang="en-US" dirty="0" smtClean="0"/>
              <a:t>Energy</a:t>
            </a:r>
          </a:p>
          <a:p>
            <a:pPr lvl="1"/>
            <a:r>
              <a:rPr lang="en-US" dirty="0" smtClean="0"/>
              <a:t>Interaction Depth</a:t>
            </a:r>
          </a:p>
          <a:p>
            <a:r>
              <a:rPr lang="en-US" dirty="0" smtClean="0"/>
              <a:t>Likelihood-based Reconstruction</a:t>
            </a:r>
          </a:p>
          <a:p>
            <a:pPr lvl="1"/>
            <a:r>
              <a:rPr lang="en-US" dirty="0" smtClean="0"/>
              <a:t>Find the trajectory, energy, and interaction depth that maximize the likelihood for the image intensity in each pixel as computed from an image template model</a:t>
            </a:r>
          </a:p>
          <a:p>
            <a:pPr lvl="1"/>
            <a:r>
              <a:rPr lang="en-US" dirty="0" smtClean="0"/>
              <a:t>Computationally slow but better performance than standard geometric reconstruction (</a:t>
            </a:r>
            <a:r>
              <a:rPr lang="en-US" dirty="0" err="1" smtClean="0"/>
              <a:t>Naurois</a:t>
            </a:r>
            <a:r>
              <a:rPr lang="en-US" dirty="0" smtClean="0"/>
              <a:t> et al. 2009)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BBB6-6C9F-CB41-A4D3-BEF8440CA5F8}" type="datetime4">
              <a:rPr lang="en-US" smtClean="0"/>
              <a:t>February 23, 2012</a:t>
            </a:fld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C086A28-FD71-4D4A-8864-40935B8CDAF5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330527" y="3256199"/>
            <a:ext cx="662981" cy="20171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462115" y="4647644"/>
            <a:ext cx="653643" cy="10645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462115" y="5712239"/>
            <a:ext cx="13539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23572" y="5273327"/>
            <a:ext cx="606955" cy="0"/>
          </a:xfrm>
          <a:prstGeom prst="line">
            <a:avLst/>
          </a:prstGeom>
          <a:ln w="190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115758" y="5261007"/>
            <a:ext cx="214769" cy="451232"/>
          </a:xfrm>
          <a:prstGeom prst="line">
            <a:avLst/>
          </a:prstGeom>
          <a:ln w="190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14421" y="4922453"/>
            <a:ext cx="402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</a:t>
            </a:r>
            <a:r>
              <a:rPr lang="en-US" sz="1600" baseline="-25000" dirty="0" smtClean="0"/>
              <a:t>x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7261069" y="5298979"/>
            <a:ext cx="402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R</a:t>
            </a:r>
            <a:r>
              <a:rPr lang="en-US" sz="1600" baseline="-25000" dirty="0" err="1"/>
              <a:t>y</a:t>
            </a:r>
            <a:endParaRPr lang="en-US" sz="1600" dirty="0"/>
          </a:p>
        </p:txBody>
      </p:sp>
      <p:sp>
        <p:nvSpPr>
          <p:cNvPr id="15" name="Oval 14"/>
          <p:cNvSpPr/>
          <p:nvPr/>
        </p:nvSpPr>
        <p:spPr>
          <a:xfrm rot="1026599">
            <a:off x="7648203" y="3205466"/>
            <a:ext cx="335770" cy="114864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6462115" y="2530775"/>
            <a:ext cx="21290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462115" y="4510519"/>
            <a:ext cx="0" cy="1204674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993508" y="1839722"/>
            <a:ext cx="419810" cy="1388433"/>
          </a:xfrm>
          <a:prstGeom prst="line">
            <a:avLst/>
          </a:prstGeom>
          <a:ln w="19050" cmpd="sng"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Left Brace 21"/>
          <p:cNvSpPr/>
          <p:nvPr/>
        </p:nvSpPr>
        <p:spPr>
          <a:xfrm rot="1200000">
            <a:off x="7856077" y="2530852"/>
            <a:ext cx="185922" cy="63808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526620" y="2656167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λ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8353611" y="189967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x,y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317095" y="3475178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3701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Likelihood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526719" cy="4604599"/>
          </a:xfrm>
        </p:spPr>
        <p:txBody>
          <a:bodyPr anchor="t">
            <a:normAutofit fontScale="55000" lnSpcReduction="20000"/>
          </a:bodyPr>
          <a:lstStyle/>
          <a:p>
            <a:r>
              <a:rPr lang="en-US" dirty="0" smtClean="0"/>
              <a:t>Library of image templates accumulated by averaging over many simulated showers </a:t>
            </a:r>
          </a:p>
          <a:p>
            <a:r>
              <a:rPr lang="en-US" dirty="0" smtClean="0"/>
              <a:t>Array log-likelihood computed by summation over image pixel log-likelihoods in each telescope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Maximize array likelihood in 6D space of reconstruction variables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14A0-75BB-7747-9E2C-DF340F9E1C9A}" type="datetime4">
              <a:rPr lang="en-US" smtClean="0"/>
              <a:t>February 23, 2012</a:t>
            </a:fld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C086A28-FD71-4D4A-8864-40935B8CDAF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41" y="3884790"/>
            <a:ext cx="3273369" cy="961668"/>
          </a:xfrm>
          <a:prstGeom prst="rect">
            <a:avLst/>
          </a:prstGeom>
        </p:spPr>
      </p:pic>
      <p:pic>
        <p:nvPicPr>
          <p:cNvPr id="12" name="Picture 11" descr="scope_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229" y="1505765"/>
            <a:ext cx="2471560" cy="2471560"/>
          </a:xfrm>
          <a:prstGeom prst="rect">
            <a:avLst/>
          </a:prstGeom>
        </p:spPr>
      </p:pic>
      <p:pic>
        <p:nvPicPr>
          <p:cNvPr id="13" name="Picture 12" descr="scope_image_f07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229" y="3884790"/>
            <a:ext cx="2471560" cy="24715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113150" y="1736597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Data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113150" y="4063595"/>
            <a:ext cx="1072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Model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226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Likelihood Reconstruction: Seeding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457200" y="1381569"/>
            <a:ext cx="4404332" cy="2874607"/>
          </a:xfrm>
        </p:spPr>
        <p:txBody>
          <a:bodyPr anchor="t">
            <a:normAutofit fontScale="70000" lnSpcReduction="20000"/>
          </a:bodyPr>
          <a:lstStyle/>
          <a:p>
            <a:r>
              <a:rPr lang="en-US" dirty="0" smtClean="0"/>
              <a:t>Reconstruction seeded with MC values</a:t>
            </a:r>
          </a:p>
          <a:p>
            <a:r>
              <a:rPr lang="en-US" dirty="0" smtClean="0"/>
              <a:t>Insensitivity of likelihood reconstruction to parameter seeds was verified by randomizing seed values 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791E-3E44-F545-B83D-D47610623C67}" type="datetime4">
              <a:rPr lang="en-US" smtClean="0"/>
              <a:t>February 23, 2012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Likelihood Reconstruction Studies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C086A28-FD71-4D4A-8864-40935B8CDAF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 descr="image_re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70" y="1454452"/>
            <a:ext cx="2918414" cy="2918414"/>
          </a:xfrm>
          <a:prstGeom prst="rect">
            <a:avLst/>
          </a:prstGeom>
        </p:spPr>
      </p:pic>
      <p:sp>
        <p:nvSpPr>
          <p:cNvPr id="10" name="Alternate Process 9"/>
          <p:cNvSpPr/>
          <p:nvPr/>
        </p:nvSpPr>
        <p:spPr>
          <a:xfrm>
            <a:off x="770351" y="4643582"/>
            <a:ext cx="1083314" cy="612360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Cleaning</a:t>
            </a:r>
            <a:endParaRPr lang="en-US" dirty="0"/>
          </a:p>
        </p:txBody>
      </p:sp>
      <p:sp>
        <p:nvSpPr>
          <p:cNvPr id="22" name="Alternate Process 21"/>
          <p:cNvSpPr/>
          <p:nvPr/>
        </p:nvSpPr>
        <p:spPr>
          <a:xfrm>
            <a:off x="2232440" y="4646430"/>
            <a:ext cx="1680879" cy="609512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Geometric Reconstruction</a:t>
            </a:r>
            <a:endParaRPr lang="en-US" dirty="0"/>
          </a:p>
        </p:txBody>
      </p:sp>
      <p:cxnSp>
        <p:nvCxnSpPr>
          <p:cNvPr id="18" name="Elbow Connector 17"/>
          <p:cNvCxnSpPr>
            <a:stCxn id="10" idx="3"/>
            <a:endCxn id="22" idx="1"/>
          </p:cNvCxnSpPr>
          <p:nvPr/>
        </p:nvCxnSpPr>
        <p:spPr>
          <a:xfrm>
            <a:off x="1853665" y="4949762"/>
            <a:ext cx="378775" cy="1424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Alternate Process 30"/>
          <p:cNvSpPr/>
          <p:nvPr/>
        </p:nvSpPr>
        <p:spPr>
          <a:xfrm>
            <a:off x="4356866" y="4625609"/>
            <a:ext cx="1662934" cy="651155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Likelihood Cleaning</a:t>
            </a:r>
            <a:endParaRPr lang="en-US" dirty="0"/>
          </a:p>
        </p:txBody>
      </p:sp>
      <p:sp>
        <p:nvSpPr>
          <p:cNvPr id="33" name="Alternate Process 32"/>
          <p:cNvSpPr/>
          <p:nvPr/>
        </p:nvSpPr>
        <p:spPr>
          <a:xfrm>
            <a:off x="4650825" y="5490220"/>
            <a:ext cx="1083314" cy="612360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MC</a:t>
            </a:r>
            <a:endParaRPr lang="en-US" dirty="0"/>
          </a:p>
        </p:txBody>
      </p:sp>
      <p:sp>
        <p:nvSpPr>
          <p:cNvPr id="38" name="Alternate Process 37"/>
          <p:cNvSpPr/>
          <p:nvPr/>
        </p:nvSpPr>
        <p:spPr>
          <a:xfrm>
            <a:off x="6507983" y="4625608"/>
            <a:ext cx="1940927" cy="651155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Likelihood Reconstruction</a:t>
            </a:r>
            <a:endParaRPr lang="en-US" dirty="0"/>
          </a:p>
        </p:txBody>
      </p:sp>
      <p:cxnSp>
        <p:nvCxnSpPr>
          <p:cNvPr id="39" name="Elbow Connector 38"/>
          <p:cNvCxnSpPr>
            <a:stCxn id="22" idx="3"/>
            <a:endCxn id="31" idx="1"/>
          </p:cNvCxnSpPr>
          <p:nvPr/>
        </p:nvCxnSpPr>
        <p:spPr>
          <a:xfrm>
            <a:off x="3913319" y="4951186"/>
            <a:ext cx="443547" cy="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31" idx="3"/>
            <a:endCxn id="38" idx="1"/>
          </p:cNvCxnSpPr>
          <p:nvPr/>
        </p:nvCxnSpPr>
        <p:spPr>
          <a:xfrm flipV="1">
            <a:off x="6019800" y="4951186"/>
            <a:ext cx="488183" cy="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33" idx="0"/>
            <a:endCxn id="31" idx="2"/>
          </p:cNvCxnSpPr>
          <p:nvPr/>
        </p:nvCxnSpPr>
        <p:spPr>
          <a:xfrm rot="16200000" flipV="1">
            <a:off x="5083680" y="5381417"/>
            <a:ext cx="213456" cy="414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196839" y="4484363"/>
            <a:ext cx="4405193" cy="1785808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Likelihood Reconstruction: Cleaning</a:t>
            </a:r>
            <a:endParaRPr lang="en-US" sz="4000" dirty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457200" y="4021735"/>
            <a:ext cx="3488240" cy="2271004"/>
          </a:xfrm>
        </p:spPr>
        <p:txBody>
          <a:bodyPr anchor="t">
            <a:normAutofit fontScale="47500" lnSpcReduction="20000"/>
          </a:bodyPr>
          <a:lstStyle/>
          <a:p>
            <a:r>
              <a:rPr lang="en-US" dirty="0" smtClean="0"/>
              <a:t>Use seed parameters to compute list of pixels encompassing a fraction f of the model image intensity</a:t>
            </a:r>
          </a:p>
          <a:p>
            <a:r>
              <a:rPr lang="en-US" dirty="0" smtClean="0"/>
              <a:t>Likelihood reconstruction is only weakly dependent on f for f &gt;0.6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791E-3E44-F545-B83D-D47610623C67}" type="datetime4">
              <a:rPr lang="en-US" smtClean="0"/>
              <a:t>February 23, 2012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Likelihood Reconstruction Studies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C086A28-FD71-4D4A-8864-40935B8CDAF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2" name="Picture 11" descr="scope_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42" y="1454452"/>
            <a:ext cx="2238675" cy="2238675"/>
          </a:xfrm>
          <a:prstGeom prst="rect">
            <a:avLst/>
          </a:prstGeom>
        </p:spPr>
      </p:pic>
      <p:pic>
        <p:nvPicPr>
          <p:cNvPr id="13" name="Picture 12" descr="scope_image_f0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804" y="1616484"/>
            <a:ext cx="2238675" cy="2238675"/>
          </a:xfrm>
          <a:prstGeom prst="rect">
            <a:avLst/>
          </a:prstGeom>
        </p:spPr>
      </p:pic>
      <p:pic>
        <p:nvPicPr>
          <p:cNvPr id="14" name="Picture 13" descr="scope_image_f06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479" y="1616484"/>
            <a:ext cx="2238675" cy="2238675"/>
          </a:xfrm>
          <a:prstGeom prst="rect">
            <a:avLst/>
          </a:prstGeom>
        </p:spPr>
      </p:pic>
      <p:pic>
        <p:nvPicPr>
          <p:cNvPr id="15" name="Picture 14" descr="scope_image_f07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804" y="3855159"/>
            <a:ext cx="2238675" cy="2238675"/>
          </a:xfrm>
          <a:prstGeom prst="rect">
            <a:avLst/>
          </a:prstGeom>
        </p:spPr>
      </p:pic>
      <p:pic>
        <p:nvPicPr>
          <p:cNvPr id="16" name="Picture 15" descr="scope_image_f08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479" y="3855159"/>
            <a:ext cx="2238675" cy="22386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442424" y="1805493"/>
            <a:ext cx="786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 = 0.5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728902" y="1805493"/>
            <a:ext cx="786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 = 0.6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42424" y="405042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 = 0.7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28902" y="4050428"/>
            <a:ext cx="786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 = 0.8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456164" y="2529783"/>
            <a:ext cx="385175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4365509" y="4050428"/>
            <a:ext cx="942550" cy="369332"/>
          </a:xfrm>
          <a:prstGeom prst="ellipse">
            <a:avLst/>
          </a:prstGeom>
          <a:noFill/>
          <a:ln w="1905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1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Likelihood Reconstruction: Cleaning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5B5DC-A2EF-734A-B7AE-FD513C2C7983}" type="datetime4">
              <a:rPr lang="en-US" smtClean="0"/>
              <a:t>February 23, 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 descr="cleaning_b120_eff100_r6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66" y="2031656"/>
            <a:ext cx="4090467" cy="3067850"/>
          </a:xfrm>
          <a:prstGeom prst="rect">
            <a:avLst/>
          </a:prstGeom>
        </p:spPr>
      </p:pic>
      <p:pic>
        <p:nvPicPr>
          <p:cNvPr id="7" name="Picture 6" descr="cleaning_b120_eff100_s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645" y="2031657"/>
            <a:ext cx="4090467" cy="3067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52498" y="5571698"/>
            <a:ext cx="1400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Fraction (f)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24948" y="5571698"/>
            <a:ext cx="1400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Fraction (f)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94394" y="5163338"/>
            <a:ext cx="46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18012" y="5163338"/>
            <a:ext cx="46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0.9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752498" y="5316088"/>
            <a:ext cx="1400256" cy="98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66844" y="5148380"/>
            <a:ext cx="46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590462" y="5148380"/>
            <a:ext cx="46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0.9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724948" y="5301130"/>
            <a:ext cx="1400256" cy="98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60500" y="1638164"/>
            <a:ext cx="1975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Angular Resolution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565297" y="1600200"/>
            <a:ext cx="1615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Signal-to-Noise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2471218" y="2746646"/>
            <a:ext cx="9846" cy="2027989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236913" y="2746646"/>
            <a:ext cx="9846" cy="2027989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00821" y="4196185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 = 1 </a:t>
            </a:r>
            <a:r>
              <a:rPr lang="en-US" dirty="0" err="1" smtClean="0">
                <a:solidFill>
                  <a:srgbClr val="FF0000"/>
                </a:solidFill>
              </a:rPr>
              <a:t>TeV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38165" y="3551172"/>
            <a:ext cx="1394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E = 316 </a:t>
            </a:r>
            <a:r>
              <a:rPr lang="en-US" dirty="0" err="1" smtClean="0">
                <a:solidFill>
                  <a:srgbClr val="008000"/>
                </a:solidFill>
              </a:rPr>
              <a:t>GeV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89723" y="2492685"/>
            <a:ext cx="1394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 = 100 </a:t>
            </a:r>
            <a:r>
              <a:rPr lang="en-US" dirty="0" err="1" smtClean="0">
                <a:solidFill>
                  <a:srgbClr val="0000FF"/>
                </a:solidFill>
              </a:rPr>
              <a:t>GeV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732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Pixel Size/Optical PSF Studies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1" y="1600200"/>
            <a:ext cx="5562600" cy="4525963"/>
          </a:xfrm>
        </p:spPr>
        <p:txBody>
          <a:bodyPr anchor="t">
            <a:normAutofit fontScale="62500" lnSpcReduction="20000"/>
          </a:bodyPr>
          <a:lstStyle/>
          <a:p>
            <a:r>
              <a:rPr lang="en-US" dirty="0" smtClean="0"/>
              <a:t>Intrinsic transverse angular size of a Cherenkov shower is ~1 </a:t>
            </a:r>
            <a:r>
              <a:rPr lang="en-US" dirty="0" err="1" smtClean="0"/>
              <a:t>arcminute</a:t>
            </a:r>
            <a:r>
              <a:rPr lang="en-US" dirty="0" smtClean="0"/>
              <a:t> – imaging resolution on this scale is needed for best reconstruction performance</a:t>
            </a:r>
            <a:endParaRPr lang="en-US" dirty="0"/>
          </a:p>
          <a:p>
            <a:r>
              <a:rPr lang="en-US" dirty="0" smtClean="0"/>
              <a:t>Need good PSF to realize full benefit of small pixels – ideally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pix</a:t>
            </a:r>
            <a:r>
              <a:rPr lang="en-US" dirty="0" smtClean="0"/>
              <a:t> &lt;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psf</a:t>
            </a:r>
            <a:r>
              <a:rPr lang="en-US" dirty="0" smtClean="0"/>
              <a:t> </a:t>
            </a:r>
          </a:p>
          <a:p>
            <a:r>
              <a:rPr lang="en-US" dirty="0" smtClean="0"/>
              <a:t>Range of simulated pixel sizes and optical PSFs</a:t>
            </a:r>
          </a:p>
          <a:p>
            <a:pPr lvl="1"/>
            <a:r>
              <a:rPr lang="en-US" dirty="0" err="1" smtClean="0"/>
              <a:t>D</a:t>
            </a:r>
            <a:r>
              <a:rPr lang="en-US" baseline="-25000" dirty="0" err="1" smtClean="0"/>
              <a:t>pix</a:t>
            </a:r>
            <a:r>
              <a:rPr lang="en-US" dirty="0" smtClean="0"/>
              <a:t> = 0.02-0.18 </a:t>
            </a:r>
            <a:r>
              <a:rPr lang="en-US" dirty="0" err="1" smtClean="0"/>
              <a:t>deg</a:t>
            </a:r>
            <a:endParaRPr lang="en-US" dirty="0" smtClean="0"/>
          </a:p>
          <a:p>
            <a:pPr lvl="1"/>
            <a:r>
              <a:rPr lang="en-US" dirty="0"/>
              <a:t>R</a:t>
            </a:r>
            <a:r>
              <a:rPr lang="en-US" baseline="-25000" dirty="0"/>
              <a:t>68 </a:t>
            </a:r>
            <a:r>
              <a:rPr lang="en-US" dirty="0"/>
              <a:t>= </a:t>
            </a:r>
            <a:r>
              <a:rPr lang="en-US" dirty="0" smtClean="0"/>
              <a:t>0.01-0.08 </a:t>
            </a:r>
            <a:r>
              <a:rPr lang="en-US" dirty="0" err="1" smtClean="0"/>
              <a:t>deg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CDB0-E659-2845-8AAD-A18CC78FC1B6}" type="datetime4">
              <a:rPr lang="en-US" smtClean="0"/>
              <a:t>February 23, 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Hexagon 9"/>
          <p:cNvSpPr>
            <a:spLocks noChangeAspect="1"/>
          </p:cNvSpPr>
          <p:nvPr/>
        </p:nvSpPr>
        <p:spPr>
          <a:xfrm>
            <a:off x="6160188" y="3794660"/>
            <a:ext cx="884600" cy="820305"/>
          </a:xfrm>
          <a:prstGeom prst="hexag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/>
          </p:cNvSpPr>
          <p:nvPr/>
        </p:nvSpPr>
        <p:spPr>
          <a:xfrm>
            <a:off x="6407460" y="2784764"/>
            <a:ext cx="301752" cy="3017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22120" y="3888356"/>
            <a:ext cx="1596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DC-MST</a:t>
            </a:r>
          </a:p>
          <a:p>
            <a:r>
              <a:rPr lang="en-US" dirty="0" err="1" smtClean="0">
                <a:solidFill>
                  <a:schemeClr val="accent5"/>
                </a:solidFill>
              </a:rPr>
              <a:t>D</a:t>
            </a:r>
            <a:r>
              <a:rPr lang="en-US" baseline="-25000" dirty="0" err="1" smtClean="0">
                <a:solidFill>
                  <a:schemeClr val="accent5"/>
                </a:solidFill>
              </a:rPr>
              <a:t>pix</a:t>
            </a:r>
            <a:r>
              <a:rPr lang="en-US" dirty="0" smtClean="0">
                <a:solidFill>
                  <a:schemeClr val="accent5"/>
                </a:solidFill>
              </a:rPr>
              <a:t> = 0.18 </a:t>
            </a:r>
            <a:r>
              <a:rPr lang="en-US" dirty="0" err="1" smtClean="0">
                <a:solidFill>
                  <a:schemeClr val="accent5"/>
                </a:solidFill>
              </a:rPr>
              <a:t>deg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22120" y="2606613"/>
            <a:ext cx="1711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SC-MST</a:t>
            </a:r>
          </a:p>
          <a:p>
            <a:r>
              <a:rPr lang="en-US" dirty="0" err="1" smtClean="0">
                <a:solidFill>
                  <a:schemeClr val="accent1"/>
                </a:solidFill>
              </a:rPr>
              <a:t>D</a:t>
            </a:r>
            <a:r>
              <a:rPr lang="en-US" baseline="-25000" dirty="0" err="1" smtClean="0">
                <a:solidFill>
                  <a:schemeClr val="accent1"/>
                </a:solidFill>
              </a:rPr>
              <a:t>pix</a:t>
            </a:r>
            <a:r>
              <a:rPr lang="en-US" dirty="0" smtClean="0">
                <a:solidFill>
                  <a:schemeClr val="accent1"/>
                </a:solidFill>
              </a:rPr>
              <a:t> = 0.067 </a:t>
            </a:r>
            <a:r>
              <a:rPr lang="en-US" dirty="0" err="1" smtClean="0">
                <a:solidFill>
                  <a:schemeClr val="accent1"/>
                </a:solidFill>
              </a:rPr>
              <a:t>deg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588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18187</TotalTime>
  <Words>1555</Words>
  <Application>Microsoft Macintosh PowerPoint</Application>
  <PresentationFormat>On-screen Show (4:3)</PresentationFormat>
  <Paragraphs>332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Twilight</vt:lpstr>
      <vt:lpstr>Simulation Studies of CTA Reconstruction Performance</vt:lpstr>
      <vt:lpstr>Scope of Study</vt:lpstr>
      <vt:lpstr>Idealized Detector Model</vt:lpstr>
      <vt:lpstr>Gamma-ray Reconstruction</vt:lpstr>
      <vt:lpstr>Likelihood Reconstruction</vt:lpstr>
      <vt:lpstr>Likelihood Reconstruction: Seeding</vt:lpstr>
      <vt:lpstr>Likelihood Reconstruction: Cleaning</vt:lpstr>
      <vt:lpstr>Likelihood Reconstruction: Cleaning</vt:lpstr>
      <vt:lpstr>Pixel Size/Optical PSF Studies</vt:lpstr>
      <vt:lpstr>Optical PSF</vt:lpstr>
      <vt:lpstr>Optical PSF</vt:lpstr>
      <vt:lpstr>Pixel Size</vt:lpstr>
      <vt:lpstr>Pixel Size/PSF:  Angular Resolution</vt:lpstr>
      <vt:lpstr>Pixel Size/PSF: Angular Resolution</vt:lpstr>
      <vt:lpstr>Pixel Size/PSF: Sensitivity</vt:lpstr>
      <vt:lpstr>Pixel Size/PSF: Energy Resolution</vt:lpstr>
      <vt:lpstr>Pixel Size/PSF: NSB</vt:lpstr>
      <vt:lpstr>Pixel Size/PSF: NSB</vt:lpstr>
      <vt:lpstr>Telescope Baseline</vt:lpstr>
      <vt:lpstr>Telescope Baseline</vt:lpstr>
      <vt:lpstr>Light Collection Area</vt:lpstr>
      <vt:lpstr>Light Collection Area:  Angular Resolution</vt:lpstr>
      <vt:lpstr>Light Collection Area:  Angular Resolution</vt:lpstr>
      <vt:lpstr>Light Collection Area: Sensitivity</vt:lpstr>
      <vt:lpstr>Light Collection Area: Sensitivity</vt:lpstr>
      <vt:lpstr>Geomagnetic Field</vt:lpstr>
      <vt:lpstr>Geomagnetic Field</vt:lpstr>
      <vt:lpstr>Geomagnetic Field: Angular Resolution</vt:lpstr>
      <vt:lpstr>Geomagnetic Field</vt:lpstr>
      <vt:lpstr>Background Rejection</vt:lpstr>
      <vt:lpstr>Conclusions</vt:lpstr>
      <vt:lpstr>Future Work</vt:lpstr>
      <vt:lpstr>Conclusions/Next Steps</vt:lpstr>
      <vt:lpstr>Event Containment</vt:lpstr>
    </vt:vector>
  </TitlesOfParts>
  <Company>UCLA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Wood</dc:creator>
  <cp:lastModifiedBy>Matthew Wood</cp:lastModifiedBy>
  <cp:revision>212</cp:revision>
  <dcterms:created xsi:type="dcterms:W3CDTF">2011-11-07T02:44:18Z</dcterms:created>
  <dcterms:modified xsi:type="dcterms:W3CDTF">2012-02-24T18:09:03Z</dcterms:modified>
</cp:coreProperties>
</file>