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7" r:id="rId4"/>
    <p:sldId id="257" r:id="rId5"/>
    <p:sldId id="268" r:id="rId6"/>
    <p:sldId id="263" r:id="rId7"/>
    <p:sldId id="260" r:id="rId8"/>
    <p:sldId id="266" r:id="rId9"/>
    <p:sldId id="259" r:id="rId10"/>
    <p:sldId id="261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D8EE"/>
    <a:srgbClr val="FF7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6" autoAdjust="0"/>
  </p:normalViewPr>
  <p:slideViewPr>
    <p:cSldViewPr snapToGrid="0" snapToObjects="1">
      <p:cViewPr varScale="1">
        <p:scale>
          <a:sx n="87" d="100"/>
          <a:sy n="87" d="100"/>
        </p:scale>
        <p:origin x="-1720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0A9C4-BF55-C44A-9B82-5B584514638B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36E05-7BAB-5B4C-9004-9A3FB7AA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00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851E5-7261-3243-9EB3-BF29D3B2D9CD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FFA54-8D8E-FE47-A301-F785C334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FFA54-8D8E-FE47-A301-F785C3344F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0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56916" y="6261983"/>
            <a:ext cx="2133600" cy="365125"/>
          </a:xfrm>
        </p:spPr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8077200" y="6270450"/>
            <a:ext cx="2133600" cy="368475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2431627" y="6270450"/>
            <a:ext cx="4572000" cy="365125"/>
          </a:xfrm>
        </p:spPr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39387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2" y="1189177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445" y="468490"/>
            <a:ext cx="6869572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57023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14017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8822" y="6486471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2212" y="6492875"/>
            <a:ext cx="2133600" cy="382022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Cta_logo_white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67" y="177800"/>
            <a:ext cx="1329265" cy="818978"/>
          </a:xfrm>
          <a:prstGeom prst="rect">
            <a:avLst/>
          </a:prstGeom>
        </p:spPr>
      </p:pic>
      <p:pic>
        <p:nvPicPr>
          <p:cNvPr id="12" name="Picture 11" descr="SLAC_logo_hires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038" y="1134680"/>
            <a:ext cx="1386958" cy="496419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310445" y="1574657"/>
            <a:ext cx="7185377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692" y="1825430"/>
            <a:ext cx="10025491" cy="2152650"/>
          </a:xfrm>
        </p:spPr>
        <p:txBody>
          <a:bodyPr/>
          <a:lstStyle/>
          <a:p>
            <a:r>
              <a:rPr lang="en-US" dirty="0" smtClean="0"/>
              <a:t>Image cleaning and moments reconstruction</a:t>
            </a:r>
            <a:br>
              <a:rPr lang="en-US" dirty="0" smtClean="0"/>
            </a:br>
            <a:r>
              <a:rPr lang="en-US" sz="3200" dirty="0" smtClean="0"/>
              <a:t>(for small pixels)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959" y="5054405"/>
            <a:ext cx="6172200" cy="685800"/>
          </a:xfrm>
        </p:spPr>
        <p:txBody>
          <a:bodyPr/>
          <a:lstStyle/>
          <a:p>
            <a:r>
              <a:rPr lang="en-US" dirty="0" smtClean="0"/>
              <a:t>Tobias Jogler, Jon </a:t>
            </a:r>
            <a:r>
              <a:rPr lang="en-US" dirty="0" err="1" smtClean="0"/>
              <a:t>Dumm</a:t>
            </a:r>
            <a:r>
              <a:rPr lang="en-US" dirty="0"/>
              <a:t> </a:t>
            </a:r>
            <a:r>
              <a:rPr lang="en-US" dirty="0" smtClean="0"/>
              <a:t>&amp; Matthew 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4" name="Picture 3" descr="model_cma_comp_020_06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049" y="1892276"/>
            <a:ext cx="5740669" cy="43267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20340" y="2506723"/>
            <a:ext cx="2378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reconstruction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CD 600 </a:t>
            </a:r>
            <a:r>
              <a:rPr lang="en-US" dirty="0" err="1" smtClean="0">
                <a:solidFill>
                  <a:srgbClr val="008000"/>
                </a:solidFill>
              </a:rPr>
              <a:t>phe</a:t>
            </a:r>
            <a:r>
              <a:rPr lang="en-US" dirty="0" smtClean="0">
                <a:solidFill>
                  <a:srgbClr val="008000"/>
                </a:solidFill>
              </a:rPr>
              <a:t>/deg</a:t>
            </a:r>
            <a:r>
              <a:rPr lang="en-US" baseline="30000" dirty="0" smtClean="0">
                <a:solidFill>
                  <a:srgbClr val="008000"/>
                </a:solidFill>
              </a:rPr>
              <a:t>2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CD 1000 </a:t>
            </a:r>
            <a:r>
              <a:rPr lang="en-US" dirty="0" err="1" smtClean="0">
                <a:solidFill>
                  <a:srgbClr val="0000FF"/>
                </a:solidFill>
              </a:rPr>
              <a:t>phe</a:t>
            </a:r>
            <a:r>
              <a:rPr lang="en-US" dirty="0" smtClean="0">
                <a:solidFill>
                  <a:srgbClr val="0000FF"/>
                </a:solidFill>
              </a:rPr>
              <a:t>/deg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445" y="1892276"/>
            <a:ext cx="2448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improves by a </a:t>
            </a:r>
          </a:p>
          <a:p>
            <a:r>
              <a:rPr lang="en-US" dirty="0" smtClean="0"/>
              <a:t>Factor of 2 @ E &gt; 1 </a:t>
            </a:r>
            <a:r>
              <a:rPr lang="en-US" dirty="0" err="1" smtClean="0"/>
              <a:t>TeV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Low energies: Softer cleaning required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2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del_cma_comp_sn_020_06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49" y="1892276"/>
            <a:ext cx="5970042" cy="44995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445" y="1892276"/>
            <a:ext cx="2448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improves by a </a:t>
            </a:r>
          </a:p>
          <a:p>
            <a:r>
              <a:rPr lang="en-US" dirty="0" smtClean="0"/>
              <a:t>Factor of 2 @ E &gt; 1 </a:t>
            </a:r>
            <a:r>
              <a:rPr lang="en-US" dirty="0" err="1" smtClean="0"/>
              <a:t>TeV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Low energies: Softer cleaning required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71415" y="2462932"/>
            <a:ext cx="2378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reconstruction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CD 600 </a:t>
            </a:r>
            <a:r>
              <a:rPr lang="en-US" dirty="0" err="1" smtClean="0">
                <a:solidFill>
                  <a:srgbClr val="008000"/>
                </a:solidFill>
              </a:rPr>
              <a:t>phe</a:t>
            </a:r>
            <a:r>
              <a:rPr lang="en-US" dirty="0" smtClean="0">
                <a:solidFill>
                  <a:srgbClr val="008000"/>
                </a:solidFill>
              </a:rPr>
              <a:t>/deg</a:t>
            </a:r>
            <a:r>
              <a:rPr lang="en-US" baseline="30000" dirty="0" smtClean="0">
                <a:solidFill>
                  <a:srgbClr val="008000"/>
                </a:solidFill>
              </a:rPr>
              <a:t>2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CD 1000 </a:t>
            </a:r>
            <a:r>
              <a:rPr lang="en-US" dirty="0" err="1" smtClean="0">
                <a:solidFill>
                  <a:srgbClr val="0000FF"/>
                </a:solidFill>
              </a:rPr>
              <a:t>phe</a:t>
            </a:r>
            <a:r>
              <a:rPr lang="en-US" dirty="0" smtClean="0">
                <a:solidFill>
                  <a:srgbClr val="0000FF"/>
                </a:solidFill>
              </a:rPr>
              <a:t>/deg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0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Improvements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726" y="2131491"/>
            <a:ext cx="7707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Implementing cleaning strength depending on the image intensity</a:t>
            </a:r>
            <a:br>
              <a:rPr lang="en-US" sz="2400" dirty="0" smtClean="0"/>
            </a:br>
            <a:r>
              <a:rPr lang="en-US" sz="2400" dirty="0" smtClean="0"/>
              <a:t>Requires two cleaning procedures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Find optimal cleaning parameters for gamma/hadron separation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Implement the new cleaning methods in the CTA-EU framework to cross check our results and produce a comparison sensitivity curve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6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cleaning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444" y="1839507"/>
            <a:ext cx="872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cleaning, ideally removes all pixels containing only noise from a shower image </a:t>
            </a:r>
            <a:endParaRPr lang="en-US" dirty="0"/>
          </a:p>
        </p:txBody>
      </p:sp>
      <p:pic>
        <p:nvPicPr>
          <p:cNvPr id="5" name="Picture 4" descr="single_telescope_images_unlclea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5" y="2738693"/>
            <a:ext cx="4309026" cy="3389344"/>
          </a:xfrm>
          <a:prstGeom prst="rect">
            <a:avLst/>
          </a:prstGeom>
        </p:spPr>
      </p:pic>
      <p:pic>
        <p:nvPicPr>
          <p:cNvPr id="6" name="Picture 5" descr="single_telescope_images_clean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9" r="4254"/>
          <a:stretch/>
        </p:blipFill>
        <p:spPr>
          <a:xfrm>
            <a:off x="4619471" y="2738693"/>
            <a:ext cx="4212491" cy="3389344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5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cleaning 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445" y="5840140"/>
            <a:ext cx="868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the photon density around a pixel to determine if it contains shower information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 descr="shower_images_big_pixe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5" y="2025701"/>
            <a:ext cx="3683432" cy="3683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5492" y="1638334"/>
            <a:ext cx="161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Pixel 0.16 </a:t>
            </a:r>
            <a:r>
              <a:rPr lang="en-US" b="1" dirty="0" err="1" smtClean="0"/>
              <a:t>deg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018412" y="1656369"/>
            <a:ext cx="3684820" cy="4052764"/>
            <a:chOff x="5018412" y="1656369"/>
            <a:chExt cx="3684820" cy="4052764"/>
          </a:xfrm>
        </p:grpSpPr>
        <p:pic>
          <p:nvPicPr>
            <p:cNvPr id="5" name="Picture 4" descr="shower_images_small_pixel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8412" y="2024313"/>
              <a:ext cx="3684820" cy="368482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053731" y="1656369"/>
              <a:ext cx="1614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Pixel 0.02 </a:t>
              </a:r>
              <a:r>
                <a:rPr lang="en-US" b="1" dirty="0" err="1" smtClean="0"/>
                <a:t>deg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388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cleaning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445" y="1729771"/>
            <a:ext cx="5878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Aperture cleaning: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Sums the weighted charge of all pixels inside a ring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Accounts for pixel fractions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320228" y="3062809"/>
            <a:ext cx="2481705" cy="2594038"/>
            <a:chOff x="2721698" y="3315092"/>
            <a:chExt cx="2481705" cy="2594038"/>
          </a:xfrm>
        </p:grpSpPr>
        <p:grpSp>
          <p:nvGrpSpPr>
            <p:cNvPr id="44" name="Group 43"/>
            <p:cNvGrpSpPr/>
            <p:nvPr/>
          </p:nvGrpSpPr>
          <p:grpSpPr>
            <a:xfrm>
              <a:off x="2721698" y="3315092"/>
              <a:ext cx="2481705" cy="510973"/>
              <a:chOff x="2773675" y="3752009"/>
              <a:chExt cx="2481705" cy="5109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773675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70016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66357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262698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759039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721698" y="3840664"/>
              <a:ext cx="2481705" cy="510973"/>
              <a:chOff x="2926075" y="3904409"/>
              <a:chExt cx="2481705" cy="5109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26075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22416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918757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415098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11439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721698" y="4359828"/>
              <a:ext cx="2481705" cy="510973"/>
              <a:chOff x="3021845" y="4056809"/>
              <a:chExt cx="2481705" cy="510973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021845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18186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14527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10868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007209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721698" y="4887184"/>
              <a:ext cx="2481705" cy="510973"/>
              <a:chOff x="3230875" y="4209209"/>
              <a:chExt cx="2481705" cy="51097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230875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27216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223557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719898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216239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721698" y="5398157"/>
              <a:ext cx="2481705" cy="510973"/>
              <a:chOff x="2721698" y="5398157"/>
              <a:chExt cx="2481705" cy="510973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21698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18039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714380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210721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707062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</p:grpSp>
      <p:sp>
        <p:nvSpPr>
          <p:cNvPr id="45" name="Oval 44"/>
          <p:cNvSpPr/>
          <p:nvPr/>
        </p:nvSpPr>
        <p:spPr>
          <a:xfrm>
            <a:off x="3910573" y="3737409"/>
            <a:ext cx="1276465" cy="1266568"/>
          </a:xfrm>
          <a:prstGeom prst="ellipse">
            <a:avLst/>
          </a:prstGeom>
          <a:solidFill>
            <a:srgbClr val="FF0000">
              <a:alpha val="42000"/>
            </a:srgbClr>
          </a:solidFill>
          <a:ln w="38100" cmpd="sng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444" y="468490"/>
            <a:ext cx="7514235" cy="914400"/>
          </a:xfrm>
        </p:spPr>
        <p:txBody>
          <a:bodyPr/>
          <a:lstStyle/>
          <a:p>
            <a:r>
              <a:rPr lang="en-US" dirty="0" smtClean="0"/>
              <a:t>The cleaning algorithm 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445" y="1729771"/>
            <a:ext cx="6647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Gaussian Cleaning 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Integrates the weighted charge of all pixels inside a </a:t>
            </a:r>
            <a:r>
              <a:rPr lang="en-US" dirty="0" err="1" smtClean="0"/>
              <a:t>gaussian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Accounts for pixel fractions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320228" y="3062809"/>
            <a:ext cx="2481705" cy="2594038"/>
            <a:chOff x="2721698" y="3315092"/>
            <a:chExt cx="2481705" cy="2594038"/>
          </a:xfrm>
        </p:grpSpPr>
        <p:grpSp>
          <p:nvGrpSpPr>
            <p:cNvPr id="44" name="Group 43"/>
            <p:cNvGrpSpPr/>
            <p:nvPr/>
          </p:nvGrpSpPr>
          <p:grpSpPr>
            <a:xfrm>
              <a:off x="2721698" y="3315092"/>
              <a:ext cx="2481705" cy="510973"/>
              <a:chOff x="2773675" y="3752009"/>
              <a:chExt cx="2481705" cy="5109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773675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70016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66357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262698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759039" y="37520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721698" y="3840664"/>
              <a:ext cx="2481705" cy="510973"/>
              <a:chOff x="2926075" y="3904409"/>
              <a:chExt cx="2481705" cy="5109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26075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22416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918757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415098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911439" y="39044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721698" y="4359828"/>
              <a:ext cx="2481705" cy="510973"/>
              <a:chOff x="3021845" y="4056809"/>
              <a:chExt cx="2481705" cy="510973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021845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18186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14527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10868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007209" y="40568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721698" y="4887184"/>
              <a:ext cx="2481705" cy="510973"/>
              <a:chOff x="3230875" y="4209209"/>
              <a:chExt cx="2481705" cy="51097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230875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27216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223557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719898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216239" y="4209209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721698" y="5398157"/>
              <a:ext cx="2481705" cy="510973"/>
              <a:chOff x="2721698" y="5398157"/>
              <a:chExt cx="2481705" cy="510973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21698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18039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714380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210721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707062" y="5398157"/>
                <a:ext cx="496341" cy="5109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/>
                </a:r>
              </a:p>
              <a:p>
                <a:pPr algn="ctr"/>
                <a:r>
                  <a:rPr lang="en-US" dirty="0" smtClean="0"/>
                  <a:t/>
                </a:r>
                <a:endParaRPr lang="en-US" dirty="0"/>
              </a:p>
            </p:txBody>
          </p:sp>
        </p:grpSp>
      </p:grpSp>
      <p:sp>
        <p:nvSpPr>
          <p:cNvPr id="45" name="Oval 44"/>
          <p:cNvSpPr/>
          <p:nvPr/>
        </p:nvSpPr>
        <p:spPr>
          <a:xfrm>
            <a:off x="3910573" y="3737409"/>
            <a:ext cx="1276465" cy="1266568"/>
          </a:xfrm>
          <a:prstGeom prst="ellipse">
            <a:avLst/>
          </a:prstGeom>
          <a:gradFill flip="none" rotWithShape="1">
            <a:gsLst>
              <a:gs pos="0">
                <a:srgbClr val="FF0000">
                  <a:alpha val="80000"/>
                </a:srgbClr>
              </a:gs>
              <a:gs pos="100000">
                <a:srgbClr val="FFFFFF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rgbClr val="FF778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445" y="6087889"/>
            <a:ext cx="530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Might preserve </a:t>
            </a:r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err="1" smtClean="0"/>
              <a:t>subshowers</a:t>
            </a:r>
            <a:r>
              <a:rPr lang="en-US" dirty="0" smtClean="0"/>
              <a:t> in the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6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 Telescope Array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445" y="1927102"/>
            <a:ext cx="86237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61 MSTs with 120 m spacing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Tested only gamma-rays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r>
              <a:rPr lang="en-US" sz="2400" dirty="0" smtClean="0"/>
              <a:t>Schwarzschild-</a:t>
            </a:r>
            <a:r>
              <a:rPr lang="en-US" sz="2400" dirty="0" err="1" smtClean="0"/>
              <a:t>Couder</a:t>
            </a:r>
            <a:r>
              <a:rPr lang="en-US" sz="2400" dirty="0" smtClean="0"/>
              <a:t> Telescope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Small pixels: 0.06 </a:t>
            </a:r>
            <a:r>
              <a:rPr lang="en-US" sz="2400" dirty="0" err="1"/>
              <a:t>deg</a:t>
            </a:r>
            <a:r>
              <a:rPr lang="en-US" sz="2400" dirty="0"/>
              <a:t> diameter and </a:t>
            </a:r>
            <a:r>
              <a:rPr lang="en-US" sz="2400" dirty="0" err="1"/>
              <a:t>psf</a:t>
            </a:r>
            <a:r>
              <a:rPr lang="en-US" sz="2400" dirty="0"/>
              <a:t> 0.02 </a:t>
            </a:r>
            <a:r>
              <a:rPr lang="en-US" sz="2400" dirty="0" err="1"/>
              <a:t>deg</a:t>
            </a:r>
            <a:r>
              <a:rPr lang="en-US" sz="2400" dirty="0"/>
              <a:t> </a:t>
            </a:r>
            <a:r>
              <a:rPr lang="en-US" sz="2400" dirty="0" smtClean="0"/>
              <a:t>(SCT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Davis-Cotton Telescope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Large pixels: 0.16 </a:t>
            </a:r>
            <a:r>
              <a:rPr lang="en-US" sz="2400" dirty="0" err="1" smtClean="0"/>
              <a:t>deg</a:t>
            </a:r>
            <a:r>
              <a:rPr lang="en-US" sz="2400" dirty="0" smtClean="0"/>
              <a:t> diameter and </a:t>
            </a:r>
            <a:r>
              <a:rPr lang="en-US" sz="2400" dirty="0" err="1" smtClean="0"/>
              <a:t>psf</a:t>
            </a:r>
            <a:r>
              <a:rPr lang="en-US" sz="2400" dirty="0" smtClean="0"/>
              <a:t> 0.08 </a:t>
            </a:r>
            <a:r>
              <a:rPr lang="en-US" sz="2400" dirty="0" err="1" smtClean="0"/>
              <a:t>deg</a:t>
            </a:r>
            <a:r>
              <a:rPr lang="en-US" sz="2400" dirty="0" smtClean="0"/>
              <a:t> (DCT)</a:t>
            </a:r>
          </a:p>
          <a:p>
            <a:endParaRPr lang="en-US" sz="2400" dirty="0" smtClean="0"/>
          </a:p>
          <a:p>
            <a:r>
              <a:rPr lang="en-US" sz="2400" dirty="0" smtClean="0"/>
              <a:t>Optimizing the angular resolution by tuning the image cleaning		Equal to optimizing point source sensitivity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66392" y="5844147"/>
            <a:ext cx="1109469" cy="0"/>
          </a:xfrm>
          <a:prstGeom prst="straightConnector1">
            <a:avLst/>
          </a:prstGeom>
          <a:ln w="762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3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Cleaning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445" y="1716756"/>
            <a:ext cx="869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for best cleaning density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848" y="5443927"/>
            <a:ext cx="315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Cleaning density must be function of energy (~</a:t>
            </a:r>
            <a:r>
              <a:rPr lang="en-US" dirty="0"/>
              <a:t> </a:t>
            </a:r>
            <a:r>
              <a:rPr lang="en-US" dirty="0" smtClean="0"/>
              <a:t>image intensity)</a:t>
            </a:r>
            <a:endParaRPr lang="en-US" dirty="0"/>
          </a:p>
        </p:txBody>
      </p:sp>
      <p:pic>
        <p:nvPicPr>
          <p:cNvPr id="8" name="Picture 7" descr="cma_ang_res_020_060_th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77" y="2387224"/>
            <a:ext cx="5280697" cy="39800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43690" y="2890653"/>
            <a:ext cx="2047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CD 1000 </a:t>
            </a:r>
            <a:r>
              <a:rPr lang="en-US" b="1" dirty="0" err="1" smtClean="0">
                <a:solidFill>
                  <a:srgbClr val="0000FF"/>
                </a:solidFill>
              </a:rPr>
              <a:t>phe</a:t>
            </a:r>
            <a:r>
              <a:rPr lang="en-US" b="1" dirty="0" smtClean="0">
                <a:solidFill>
                  <a:srgbClr val="0000FF"/>
                </a:solidFill>
              </a:rPr>
              <a:t>/deg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b="1" dirty="0">
                <a:solidFill>
                  <a:srgbClr val="FF0000"/>
                </a:solidFill>
              </a:rPr>
              <a:t>CD </a:t>
            </a:r>
            <a:r>
              <a:rPr lang="en-US" b="1" dirty="0" smtClean="0">
                <a:solidFill>
                  <a:srgbClr val="FF0000"/>
                </a:solidFill>
              </a:rPr>
              <a:t>500 </a:t>
            </a:r>
            <a:r>
              <a:rPr lang="en-US" b="1" dirty="0" err="1">
                <a:solidFill>
                  <a:srgbClr val="FF0000"/>
                </a:solidFill>
              </a:rPr>
              <a:t>phe</a:t>
            </a:r>
            <a:r>
              <a:rPr lang="en-US" b="1" dirty="0">
                <a:solidFill>
                  <a:srgbClr val="FF0000"/>
                </a:solidFill>
              </a:rPr>
              <a:t>/deg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b="1" dirty="0">
                <a:solidFill>
                  <a:srgbClr val="008000"/>
                </a:solidFill>
              </a:rPr>
              <a:t>CD 4</a:t>
            </a:r>
            <a:r>
              <a:rPr lang="en-US" b="1" dirty="0" smtClean="0">
                <a:solidFill>
                  <a:srgbClr val="008000"/>
                </a:solidFill>
              </a:rPr>
              <a:t>00 </a:t>
            </a:r>
            <a:r>
              <a:rPr lang="en-US" b="1" dirty="0" err="1">
                <a:solidFill>
                  <a:srgbClr val="008000"/>
                </a:solidFill>
              </a:rPr>
              <a:t>phe</a:t>
            </a:r>
            <a:r>
              <a:rPr lang="en-US" b="1" dirty="0">
                <a:solidFill>
                  <a:srgbClr val="008000"/>
                </a:solidFill>
              </a:rPr>
              <a:t>/</a:t>
            </a:r>
            <a:r>
              <a:rPr lang="en-US" b="1" dirty="0" smtClean="0">
                <a:solidFill>
                  <a:srgbClr val="008000"/>
                </a:solidFill>
              </a:rPr>
              <a:t>deg</a:t>
            </a:r>
            <a:r>
              <a:rPr lang="en-US" b="1" baseline="30000" dirty="0" smtClean="0">
                <a:solidFill>
                  <a:srgbClr val="008000"/>
                </a:solidFill>
              </a:rPr>
              <a:t>2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4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Cleaning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445" y="1716756"/>
            <a:ext cx="869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for best cleaning radius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848" y="5541863"/>
            <a:ext cx="315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Cleaning radius of 0.12 </a:t>
            </a:r>
            <a:r>
              <a:rPr lang="en-US" dirty="0" err="1" smtClean="0"/>
              <a:t>deg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seems to be the best</a:t>
            </a:r>
            <a:endParaRPr lang="en-US" dirty="0"/>
          </a:p>
        </p:txBody>
      </p:sp>
      <p:pic>
        <p:nvPicPr>
          <p:cNvPr id="2" name="Picture 1" descr="cma_500_crstudy_080_160_pixel_ang_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77" y="2316470"/>
            <a:ext cx="5177851" cy="39025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69914" y="2890653"/>
            <a:ext cx="1420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CR 0.12 </a:t>
            </a:r>
            <a:r>
              <a:rPr lang="en-US" b="1" dirty="0" err="1" smtClean="0">
                <a:solidFill>
                  <a:srgbClr val="0000FF"/>
                </a:solidFill>
              </a:rPr>
              <a:t>deg</a:t>
            </a:r>
            <a:endParaRPr lang="en-US" b="1" baseline="30000" dirty="0" smtClean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CR 0.16 </a:t>
            </a:r>
            <a:r>
              <a:rPr lang="en-US" b="1" dirty="0" err="1">
                <a:solidFill>
                  <a:srgbClr val="008000"/>
                </a:solidFill>
              </a:rPr>
              <a:t>deg</a:t>
            </a:r>
            <a:endParaRPr lang="en-US" b="1" baseline="30000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CR 0.20 </a:t>
            </a:r>
            <a:r>
              <a:rPr lang="en-US" b="1" dirty="0" err="1" smtClean="0">
                <a:solidFill>
                  <a:srgbClr val="FF0000"/>
                </a:solidFill>
              </a:rPr>
              <a:t>deg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5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 Cleaning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445" y="1786233"/>
            <a:ext cx="396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Scanning cleaning density parameter</a:t>
            </a:r>
            <a:endParaRPr lang="en-US" dirty="0"/>
          </a:p>
        </p:txBody>
      </p:sp>
      <p:pic>
        <p:nvPicPr>
          <p:cNvPr id="6" name="Picture 5" descr="cmg_cdstudy_020_060_ang_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371" y="2481873"/>
            <a:ext cx="3700833" cy="2789298"/>
          </a:xfrm>
          <a:prstGeom prst="rect">
            <a:avLst/>
          </a:prstGeom>
        </p:spPr>
      </p:pic>
      <p:pic>
        <p:nvPicPr>
          <p:cNvPr id="7" name="Picture 6" descr="cmg_cdstudy_020_060_s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5" y="2481872"/>
            <a:ext cx="3700834" cy="27892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0445" y="5722908"/>
            <a:ext cx="8358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get optimal performance in the whole energy range the cleaning must be a function of energy (~ image intensity)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36798" y="2815791"/>
            <a:ext cx="113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Pixel 0.16 </a:t>
            </a:r>
            <a:r>
              <a:rPr lang="en-US" sz="1200" b="1" dirty="0" err="1" smtClean="0">
                <a:solidFill>
                  <a:schemeClr val="bg1"/>
                </a:solidFill>
              </a:rPr>
              <a:t>deg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rgbClr val="0000FF"/>
                </a:solidFill>
              </a:rPr>
              <a:t>CD 1000</a:t>
            </a:r>
          </a:p>
          <a:p>
            <a:r>
              <a:rPr lang="en-US" sz="1200" b="1" dirty="0" smtClean="0">
                <a:solidFill>
                  <a:srgbClr val="73D8EE"/>
                </a:solidFill>
              </a:rPr>
              <a:t>CD 600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CD 400</a:t>
            </a:r>
          </a:p>
          <a:p>
            <a:r>
              <a:rPr lang="en-US" sz="1200" b="1" dirty="0" smtClean="0">
                <a:solidFill>
                  <a:srgbClr val="008000"/>
                </a:solidFill>
              </a:rPr>
              <a:t>CD 300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CTA-US meeting SLAC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80017" y="2813925"/>
            <a:ext cx="113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Pixel 0.16 </a:t>
            </a:r>
            <a:r>
              <a:rPr lang="en-US" sz="1200" b="1" dirty="0" err="1" smtClean="0">
                <a:solidFill>
                  <a:schemeClr val="bg1"/>
                </a:solidFill>
              </a:rPr>
              <a:t>deg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rgbClr val="0000FF"/>
                </a:solidFill>
              </a:rPr>
              <a:t>CD 1000</a:t>
            </a:r>
          </a:p>
          <a:p>
            <a:r>
              <a:rPr lang="en-US" sz="1200" b="1" dirty="0" smtClean="0">
                <a:solidFill>
                  <a:srgbClr val="73D8EE"/>
                </a:solidFill>
              </a:rPr>
              <a:t>CD 600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CD 400</a:t>
            </a:r>
          </a:p>
          <a:p>
            <a:r>
              <a:rPr lang="en-US" sz="1200" b="1" dirty="0" smtClean="0">
                <a:solidFill>
                  <a:srgbClr val="008000"/>
                </a:solidFill>
              </a:rPr>
              <a:t>CD 300</a:t>
            </a:r>
          </a:p>
        </p:txBody>
      </p:sp>
    </p:spTree>
    <p:extLst>
      <p:ext uri="{BB962C8B-B14F-4D97-AF65-F5344CB8AC3E}">
        <p14:creationId xmlns:p14="http://schemas.microsoft.com/office/powerpoint/2010/main" val="183334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3488</TotalTime>
  <Words>756</Words>
  <Application>Microsoft Macintosh PowerPoint</Application>
  <PresentationFormat>On-screen Show (4:3)</PresentationFormat>
  <Paragraphs>257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Image cleaning and moments reconstruction (for small pixels)</vt:lpstr>
      <vt:lpstr>Image cleaning</vt:lpstr>
      <vt:lpstr>The cleaning algorithms</vt:lpstr>
      <vt:lpstr>The cleaning algorithms</vt:lpstr>
      <vt:lpstr>The cleaning algorithm II</vt:lpstr>
      <vt:lpstr>Test  Telescope Array</vt:lpstr>
      <vt:lpstr>Aperture Cleaning</vt:lpstr>
      <vt:lpstr>Aperture Cleaning</vt:lpstr>
      <vt:lpstr>Gauss Cleaning</vt:lpstr>
      <vt:lpstr>Comparison</vt:lpstr>
      <vt:lpstr>Comparison</vt:lpstr>
      <vt:lpstr>Future Improvements</vt:lpstr>
    </vt:vector>
  </TitlesOfParts>
  <Company>SLAC/Stanford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cleaning for small pixels</dc:title>
  <dc:creator>Tobias Jogler</dc:creator>
  <cp:lastModifiedBy>Tobias Jogler</cp:lastModifiedBy>
  <cp:revision>49</cp:revision>
  <dcterms:created xsi:type="dcterms:W3CDTF">2012-02-21T20:26:50Z</dcterms:created>
  <dcterms:modified xsi:type="dcterms:W3CDTF">2012-02-24T06:35:46Z</dcterms:modified>
</cp:coreProperties>
</file>