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1" r:id="rId5"/>
    <p:sldId id="262" r:id="rId6"/>
    <p:sldId id="274" r:id="rId7"/>
    <p:sldId id="263" r:id="rId8"/>
    <p:sldId id="273" r:id="rId9"/>
    <p:sldId id="264" r:id="rId10"/>
    <p:sldId id="265" r:id="rId11"/>
    <p:sldId id="266" r:id="rId12"/>
    <p:sldId id="276" r:id="rId13"/>
    <p:sldId id="267" r:id="rId14"/>
    <p:sldId id="268" r:id="rId15"/>
    <p:sldId id="269" r:id="rId16"/>
    <p:sldId id="275" r:id="rId17"/>
    <p:sldId id="270"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625" autoAdjust="0"/>
  </p:normalViewPr>
  <p:slideViewPr>
    <p:cSldViewPr snapToGrid="0" snapToObjects="1">
      <p:cViewPr varScale="1">
        <p:scale>
          <a:sx n="116" d="100"/>
          <a:sy n="116" d="100"/>
        </p:scale>
        <p:origin x="-58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778F24D-EB19-4AE0-B015-2BEA6D5224F2}" type="datetimeFigureOut">
              <a:rPr lang="en-US" smtClean="0"/>
              <a:t>2/23/12</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2/23/12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2/23/12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2/23/12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2/23/12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8F24D-EB19-4AE0-B015-2BEA6D5224F2}" type="datetimeFigureOut">
              <a:rPr lang="en-US" smtClean="0"/>
              <a:t>2/23/12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778F24D-EB19-4AE0-B015-2BEA6D5224F2}" type="datetimeFigureOut">
              <a:rPr lang="en-US" smtClean="0"/>
              <a:t>2/23/12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778F24D-EB19-4AE0-B015-2BEA6D5224F2}" type="datetimeFigureOut">
              <a:rPr lang="en-US" smtClean="0"/>
              <a:t>2/23/12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778F24D-EB19-4AE0-B015-2BEA6D5224F2}" type="datetimeFigureOut">
              <a:rPr lang="en-US" smtClean="0"/>
              <a:t>2/23/12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D9BD3-E57B-4194-A545-2804EB95D970}"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8F24D-EB19-4AE0-B015-2BEA6D5224F2}" type="datetimeFigureOut">
              <a:rPr lang="en-US" smtClean="0"/>
              <a:t>2/23/12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2/23/12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2/23/12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90D9BD3-E57B-4194-A545-2804EB95D970}" type="slidenum">
              <a:rPr lang="en-US" smtClean="0"/>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8F24D-EB19-4AE0-B015-2BEA6D5224F2}" type="datetimeFigureOut">
              <a:rPr lang="en-US" smtClean="0"/>
              <a:t>2/23/12</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emf"/><Relationship Id="rId3" Type="http://schemas.openxmlformats.org/officeDocument/2006/relationships/image" Target="../media/image1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emf"/><Relationship Id="rId3" Type="http://schemas.openxmlformats.org/officeDocument/2006/relationships/image" Target="../media/image1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emf"/><Relationship Id="rId3" Type="http://schemas.openxmlformats.org/officeDocument/2006/relationships/image" Target="../media/image2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On SCT Documentation Development</a:t>
            </a:r>
            <a:endParaRPr lang="en-US" dirty="0"/>
          </a:p>
        </p:txBody>
      </p:sp>
      <p:sp>
        <p:nvSpPr>
          <p:cNvPr id="3" name="Subtitle 2"/>
          <p:cNvSpPr>
            <a:spLocks noGrp="1"/>
          </p:cNvSpPr>
          <p:nvPr>
            <p:ph type="subTitle" idx="1"/>
          </p:nvPr>
        </p:nvSpPr>
        <p:spPr/>
        <p:txBody>
          <a:bodyPr/>
          <a:lstStyle/>
          <a:p>
            <a:r>
              <a:rPr lang="en-US" dirty="0" smtClean="0"/>
              <a:t>Vladimir V Vassiliev, UCLA</a:t>
            </a:r>
            <a:endParaRPr lang="en-US" dirty="0"/>
          </a:p>
        </p:txBody>
      </p:sp>
    </p:spTree>
    <p:extLst>
      <p:ext uri="{BB962C8B-B14F-4D97-AF65-F5344CB8AC3E}">
        <p14:creationId xmlns:p14="http://schemas.microsoft.com/office/powerpoint/2010/main" val="1138065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Interface Control Documents</a:t>
            </a:r>
            <a:br>
              <a:rPr lang="en-US" sz="4400" dirty="0" smtClean="0"/>
            </a:br>
            <a:r>
              <a:rPr lang="en-US" sz="2800" dirty="0" smtClean="0"/>
              <a:t>Request 3</a:t>
            </a:r>
            <a:endParaRPr lang="en-US" sz="4400" dirty="0"/>
          </a:p>
        </p:txBody>
      </p:sp>
      <p:sp>
        <p:nvSpPr>
          <p:cNvPr id="3" name="TextBox 2"/>
          <p:cNvSpPr txBox="1"/>
          <p:nvPr/>
        </p:nvSpPr>
        <p:spPr>
          <a:xfrm>
            <a:off x="821811" y="2109782"/>
            <a:ext cx="7652464" cy="4124206"/>
          </a:xfrm>
          <a:prstGeom prst="rect">
            <a:avLst/>
          </a:prstGeom>
          <a:noFill/>
        </p:spPr>
        <p:txBody>
          <a:bodyPr wrap="square" rtlCol="0">
            <a:spAutoFit/>
          </a:bodyPr>
          <a:lstStyle/>
          <a:p>
            <a:r>
              <a:rPr lang="en-US" sz="2000" b="1" dirty="0" smtClean="0"/>
              <a:t>Define list of required ICDs but not necessarily define full content</a:t>
            </a:r>
          </a:p>
          <a:p>
            <a:endParaRPr lang="en-US" dirty="0"/>
          </a:p>
          <a:p>
            <a:r>
              <a:rPr lang="en-US" sz="1600" dirty="0" smtClean="0"/>
              <a:t>Example (by M. </a:t>
            </a:r>
            <a:r>
              <a:rPr lang="en-US" sz="1600" dirty="0" err="1" smtClean="0"/>
              <a:t>Errando</a:t>
            </a:r>
            <a:r>
              <a:rPr lang="en-US" sz="1600" dirty="0" smtClean="0"/>
              <a:t>) :</a:t>
            </a:r>
          </a:p>
          <a:p>
            <a:endParaRPr lang="en-US" sz="1600" dirty="0"/>
          </a:p>
          <a:p>
            <a:r>
              <a:rPr lang="en-US" sz="1600" dirty="0" smtClean="0"/>
              <a:t>Stray </a:t>
            </a:r>
            <a:r>
              <a:rPr lang="en-US" sz="1600" dirty="0"/>
              <a:t>Light </a:t>
            </a:r>
            <a:r>
              <a:rPr lang="en-US" sz="1600" dirty="0" smtClean="0"/>
              <a:t>Control:</a:t>
            </a:r>
            <a:endParaRPr lang="en-US" sz="1600" dirty="0"/>
          </a:p>
          <a:p>
            <a:pPr marL="285750" indent="-285750">
              <a:buFontTx/>
              <a:buChar char="•"/>
            </a:pPr>
            <a:r>
              <a:rPr lang="en-US" sz="1600" dirty="0" smtClean="0"/>
              <a:t>ICD 1 with SCT-CAM (</a:t>
            </a:r>
            <a:r>
              <a:rPr lang="en-US" sz="1600" dirty="0" err="1" smtClean="0"/>
              <a:t>Photosensors</a:t>
            </a:r>
            <a:r>
              <a:rPr lang="en-US" sz="1600" dirty="0" smtClean="0"/>
              <a:t>)</a:t>
            </a:r>
          </a:p>
          <a:p>
            <a:r>
              <a:rPr lang="en-US" sz="1600" dirty="0"/>
              <a:t> </a:t>
            </a:r>
            <a:r>
              <a:rPr lang="en-US" sz="1600" dirty="0" smtClean="0"/>
              <a:t>            Angular </a:t>
            </a:r>
            <a:r>
              <a:rPr lang="en-US" sz="1600" dirty="0"/>
              <a:t>acceptance curve of the chosen </a:t>
            </a:r>
            <a:r>
              <a:rPr lang="en-US" sz="1600" dirty="0" smtClean="0"/>
              <a:t>photo-sensor</a:t>
            </a:r>
          </a:p>
          <a:p>
            <a:endParaRPr lang="en-US" sz="1600" dirty="0"/>
          </a:p>
          <a:p>
            <a:pPr marL="285750" indent="-285750">
              <a:buFont typeface="Arial"/>
              <a:buChar char="•"/>
            </a:pPr>
            <a:r>
              <a:rPr lang="en-US" sz="1600" dirty="0" smtClean="0"/>
              <a:t>ICD 2 with SCT-CAM (Camera mechanical structure &amp; Aux)</a:t>
            </a:r>
          </a:p>
          <a:p>
            <a:r>
              <a:rPr lang="en-US" sz="1600" dirty="0" smtClean="0"/>
              <a:t>             Definition of camera entrance window and camera mechanical support</a:t>
            </a:r>
          </a:p>
          <a:p>
            <a:endParaRPr lang="en-US" sz="1600" dirty="0"/>
          </a:p>
          <a:p>
            <a:pPr marL="285750" indent="-285750">
              <a:buFont typeface="Arial"/>
              <a:buChar char="•"/>
            </a:pPr>
            <a:r>
              <a:rPr lang="en-US" sz="1600" dirty="0" smtClean="0"/>
              <a:t>ICD </a:t>
            </a:r>
            <a:r>
              <a:rPr lang="en-US" sz="1600" dirty="0"/>
              <a:t>3</a:t>
            </a:r>
            <a:r>
              <a:rPr lang="en-US" sz="1600" dirty="0" smtClean="0"/>
              <a:t> with SCT-MECH </a:t>
            </a:r>
          </a:p>
          <a:p>
            <a:r>
              <a:rPr lang="en-US" sz="1600" dirty="0" smtClean="0"/>
              <a:t>             Position of baffles, weight, material, etc.</a:t>
            </a:r>
          </a:p>
          <a:p>
            <a:endParaRPr lang="en-US" sz="1600" dirty="0" smtClean="0"/>
          </a:p>
          <a:p>
            <a:pPr marL="285750" indent="-285750">
              <a:buFont typeface="Arial"/>
              <a:buChar char="•"/>
            </a:pPr>
            <a:r>
              <a:rPr lang="en-US" sz="1600" dirty="0" smtClean="0"/>
              <a:t>ICD 4 with OBS-SOUTH</a:t>
            </a:r>
            <a:endParaRPr lang="en-US" sz="1600" dirty="0"/>
          </a:p>
          <a:p>
            <a:r>
              <a:rPr lang="en-US" sz="1600" dirty="0" smtClean="0"/>
              <a:t>             Background light distribution as function of solid angle (snow, etc.)</a:t>
            </a:r>
            <a:endParaRPr lang="en-US" sz="1600" dirty="0"/>
          </a:p>
        </p:txBody>
      </p:sp>
    </p:spTree>
    <p:extLst>
      <p:ext uri="{BB962C8B-B14F-4D97-AF65-F5344CB8AC3E}">
        <p14:creationId xmlns:p14="http://schemas.microsoft.com/office/powerpoint/2010/main" val="529431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7236"/>
            <a:ext cx="8225563" cy="1371600"/>
          </a:xfrm>
        </p:spPr>
        <p:txBody>
          <a:bodyPr/>
          <a:lstStyle/>
          <a:p>
            <a:r>
              <a:rPr lang="en-US" sz="4800" dirty="0" smtClean="0"/>
              <a:t>Specs Level A</a:t>
            </a:r>
            <a:br>
              <a:rPr lang="en-US" sz="4800" dirty="0" smtClean="0"/>
            </a:br>
            <a:r>
              <a:rPr lang="en-US" sz="2800" dirty="0" smtClean="0"/>
              <a:t>Preliminary CTA System Performance Requirements</a:t>
            </a:r>
            <a:endParaRPr lang="en-US" sz="2800" dirty="0"/>
          </a:p>
        </p:txBody>
      </p:sp>
      <p:pic>
        <p:nvPicPr>
          <p:cNvPr id="3" name="Picture 2" descr="LevelA-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586" y="1631401"/>
            <a:ext cx="3778250" cy="5346700"/>
          </a:xfrm>
          <a:prstGeom prst="rect">
            <a:avLst/>
          </a:prstGeom>
        </p:spPr>
      </p:pic>
      <p:pic>
        <p:nvPicPr>
          <p:cNvPr id="4" name="Picture 3" descr="LevelA-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872" y="1631401"/>
            <a:ext cx="3778250" cy="5346700"/>
          </a:xfrm>
          <a:prstGeom prst="rect">
            <a:avLst/>
          </a:prstGeom>
        </p:spPr>
      </p:pic>
    </p:spTree>
    <p:extLst>
      <p:ext uri="{BB962C8B-B14F-4D97-AF65-F5344CB8AC3E}">
        <p14:creationId xmlns:p14="http://schemas.microsoft.com/office/powerpoint/2010/main" val="2104404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41" y="67236"/>
            <a:ext cx="9042734" cy="1371600"/>
          </a:xfrm>
        </p:spPr>
        <p:txBody>
          <a:bodyPr/>
          <a:lstStyle/>
          <a:p>
            <a:r>
              <a:rPr lang="en-US" sz="4800" dirty="0" smtClean="0"/>
              <a:t>Specs Level B</a:t>
            </a:r>
            <a:br>
              <a:rPr lang="en-US" sz="4800" dirty="0" smtClean="0"/>
            </a:br>
            <a:r>
              <a:rPr lang="en-US" sz="2800" dirty="0" smtClean="0"/>
              <a:t>Preliminary CTA Sub-System Performance Requirements</a:t>
            </a:r>
            <a:endParaRPr lang="en-US" sz="2800" dirty="0"/>
          </a:p>
        </p:txBody>
      </p:sp>
      <p:pic>
        <p:nvPicPr>
          <p:cNvPr id="5" name="Picture 4" descr="LevelB-1.pdf"/>
          <p:cNvPicPr>
            <a:picLocks noChangeAspect="1"/>
          </p:cNvPicPr>
          <p:nvPr/>
        </p:nvPicPr>
        <p:blipFill rotWithShape="1">
          <a:blip r:embed="rId2">
            <a:extLst>
              <a:ext uri="{28A0092B-C50C-407E-A947-70E740481C1C}">
                <a14:useLocalDpi xmlns:a14="http://schemas.microsoft.com/office/drawing/2010/main" val="0"/>
              </a:ext>
            </a:extLst>
          </a:blip>
          <a:srcRect b="8503"/>
          <a:stretch/>
        </p:blipFill>
        <p:spPr>
          <a:xfrm>
            <a:off x="438411" y="1631401"/>
            <a:ext cx="3778250" cy="4892040"/>
          </a:xfrm>
          <a:prstGeom prst="rect">
            <a:avLst/>
          </a:prstGeom>
        </p:spPr>
      </p:pic>
      <p:pic>
        <p:nvPicPr>
          <p:cNvPr id="6" name="Picture 5" descr="LevelB-2.pdf"/>
          <p:cNvPicPr>
            <a:picLocks noChangeAspect="1"/>
          </p:cNvPicPr>
          <p:nvPr/>
        </p:nvPicPr>
        <p:blipFill rotWithShape="1">
          <a:blip r:embed="rId3">
            <a:extLst>
              <a:ext uri="{28A0092B-C50C-407E-A947-70E740481C1C}">
                <a14:useLocalDpi xmlns:a14="http://schemas.microsoft.com/office/drawing/2010/main" val="0"/>
              </a:ext>
            </a:extLst>
          </a:blip>
          <a:srcRect b="10214"/>
          <a:stretch/>
        </p:blipFill>
        <p:spPr>
          <a:xfrm>
            <a:off x="4784768" y="1631401"/>
            <a:ext cx="3778250" cy="4800600"/>
          </a:xfrm>
          <a:prstGeom prst="rect">
            <a:avLst/>
          </a:prstGeom>
        </p:spPr>
      </p:pic>
      <p:sp>
        <p:nvSpPr>
          <p:cNvPr id="7" name="TextBox 6"/>
          <p:cNvSpPr txBox="1"/>
          <p:nvPr/>
        </p:nvSpPr>
        <p:spPr>
          <a:xfrm>
            <a:off x="5255532" y="4981670"/>
            <a:ext cx="2864887" cy="646331"/>
          </a:xfrm>
          <a:prstGeom prst="rect">
            <a:avLst/>
          </a:prstGeom>
          <a:noFill/>
        </p:spPr>
        <p:txBody>
          <a:bodyPr wrap="none" rtlCol="0">
            <a:spAutoFit/>
          </a:bodyPr>
          <a:lstStyle/>
          <a:p>
            <a:r>
              <a:rPr lang="en-US" dirty="0"/>
              <a:t>CTA Requirements Review </a:t>
            </a:r>
            <a:endParaRPr lang="en-US" dirty="0" smtClean="0"/>
          </a:p>
          <a:p>
            <a:r>
              <a:rPr lang="en-US" dirty="0" smtClean="0"/>
              <a:t>Scheduled for March 27-28</a:t>
            </a:r>
            <a:endParaRPr lang="en-US" dirty="0"/>
          </a:p>
        </p:txBody>
      </p:sp>
      <p:sp>
        <p:nvSpPr>
          <p:cNvPr id="8" name="TextBox 7"/>
          <p:cNvSpPr txBox="1"/>
          <p:nvPr/>
        </p:nvSpPr>
        <p:spPr>
          <a:xfrm>
            <a:off x="898167" y="6515307"/>
            <a:ext cx="7571303" cy="276999"/>
          </a:xfrm>
          <a:prstGeom prst="rect">
            <a:avLst/>
          </a:prstGeom>
          <a:noFill/>
        </p:spPr>
        <p:txBody>
          <a:bodyPr wrap="none" rtlCol="0">
            <a:spAutoFit/>
          </a:bodyPr>
          <a:lstStyle/>
          <a:p>
            <a:r>
              <a:rPr lang="en-US" sz="1200" b="1" dirty="0"/>
              <a:t>https://</a:t>
            </a:r>
            <a:r>
              <a:rPr lang="en-US" sz="1200" b="1" dirty="0" err="1"/>
              <a:t>portal.cta-observatory.org</a:t>
            </a:r>
            <a:r>
              <a:rPr lang="en-US" sz="1200" b="1" dirty="0"/>
              <a:t>/internal/</a:t>
            </a:r>
            <a:r>
              <a:rPr lang="en-US" sz="1200" b="1" dirty="0" err="1"/>
              <a:t>SiteAssets</a:t>
            </a:r>
            <a:r>
              <a:rPr lang="en-US" sz="1200" b="1" dirty="0"/>
              <a:t>/</a:t>
            </a:r>
            <a:r>
              <a:rPr lang="en-US" sz="1200" b="1" dirty="0" err="1"/>
              <a:t>SitePages</a:t>
            </a:r>
            <a:r>
              <a:rPr lang="en-US" sz="1200" b="1" dirty="0"/>
              <a:t>/</a:t>
            </a:r>
            <a:r>
              <a:rPr lang="en-US" sz="1200" b="1" dirty="0" err="1"/>
              <a:t>GH_test</a:t>
            </a:r>
            <a:r>
              <a:rPr lang="en-US" sz="1200" b="1" dirty="0"/>
              <a:t>/CTA_PP_Deliverable_201.1.pdf</a:t>
            </a:r>
          </a:p>
        </p:txBody>
      </p:sp>
    </p:spTree>
    <p:extLst>
      <p:ext uri="{BB962C8B-B14F-4D97-AF65-F5344CB8AC3E}">
        <p14:creationId xmlns:p14="http://schemas.microsoft.com/office/powerpoint/2010/main" val="2237282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SCT Specs </a:t>
            </a:r>
            <a:br>
              <a:rPr lang="en-US" sz="4400" dirty="0" smtClean="0"/>
            </a:br>
            <a:r>
              <a:rPr lang="en-US" sz="2800" dirty="0" smtClean="0"/>
              <a:t>Request 4</a:t>
            </a:r>
            <a:endParaRPr lang="en-US" sz="2800" dirty="0"/>
          </a:p>
        </p:txBody>
      </p:sp>
      <p:sp>
        <p:nvSpPr>
          <p:cNvPr id="3" name="TextBox 2"/>
          <p:cNvSpPr txBox="1"/>
          <p:nvPr/>
        </p:nvSpPr>
        <p:spPr>
          <a:xfrm>
            <a:off x="767071" y="1956496"/>
            <a:ext cx="7652464" cy="707886"/>
          </a:xfrm>
          <a:prstGeom prst="rect">
            <a:avLst/>
          </a:prstGeom>
          <a:noFill/>
        </p:spPr>
        <p:txBody>
          <a:bodyPr wrap="square" rtlCol="0">
            <a:spAutoFit/>
          </a:bodyPr>
          <a:lstStyle/>
          <a:p>
            <a:r>
              <a:rPr lang="en-US" sz="2000" b="1" dirty="0" smtClean="0"/>
              <a:t>Define list of SCT specifications sufficient to produce preliminary SCT design (Level “B-C”)</a:t>
            </a:r>
          </a:p>
        </p:txBody>
      </p:sp>
      <p:pic>
        <p:nvPicPr>
          <p:cNvPr id="6" name="Picture 5" descr="CTA-SST - v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3534" y="2200692"/>
            <a:ext cx="3400425" cy="4812030"/>
          </a:xfrm>
          <a:prstGeom prst="rect">
            <a:avLst/>
          </a:prstGeom>
        </p:spPr>
      </p:pic>
      <p:sp>
        <p:nvSpPr>
          <p:cNvPr id="7" name="TextBox 6"/>
          <p:cNvSpPr txBox="1"/>
          <p:nvPr/>
        </p:nvSpPr>
        <p:spPr>
          <a:xfrm>
            <a:off x="5441035" y="2496291"/>
            <a:ext cx="1395559" cy="461665"/>
          </a:xfrm>
          <a:prstGeom prst="rect">
            <a:avLst/>
          </a:prstGeom>
          <a:noFill/>
        </p:spPr>
        <p:txBody>
          <a:bodyPr wrap="none" rtlCol="0">
            <a:spAutoFit/>
          </a:bodyPr>
          <a:lstStyle/>
          <a:p>
            <a:r>
              <a:rPr lang="en-US" sz="1200" dirty="0" smtClean="0"/>
              <a:t>SST Requirements</a:t>
            </a:r>
            <a:endParaRPr lang="en-US" sz="1200" dirty="0"/>
          </a:p>
          <a:p>
            <a:endParaRPr lang="en-US" sz="1200" dirty="0"/>
          </a:p>
        </p:txBody>
      </p:sp>
      <p:sp>
        <p:nvSpPr>
          <p:cNvPr id="8" name="TextBox 7"/>
          <p:cNvSpPr txBox="1"/>
          <p:nvPr/>
        </p:nvSpPr>
        <p:spPr>
          <a:xfrm>
            <a:off x="4247696" y="2673282"/>
            <a:ext cx="1122535" cy="369332"/>
          </a:xfrm>
          <a:prstGeom prst="rect">
            <a:avLst/>
          </a:prstGeom>
          <a:noFill/>
        </p:spPr>
        <p:txBody>
          <a:bodyPr wrap="none" rtlCol="0">
            <a:spAutoFit/>
          </a:bodyPr>
          <a:lstStyle/>
          <a:p>
            <a:r>
              <a:rPr lang="en-US" dirty="0" smtClean="0"/>
              <a:t>Example:</a:t>
            </a:r>
            <a:endParaRPr lang="en-US" dirty="0"/>
          </a:p>
        </p:txBody>
      </p:sp>
      <p:sp>
        <p:nvSpPr>
          <p:cNvPr id="9" name="TextBox 8"/>
          <p:cNvSpPr txBox="1"/>
          <p:nvPr/>
        </p:nvSpPr>
        <p:spPr>
          <a:xfrm>
            <a:off x="788241" y="3569289"/>
            <a:ext cx="4053714" cy="2062103"/>
          </a:xfrm>
          <a:prstGeom prst="rect">
            <a:avLst/>
          </a:prstGeom>
          <a:noFill/>
        </p:spPr>
        <p:txBody>
          <a:bodyPr wrap="none" rtlCol="0">
            <a:spAutoFit/>
          </a:bodyPr>
          <a:lstStyle/>
          <a:p>
            <a:r>
              <a:rPr lang="en-US" sz="1600" dirty="0" smtClean="0"/>
              <a:t>Define list of specifications for</a:t>
            </a:r>
          </a:p>
          <a:p>
            <a:r>
              <a:rPr lang="en-US" sz="1600" dirty="0" smtClean="0"/>
              <a:t>SCT-MECH, SCT-OPT, SCT-CAM</a:t>
            </a:r>
          </a:p>
          <a:p>
            <a:endParaRPr lang="en-US" sz="1600" dirty="0"/>
          </a:p>
          <a:p>
            <a:r>
              <a:rPr lang="en-US" sz="1600" dirty="0" smtClean="0"/>
              <a:t>Identify specifications requiring </a:t>
            </a:r>
          </a:p>
          <a:p>
            <a:r>
              <a:rPr lang="en-US" sz="1600" dirty="0"/>
              <a:t>f</a:t>
            </a:r>
            <a:r>
              <a:rPr lang="en-US" sz="1600" dirty="0" smtClean="0"/>
              <a:t>urther justifications (</a:t>
            </a:r>
            <a:r>
              <a:rPr lang="en-US" sz="1600" dirty="0" err="1" smtClean="0"/>
              <a:t>sims</a:t>
            </a:r>
            <a:r>
              <a:rPr lang="en-US" sz="1600" dirty="0" smtClean="0"/>
              <a:t>, interaction </a:t>
            </a:r>
          </a:p>
          <a:p>
            <a:r>
              <a:rPr lang="en-US" sz="1600" dirty="0" smtClean="0"/>
              <a:t>with industry etc.)</a:t>
            </a:r>
          </a:p>
          <a:p>
            <a:endParaRPr lang="en-US" sz="1600" dirty="0"/>
          </a:p>
          <a:p>
            <a:r>
              <a:rPr lang="en-US" sz="1600" dirty="0" smtClean="0"/>
              <a:t>Plan (e.g. </a:t>
            </a:r>
            <a:r>
              <a:rPr lang="en-US" sz="1600" dirty="0" err="1" smtClean="0"/>
              <a:t>sim</a:t>
            </a:r>
            <a:r>
              <a:rPr lang="en-US" sz="1600" dirty="0" smtClean="0"/>
              <a:t> study, memo, who, when, etc.) </a:t>
            </a:r>
            <a:endParaRPr lang="en-US" sz="1600" dirty="0"/>
          </a:p>
        </p:txBody>
      </p:sp>
    </p:spTree>
    <p:extLst>
      <p:ext uri="{BB962C8B-B14F-4D97-AF65-F5344CB8AC3E}">
        <p14:creationId xmlns:p14="http://schemas.microsoft.com/office/powerpoint/2010/main" val="1374750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PTDR </a:t>
            </a:r>
            <a:br>
              <a:rPr lang="en-US" sz="4400" dirty="0" smtClean="0"/>
            </a:br>
            <a:r>
              <a:rPr lang="en-US" sz="2800" dirty="0" smtClean="0"/>
              <a:t>outline &amp; status</a:t>
            </a:r>
            <a:endParaRPr lang="en-US" sz="2800" dirty="0"/>
          </a:p>
        </p:txBody>
      </p:sp>
      <p:sp>
        <p:nvSpPr>
          <p:cNvPr id="3" name="TextBox 2"/>
          <p:cNvSpPr txBox="1"/>
          <p:nvPr/>
        </p:nvSpPr>
        <p:spPr>
          <a:xfrm>
            <a:off x="469609" y="1867574"/>
            <a:ext cx="3811710" cy="4524314"/>
          </a:xfrm>
          <a:prstGeom prst="rect">
            <a:avLst/>
          </a:prstGeom>
          <a:noFill/>
        </p:spPr>
        <p:txBody>
          <a:bodyPr wrap="none" rtlCol="0">
            <a:spAutoFit/>
          </a:bodyPr>
          <a:lstStyle/>
          <a:p>
            <a:r>
              <a:rPr lang="en-US" sz="1200" b="1" dirty="0"/>
              <a:t>10.1 SCT: Introduction		</a:t>
            </a:r>
            <a:r>
              <a:rPr lang="en-US" sz="1200" b="1" dirty="0" smtClean="0"/>
              <a:t>   (</a:t>
            </a:r>
            <a:r>
              <a:rPr lang="en-US" sz="1200" b="1" dirty="0"/>
              <a:t>1 page)</a:t>
            </a:r>
          </a:p>
          <a:p>
            <a:r>
              <a:rPr lang="en-US" sz="1200" b="1" dirty="0"/>
              <a:t>10.2 SCT: Justification &amp; simulations	</a:t>
            </a:r>
            <a:r>
              <a:rPr lang="en-US" sz="1200" b="1" dirty="0" smtClean="0"/>
              <a:t>   (</a:t>
            </a:r>
            <a:r>
              <a:rPr lang="en-US" sz="1200" b="1" dirty="0"/>
              <a:t>&lt;8 Pages)</a:t>
            </a:r>
          </a:p>
          <a:p>
            <a:r>
              <a:rPr lang="en-US" sz="1200" b="1" dirty="0" smtClean="0">
                <a:solidFill>
                  <a:srgbClr val="3366FF"/>
                </a:solidFill>
              </a:rPr>
              <a:t>Coordinator: Brian </a:t>
            </a:r>
            <a:r>
              <a:rPr lang="en-US" sz="1200" b="1" dirty="0" err="1" smtClean="0">
                <a:solidFill>
                  <a:srgbClr val="3366FF"/>
                </a:solidFill>
              </a:rPr>
              <a:t>Humensky</a:t>
            </a:r>
            <a:endParaRPr lang="en-US" sz="1200" b="1" dirty="0" smtClean="0">
              <a:solidFill>
                <a:srgbClr val="3366FF"/>
              </a:solidFill>
            </a:endParaRPr>
          </a:p>
          <a:p>
            <a:endParaRPr lang="en-US" sz="1200" b="1" dirty="0"/>
          </a:p>
          <a:p>
            <a:r>
              <a:rPr lang="en-US" sz="1200" b="1" dirty="0"/>
              <a:t>10.3 SCT Optical </a:t>
            </a:r>
            <a:r>
              <a:rPr lang="en-US" sz="1200" b="1" dirty="0" smtClean="0"/>
              <a:t>System Overview</a:t>
            </a:r>
            <a:r>
              <a:rPr lang="en-US" sz="1200" b="1" dirty="0"/>
              <a:t>	</a:t>
            </a:r>
            <a:r>
              <a:rPr lang="en-US" sz="1200" b="1" dirty="0" smtClean="0"/>
              <a:t>   (</a:t>
            </a:r>
            <a:r>
              <a:rPr lang="en-US" sz="1200" b="1" dirty="0"/>
              <a:t>1 page)</a:t>
            </a:r>
          </a:p>
          <a:p>
            <a:r>
              <a:rPr lang="en-US" sz="1200" b="1" dirty="0"/>
              <a:t>10.3.1 Primary mirror</a:t>
            </a:r>
          </a:p>
          <a:p>
            <a:r>
              <a:rPr lang="da-DK" sz="1200" b="1" dirty="0"/>
              <a:t>10.3.1.1 </a:t>
            </a:r>
            <a:r>
              <a:rPr lang="da-DK" sz="1200" b="1" dirty="0" err="1"/>
              <a:t>Segmentation</a:t>
            </a:r>
            <a:r>
              <a:rPr lang="da-DK" sz="1200" b="1" dirty="0"/>
              <a:t>		</a:t>
            </a:r>
            <a:r>
              <a:rPr lang="da-DK" sz="1200" b="1" dirty="0" smtClean="0"/>
              <a:t>   (</a:t>
            </a:r>
            <a:r>
              <a:rPr lang="da-DK" sz="1200" b="1" dirty="0"/>
              <a:t>2 pages)</a:t>
            </a:r>
          </a:p>
          <a:p>
            <a:r>
              <a:rPr lang="da-DK" sz="1200" b="1" dirty="0"/>
              <a:t>10.3.1.2 </a:t>
            </a:r>
            <a:r>
              <a:rPr lang="da-DK" sz="1200" b="1" dirty="0" err="1"/>
              <a:t>Specifications</a:t>
            </a:r>
            <a:r>
              <a:rPr lang="da-DK" sz="1200" b="1" dirty="0"/>
              <a:t>		</a:t>
            </a:r>
            <a:r>
              <a:rPr lang="da-DK" sz="1200" b="1" dirty="0" smtClean="0"/>
              <a:t>   (</a:t>
            </a:r>
            <a:r>
              <a:rPr lang="da-DK" sz="1200" b="1" dirty="0"/>
              <a:t>2 pages)</a:t>
            </a:r>
          </a:p>
          <a:p>
            <a:r>
              <a:rPr lang="da-DK" sz="1200" b="1" dirty="0"/>
              <a:t>10.3.1.3 </a:t>
            </a:r>
            <a:r>
              <a:rPr lang="da-DK" sz="1200" b="1" dirty="0" err="1"/>
              <a:t>Mirror</a:t>
            </a:r>
            <a:r>
              <a:rPr lang="da-DK" sz="1200" b="1" dirty="0"/>
              <a:t> panel </a:t>
            </a:r>
            <a:r>
              <a:rPr lang="da-DK" sz="1200" b="1" dirty="0" err="1"/>
              <a:t>technologies</a:t>
            </a:r>
            <a:r>
              <a:rPr lang="da-DK" sz="1200" b="1" dirty="0"/>
              <a:t>	</a:t>
            </a:r>
            <a:r>
              <a:rPr lang="da-DK" sz="1200" b="1" dirty="0" smtClean="0"/>
              <a:t>   (</a:t>
            </a:r>
            <a:r>
              <a:rPr lang="da-DK" sz="1200" b="1" dirty="0"/>
              <a:t>1 page)</a:t>
            </a:r>
          </a:p>
          <a:p>
            <a:r>
              <a:rPr lang="da-DK" sz="1200" b="1" dirty="0"/>
              <a:t>10.3.1.4 Coating and overcoating	</a:t>
            </a:r>
            <a:r>
              <a:rPr lang="da-DK" sz="1200" b="1" dirty="0" smtClean="0"/>
              <a:t>   (</a:t>
            </a:r>
            <a:r>
              <a:rPr lang="da-DK" sz="1200" b="1" dirty="0"/>
              <a:t>0.5 page)</a:t>
            </a:r>
          </a:p>
          <a:p>
            <a:r>
              <a:rPr lang="en-US" sz="1200" b="1" dirty="0"/>
              <a:t>10.3.1.5 Cost			</a:t>
            </a:r>
            <a:r>
              <a:rPr lang="en-US" sz="1200" b="1" dirty="0" smtClean="0"/>
              <a:t>   (… later)</a:t>
            </a:r>
            <a:endParaRPr lang="en-US" sz="1200" b="1" dirty="0"/>
          </a:p>
          <a:p>
            <a:r>
              <a:rPr lang="en-US" sz="1200" b="1" dirty="0"/>
              <a:t>10.3.2 Secondary mirror</a:t>
            </a:r>
          </a:p>
          <a:p>
            <a:r>
              <a:rPr lang="da-DK" sz="1200" b="1" dirty="0"/>
              <a:t>10.3.2.1 </a:t>
            </a:r>
            <a:r>
              <a:rPr lang="da-DK" sz="1200" b="1" dirty="0" err="1"/>
              <a:t>Segmentation</a:t>
            </a:r>
            <a:r>
              <a:rPr lang="da-DK" sz="1200" b="1" dirty="0"/>
              <a:t>		</a:t>
            </a:r>
            <a:r>
              <a:rPr lang="da-DK" sz="1200" b="1" dirty="0" smtClean="0"/>
              <a:t>   (</a:t>
            </a:r>
            <a:r>
              <a:rPr lang="da-DK" sz="1200" b="1" dirty="0"/>
              <a:t>2 pages)</a:t>
            </a:r>
          </a:p>
          <a:p>
            <a:r>
              <a:rPr lang="da-DK" sz="1200" b="1" dirty="0"/>
              <a:t>10.3.2.2 </a:t>
            </a:r>
            <a:r>
              <a:rPr lang="da-DK" sz="1200" b="1" dirty="0" err="1"/>
              <a:t>Specifications</a:t>
            </a:r>
            <a:r>
              <a:rPr lang="da-DK" sz="1200" b="1" dirty="0"/>
              <a:t>		</a:t>
            </a:r>
            <a:r>
              <a:rPr lang="da-DK" sz="1200" b="1" dirty="0" smtClean="0"/>
              <a:t>   (</a:t>
            </a:r>
            <a:r>
              <a:rPr lang="da-DK" sz="1200" b="1" dirty="0"/>
              <a:t>2 pages)</a:t>
            </a:r>
          </a:p>
          <a:p>
            <a:r>
              <a:rPr lang="da-DK" sz="1200" b="1" dirty="0"/>
              <a:t>10.3.2.3 </a:t>
            </a:r>
            <a:r>
              <a:rPr lang="da-DK" sz="1200" b="1" dirty="0" err="1"/>
              <a:t>Mirror</a:t>
            </a:r>
            <a:r>
              <a:rPr lang="da-DK" sz="1200" b="1" dirty="0"/>
              <a:t> panel </a:t>
            </a:r>
            <a:r>
              <a:rPr lang="da-DK" sz="1200" b="1" dirty="0" err="1"/>
              <a:t>technology</a:t>
            </a:r>
            <a:r>
              <a:rPr lang="da-DK" sz="1200" b="1" dirty="0"/>
              <a:t>	</a:t>
            </a:r>
            <a:r>
              <a:rPr lang="da-DK" sz="1200" b="1" dirty="0" smtClean="0"/>
              <a:t>   (</a:t>
            </a:r>
            <a:r>
              <a:rPr lang="da-DK" sz="1200" b="1" dirty="0"/>
              <a:t>1 page)</a:t>
            </a:r>
          </a:p>
          <a:p>
            <a:r>
              <a:rPr lang="da-DK" sz="1200" b="1" dirty="0"/>
              <a:t>10.3.2.4 Coating and overcoating	</a:t>
            </a:r>
            <a:r>
              <a:rPr lang="da-DK" sz="1200" b="1" dirty="0" smtClean="0"/>
              <a:t>   (</a:t>
            </a:r>
            <a:r>
              <a:rPr lang="da-DK" sz="1200" b="1" dirty="0"/>
              <a:t>0.5 page)</a:t>
            </a:r>
          </a:p>
          <a:p>
            <a:r>
              <a:rPr lang="en-US" sz="1200" b="1" dirty="0"/>
              <a:t>10.3.2.5 Cost			</a:t>
            </a:r>
            <a:r>
              <a:rPr lang="en-US" sz="1200" b="1" dirty="0" smtClean="0"/>
              <a:t>   (… later)</a:t>
            </a:r>
            <a:endParaRPr lang="en-US" sz="1200" b="1" dirty="0"/>
          </a:p>
          <a:p>
            <a:r>
              <a:rPr lang="en-US" sz="1200" b="1" dirty="0"/>
              <a:t>10.3.3 Stray light control		</a:t>
            </a:r>
            <a:r>
              <a:rPr lang="en-US" sz="1200" b="1" dirty="0" smtClean="0"/>
              <a:t>   (</a:t>
            </a:r>
            <a:r>
              <a:rPr lang="en-US" sz="1200" b="1" dirty="0"/>
              <a:t>2 pages)</a:t>
            </a:r>
          </a:p>
          <a:p>
            <a:r>
              <a:rPr lang="en-US" sz="1200" b="1" dirty="0"/>
              <a:t>10.3.4 Alignment System</a:t>
            </a:r>
          </a:p>
          <a:p>
            <a:r>
              <a:rPr lang="pl-PL" sz="1200" b="1" dirty="0"/>
              <a:t>10.3.4.1 </a:t>
            </a:r>
            <a:r>
              <a:rPr lang="pl-PL" sz="1200" b="1" dirty="0" err="1"/>
              <a:t>Overview</a:t>
            </a:r>
            <a:r>
              <a:rPr lang="pl-PL" sz="1200" b="1" dirty="0"/>
              <a:t>		</a:t>
            </a:r>
            <a:r>
              <a:rPr lang="pl-PL" sz="1200" b="1" dirty="0" smtClean="0"/>
              <a:t>   (</a:t>
            </a:r>
            <a:r>
              <a:rPr lang="pl-PL" sz="1200" b="1" dirty="0"/>
              <a:t>1 </a:t>
            </a:r>
            <a:r>
              <a:rPr lang="pl-PL" sz="1200" b="1" dirty="0" err="1"/>
              <a:t>page</a:t>
            </a:r>
            <a:r>
              <a:rPr lang="pl-PL" sz="1200" b="1" dirty="0"/>
              <a:t>)</a:t>
            </a:r>
          </a:p>
          <a:p>
            <a:r>
              <a:rPr lang="pl-PL" sz="1200" b="1" dirty="0"/>
              <a:t>10.3.4.2 Panel-to-panel </a:t>
            </a:r>
            <a:r>
              <a:rPr lang="pl-PL" sz="1200" b="1" dirty="0" err="1"/>
              <a:t>alignment</a:t>
            </a:r>
            <a:r>
              <a:rPr lang="pl-PL" sz="1200" b="1" dirty="0"/>
              <a:t> </a:t>
            </a:r>
            <a:r>
              <a:rPr lang="pl-PL" sz="1200" b="1" dirty="0" smtClean="0"/>
              <a:t>system   (</a:t>
            </a:r>
            <a:r>
              <a:rPr lang="pl-PL" sz="1200" b="1" dirty="0"/>
              <a:t>2.5 </a:t>
            </a:r>
            <a:r>
              <a:rPr lang="pl-PL" sz="1200" b="1" dirty="0" err="1"/>
              <a:t>pages</a:t>
            </a:r>
            <a:r>
              <a:rPr lang="pl-PL" sz="1200" b="1" dirty="0"/>
              <a:t>)</a:t>
            </a:r>
          </a:p>
          <a:p>
            <a:r>
              <a:rPr lang="pl-PL" sz="1200" b="1" dirty="0"/>
              <a:t>10.3.4.3 Global </a:t>
            </a:r>
            <a:r>
              <a:rPr lang="pl-PL" sz="1200" b="1" dirty="0" err="1"/>
              <a:t>alignment</a:t>
            </a:r>
            <a:r>
              <a:rPr lang="pl-PL" sz="1200" b="1" dirty="0"/>
              <a:t> system	</a:t>
            </a:r>
            <a:r>
              <a:rPr lang="pl-PL" sz="1200" b="1" dirty="0" smtClean="0"/>
              <a:t>   (</a:t>
            </a:r>
            <a:r>
              <a:rPr lang="pl-PL" sz="1200" b="1" dirty="0"/>
              <a:t>1.5 </a:t>
            </a:r>
            <a:r>
              <a:rPr lang="pl-PL" sz="1200" b="1" dirty="0" err="1"/>
              <a:t>page</a:t>
            </a:r>
            <a:r>
              <a:rPr lang="pl-PL" sz="1200" b="1" dirty="0"/>
              <a:t>)</a:t>
            </a:r>
          </a:p>
          <a:p>
            <a:r>
              <a:rPr lang="en-US" sz="1200" b="1" dirty="0"/>
              <a:t>10.3.4.4 Cost			</a:t>
            </a:r>
            <a:r>
              <a:rPr lang="en-US" sz="1200" b="1" dirty="0" smtClean="0"/>
              <a:t>   (… later)</a:t>
            </a:r>
          </a:p>
          <a:p>
            <a:r>
              <a:rPr lang="en-US" sz="1200" b="1" dirty="0" smtClean="0">
                <a:solidFill>
                  <a:srgbClr val="3366FF"/>
                </a:solidFill>
              </a:rPr>
              <a:t>Coordinator: Vladimir Vassiliev</a:t>
            </a:r>
            <a:endParaRPr lang="en-US" sz="1200" b="1" dirty="0">
              <a:solidFill>
                <a:srgbClr val="3366FF"/>
              </a:solidFill>
            </a:endParaRPr>
          </a:p>
        </p:txBody>
      </p:sp>
      <p:sp>
        <p:nvSpPr>
          <p:cNvPr id="4" name="TextBox 3"/>
          <p:cNvSpPr txBox="1"/>
          <p:nvPr/>
        </p:nvSpPr>
        <p:spPr>
          <a:xfrm>
            <a:off x="4837844" y="1891910"/>
            <a:ext cx="3754153" cy="4339649"/>
          </a:xfrm>
          <a:prstGeom prst="rect">
            <a:avLst/>
          </a:prstGeom>
          <a:noFill/>
        </p:spPr>
        <p:txBody>
          <a:bodyPr wrap="none" rtlCol="0">
            <a:spAutoFit/>
          </a:bodyPr>
          <a:lstStyle/>
          <a:p>
            <a:r>
              <a:rPr lang="en-US" sz="1200" b="1" dirty="0" smtClean="0"/>
              <a:t>10.4 </a:t>
            </a:r>
            <a:r>
              <a:rPr lang="en-US" sz="1200" b="1" dirty="0"/>
              <a:t>SCT Mechanical System </a:t>
            </a:r>
            <a:r>
              <a:rPr lang="en-US" sz="1200" b="1" dirty="0" smtClean="0"/>
              <a:t>Overview  </a:t>
            </a:r>
            <a:r>
              <a:rPr lang="en-US" sz="1200" b="1" dirty="0"/>
              <a:t>	</a:t>
            </a:r>
            <a:r>
              <a:rPr lang="en-US" sz="1200" b="1" dirty="0" smtClean="0"/>
              <a:t>    (</a:t>
            </a:r>
            <a:r>
              <a:rPr lang="en-US" sz="1200" b="1" dirty="0"/>
              <a:t>1 page)</a:t>
            </a:r>
          </a:p>
          <a:p>
            <a:r>
              <a:rPr lang="en-US" sz="1200" b="1" dirty="0"/>
              <a:t>10.4.1 Optical Support Structure</a:t>
            </a:r>
          </a:p>
          <a:p>
            <a:r>
              <a:rPr lang="en-US" sz="1200" b="1" dirty="0"/>
              <a:t>10.4.1.1 Overview (P, S, and C)	</a:t>
            </a:r>
            <a:r>
              <a:rPr lang="en-US" sz="1200" b="1" dirty="0" smtClean="0"/>
              <a:t>    (</a:t>
            </a:r>
            <a:r>
              <a:rPr lang="en-US" sz="1200" b="1" dirty="0"/>
              <a:t>5 pages)</a:t>
            </a:r>
          </a:p>
          <a:p>
            <a:r>
              <a:rPr lang="en-US" sz="1200" b="1" dirty="0"/>
              <a:t>10.4.1.2 Mirror panels support	</a:t>
            </a:r>
            <a:r>
              <a:rPr lang="en-US" sz="1200" b="1" dirty="0" smtClean="0"/>
              <a:t>    (</a:t>
            </a:r>
            <a:r>
              <a:rPr lang="en-US" sz="1200" b="1" dirty="0"/>
              <a:t>1 page)</a:t>
            </a:r>
          </a:p>
          <a:p>
            <a:r>
              <a:rPr lang="en-US" sz="1200" b="1" dirty="0"/>
              <a:t>10.4.1.3 Cost			</a:t>
            </a:r>
            <a:r>
              <a:rPr lang="en-US" sz="1200" b="1" dirty="0" smtClean="0"/>
              <a:t>    (… later)</a:t>
            </a:r>
            <a:endParaRPr lang="en-US" sz="1200" b="1" dirty="0"/>
          </a:p>
          <a:p>
            <a:r>
              <a:rPr lang="en-US" sz="1200" b="1" dirty="0"/>
              <a:t>10.4.2 Telescope positioning system</a:t>
            </a:r>
          </a:p>
          <a:p>
            <a:r>
              <a:rPr lang="en-US" sz="1200" b="1" dirty="0"/>
              <a:t>10.4.2.1 Mechanical system &amp; </a:t>
            </a:r>
            <a:r>
              <a:rPr lang="en-US" sz="1200" b="1" dirty="0" smtClean="0"/>
              <a:t>foundation    (</a:t>
            </a:r>
            <a:r>
              <a:rPr lang="en-US" sz="1200" b="1" dirty="0"/>
              <a:t>4 pages)</a:t>
            </a:r>
          </a:p>
          <a:p>
            <a:r>
              <a:rPr lang="en-US" sz="1200" b="1" dirty="0"/>
              <a:t>10.4.2.2 Electrical system		</a:t>
            </a:r>
            <a:r>
              <a:rPr lang="en-US" sz="1200" b="1" dirty="0" smtClean="0"/>
              <a:t>     (</a:t>
            </a:r>
            <a:r>
              <a:rPr lang="en-US" sz="1200" b="1" dirty="0"/>
              <a:t>3 pages)</a:t>
            </a:r>
          </a:p>
          <a:p>
            <a:r>
              <a:rPr lang="en-US" sz="1200" b="1" dirty="0"/>
              <a:t>10.4.2.3 Safety		</a:t>
            </a:r>
            <a:r>
              <a:rPr lang="en-US" sz="1200" b="1" dirty="0"/>
              <a:t> </a:t>
            </a:r>
            <a:r>
              <a:rPr lang="en-US" sz="1200" b="1" dirty="0" smtClean="0"/>
              <a:t>    (</a:t>
            </a:r>
            <a:r>
              <a:rPr lang="en-US" sz="1200" b="1" dirty="0"/>
              <a:t>1 page)</a:t>
            </a:r>
          </a:p>
          <a:p>
            <a:r>
              <a:rPr lang="en-US" sz="1200" b="1" dirty="0"/>
              <a:t>10.4.2.4 Cost			</a:t>
            </a:r>
            <a:r>
              <a:rPr lang="en-US" sz="1200" b="1" dirty="0" smtClean="0"/>
              <a:t>     (… later)</a:t>
            </a:r>
            <a:endParaRPr lang="en-US" sz="1200" b="1" dirty="0"/>
          </a:p>
          <a:p>
            <a:r>
              <a:rPr lang="en-US" sz="1200" b="1" dirty="0" smtClean="0">
                <a:solidFill>
                  <a:srgbClr val="3366FF"/>
                </a:solidFill>
              </a:rPr>
              <a:t>Coordinator: Victor </a:t>
            </a:r>
            <a:r>
              <a:rPr lang="en-US" sz="1200" b="1" dirty="0" err="1" smtClean="0">
                <a:solidFill>
                  <a:srgbClr val="3366FF"/>
                </a:solidFill>
              </a:rPr>
              <a:t>Guarino</a:t>
            </a:r>
            <a:endParaRPr lang="en-US" sz="1200" b="1" dirty="0" smtClean="0">
              <a:solidFill>
                <a:srgbClr val="3366FF"/>
              </a:solidFill>
            </a:endParaRPr>
          </a:p>
          <a:p>
            <a:endParaRPr lang="en-US" sz="1200" b="1" dirty="0"/>
          </a:p>
          <a:p>
            <a:r>
              <a:rPr lang="en-US" sz="1200" b="1" dirty="0"/>
              <a:t>10.5 SCT Camera</a:t>
            </a:r>
          </a:p>
          <a:p>
            <a:r>
              <a:rPr lang="pl-PL" sz="1200" b="1" dirty="0"/>
              <a:t>10.5.1 </a:t>
            </a:r>
            <a:r>
              <a:rPr lang="pl-PL" sz="1200" b="1" dirty="0" err="1"/>
              <a:t>Overview</a:t>
            </a:r>
            <a:r>
              <a:rPr lang="pl-PL" sz="1200" b="1" dirty="0"/>
              <a:t>		</a:t>
            </a:r>
            <a:r>
              <a:rPr lang="pl-PL" sz="1200" b="1" dirty="0" smtClean="0"/>
              <a:t>     (</a:t>
            </a:r>
            <a:r>
              <a:rPr lang="pl-PL" sz="1200" b="1" dirty="0"/>
              <a:t>1page)</a:t>
            </a:r>
          </a:p>
          <a:p>
            <a:r>
              <a:rPr lang="pl-PL" sz="1200" b="1" dirty="0"/>
              <a:t>10.5.2 </a:t>
            </a:r>
            <a:r>
              <a:rPr lang="pl-PL" sz="1200" b="1" dirty="0" err="1"/>
              <a:t>Mechanical</a:t>
            </a:r>
            <a:r>
              <a:rPr lang="pl-PL" sz="1200" b="1" dirty="0"/>
              <a:t> </a:t>
            </a:r>
            <a:r>
              <a:rPr lang="pl-PL" sz="1200" b="1" dirty="0" err="1"/>
              <a:t>structure</a:t>
            </a:r>
            <a:r>
              <a:rPr lang="pl-PL" sz="1200" b="1" dirty="0"/>
              <a:t>	</a:t>
            </a:r>
            <a:r>
              <a:rPr lang="pl-PL" sz="1200" b="1" dirty="0" smtClean="0"/>
              <a:t>     (</a:t>
            </a:r>
            <a:r>
              <a:rPr lang="pl-PL" sz="1200" b="1" dirty="0"/>
              <a:t>2 </a:t>
            </a:r>
            <a:r>
              <a:rPr lang="pl-PL" sz="1200" b="1" dirty="0" err="1"/>
              <a:t>pages</a:t>
            </a:r>
            <a:r>
              <a:rPr lang="pl-PL" sz="1200" b="1" dirty="0"/>
              <a:t>)</a:t>
            </a:r>
          </a:p>
          <a:p>
            <a:r>
              <a:rPr lang="pl-PL" sz="1200" b="1" dirty="0"/>
              <a:t>10.5.3 </a:t>
            </a:r>
            <a:r>
              <a:rPr lang="pl-PL" sz="1200" b="1" dirty="0" err="1"/>
              <a:t>Photosensors</a:t>
            </a:r>
            <a:r>
              <a:rPr lang="pl-PL" sz="1200" b="1" dirty="0"/>
              <a:t>		</a:t>
            </a:r>
            <a:r>
              <a:rPr lang="pl-PL" sz="1200" b="1" dirty="0" smtClean="0"/>
              <a:t>     (</a:t>
            </a:r>
            <a:r>
              <a:rPr lang="pl-PL" sz="1200" b="1" dirty="0"/>
              <a:t>2 </a:t>
            </a:r>
            <a:r>
              <a:rPr lang="pl-PL" sz="1200" b="1" dirty="0" err="1"/>
              <a:t>pages</a:t>
            </a:r>
            <a:r>
              <a:rPr lang="pl-PL" sz="1200" b="1" dirty="0"/>
              <a:t>)</a:t>
            </a:r>
          </a:p>
          <a:p>
            <a:r>
              <a:rPr lang="pl-PL" sz="1200" b="1" dirty="0"/>
              <a:t>10.5.4 Front-end </a:t>
            </a:r>
            <a:r>
              <a:rPr lang="pl-PL" sz="1200" b="1" dirty="0" err="1"/>
              <a:t>electronics</a:t>
            </a:r>
            <a:r>
              <a:rPr lang="pl-PL" sz="1200" b="1" dirty="0"/>
              <a:t>	</a:t>
            </a:r>
            <a:r>
              <a:rPr lang="pl-PL" sz="1200" b="1" dirty="0" smtClean="0"/>
              <a:t>     (</a:t>
            </a:r>
            <a:r>
              <a:rPr lang="pl-PL" sz="1200" b="1" dirty="0"/>
              <a:t>5 </a:t>
            </a:r>
            <a:r>
              <a:rPr lang="pl-PL" sz="1200" b="1" dirty="0" err="1"/>
              <a:t>pages</a:t>
            </a:r>
            <a:r>
              <a:rPr lang="pl-PL" sz="1200" b="1" dirty="0"/>
              <a:t>)</a:t>
            </a:r>
          </a:p>
          <a:p>
            <a:r>
              <a:rPr lang="pl-PL" sz="1200" b="1" dirty="0"/>
              <a:t>10.5.5 </a:t>
            </a:r>
            <a:r>
              <a:rPr lang="pl-PL" sz="1200" b="1" dirty="0" err="1"/>
              <a:t>Camera</a:t>
            </a:r>
            <a:r>
              <a:rPr lang="pl-PL" sz="1200" b="1" dirty="0"/>
              <a:t> DAQ (data </a:t>
            </a:r>
            <a:r>
              <a:rPr lang="pl-PL" sz="1200" b="1" dirty="0" err="1"/>
              <a:t>flow</a:t>
            </a:r>
            <a:r>
              <a:rPr lang="pl-PL" sz="1200" b="1" dirty="0"/>
              <a:t> </a:t>
            </a:r>
            <a:r>
              <a:rPr lang="pl-PL" sz="1200" b="1" dirty="0" err="1"/>
              <a:t>backplane</a:t>
            </a:r>
            <a:r>
              <a:rPr lang="pl-PL" sz="1200" b="1" dirty="0" smtClean="0"/>
              <a:t>)  (</a:t>
            </a:r>
            <a:r>
              <a:rPr lang="pl-PL" sz="1200" b="1" dirty="0"/>
              <a:t>3 </a:t>
            </a:r>
            <a:r>
              <a:rPr lang="pl-PL" sz="1200" b="1" dirty="0" err="1"/>
              <a:t>pages</a:t>
            </a:r>
            <a:r>
              <a:rPr lang="pl-PL" sz="1200" b="1" dirty="0"/>
              <a:t>)</a:t>
            </a:r>
          </a:p>
          <a:p>
            <a:r>
              <a:rPr lang="pl-PL" sz="1200" b="1" dirty="0"/>
              <a:t>10.5.6 </a:t>
            </a:r>
            <a:r>
              <a:rPr lang="pl-PL" sz="1200" b="1" dirty="0" err="1"/>
              <a:t>Trigger</a:t>
            </a:r>
            <a:r>
              <a:rPr lang="pl-PL" sz="1200" b="1" dirty="0"/>
              <a:t> (</a:t>
            </a:r>
            <a:r>
              <a:rPr lang="pl-PL" sz="1200" b="1" dirty="0" err="1"/>
              <a:t>full</a:t>
            </a:r>
            <a:r>
              <a:rPr lang="pl-PL" sz="1200" b="1" dirty="0"/>
              <a:t> </a:t>
            </a:r>
            <a:r>
              <a:rPr lang="pl-PL" sz="1200" b="1" dirty="0" err="1"/>
              <a:t>concept</a:t>
            </a:r>
            <a:r>
              <a:rPr lang="pl-PL" sz="1200" b="1" dirty="0"/>
              <a:t>)	</a:t>
            </a:r>
            <a:r>
              <a:rPr lang="pl-PL" sz="1200" b="1" dirty="0" smtClean="0"/>
              <a:t>     (</a:t>
            </a:r>
            <a:r>
              <a:rPr lang="pl-PL" sz="1200" b="1" dirty="0"/>
              <a:t>2 </a:t>
            </a:r>
            <a:r>
              <a:rPr lang="pl-PL" sz="1200" b="1" dirty="0" err="1"/>
              <a:t>pages</a:t>
            </a:r>
            <a:r>
              <a:rPr lang="pl-PL" sz="1200" b="1" dirty="0"/>
              <a:t>)</a:t>
            </a:r>
          </a:p>
          <a:p>
            <a:r>
              <a:rPr lang="pl-PL" sz="1200" b="1" dirty="0"/>
              <a:t>10.5.7 </a:t>
            </a:r>
            <a:r>
              <a:rPr lang="pl-PL" sz="1200" b="1" dirty="0" err="1"/>
              <a:t>Calibration</a:t>
            </a:r>
            <a:r>
              <a:rPr lang="pl-PL" sz="1200" b="1" dirty="0"/>
              <a:t> System		</a:t>
            </a:r>
            <a:r>
              <a:rPr lang="pl-PL" sz="1200" b="1" dirty="0" smtClean="0"/>
              <a:t>     (</a:t>
            </a:r>
            <a:r>
              <a:rPr lang="pl-PL" sz="1200" b="1" dirty="0"/>
              <a:t>1 </a:t>
            </a:r>
            <a:r>
              <a:rPr lang="pl-PL" sz="1200" b="1" dirty="0" err="1"/>
              <a:t>page</a:t>
            </a:r>
            <a:r>
              <a:rPr lang="pl-PL" sz="1200" b="1" dirty="0"/>
              <a:t>)</a:t>
            </a:r>
          </a:p>
          <a:p>
            <a:r>
              <a:rPr lang="pl-PL" sz="1200" b="1" dirty="0"/>
              <a:t>10.5.8 </a:t>
            </a:r>
            <a:r>
              <a:rPr lang="pl-PL" sz="1200" b="1" dirty="0" err="1"/>
              <a:t>Auxiliary</a:t>
            </a:r>
            <a:r>
              <a:rPr lang="pl-PL" sz="1200" b="1" dirty="0"/>
              <a:t> Systems		</a:t>
            </a:r>
            <a:r>
              <a:rPr lang="pl-PL" sz="1200" b="1" dirty="0" smtClean="0"/>
              <a:t>     (</a:t>
            </a:r>
            <a:r>
              <a:rPr lang="pl-PL" sz="1200" b="1" dirty="0"/>
              <a:t>1 </a:t>
            </a:r>
            <a:r>
              <a:rPr lang="pl-PL" sz="1200" b="1" dirty="0" err="1"/>
              <a:t>page</a:t>
            </a:r>
            <a:r>
              <a:rPr lang="pl-PL" sz="1200" b="1" dirty="0"/>
              <a:t>)</a:t>
            </a:r>
          </a:p>
          <a:p>
            <a:r>
              <a:rPr lang="en-US" sz="1200" b="1" dirty="0"/>
              <a:t>10.5.9 Cost 			</a:t>
            </a:r>
            <a:r>
              <a:rPr lang="en-US" sz="1200" b="1" dirty="0" smtClean="0"/>
              <a:t>     (… later)</a:t>
            </a:r>
            <a:endParaRPr lang="en-US" sz="1200" b="1" dirty="0"/>
          </a:p>
          <a:p>
            <a:r>
              <a:rPr lang="en-US" sz="1200" b="1" dirty="0" smtClean="0">
                <a:solidFill>
                  <a:srgbClr val="3366FF"/>
                </a:solidFill>
              </a:rPr>
              <a:t>Coordinator: James Buckley</a:t>
            </a:r>
            <a:endParaRPr lang="en-US" sz="1200" b="1" dirty="0">
              <a:solidFill>
                <a:srgbClr val="3366FF"/>
              </a:solidFill>
            </a:endParaRPr>
          </a:p>
        </p:txBody>
      </p:sp>
      <p:sp>
        <p:nvSpPr>
          <p:cNvPr id="5" name="TextBox 4"/>
          <p:cNvSpPr txBox="1"/>
          <p:nvPr/>
        </p:nvSpPr>
        <p:spPr>
          <a:xfrm>
            <a:off x="629704" y="6348948"/>
            <a:ext cx="8111395" cy="369332"/>
          </a:xfrm>
          <a:prstGeom prst="rect">
            <a:avLst/>
          </a:prstGeom>
          <a:noFill/>
        </p:spPr>
        <p:txBody>
          <a:bodyPr wrap="square" rtlCol="0">
            <a:spAutoFit/>
          </a:bodyPr>
          <a:lstStyle/>
          <a:p>
            <a:r>
              <a:rPr lang="en-US" dirty="0" smtClean="0">
                <a:solidFill>
                  <a:srgbClr val="FF0000"/>
                </a:solidFill>
              </a:rPr>
              <a:t>Desired due date: March 1 (first draft of contributions was due on February 20)            </a:t>
            </a:r>
            <a:endParaRPr lang="en-US" dirty="0">
              <a:solidFill>
                <a:srgbClr val="FF0000"/>
              </a:solidFill>
            </a:endParaRPr>
          </a:p>
        </p:txBody>
      </p:sp>
    </p:spTree>
    <p:extLst>
      <p:ext uri="{BB962C8B-B14F-4D97-AF65-F5344CB8AC3E}">
        <p14:creationId xmlns:p14="http://schemas.microsoft.com/office/powerpoint/2010/main" val="4245216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PTDR</a:t>
            </a:r>
            <a:br>
              <a:rPr lang="en-US" sz="4400" dirty="0" smtClean="0"/>
            </a:br>
            <a:r>
              <a:rPr lang="en-US" sz="2800" dirty="0" smtClean="0"/>
              <a:t>Request 5</a:t>
            </a:r>
            <a:endParaRPr lang="en-US" sz="4400" dirty="0" smtClean="0"/>
          </a:p>
        </p:txBody>
      </p:sp>
      <p:sp>
        <p:nvSpPr>
          <p:cNvPr id="3" name="TextBox 2"/>
          <p:cNvSpPr txBox="1"/>
          <p:nvPr/>
        </p:nvSpPr>
        <p:spPr>
          <a:xfrm>
            <a:off x="3266684" y="1962786"/>
            <a:ext cx="2608406" cy="369332"/>
          </a:xfrm>
          <a:prstGeom prst="rect">
            <a:avLst/>
          </a:prstGeom>
          <a:noFill/>
        </p:spPr>
        <p:txBody>
          <a:bodyPr wrap="none" rtlCol="0">
            <a:spAutoFit/>
          </a:bodyPr>
          <a:lstStyle/>
          <a:p>
            <a:pPr algn="ctr"/>
            <a:r>
              <a:rPr lang="en-US" b="1" dirty="0" smtClean="0"/>
              <a:t>Discuss status of PTDR </a:t>
            </a:r>
          </a:p>
        </p:txBody>
      </p:sp>
      <p:sp>
        <p:nvSpPr>
          <p:cNvPr id="4" name="TextBox 3"/>
          <p:cNvSpPr txBox="1"/>
          <p:nvPr/>
        </p:nvSpPr>
        <p:spPr>
          <a:xfrm>
            <a:off x="2054863" y="2515786"/>
            <a:ext cx="4865434" cy="3139321"/>
          </a:xfrm>
          <a:prstGeom prst="rect">
            <a:avLst/>
          </a:prstGeom>
          <a:noFill/>
        </p:spPr>
        <p:txBody>
          <a:bodyPr wrap="none" rtlCol="0">
            <a:spAutoFit/>
          </a:bodyPr>
          <a:lstStyle/>
          <a:p>
            <a:r>
              <a:rPr lang="en-US" dirty="0" smtClean="0"/>
              <a:t>Definition and changes of the outline &amp; content</a:t>
            </a:r>
          </a:p>
          <a:p>
            <a:endParaRPr lang="en-US" dirty="0" smtClean="0"/>
          </a:p>
          <a:p>
            <a:r>
              <a:rPr lang="en-US" dirty="0" smtClean="0"/>
              <a:t>Remaining uncertainties</a:t>
            </a:r>
            <a:r>
              <a:rPr lang="en-US" dirty="0"/>
              <a:t> </a:t>
            </a:r>
            <a:r>
              <a:rPr lang="en-US" dirty="0" smtClean="0"/>
              <a:t>and dependencies</a:t>
            </a:r>
          </a:p>
          <a:p>
            <a:endParaRPr lang="en-US" dirty="0"/>
          </a:p>
          <a:p>
            <a:r>
              <a:rPr lang="en-US" dirty="0" smtClean="0"/>
              <a:t>Identify relevant memos to be written</a:t>
            </a:r>
          </a:p>
          <a:p>
            <a:endParaRPr lang="en-US" dirty="0" smtClean="0"/>
          </a:p>
          <a:p>
            <a:r>
              <a:rPr lang="en-US" dirty="0" smtClean="0"/>
              <a:t>Plan work (</a:t>
            </a:r>
            <a:r>
              <a:rPr lang="en-US" dirty="0" err="1" smtClean="0"/>
              <a:t>sims</a:t>
            </a:r>
            <a:r>
              <a:rPr lang="en-US" dirty="0" smtClean="0"/>
              <a:t>, etc.) needed for completion </a:t>
            </a:r>
            <a:endParaRPr lang="en-US" dirty="0"/>
          </a:p>
          <a:p>
            <a:endParaRPr lang="en-US" dirty="0" smtClean="0"/>
          </a:p>
          <a:p>
            <a:r>
              <a:rPr lang="en-US" dirty="0" smtClean="0"/>
              <a:t>Define responsibilities</a:t>
            </a:r>
          </a:p>
          <a:p>
            <a:endParaRPr lang="en-US" dirty="0" smtClean="0"/>
          </a:p>
          <a:p>
            <a:r>
              <a:rPr lang="en-US" dirty="0" smtClean="0"/>
              <a:t>Establish </a:t>
            </a:r>
            <a:r>
              <a:rPr lang="en-US" dirty="0"/>
              <a:t>due </a:t>
            </a:r>
            <a:r>
              <a:rPr lang="en-US" dirty="0" smtClean="0"/>
              <a:t>dates</a:t>
            </a:r>
            <a:endParaRPr lang="en-US" dirty="0"/>
          </a:p>
        </p:txBody>
      </p:sp>
      <p:sp>
        <p:nvSpPr>
          <p:cNvPr id="5" name="TextBox 4"/>
          <p:cNvSpPr txBox="1"/>
          <p:nvPr/>
        </p:nvSpPr>
        <p:spPr>
          <a:xfrm>
            <a:off x="685800" y="5696614"/>
            <a:ext cx="8067527" cy="646331"/>
          </a:xfrm>
          <a:prstGeom prst="rect">
            <a:avLst/>
          </a:prstGeom>
          <a:noFill/>
        </p:spPr>
        <p:txBody>
          <a:bodyPr wrap="square" rtlCol="0">
            <a:spAutoFit/>
          </a:bodyPr>
          <a:lstStyle/>
          <a:p>
            <a:r>
              <a:rPr lang="en-US" dirty="0" smtClean="0">
                <a:solidFill>
                  <a:srgbClr val="FF0000"/>
                </a:solidFill>
              </a:rPr>
              <a:t>PTDR is expected to evolve into TDR which is the main document containing all technical details required for construction of SCT</a:t>
            </a:r>
            <a:endParaRPr lang="en-US" dirty="0">
              <a:solidFill>
                <a:srgbClr val="FF0000"/>
              </a:solidFill>
            </a:endParaRPr>
          </a:p>
        </p:txBody>
      </p:sp>
      <p:sp>
        <p:nvSpPr>
          <p:cNvPr id="6" name="TextBox 5"/>
          <p:cNvSpPr txBox="1"/>
          <p:nvPr/>
        </p:nvSpPr>
        <p:spPr>
          <a:xfrm>
            <a:off x="547365" y="6401076"/>
            <a:ext cx="8432867" cy="369332"/>
          </a:xfrm>
          <a:prstGeom prst="rect">
            <a:avLst/>
          </a:prstGeom>
          <a:noFill/>
        </p:spPr>
        <p:txBody>
          <a:bodyPr wrap="none" rtlCol="0">
            <a:spAutoFit/>
          </a:bodyPr>
          <a:lstStyle/>
          <a:p>
            <a:r>
              <a:rPr lang="en-US" b="1" dirty="0" smtClean="0"/>
              <a:t>CTA PTDR - https</a:t>
            </a:r>
            <a:r>
              <a:rPr lang="en-US" b="1" dirty="0"/>
              <a:t>://</a:t>
            </a:r>
            <a:r>
              <a:rPr lang="en-US" b="1" dirty="0" err="1"/>
              <a:t>portal.cta-observatory.org</a:t>
            </a:r>
            <a:r>
              <a:rPr lang="en-US" b="1" dirty="0"/>
              <a:t>/internal/</a:t>
            </a:r>
            <a:r>
              <a:rPr lang="en-US" b="1" dirty="0" err="1"/>
              <a:t>SitePages</a:t>
            </a:r>
            <a:r>
              <a:rPr lang="en-US" b="1" dirty="0"/>
              <a:t>/</a:t>
            </a:r>
            <a:r>
              <a:rPr lang="en-US" b="1" dirty="0" err="1"/>
              <a:t>PTDR.aspx</a:t>
            </a:r>
            <a:endParaRPr lang="en-US" b="1" dirty="0"/>
          </a:p>
        </p:txBody>
      </p:sp>
    </p:spTree>
    <p:extLst>
      <p:ext uri="{BB962C8B-B14F-4D97-AF65-F5344CB8AC3E}">
        <p14:creationId xmlns:p14="http://schemas.microsoft.com/office/powerpoint/2010/main" val="27272697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CTA-SCT</a:t>
            </a:r>
            <a:br>
              <a:rPr lang="en-US" sz="4400" dirty="0" smtClean="0"/>
            </a:br>
            <a:r>
              <a:rPr lang="en-US" sz="2800" dirty="0" smtClean="0"/>
              <a:t>Home Page</a:t>
            </a:r>
            <a:endParaRPr lang="en-US" sz="2800" dirty="0"/>
          </a:p>
        </p:txBody>
      </p:sp>
      <p:pic>
        <p:nvPicPr>
          <p:cNvPr id="4" name="Picture 3" descr="SCT FP.pdf"/>
          <p:cNvPicPr>
            <a:picLocks noChangeAspect="1"/>
          </p:cNvPicPr>
          <p:nvPr/>
        </p:nvPicPr>
        <p:blipFill rotWithShape="1">
          <a:blip r:embed="rId2">
            <a:extLst>
              <a:ext uri="{28A0092B-C50C-407E-A947-70E740481C1C}">
                <a14:useLocalDpi xmlns:a14="http://schemas.microsoft.com/office/drawing/2010/main" val="0"/>
              </a:ext>
            </a:extLst>
          </a:blip>
          <a:srcRect l="3451" t="5282" r="3375" b="34715"/>
          <a:stretch/>
        </p:blipFill>
        <p:spPr>
          <a:xfrm>
            <a:off x="441760" y="2133872"/>
            <a:ext cx="4937760" cy="4114800"/>
          </a:xfrm>
          <a:prstGeom prst="rect">
            <a:avLst/>
          </a:prstGeom>
        </p:spPr>
      </p:pic>
      <p:sp>
        <p:nvSpPr>
          <p:cNvPr id="3" name="TextBox 2"/>
          <p:cNvSpPr txBox="1"/>
          <p:nvPr/>
        </p:nvSpPr>
        <p:spPr>
          <a:xfrm>
            <a:off x="441760" y="5940895"/>
            <a:ext cx="4636230" cy="276999"/>
          </a:xfrm>
          <a:prstGeom prst="rect">
            <a:avLst/>
          </a:prstGeom>
          <a:noFill/>
        </p:spPr>
        <p:txBody>
          <a:bodyPr wrap="none" rtlCol="0">
            <a:spAutoFit/>
          </a:bodyPr>
          <a:lstStyle/>
          <a:p>
            <a:r>
              <a:rPr lang="en-US" sz="1200" dirty="0"/>
              <a:t>https://</a:t>
            </a:r>
            <a:r>
              <a:rPr lang="en-US" sz="1200" dirty="0" err="1"/>
              <a:t>portal.cta-observatory.org</a:t>
            </a:r>
            <a:r>
              <a:rPr lang="en-US" sz="1200" dirty="0"/>
              <a:t>/WG/SCT/</a:t>
            </a:r>
            <a:r>
              <a:rPr lang="en-US" sz="1200" dirty="0" err="1"/>
              <a:t>SitePages</a:t>
            </a:r>
            <a:r>
              <a:rPr lang="en-US" sz="1200" dirty="0"/>
              <a:t>/</a:t>
            </a:r>
            <a:r>
              <a:rPr lang="en-US" sz="1200" dirty="0" err="1"/>
              <a:t>Home.aspx</a:t>
            </a:r>
            <a:endParaRPr lang="en-US" sz="1200" dirty="0"/>
          </a:p>
        </p:txBody>
      </p:sp>
      <p:pic>
        <p:nvPicPr>
          <p:cNvPr id="5" name="Picture 4" descr="MemoTitle.pdf"/>
          <p:cNvPicPr>
            <a:picLocks noChangeAspect="1"/>
          </p:cNvPicPr>
          <p:nvPr/>
        </p:nvPicPr>
        <p:blipFill rotWithShape="1">
          <a:blip r:embed="rId3">
            <a:extLst>
              <a:ext uri="{28A0092B-C50C-407E-A947-70E740481C1C}">
                <a14:useLocalDpi xmlns:a14="http://schemas.microsoft.com/office/drawing/2010/main" val="0"/>
              </a:ext>
            </a:extLst>
          </a:blip>
          <a:srcRect b="11860"/>
          <a:stretch/>
        </p:blipFill>
        <p:spPr>
          <a:xfrm>
            <a:off x="5475729" y="2257329"/>
            <a:ext cx="3575304" cy="4078224"/>
          </a:xfrm>
          <a:prstGeom prst="rect">
            <a:avLst/>
          </a:prstGeom>
        </p:spPr>
      </p:pic>
      <p:sp>
        <p:nvSpPr>
          <p:cNvPr id="6" name="TextBox 5"/>
          <p:cNvSpPr txBox="1"/>
          <p:nvPr/>
        </p:nvSpPr>
        <p:spPr>
          <a:xfrm>
            <a:off x="6015868" y="2075908"/>
            <a:ext cx="2383084" cy="338554"/>
          </a:xfrm>
          <a:prstGeom prst="rect">
            <a:avLst/>
          </a:prstGeom>
          <a:noFill/>
        </p:spPr>
        <p:txBody>
          <a:bodyPr wrap="none" rtlCol="0">
            <a:spAutoFit/>
          </a:bodyPr>
          <a:lstStyle/>
          <a:p>
            <a:r>
              <a:rPr lang="en-US" sz="1600" dirty="0" smtClean="0"/>
              <a:t>Documentation Example</a:t>
            </a:r>
            <a:endParaRPr lang="en-US" sz="1600" dirty="0"/>
          </a:p>
        </p:txBody>
      </p:sp>
    </p:spTree>
    <p:extLst>
      <p:ext uri="{BB962C8B-B14F-4D97-AF65-F5344CB8AC3E}">
        <p14:creationId xmlns:p14="http://schemas.microsoft.com/office/powerpoint/2010/main" val="34198480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SCT-X discussions</a:t>
            </a:r>
            <a:br>
              <a:rPr lang="en-US" sz="4400" dirty="0" smtClean="0"/>
            </a:br>
            <a:r>
              <a:rPr lang="en-US" sz="2800" dirty="0" smtClean="0"/>
              <a:t>Suggested Template</a:t>
            </a:r>
            <a:endParaRPr lang="en-US" sz="2800" dirty="0"/>
          </a:p>
        </p:txBody>
      </p:sp>
      <p:sp>
        <p:nvSpPr>
          <p:cNvPr id="3" name="TextBox 2"/>
          <p:cNvSpPr txBox="1"/>
          <p:nvPr/>
        </p:nvSpPr>
        <p:spPr>
          <a:xfrm>
            <a:off x="2796294" y="2305116"/>
            <a:ext cx="3600377" cy="2585323"/>
          </a:xfrm>
          <a:prstGeom prst="rect">
            <a:avLst/>
          </a:prstGeom>
          <a:noFill/>
        </p:spPr>
        <p:txBody>
          <a:bodyPr wrap="none" rtlCol="0">
            <a:spAutoFit/>
          </a:bodyPr>
          <a:lstStyle/>
          <a:p>
            <a:r>
              <a:rPr lang="en-US" dirty="0" smtClean="0"/>
              <a:t>PBS (structure and responsibilities)</a:t>
            </a:r>
            <a:endParaRPr lang="en-US" dirty="0"/>
          </a:p>
          <a:p>
            <a:endParaRPr lang="en-US" dirty="0" smtClean="0"/>
          </a:p>
          <a:p>
            <a:r>
              <a:rPr lang="en-US" dirty="0" smtClean="0"/>
              <a:t>WBS</a:t>
            </a:r>
          </a:p>
          <a:p>
            <a:endParaRPr lang="en-US" dirty="0"/>
          </a:p>
          <a:p>
            <a:r>
              <a:rPr lang="en-US" dirty="0" smtClean="0"/>
              <a:t>ICDs</a:t>
            </a:r>
          </a:p>
          <a:p>
            <a:endParaRPr lang="en-US" dirty="0"/>
          </a:p>
          <a:p>
            <a:r>
              <a:rPr lang="en-US" dirty="0" smtClean="0"/>
              <a:t>Specs</a:t>
            </a:r>
          </a:p>
          <a:p>
            <a:endParaRPr lang="en-US" dirty="0" smtClean="0"/>
          </a:p>
          <a:p>
            <a:r>
              <a:rPr lang="en-US" dirty="0" smtClean="0"/>
              <a:t>PTDR</a:t>
            </a:r>
            <a:endParaRPr lang="en-US" dirty="0"/>
          </a:p>
        </p:txBody>
      </p:sp>
      <p:sp>
        <p:nvSpPr>
          <p:cNvPr id="4" name="TextBox 3"/>
          <p:cNvSpPr txBox="1"/>
          <p:nvPr/>
        </p:nvSpPr>
        <p:spPr>
          <a:xfrm>
            <a:off x="2038525" y="5666754"/>
            <a:ext cx="5566285" cy="369332"/>
          </a:xfrm>
          <a:prstGeom prst="rect">
            <a:avLst/>
          </a:prstGeom>
          <a:noFill/>
        </p:spPr>
        <p:txBody>
          <a:bodyPr wrap="none" rtlCol="0">
            <a:spAutoFit/>
          </a:bodyPr>
          <a:lstStyle/>
          <a:p>
            <a:r>
              <a:rPr lang="en-US" b="1" dirty="0" smtClean="0"/>
              <a:t>Focus on items requiring collective input or decisions  </a:t>
            </a:r>
            <a:endParaRPr lang="en-US" b="1" dirty="0"/>
          </a:p>
        </p:txBody>
      </p:sp>
    </p:spTree>
    <p:extLst>
      <p:ext uri="{BB962C8B-B14F-4D97-AF65-F5344CB8AC3E}">
        <p14:creationId xmlns:p14="http://schemas.microsoft.com/office/powerpoint/2010/main" val="23182874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SCT AOB</a:t>
            </a:r>
            <a:endParaRPr lang="en-US" dirty="0"/>
          </a:p>
        </p:txBody>
      </p:sp>
      <p:sp>
        <p:nvSpPr>
          <p:cNvPr id="3" name="TextBox 2"/>
          <p:cNvSpPr txBox="1"/>
          <p:nvPr/>
        </p:nvSpPr>
        <p:spPr>
          <a:xfrm>
            <a:off x="960903" y="2016601"/>
            <a:ext cx="2749471" cy="369332"/>
          </a:xfrm>
          <a:prstGeom prst="rect">
            <a:avLst/>
          </a:prstGeom>
          <a:noFill/>
        </p:spPr>
        <p:txBody>
          <a:bodyPr wrap="none" rtlCol="0">
            <a:spAutoFit/>
          </a:bodyPr>
          <a:lstStyle/>
          <a:p>
            <a:r>
              <a:rPr lang="en-US" dirty="0" smtClean="0"/>
              <a:t>CTA Consortium meeting</a:t>
            </a:r>
            <a:endParaRPr lang="en-US" dirty="0"/>
          </a:p>
        </p:txBody>
      </p:sp>
      <p:pic>
        <p:nvPicPr>
          <p:cNvPr id="5" name="Picture 4"/>
          <p:cNvPicPr>
            <a:picLocks noChangeAspect="1"/>
          </p:cNvPicPr>
          <p:nvPr/>
        </p:nvPicPr>
        <p:blipFill>
          <a:blip r:embed="rId2"/>
          <a:stretch>
            <a:fillRect/>
          </a:stretch>
        </p:blipFill>
        <p:spPr>
          <a:xfrm>
            <a:off x="1037539" y="2520592"/>
            <a:ext cx="2540000" cy="2540000"/>
          </a:xfrm>
          <a:prstGeom prst="rect">
            <a:avLst/>
          </a:prstGeom>
        </p:spPr>
      </p:pic>
      <p:pic>
        <p:nvPicPr>
          <p:cNvPr id="4" name="Picture 3"/>
          <p:cNvPicPr>
            <a:picLocks noChangeAspect="1"/>
          </p:cNvPicPr>
          <p:nvPr/>
        </p:nvPicPr>
        <p:blipFill>
          <a:blip r:embed="rId3"/>
          <a:stretch>
            <a:fillRect/>
          </a:stretch>
        </p:blipFill>
        <p:spPr>
          <a:xfrm>
            <a:off x="2643653" y="4281314"/>
            <a:ext cx="1714500" cy="2171700"/>
          </a:xfrm>
          <a:prstGeom prst="rect">
            <a:avLst/>
          </a:prstGeom>
        </p:spPr>
      </p:pic>
      <p:sp>
        <p:nvSpPr>
          <p:cNvPr id="6" name="TextBox 5"/>
          <p:cNvSpPr txBox="1"/>
          <p:nvPr/>
        </p:nvSpPr>
        <p:spPr>
          <a:xfrm>
            <a:off x="960040" y="5168941"/>
            <a:ext cx="1641695" cy="584776"/>
          </a:xfrm>
          <a:prstGeom prst="rect">
            <a:avLst/>
          </a:prstGeom>
          <a:noFill/>
        </p:spPr>
        <p:txBody>
          <a:bodyPr wrap="none" rtlCol="0">
            <a:spAutoFit/>
          </a:bodyPr>
          <a:lstStyle/>
          <a:p>
            <a:r>
              <a:rPr lang="en-US" sz="1600" dirty="0" smtClean="0"/>
              <a:t>14</a:t>
            </a:r>
            <a:r>
              <a:rPr lang="en-US" sz="1600" dirty="0"/>
              <a:t>-18 May </a:t>
            </a:r>
            <a:r>
              <a:rPr lang="en-US" sz="1600" dirty="0" smtClean="0"/>
              <a:t>2012,</a:t>
            </a:r>
          </a:p>
          <a:p>
            <a:r>
              <a:rPr lang="en-US" sz="1600" dirty="0" smtClean="0"/>
              <a:t>Amsterdam</a:t>
            </a:r>
            <a:endParaRPr lang="en-US" sz="1600" dirty="0"/>
          </a:p>
        </p:txBody>
      </p:sp>
      <p:sp>
        <p:nvSpPr>
          <p:cNvPr id="7" name="TextBox 6"/>
          <p:cNvSpPr txBox="1"/>
          <p:nvPr/>
        </p:nvSpPr>
        <p:spPr>
          <a:xfrm>
            <a:off x="4718404" y="2462576"/>
            <a:ext cx="4271910" cy="3139321"/>
          </a:xfrm>
          <a:prstGeom prst="rect">
            <a:avLst/>
          </a:prstGeom>
          <a:noFill/>
        </p:spPr>
        <p:txBody>
          <a:bodyPr wrap="none" rtlCol="0">
            <a:spAutoFit/>
          </a:bodyPr>
          <a:lstStyle/>
          <a:p>
            <a:r>
              <a:rPr lang="en-US" b="1" dirty="0" smtClean="0"/>
              <a:t>Input needed for schedule planning</a:t>
            </a:r>
          </a:p>
          <a:p>
            <a:endParaRPr lang="en-US" dirty="0"/>
          </a:p>
          <a:p>
            <a:endParaRPr lang="en-US" dirty="0" smtClean="0"/>
          </a:p>
          <a:p>
            <a:r>
              <a:rPr lang="en-US" dirty="0" smtClean="0"/>
              <a:t>How many people plan to go?</a:t>
            </a:r>
          </a:p>
          <a:p>
            <a:endParaRPr lang="en-US" dirty="0"/>
          </a:p>
          <a:p>
            <a:r>
              <a:rPr lang="en-US" dirty="0" smtClean="0"/>
              <a:t>Do we need special session for SCT WP?</a:t>
            </a:r>
          </a:p>
          <a:p>
            <a:endParaRPr lang="en-US" dirty="0"/>
          </a:p>
          <a:p>
            <a:r>
              <a:rPr lang="en-US" dirty="0" smtClean="0"/>
              <a:t>If yes, how many people plan to attend it?</a:t>
            </a:r>
          </a:p>
          <a:p>
            <a:endParaRPr lang="en-US" dirty="0"/>
          </a:p>
          <a:p>
            <a:r>
              <a:rPr lang="en-US" dirty="0" smtClean="0"/>
              <a:t>What time should be allocated for </a:t>
            </a:r>
          </a:p>
          <a:p>
            <a:r>
              <a:rPr lang="en-US" dirty="0" smtClean="0"/>
              <a:t>SCT session, if we request one?</a:t>
            </a:r>
            <a:endParaRPr lang="en-US" dirty="0"/>
          </a:p>
        </p:txBody>
      </p:sp>
    </p:spTree>
    <p:extLst>
      <p:ext uri="{BB962C8B-B14F-4D97-AF65-F5344CB8AC3E}">
        <p14:creationId xmlns:p14="http://schemas.microsoft.com/office/powerpoint/2010/main" val="38681136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Content</a:t>
            </a:r>
            <a:endParaRPr lang="en-US" sz="4400" dirty="0"/>
          </a:p>
        </p:txBody>
      </p:sp>
      <p:sp>
        <p:nvSpPr>
          <p:cNvPr id="3" name="TextBox 2"/>
          <p:cNvSpPr txBox="1"/>
          <p:nvPr/>
        </p:nvSpPr>
        <p:spPr>
          <a:xfrm>
            <a:off x="1658199" y="2527337"/>
            <a:ext cx="5921287" cy="2246769"/>
          </a:xfrm>
          <a:prstGeom prst="rect">
            <a:avLst/>
          </a:prstGeom>
          <a:noFill/>
        </p:spPr>
        <p:txBody>
          <a:bodyPr wrap="none" rtlCol="0">
            <a:spAutoFit/>
          </a:bodyPr>
          <a:lstStyle/>
          <a:p>
            <a:pPr algn="ctr"/>
            <a:r>
              <a:rPr lang="en-US" sz="2000" dirty="0" smtClean="0"/>
              <a:t>Lessons from writing proposals and work on PTDR</a:t>
            </a:r>
          </a:p>
          <a:p>
            <a:pPr algn="ctr"/>
            <a:endParaRPr lang="en-US" sz="2000" dirty="0" smtClean="0"/>
          </a:p>
          <a:p>
            <a:pPr algn="ctr"/>
            <a:endParaRPr lang="en-US" sz="2000" dirty="0"/>
          </a:p>
          <a:p>
            <a:pPr algn="ctr"/>
            <a:r>
              <a:rPr lang="en-US" sz="2000" dirty="0" smtClean="0"/>
              <a:t>How can this meeting help to remedy problems</a:t>
            </a:r>
          </a:p>
          <a:p>
            <a:pPr algn="ctr"/>
            <a:endParaRPr lang="en-US" sz="2000" dirty="0" smtClean="0"/>
          </a:p>
          <a:p>
            <a:pPr algn="ctr"/>
            <a:endParaRPr lang="en-US" sz="2000" dirty="0"/>
          </a:p>
          <a:p>
            <a:pPr algn="ctr"/>
            <a:r>
              <a:rPr lang="en-US" sz="2000" dirty="0" smtClean="0"/>
              <a:t>SCT AOB</a:t>
            </a:r>
            <a:endParaRPr lang="en-US" sz="2000" dirty="0"/>
          </a:p>
        </p:txBody>
      </p:sp>
    </p:spTree>
    <p:extLst>
      <p:ext uri="{BB962C8B-B14F-4D97-AF65-F5344CB8AC3E}">
        <p14:creationId xmlns:p14="http://schemas.microsoft.com/office/powerpoint/2010/main" val="2366966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Lessons Learned</a:t>
            </a:r>
            <a:endParaRPr lang="en-US" dirty="0"/>
          </a:p>
        </p:txBody>
      </p:sp>
      <p:sp>
        <p:nvSpPr>
          <p:cNvPr id="3" name="TextBox 2"/>
          <p:cNvSpPr txBox="1"/>
          <p:nvPr/>
        </p:nvSpPr>
        <p:spPr>
          <a:xfrm>
            <a:off x="793665" y="2117380"/>
            <a:ext cx="7460841" cy="3785652"/>
          </a:xfrm>
          <a:prstGeom prst="rect">
            <a:avLst/>
          </a:prstGeom>
          <a:noFill/>
        </p:spPr>
        <p:txBody>
          <a:bodyPr wrap="square" rtlCol="0">
            <a:spAutoFit/>
          </a:bodyPr>
          <a:lstStyle/>
          <a:p>
            <a:r>
              <a:rPr lang="en-US" sz="1600" dirty="0" smtClean="0"/>
              <a:t>Preparation of multi-million dollars R&amp;D and MRI proposals was clearly lacking adequate level of technical and cost documentation and was only possible because of the “page limit” requirement (my opinion). </a:t>
            </a:r>
          </a:p>
          <a:p>
            <a:endParaRPr lang="en-US" sz="1600" dirty="0"/>
          </a:p>
          <a:p>
            <a:r>
              <a:rPr lang="en-US" sz="1600" dirty="0" smtClean="0"/>
              <a:t>If by the time when we receive MRI funds we do not have improved level of documentation, we will likely fail due to very aggressive MRI schedule and significantly underfunded manpower.</a:t>
            </a:r>
          </a:p>
          <a:p>
            <a:endParaRPr lang="en-US" sz="1600" dirty="0" smtClean="0"/>
          </a:p>
          <a:p>
            <a:r>
              <a:rPr lang="en-US" sz="1600" dirty="0" smtClean="0"/>
              <a:t>Our attempt to develop PTDR during last few weeks has demonstrated glaring documentation problems, lack of available technical information, need for definition of “dependencies” between different subsystems, and significant amount of work required to define technical design. </a:t>
            </a:r>
          </a:p>
          <a:p>
            <a:endParaRPr lang="en-US" sz="1600" dirty="0"/>
          </a:p>
          <a:p>
            <a:r>
              <a:rPr lang="en-US" sz="1600" dirty="0" smtClean="0"/>
              <a:t>Currently available level of documentation is far insufficient for the SCT prototype construction readiness review.</a:t>
            </a:r>
          </a:p>
        </p:txBody>
      </p:sp>
    </p:spTree>
    <p:extLst>
      <p:ext uri="{BB962C8B-B14F-4D97-AF65-F5344CB8AC3E}">
        <p14:creationId xmlns:p14="http://schemas.microsoft.com/office/powerpoint/2010/main" val="4219728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Documentation Development</a:t>
            </a:r>
            <a:br>
              <a:rPr lang="en-US" sz="4400" dirty="0" smtClean="0"/>
            </a:br>
            <a:r>
              <a:rPr lang="en-US" sz="2800" dirty="0" smtClean="0"/>
              <a:t>Strategy</a:t>
            </a:r>
            <a:endParaRPr lang="en-US" sz="4400" dirty="0"/>
          </a:p>
        </p:txBody>
      </p:sp>
      <p:sp>
        <p:nvSpPr>
          <p:cNvPr id="3" name="TextBox 2"/>
          <p:cNvSpPr txBox="1"/>
          <p:nvPr/>
        </p:nvSpPr>
        <p:spPr>
          <a:xfrm>
            <a:off x="1040032" y="2058357"/>
            <a:ext cx="7083111" cy="4031873"/>
          </a:xfrm>
          <a:prstGeom prst="rect">
            <a:avLst/>
          </a:prstGeom>
          <a:noFill/>
        </p:spPr>
        <p:txBody>
          <a:bodyPr wrap="square" rtlCol="0">
            <a:spAutoFit/>
          </a:bodyPr>
          <a:lstStyle/>
          <a:p>
            <a:r>
              <a:rPr lang="en-US" sz="1600" dirty="0" smtClean="0"/>
              <a:t>The project is not yet funded but further progress is slowed down and in some cases is even compromised due to the lack of available organizational, technical, and cost documentation.</a:t>
            </a:r>
          </a:p>
          <a:p>
            <a:endParaRPr lang="en-US" sz="1600" dirty="0"/>
          </a:p>
          <a:p>
            <a:r>
              <a:rPr lang="en-US" sz="1600" dirty="0" smtClean="0"/>
              <a:t>In this view our approach to the development of the project documentation should be balanced and mostly focused on immediate goals such as preliminary design of the prototype SCT and critical inputs for planning CTA-US participation in CTA.  </a:t>
            </a:r>
          </a:p>
          <a:p>
            <a:endParaRPr lang="en-US" sz="1600" dirty="0"/>
          </a:p>
          <a:p>
            <a:r>
              <a:rPr lang="en-US" sz="1600" dirty="0" smtClean="0"/>
              <a:t>The time scale for the development of minimal set of documentation is a few months (before next CTA meeting in May, 2012) and extensive set of documents for SCT prototype needs to be in place earlier than project start date of MRI (August 1st, 2012). </a:t>
            </a:r>
          </a:p>
          <a:p>
            <a:endParaRPr lang="en-US" sz="1600" dirty="0"/>
          </a:p>
          <a:p>
            <a:r>
              <a:rPr lang="en-US" sz="1600" dirty="0" smtClean="0"/>
              <a:t>What documentation do we need? </a:t>
            </a:r>
          </a:p>
          <a:p>
            <a:r>
              <a:rPr lang="en-US" sz="1600" dirty="0" smtClean="0"/>
              <a:t>PBS + Specs -&gt; WBS -&gt; ICDs -&gt;  PTDR</a:t>
            </a:r>
            <a:endParaRPr lang="en-US" sz="1600" dirty="0"/>
          </a:p>
        </p:txBody>
      </p:sp>
    </p:spTree>
    <p:extLst>
      <p:ext uri="{BB962C8B-B14F-4D97-AF65-F5344CB8AC3E}">
        <p14:creationId xmlns:p14="http://schemas.microsoft.com/office/powerpoint/2010/main" val="21334244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Product Breakdown </a:t>
            </a:r>
            <a:r>
              <a:rPr lang="en-US" sz="4400" dirty="0" smtClean="0"/>
              <a:t>Structure</a:t>
            </a:r>
            <a:br>
              <a:rPr lang="en-US" sz="4400" dirty="0" smtClean="0"/>
            </a:br>
            <a:r>
              <a:rPr lang="en-US" sz="2800" dirty="0" smtClean="0"/>
              <a:t>Approved by PC on 31 </a:t>
            </a:r>
            <a:r>
              <a:rPr lang="en-US" sz="2800" dirty="0"/>
              <a:t>Oct. 2011</a:t>
            </a:r>
            <a:r>
              <a:rPr lang="en-US" sz="2800" dirty="0" smtClean="0"/>
              <a:t> </a:t>
            </a:r>
            <a:r>
              <a:rPr lang="en-US" sz="4400" dirty="0" smtClean="0"/>
              <a:t> </a:t>
            </a:r>
            <a:endParaRPr lang="en-US" sz="4400" dirty="0"/>
          </a:p>
        </p:txBody>
      </p:sp>
      <p:pic>
        <p:nvPicPr>
          <p:cNvPr id="4" name="Picture 3"/>
          <p:cNvPicPr>
            <a:picLocks noChangeAspect="1"/>
          </p:cNvPicPr>
          <p:nvPr/>
        </p:nvPicPr>
        <p:blipFill>
          <a:blip r:embed="rId2"/>
          <a:stretch>
            <a:fillRect/>
          </a:stretch>
        </p:blipFill>
        <p:spPr>
          <a:xfrm>
            <a:off x="3097845" y="1908404"/>
            <a:ext cx="2758716" cy="4809744"/>
          </a:xfrm>
          <a:prstGeom prst="rect">
            <a:avLst/>
          </a:prstGeom>
        </p:spPr>
      </p:pic>
      <p:pic>
        <p:nvPicPr>
          <p:cNvPr id="5" name="Picture 4" descr="PBS_TopLeve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897" y="1891093"/>
            <a:ext cx="2478107" cy="4809904"/>
          </a:xfrm>
          <a:prstGeom prst="rect">
            <a:avLst/>
          </a:prstGeom>
        </p:spPr>
      </p:pic>
      <p:sp>
        <p:nvSpPr>
          <p:cNvPr id="6" name="TextBox 5"/>
          <p:cNvSpPr txBox="1"/>
          <p:nvPr/>
        </p:nvSpPr>
        <p:spPr>
          <a:xfrm>
            <a:off x="6101874" y="2266383"/>
            <a:ext cx="2776646" cy="3293209"/>
          </a:xfrm>
          <a:prstGeom prst="rect">
            <a:avLst/>
          </a:prstGeom>
          <a:noFill/>
        </p:spPr>
        <p:txBody>
          <a:bodyPr wrap="square" rtlCol="0">
            <a:spAutoFit/>
          </a:bodyPr>
          <a:lstStyle/>
          <a:p>
            <a:pPr algn="ctr"/>
            <a:r>
              <a:rPr lang="en-US" sz="1600" b="1" dirty="0" smtClean="0"/>
              <a:t>Management Plan</a:t>
            </a:r>
          </a:p>
          <a:p>
            <a:endParaRPr lang="en-US" sz="1600" dirty="0" smtClean="0"/>
          </a:p>
          <a:p>
            <a:r>
              <a:rPr lang="en-US" sz="1600" dirty="0" smtClean="0"/>
              <a:t>For </a:t>
            </a:r>
            <a:r>
              <a:rPr lang="en-US" sz="1600" dirty="0"/>
              <a:t>the various branches of the PBS a hierarchy of responsible people would be defined. Initially names</a:t>
            </a:r>
          </a:p>
          <a:p>
            <a:r>
              <a:rPr lang="en-US" sz="1600" dirty="0"/>
              <a:t>would need to be identified for the highest level PBS and then later for all further structures</a:t>
            </a:r>
            <a:r>
              <a:rPr lang="en-US" sz="1600" dirty="0" smtClean="0"/>
              <a:t>.</a:t>
            </a:r>
          </a:p>
          <a:p>
            <a:endParaRPr lang="en-US" sz="1600" dirty="0"/>
          </a:p>
          <a:p>
            <a:endParaRPr lang="en-US" sz="1600" dirty="0" smtClean="0"/>
          </a:p>
          <a:p>
            <a:r>
              <a:rPr lang="en-US" sz="1600" dirty="0"/>
              <a:t>CTA Ref: MAN-PO/111031</a:t>
            </a:r>
          </a:p>
        </p:txBody>
      </p:sp>
    </p:spTree>
    <p:extLst>
      <p:ext uri="{BB962C8B-B14F-4D97-AF65-F5344CB8AC3E}">
        <p14:creationId xmlns:p14="http://schemas.microsoft.com/office/powerpoint/2010/main" val="38525281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PBS in MRI</a:t>
            </a:r>
            <a:br>
              <a:rPr lang="en-US" sz="4400" dirty="0" smtClean="0"/>
            </a:br>
            <a:r>
              <a:rPr lang="en-US" sz="2800" dirty="0" smtClean="0"/>
              <a:t>Example</a:t>
            </a:r>
            <a:endParaRPr lang="en-US" sz="4400" dirty="0"/>
          </a:p>
        </p:txBody>
      </p:sp>
      <p:pic>
        <p:nvPicPr>
          <p:cNvPr id="3" name="Picture 2" descr="PB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804" y="1919069"/>
            <a:ext cx="6400800" cy="4800600"/>
          </a:xfrm>
          <a:prstGeom prst="rect">
            <a:avLst/>
          </a:prstGeom>
        </p:spPr>
      </p:pic>
      <p:sp>
        <p:nvSpPr>
          <p:cNvPr id="4" name="TextBox 3"/>
          <p:cNvSpPr txBox="1"/>
          <p:nvPr/>
        </p:nvSpPr>
        <p:spPr>
          <a:xfrm>
            <a:off x="6710315" y="2952959"/>
            <a:ext cx="2334664" cy="3416320"/>
          </a:xfrm>
          <a:prstGeom prst="rect">
            <a:avLst/>
          </a:prstGeom>
          <a:noFill/>
        </p:spPr>
        <p:txBody>
          <a:bodyPr wrap="square" rtlCol="0">
            <a:spAutoFit/>
          </a:bodyPr>
          <a:lstStyle/>
          <a:p>
            <a:r>
              <a:rPr lang="en-US" dirty="0" smtClean="0"/>
              <a:t>PBS </a:t>
            </a:r>
            <a:r>
              <a:rPr lang="en-US" dirty="0"/>
              <a:t>levels down to level 3 are approved by the Project </a:t>
            </a:r>
            <a:r>
              <a:rPr lang="en-US" dirty="0" smtClean="0"/>
              <a:t>Committee. Level 3, however, may have some specifics not common to all telescopes.</a:t>
            </a:r>
            <a:endParaRPr lang="en-US" dirty="0"/>
          </a:p>
          <a:p>
            <a:endParaRPr lang="en-US" dirty="0"/>
          </a:p>
          <a:p>
            <a:r>
              <a:rPr lang="en-US" dirty="0" smtClean="0"/>
              <a:t>The approved PBS </a:t>
            </a:r>
            <a:r>
              <a:rPr lang="en-US" dirty="0"/>
              <a:t>structure is more or less preserved in </a:t>
            </a:r>
            <a:r>
              <a:rPr lang="en-US" dirty="0" smtClean="0"/>
              <a:t>MRI</a:t>
            </a:r>
            <a:endParaRPr lang="en-US" dirty="0"/>
          </a:p>
        </p:txBody>
      </p:sp>
    </p:spTree>
    <p:extLst>
      <p:ext uri="{BB962C8B-B14F-4D97-AF65-F5344CB8AC3E}">
        <p14:creationId xmlns:p14="http://schemas.microsoft.com/office/powerpoint/2010/main" val="1865059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PBS</a:t>
            </a:r>
            <a:br>
              <a:rPr lang="en-US" sz="4400" dirty="0" smtClean="0"/>
            </a:br>
            <a:r>
              <a:rPr lang="en-US" sz="2800" dirty="0" smtClean="0"/>
              <a:t>Request 1</a:t>
            </a:r>
            <a:endParaRPr lang="en-US" sz="4400" dirty="0"/>
          </a:p>
        </p:txBody>
      </p:sp>
      <p:sp>
        <p:nvSpPr>
          <p:cNvPr id="3" name="TextBox 2"/>
          <p:cNvSpPr txBox="1"/>
          <p:nvPr/>
        </p:nvSpPr>
        <p:spPr>
          <a:xfrm>
            <a:off x="875176" y="1899588"/>
            <a:ext cx="7953094" cy="4401205"/>
          </a:xfrm>
          <a:prstGeom prst="rect">
            <a:avLst/>
          </a:prstGeom>
          <a:noFill/>
        </p:spPr>
        <p:txBody>
          <a:bodyPr wrap="none" rtlCol="0">
            <a:spAutoFit/>
          </a:bodyPr>
          <a:lstStyle/>
          <a:p>
            <a:r>
              <a:rPr lang="en-US" sz="2000" b="1" dirty="0" smtClean="0"/>
              <a:t>Define PBS level 3 and 4, if necessary, and identify responsible people</a:t>
            </a:r>
          </a:p>
          <a:p>
            <a:endParaRPr lang="en-US" sz="2000" b="1" dirty="0"/>
          </a:p>
          <a:p>
            <a:r>
              <a:rPr lang="en-US" sz="1600" dirty="0" smtClean="0"/>
              <a:t>SCT (V. Vassiliev)</a:t>
            </a:r>
          </a:p>
          <a:p>
            <a:r>
              <a:rPr lang="en-US" sz="1600" dirty="0" smtClean="0"/>
              <a:t>   SCT-MECH (V. </a:t>
            </a:r>
            <a:r>
              <a:rPr lang="en-US" sz="1600" dirty="0" err="1" smtClean="0"/>
              <a:t>Guarino</a:t>
            </a:r>
            <a:r>
              <a:rPr lang="en-US" sz="1600" dirty="0" smtClean="0"/>
              <a:t>)</a:t>
            </a:r>
          </a:p>
          <a:p>
            <a:r>
              <a:rPr lang="en-US" sz="1600" dirty="0" smtClean="0"/>
              <a:t>   SCT-OPT (V. Vassiliev)</a:t>
            </a:r>
          </a:p>
          <a:p>
            <a:r>
              <a:rPr lang="en-US" sz="1600" dirty="0" smtClean="0"/>
              <a:t>          Primary Mirror (…)</a:t>
            </a:r>
          </a:p>
          <a:p>
            <a:r>
              <a:rPr lang="en-US" sz="1600" dirty="0"/>
              <a:t> </a:t>
            </a:r>
            <a:r>
              <a:rPr lang="en-US" sz="1600" dirty="0" smtClean="0"/>
              <a:t>         Secondary Mirror (…)</a:t>
            </a:r>
          </a:p>
          <a:p>
            <a:r>
              <a:rPr lang="en-US" sz="1600" dirty="0" smtClean="0"/>
              <a:t>          Alignment (…)</a:t>
            </a:r>
          </a:p>
          <a:p>
            <a:r>
              <a:rPr lang="en-US" sz="1600" dirty="0"/>
              <a:t> </a:t>
            </a:r>
            <a:r>
              <a:rPr lang="en-US" sz="1600" dirty="0" smtClean="0"/>
              <a:t>              Mirror Panel Stewart Platform (…)</a:t>
            </a:r>
          </a:p>
          <a:p>
            <a:r>
              <a:rPr lang="en-US" sz="1600" dirty="0"/>
              <a:t> </a:t>
            </a:r>
            <a:r>
              <a:rPr lang="en-US" sz="1600" dirty="0" smtClean="0"/>
              <a:t>              Mirror Panel Edge Sensors (…)</a:t>
            </a:r>
          </a:p>
          <a:p>
            <a:r>
              <a:rPr lang="en-US" sz="1600" dirty="0"/>
              <a:t> </a:t>
            </a:r>
            <a:r>
              <a:rPr lang="en-US" sz="1600" dirty="0" smtClean="0"/>
              <a:t>              Mirror Panel Controller Board (…)</a:t>
            </a:r>
          </a:p>
          <a:p>
            <a:r>
              <a:rPr lang="en-US" sz="1600" dirty="0"/>
              <a:t> </a:t>
            </a:r>
            <a:r>
              <a:rPr lang="en-US" sz="1600" dirty="0" smtClean="0"/>
              <a:t>              Focal </a:t>
            </a:r>
            <a:r>
              <a:rPr lang="en-US" sz="1600" dirty="0"/>
              <a:t>P</a:t>
            </a:r>
            <a:r>
              <a:rPr lang="en-US" sz="1600" dirty="0" smtClean="0"/>
              <a:t>lane Alignment (…)</a:t>
            </a:r>
          </a:p>
          <a:p>
            <a:r>
              <a:rPr lang="en-US" sz="1600" dirty="0"/>
              <a:t> </a:t>
            </a:r>
            <a:r>
              <a:rPr lang="en-US" sz="1600" dirty="0" smtClean="0"/>
              <a:t>              Global Alignment (…)</a:t>
            </a:r>
          </a:p>
          <a:p>
            <a:r>
              <a:rPr lang="en-US" sz="1600" dirty="0"/>
              <a:t> </a:t>
            </a:r>
            <a:r>
              <a:rPr lang="en-US" sz="1600" dirty="0" smtClean="0"/>
              <a:t>         Stray Light Control (…)</a:t>
            </a:r>
          </a:p>
          <a:p>
            <a:r>
              <a:rPr lang="en-US" sz="1600" dirty="0"/>
              <a:t> </a:t>
            </a:r>
            <a:r>
              <a:rPr lang="en-US" sz="1600" dirty="0" smtClean="0"/>
              <a:t>  SCT-CAM (J. Buckley)</a:t>
            </a:r>
          </a:p>
          <a:p>
            <a:r>
              <a:rPr lang="en-US" sz="1600" dirty="0" smtClean="0"/>
              <a:t>   SCT-FOUND (…)</a:t>
            </a:r>
          </a:p>
          <a:p>
            <a:r>
              <a:rPr lang="en-US" sz="1600" dirty="0" smtClean="0"/>
              <a:t>   SCT-AUX (…)</a:t>
            </a:r>
            <a:endParaRPr lang="en-US" sz="1600" dirty="0"/>
          </a:p>
        </p:txBody>
      </p:sp>
      <p:sp>
        <p:nvSpPr>
          <p:cNvPr id="5" name="TextBox 4"/>
          <p:cNvSpPr txBox="1"/>
          <p:nvPr/>
        </p:nvSpPr>
        <p:spPr>
          <a:xfrm>
            <a:off x="1013925" y="6401191"/>
            <a:ext cx="7261623" cy="338554"/>
          </a:xfrm>
          <a:prstGeom prst="rect">
            <a:avLst/>
          </a:prstGeom>
          <a:noFill/>
        </p:spPr>
        <p:txBody>
          <a:bodyPr wrap="none" rtlCol="0">
            <a:spAutoFit/>
          </a:bodyPr>
          <a:lstStyle/>
          <a:p>
            <a:r>
              <a:rPr lang="en-US" sz="1600" b="1" dirty="0" smtClean="0"/>
              <a:t>PBS at CTA- https</a:t>
            </a:r>
            <a:r>
              <a:rPr lang="en-US" sz="1600" b="1" dirty="0"/>
              <a:t>://</a:t>
            </a:r>
            <a:r>
              <a:rPr lang="en-US" sz="1600" b="1" dirty="0" err="1"/>
              <a:t>portal.cta-observatory.org</a:t>
            </a:r>
            <a:r>
              <a:rPr lang="en-US" sz="1600" b="1" dirty="0"/>
              <a:t>/internal/</a:t>
            </a:r>
            <a:r>
              <a:rPr lang="en-US" sz="1600" b="1" dirty="0" err="1"/>
              <a:t>SitePages</a:t>
            </a:r>
            <a:r>
              <a:rPr lang="en-US" sz="1600" b="1" dirty="0"/>
              <a:t>/</a:t>
            </a:r>
            <a:r>
              <a:rPr lang="en-US" sz="1600" b="1" dirty="0" err="1"/>
              <a:t>PBS.aspx</a:t>
            </a:r>
            <a:endParaRPr lang="en-US" sz="1600" b="1" dirty="0"/>
          </a:p>
        </p:txBody>
      </p:sp>
    </p:spTree>
    <p:extLst>
      <p:ext uri="{BB962C8B-B14F-4D97-AF65-F5344CB8AC3E}">
        <p14:creationId xmlns:p14="http://schemas.microsoft.com/office/powerpoint/2010/main" val="3761325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Referencing Documents</a:t>
            </a:r>
            <a:endParaRPr lang="en-US" sz="4400" dirty="0"/>
          </a:p>
        </p:txBody>
      </p:sp>
      <p:pic>
        <p:nvPicPr>
          <p:cNvPr id="3" name="Picture 2" descr="Referenci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4038" y="2073735"/>
            <a:ext cx="6583900" cy="3060294"/>
          </a:xfrm>
          <a:prstGeom prst="rect">
            <a:avLst/>
          </a:prstGeom>
        </p:spPr>
      </p:pic>
      <p:pic>
        <p:nvPicPr>
          <p:cNvPr id="4" name="Picture 3" descr="Head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825" y="5358130"/>
            <a:ext cx="6583900" cy="1024162"/>
          </a:xfrm>
          <a:prstGeom prst="rect">
            <a:avLst/>
          </a:prstGeom>
        </p:spPr>
      </p:pic>
      <p:sp>
        <p:nvSpPr>
          <p:cNvPr id="5" name="TextBox 4"/>
          <p:cNvSpPr txBox="1"/>
          <p:nvPr/>
        </p:nvSpPr>
        <p:spPr>
          <a:xfrm>
            <a:off x="699062" y="6393241"/>
            <a:ext cx="7946945" cy="369332"/>
          </a:xfrm>
          <a:prstGeom prst="rect">
            <a:avLst/>
          </a:prstGeom>
          <a:noFill/>
        </p:spPr>
        <p:txBody>
          <a:bodyPr wrap="none" rtlCol="0">
            <a:spAutoFit/>
          </a:bodyPr>
          <a:lstStyle/>
          <a:p>
            <a:r>
              <a:rPr lang="en-US" b="1" dirty="0"/>
              <a:t>https://</a:t>
            </a:r>
            <a:r>
              <a:rPr lang="en-US" b="1" dirty="0" err="1"/>
              <a:t>portal.cta-observatory.org</a:t>
            </a:r>
            <a:r>
              <a:rPr lang="en-US" b="1" dirty="0"/>
              <a:t>/internal/</a:t>
            </a:r>
            <a:r>
              <a:rPr lang="en-US" b="1" dirty="0" err="1"/>
              <a:t>SitePages</a:t>
            </a:r>
            <a:r>
              <a:rPr lang="en-US" b="1" dirty="0"/>
              <a:t>/</a:t>
            </a:r>
            <a:r>
              <a:rPr lang="en-US" b="1" dirty="0" err="1"/>
              <a:t>Documentation.aspx</a:t>
            </a:r>
            <a:endParaRPr lang="en-US" b="1" dirty="0"/>
          </a:p>
        </p:txBody>
      </p:sp>
    </p:spTree>
    <p:extLst>
      <p:ext uri="{BB962C8B-B14F-4D97-AF65-F5344CB8AC3E}">
        <p14:creationId xmlns:p14="http://schemas.microsoft.com/office/powerpoint/2010/main" val="742700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WBS</a:t>
            </a:r>
            <a:br>
              <a:rPr lang="en-US" sz="4400" dirty="0" smtClean="0"/>
            </a:br>
            <a:r>
              <a:rPr lang="en-US" sz="2800" dirty="0" smtClean="0"/>
              <a:t>Request 2</a:t>
            </a:r>
            <a:endParaRPr lang="en-US" sz="4400" dirty="0"/>
          </a:p>
        </p:txBody>
      </p:sp>
      <p:sp>
        <p:nvSpPr>
          <p:cNvPr id="3" name="TextBox 2"/>
          <p:cNvSpPr txBox="1"/>
          <p:nvPr/>
        </p:nvSpPr>
        <p:spPr>
          <a:xfrm>
            <a:off x="845895" y="2143440"/>
            <a:ext cx="7607037" cy="3170099"/>
          </a:xfrm>
          <a:prstGeom prst="rect">
            <a:avLst/>
          </a:prstGeom>
          <a:noFill/>
        </p:spPr>
        <p:txBody>
          <a:bodyPr wrap="square" rtlCol="0">
            <a:spAutoFit/>
          </a:bodyPr>
          <a:lstStyle/>
          <a:p>
            <a:r>
              <a:rPr lang="en-US" sz="2000" b="1" dirty="0" smtClean="0"/>
              <a:t>Develop WBS down to level 5 (not necessarily with all cost info)</a:t>
            </a:r>
            <a:endParaRPr lang="en-US" sz="2000" b="1" dirty="0"/>
          </a:p>
          <a:p>
            <a:endParaRPr lang="en-US" dirty="0" smtClean="0"/>
          </a:p>
          <a:p>
            <a:r>
              <a:rPr lang="en-US" dirty="0" smtClean="0"/>
              <a:t>Example:</a:t>
            </a:r>
          </a:p>
          <a:p>
            <a:endParaRPr lang="en-US" dirty="0" smtClean="0"/>
          </a:p>
          <a:p>
            <a:r>
              <a:rPr lang="en-US" dirty="0" smtClean="0"/>
              <a:t>Level 1	SC- Telescope</a:t>
            </a:r>
            <a:endParaRPr lang="en-US" dirty="0"/>
          </a:p>
          <a:p>
            <a:r>
              <a:rPr lang="en-US" dirty="0" smtClean="0"/>
              <a:t>Level 2	    Optical System (SCT-OPT)</a:t>
            </a:r>
          </a:p>
          <a:p>
            <a:r>
              <a:rPr lang="en-US" dirty="0" smtClean="0"/>
              <a:t>Level 3	          Alignment System</a:t>
            </a:r>
          </a:p>
          <a:p>
            <a:r>
              <a:rPr lang="en-US" dirty="0" smtClean="0"/>
              <a:t>Level 4	                Focal Plane Stewart Platform (hexapod)</a:t>
            </a:r>
          </a:p>
          <a:p>
            <a:r>
              <a:rPr lang="en-US" dirty="0" smtClean="0"/>
              <a:t>Level 5	                      Hexapod components, machine shop labor, 	                         		       software development, </a:t>
            </a:r>
            <a:r>
              <a:rPr lang="en-US" dirty="0" err="1" smtClean="0"/>
              <a:t>etc</a:t>
            </a:r>
            <a:r>
              <a:rPr lang="en-US" dirty="0" smtClean="0"/>
              <a:t>   </a:t>
            </a:r>
          </a:p>
          <a:p>
            <a:endParaRPr lang="en-US" dirty="0"/>
          </a:p>
        </p:txBody>
      </p:sp>
    </p:spTree>
    <p:extLst>
      <p:ext uri="{BB962C8B-B14F-4D97-AF65-F5344CB8AC3E}">
        <p14:creationId xmlns:p14="http://schemas.microsoft.com/office/powerpoint/2010/main" val="417393351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1076</TotalTime>
  <Words>987</Words>
  <Application>Microsoft Macintosh PowerPoint</Application>
  <PresentationFormat>On-screen Show (4:3)</PresentationFormat>
  <Paragraphs>197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Folio</vt:lpstr>
      <vt:lpstr>On SCT Documentation Development</vt:lpstr>
      <vt:lpstr>Content</vt:lpstr>
      <vt:lpstr>Recent Lessons Learned</vt:lpstr>
      <vt:lpstr>Documentation Development Strategy</vt:lpstr>
      <vt:lpstr>Product Breakdown Structure Approved by PC on 31 Oct. 2011  </vt:lpstr>
      <vt:lpstr>PBS in MRI Example</vt:lpstr>
      <vt:lpstr>PBS Request 1</vt:lpstr>
      <vt:lpstr>Referencing Documents</vt:lpstr>
      <vt:lpstr>WBS Request 2</vt:lpstr>
      <vt:lpstr>Interface Control Documents Request 3</vt:lpstr>
      <vt:lpstr>Specs Level A Preliminary CTA System Performance Requirements</vt:lpstr>
      <vt:lpstr>Specs Level B Preliminary CTA Sub-System Performance Requirements</vt:lpstr>
      <vt:lpstr>SCT Specs  Request 4</vt:lpstr>
      <vt:lpstr>PTDR  outline &amp; status</vt:lpstr>
      <vt:lpstr>PTDR Request 5</vt:lpstr>
      <vt:lpstr>CTA-SCT Home Page</vt:lpstr>
      <vt:lpstr>SCT-X discussions Suggested Template</vt:lpstr>
      <vt:lpstr>SCT AOB</vt:lpstr>
    </vt:vector>
  </TitlesOfParts>
  <Company>University of California Los Angeles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Vassiliev</dc:creator>
  <cp:lastModifiedBy>Vladimir Vassiliev</cp:lastModifiedBy>
  <cp:revision>51</cp:revision>
  <dcterms:created xsi:type="dcterms:W3CDTF">2012-02-23T22:35:56Z</dcterms:created>
  <dcterms:modified xsi:type="dcterms:W3CDTF">2012-02-24T16:32:34Z</dcterms:modified>
</cp:coreProperties>
</file>