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1" r:id="rId4"/>
    <p:sldId id="262" r:id="rId5"/>
    <p:sldId id="273" r:id="rId6"/>
    <p:sldId id="276" r:id="rId7"/>
    <p:sldId id="272" r:id="rId8"/>
    <p:sldId id="270" r:id="rId9"/>
    <p:sldId id="279" r:id="rId10"/>
    <p:sldId id="277" r:id="rId11"/>
    <p:sldId id="278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0" autoAdjust="0"/>
    <p:restoredTop sz="94660"/>
  </p:normalViewPr>
  <p:slideViewPr>
    <p:cSldViewPr>
      <p:cViewPr varScale="1">
        <p:scale>
          <a:sx n="65" d="100"/>
          <a:sy n="65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AA27-7188-4721-BAD0-256945C18F0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1DEC-2569-4C73-88EE-95B73F724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15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71DEC-2569-4C73-88EE-95B73F7244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71DEC-2569-4C73-88EE-95B73F7244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71DEC-2569-4C73-88EE-95B73F7244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1641-5463-4049-8ECE-C2E27DE11B62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2F29-927D-4E33-8F29-7377EFBF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r>
              <a:rPr lang="en-US" sz="3200" b="1" dirty="0" smtClean="0"/>
              <a:t>RIZONA</a:t>
            </a:r>
            <a:r>
              <a:rPr lang="en-US" sz="3600" b="1" dirty="0" smtClean="0"/>
              <a:t> / L</a:t>
            </a:r>
            <a:r>
              <a:rPr lang="en-US" sz="3200" b="1" dirty="0" smtClean="0"/>
              <a:t>OWELL </a:t>
            </a:r>
            <a:r>
              <a:rPr lang="en-US" sz="3600" b="1" dirty="0" smtClean="0"/>
              <a:t>O</a:t>
            </a:r>
            <a:r>
              <a:rPr lang="en-US" sz="3200" b="1" dirty="0" smtClean="0"/>
              <a:t>BS. </a:t>
            </a:r>
            <a:r>
              <a:rPr lang="en-US" sz="3200" b="1" dirty="0" smtClean="0"/>
              <a:t>AS </a:t>
            </a:r>
            <a:r>
              <a:rPr lang="en-US" sz="3600" b="1" dirty="0" smtClean="0"/>
              <a:t>CTA H</a:t>
            </a:r>
            <a:r>
              <a:rPr lang="en-US" sz="3200" b="1" dirty="0" smtClean="0"/>
              <a:t>OST</a:t>
            </a:r>
          </a:p>
          <a:p>
            <a:endParaRPr lang="en-US" sz="3600" b="1" dirty="0" smtClean="0"/>
          </a:p>
          <a:p>
            <a:r>
              <a:rPr lang="en-US" sz="3600" dirty="0" smtClean="0">
                <a:solidFill>
                  <a:srgbClr val="00B0F0"/>
                </a:solidFill>
              </a:rPr>
              <a:t>J</a:t>
            </a:r>
            <a:r>
              <a:rPr lang="en-US" sz="3200" dirty="0" smtClean="0">
                <a:solidFill>
                  <a:srgbClr val="00B0F0"/>
                </a:solidFill>
              </a:rPr>
              <a:t>EFFREY </a:t>
            </a:r>
            <a:r>
              <a:rPr lang="en-US" sz="3600" dirty="0" smtClean="0">
                <a:solidFill>
                  <a:srgbClr val="00B0F0"/>
                </a:solidFill>
              </a:rPr>
              <a:t>H</a:t>
            </a:r>
            <a:r>
              <a:rPr lang="en-US" sz="3200" dirty="0" smtClean="0">
                <a:solidFill>
                  <a:srgbClr val="00B0F0"/>
                </a:solidFill>
              </a:rPr>
              <a:t>ALL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</a:t>
            </a:r>
            <a:r>
              <a:rPr lang="en-US" sz="2400" dirty="0" smtClean="0">
                <a:solidFill>
                  <a:srgbClr val="00B0F0"/>
                </a:solidFill>
              </a:rPr>
              <a:t>OWELL </a:t>
            </a:r>
            <a:r>
              <a:rPr lang="en-US" sz="2800" dirty="0" smtClean="0">
                <a:solidFill>
                  <a:srgbClr val="00B0F0"/>
                </a:solidFill>
              </a:rPr>
              <a:t>O</a:t>
            </a:r>
            <a:r>
              <a:rPr lang="en-US" sz="2400" dirty="0" smtClean="0">
                <a:solidFill>
                  <a:srgbClr val="00B0F0"/>
                </a:solidFill>
              </a:rPr>
              <a:t>BSERVATORY,  </a:t>
            </a:r>
            <a:r>
              <a:rPr lang="en-US" sz="2800" dirty="0" smtClean="0">
                <a:solidFill>
                  <a:srgbClr val="00B0F0"/>
                </a:solidFill>
              </a:rPr>
              <a:t>F</a:t>
            </a:r>
            <a:r>
              <a:rPr lang="en-US" sz="2400" dirty="0" smtClean="0">
                <a:solidFill>
                  <a:srgbClr val="00B0F0"/>
                </a:solidFill>
              </a:rPr>
              <a:t>LAGSTAFF,  </a:t>
            </a:r>
            <a:r>
              <a:rPr lang="en-US" sz="2800" dirty="0" smtClean="0">
                <a:solidFill>
                  <a:srgbClr val="00B0F0"/>
                </a:solidFill>
              </a:rPr>
              <a:t>AZ</a:t>
            </a: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3600" dirty="0" smtClean="0">
                <a:solidFill>
                  <a:srgbClr val="00B0F0"/>
                </a:solidFill>
              </a:rPr>
              <a:t>CTA-US Meeting / SLAC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F</a:t>
            </a:r>
            <a:r>
              <a:rPr lang="en-US" sz="2800" dirty="0" smtClean="0">
                <a:solidFill>
                  <a:srgbClr val="00B0F0"/>
                </a:solidFill>
              </a:rPr>
              <a:t>EBRUARY </a:t>
            </a:r>
            <a:r>
              <a:rPr lang="en-US" sz="3200" dirty="0" smtClean="0">
                <a:solidFill>
                  <a:srgbClr val="00B0F0"/>
                </a:solidFill>
              </a:rPr>
              <a:t>24, 2012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685800"/>
            <a:ext cx="63371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ANDSCAPE  - </a:t>
            </a:r>
            <a:r>
              <a:rPr lang="en-US" sz="3600" b="1" dirty="0" smtClean="0"/>
              <a:t>C</a:t>
            </a:r>
            <a:r>
              <a:rPr lang="en-US" sz="3200" b="1" dirty="0" smtClean="0"/>
              <a:t>OCONINO </a:t>
            </a:r>
            <a:r>
              <a:rPr lang="en-US" sz="3600" b="1" dirty="0" smtClean="0"/>
              <a:t>C</a:t>
            </a:r>
            <a:r>
              <a:rPr lang="en-US" sz="3200" b="1" dirty="0" smtClean="0"/>
              <a:t>OUNTY  </a:t>
            </a:r>
          </a:p>
          <a:p>
            <a:endParaRPr 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Coconino and Yavapai Counties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/>
              <a:t>    County governments development-oriented</a:t>
            </a:r>
          </a:p>
          <a:p>
            <a:endParaRPr lang="en-US" sz="2400" dirty="0" smtClean="0"/>
          </a:p>
          <a:p>
            <a:r>
              <a:rPr lang="en-US" sz="2400" dirty="0" smtClean="0"/>
              <a:t>    Renewable energy projects underway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ECoNA</a:t>
            </a:r>
            <a:r>
              <a:rPr lang="en-US" sz="2400" dirty="0" smtClean="0"/>
              <a:t> (Economic Collaborative of N AZ) specifically</a:t>
            </a:r>
          </a:p>
          <a:p>
            <a:r>
              <a:rPr lang="en-US" sz="2400" dirty="0" smtClean="0"/>
              <a:t>       wants to leverage critical mass of astronomical assets</a:t>
            </a:r>
          </a:p>
          <a:p>
            <a:r>
              <a:rPr lang="en-US" sz="2400" dirty="0" smtClean="0"/>
              <a:t>       in the area</a:t>
            </a:r>
          </a:p>
          <a:p>
            <a:endParaRPr lang="en-US" sz="2400" dirty="0" smtClean="0"/>
          </a:p>
          <a:p>
            <a:r>
              <a:rPr lang="en-US" sz="2400" dirty="0" smtClean="0"/>
              <a:t>    Long-standing County-wide lighting ordinance</a:t>
            </a:r>
          </a:p>
          <a:p>
            <a:r>
              <a:rPr lang="en-US" sz="2400" dirty="0" smtClean="0"/>
              <a:t>       like Flagstaff, includes restrictive exclusion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685800"/>
            <a:ext cx="443300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ANDSCAPE  - </a:t>
            </a:r>
            <a:r>
              <a:rPr lang="en-US" sz="3600" b="1" dirty="0" smtClean="0"/>
              <a:t>A</a:t>
            </a:r>
            <a:r>
              <a:rPr lang="en-US" sz="3200" b="1" dirty="0" smtClean="0"/>
              <a:t>RIZONA  </a:t>
            </a:r>
          </a:p>
          <a:p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35287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Statewide lighting protection</a:t>
            </a: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Recent interest from State agencies (e.g., AZ Commerce Authority)</a:t>
            </a:r>
          </a:p>
        </p:txBody>
      </p:sp>
      <p:pic>
        <p:nvPicPr>
          <p:cNvPr id="3074" name="Picture 2" descr="C:\Users\Jeff\Desktop\IMG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689763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11868"/>
            <a:ext cx="8382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81488" y="5574268"/>
            <a:ext cx="256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DOWNTOWN FLAGSTAFF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88" y="5574268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FF"/>
                </a:solidFill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  <a:sym typeface="Symbol"/>
              </a:rPr>
              <a:t> </a:t>
            </a:r>
            <a:r>
              <a:rPr lang="en-US" b="1" dirty="0" smtClean="0">
                <a:solidFill>
                  <a:srgbClr val="FF99FF"/>
                </a:solidFill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TO LOWELL 1 MI</a:t>
            </a:r>
            <a:endParaRPr lang="en-US" b="1" dirty="0">
              <a:solidFill>
                <a:srgbClr val="FF99FF"/>
              </a:solidFill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060" y="5574268"/>
            <a:ext cx="18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FF"/>
                </a:solidFill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TO CTA 40 MI? </a:t>
            </a:r>
            <a:r>
              <a:rPr lang="en-US" b="1" dirty="0" smtClean="0">
                <a:solidFill>
                  <a:srgbClr val="FF99FF"/>
                </a:solidFill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  <a:sym typeface="Symbol"/>
              </a:rPr>
              <a:t></a:t>
            </a:r>
            <a:endParaRPr lang="en-US" b="1" dirty="0">
              <a:solidFill>
                <a:srgbClr val="FF99FF"/>
              </a:solidFill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208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r>
              <a:rPr lang="en-US" sz="3200" b="1" dirty="0" smtClean="0"/>
              <a:t>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447800"/>
            <a:ext cx="5131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Private, non-profit research institution</a:t>
            </a:r>
          </a:p>
          <a:p>
            <a:r>
              <a:rPr lang="en-US" sz="2400" dirty="0" smtClean="0"/>
              <a:t>    20 PhD staff</a:t>
            </a:r>
          </a:p>
          <a:p>
            <a:r>
              <a:rPr lang="en-US" sz="2400" dirty="0" smtClean="0"/>
              <a:t>    20 instrument builders and engineers</a:t>
            </a:r>
          </a:p>
          <a:p>
            <a:r>
              <a:rPr lang="en-US" sz="2400" dirty="0" smtClean="0"/>
              <a:t>    30 outreach and fundraising</a:t>
            </a:r>
          </a:p>
          <a:p>
            <a:r>
              <a:rPr lang="en-US" sz="2400" dirty="0" smtClean="0"/>
              <a:t>    20 administrative, IT, and support</a:t>
            </a:r>
            <a:endParaRPr lang="en-US" sz="2400" dirty="0"/>
          </a:p>
        </p:txBody>
      </p:sp>
      <p:pic>
        <p:nvPicPr>
          <p:cNvPr id="1026" name="Picture 2" descr="D:\Documents\Lowell Observatory\Grants\ARI\Mars Hill aerial 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248400" cy="32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5190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OWELL</a:t>
            </a:r>
            <a:r>
              <a:rPr lang="en-US" sz="3600" b="1" dirty="0" smtClean="0"/>
              <a:t> R</a:t>
            </a:r>
            <a:r>
              <a:rPr lang="en-US" sz="3200" b="1" dirty="0" smtClean="0"/>
              <a:t>ESEARCH</a:t>
            </a:r>
          </a:p>
          <a:p>
            <a:r>
              <a:rPr lang="en-US" sz="2800" b="1" dirty="0" smtClean="0"/>
              <a:t>1894…			    2011…</a:t>
            </a:r>
          </a:p>
        </p:txBody>
      </p:sp>
      <p:pic>
        <p:nvPicPr>
          <p:cNvPr id="13" name="Picture 2" descr="C:\Users\Jeff\Desktop\ba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64" y="4876800"/>
            <a:ext cx="65749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17" name="Picture 5" descr="C:\Users\Jeff\Desktop\gru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64" y="4876800"/>
            <a:ext cx="624417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18" name="Picture 6" descr="C:\Users\Jeff\Desktop\hu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5" y="4876800"/>
            <a:ext cx="591344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19" name="Picture 6" descr="C:\Users\Jeff\Desktop\kn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964" y="4876800"/>
            <a:ext cx="624417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2" name="Picture 2" descr="C:\Users\Jeff\Desktop\pra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7489" y="4876800"/>
            <a:ext cx="595313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3" name="Picture 9" descr="C:\Users\Jeff\Desktop\mass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5202" y="4876800"/>
            <a:ext cx="607218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4" name="Picture 10" descr="C:\Users\Jeff\Desktop\ro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8002" y="4876800"/>
            <a:ext cx="56488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5" name="Picture 11" descr="C:\Users\Jeff\Desktop\schleich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7614" y="4876800"/>
            <a:ext cx="67204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6" name="Picture 2" descr="C:\Users\Jeff\Desktop\kev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2264" y="4878624"/>
            <a:ext cx="635000" cy="760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7" name="Picture 3" descr="C:\Users\Jeff\Desktop\evgeny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8085" y="4876800"/>
            <a:ext cx="639128" cy="765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pic>
        <p:nvPicPr>
          <p:cNvPr id="28" name="Picture 4" descr="C:\Users\Jeff\Desktop\gerar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9140" y="4876800"/>
            <a:ext cx="55626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bg1"/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5836" y="4495800"/>
            <a:ext cx="779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EXTRAGALACTIC  -  EXOPLANETS  -  STELLAR  -  ICY MOONS, PLUTO, KUIPER BELT</a:t>
            </a:r>
            <a:endParaRPr lang="en-US" b="1" dirty="0">
              <a:solidFill>
                <a:srgbClr val="FFFF00"/>
              </a:solidFill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pic>
        <p:nvPicPr>
          <p:cNvPr id="29" name="Picture 5" descr="C:\Users\Jeff\Desktop\clar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1752600"/>
            <a:ext cx="49158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Jeff\Desktop\mesa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79020" y="1866371"/>
            <a:ext cx="4636380" cy="255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34290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0.9-m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8194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1.8-m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1.1-m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5146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0.6-m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810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NOI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2057400"/>
            <a:ext cx="121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50800" dir="2700000" algn="tl">
                    <a:srgbClr val="000000">
                      <a:alpha val="82000"/>
                    </a:srgbClr>
                  </a:outerShdw>
                </a:effectLst>
              </a:rPr>
              <a:t>MARS HILL</a:t>
            </a:r>
            <a:endParaRPr lang="en-US" b="1" dirty="0">
              <a:effectLst>
                <a:outerShdw blurRad="50800" dist="508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35355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</a:t>
            </a:r>
            <a:r>
              <a:rPr lang="en-US" sz="3200" b="1" dirty="0" smtClean="0"/>
              <a:t>OWELL</a:t>
            </a:r>
            <a:r>
              <a:rPr lang="en-US" sz="4000" b="1" dirty="0" smtClean="0"/>
              <a:t> R</a:t>
            </a:r>
            <a:r>
              <a:rPr lang="en-US" sz="3200" b="1" dirty="0" smtClean="0"/>
              <a:t>ESEARCH</a:t>
            </a:r>
          </a:p>
          <a:p>
            <a:r>
              <a:rPr lang="en-US" sz="2800" b="1" dirty="0" smtClean="0"/>
              <a:t>≥ 2012…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879600"/>
            <a:ext cx="67818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35066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OWELL</a:t>
            </a:r>
            <a:r>
              <a:rPr lang="en-US" sz="4000" b="1" dirty="0" smtClean="0"/>
              <a:t> </a:t>
            </a:r>
            <a:r>
              <a:rPr lang="en-US" sz="3600" b="1" dirty="0" smtClean="0"/>
              <a:t>R</a:t>
            </a:r>
            <a:r>
              <a:rPr lang="en-US" sz="3200" b="1" dirty="0" smtClean="0"/>
              <a:t>ESEARCH</a:t>
            </a:r>
          </a:p>
          <a:p>
            <a:r>
              <a:rPr lang="en-US" sz="2800" b="1" dirty="0" smtClean="0"/>
              <a:t>≥ 2012…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2133600"/>
            <a:ext cx="630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Capital cost to build and commission DCT  $53M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743200"/>
            <a:ext cx="7139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Discovery Communications  $16M</a:t>
            </a:r>
          </a:p>
          <a:p>
            <a:r>
              <a:rPr lang="en-US" sz="2400" dirty="0" smtClean="0"/>
              <a:t>    First rights to educational use of data in programming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3733800"/>
            <a:ext cx="6689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University partners   $15M</a:t>
            </a:r>
          </a:p>
          <a:p>
            <a:r>
              <a:rPr lang="en-US" sz="2400" dirty="0" smtClean="0"/>
              <a:t>    Per-night or long-term buy-ins in return for access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7127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Instrument suite</a:t>
            </a:r>
          </a:p>
          <a:p>
            <a:r>
              <a:rPr lang="en-US" sz="2400" dirty="0" smtClean="0"/>
              <a:t>    Built mostly in-house at Lowell</a:t>
            </a:r>
          </a:p>
          <a:p>
            <a:r>
              <a:rPr lang="en-US" sz="2400" dirty="0" smtClean="0"/>
              <a:t>    Includes 13’ FOV optical imager, near-IR spectrograph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503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OWELL</a:t>
            </a:r>
            <a:r>
              <a:rPr lang="en-US" sz="3600" b="1" dirty="0" smtClean="0"/>
              <a:t> I</a:t>
            </a:r>
            <a:r>
              <a:rPr lang="en-US" sz="3200" b="1" dirty="0" smtClean="0"/>
              <a:t>NSTRUMENT </a:t>
            </a:r>
            <a:r>
              <a:rPr lang="en-US" sz="3600" b="1" dirty="0" smtClean="0"/>
              <a:t>S</a:t>
            </a:r>
            <a:r>
              <a:rPr lang="en-US" sz="3200" b="1" dirty="0" smtClean="0"/>
              <a:t>HOP</a:t>
            </a:r>
          </a:p>
        </p:txBody>
      </p:sp>
      <p:pic>
        <p:nvPicPr>
          <p:cNvPr id="2050" name="Picture 2" descr="C:\Users\Jeff\Pictures\2012 02 10 GWAVES\g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57900" cy="47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2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3617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OWELL</a:t>
            </a:r>
            <a:r>
              <a:rPr lang="en-US" sz="4000" b="1" dirty="0" smtClean="0"/>
              <a:t> </a:t>
            </a:r>
            <a:r>
              <a:rPr lang="en-US" sz="3600" b="1" dirty="0" smtClean="0"/>
              <a:t>O</a:t>
            </a:r>
            <a:r>
              <a:rPr lang="en-US" sz="3200" b="1" dirty="0" smtClean="0"/>
              <a:t>UTREACH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45685"/>
            <a:ext cx="287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80,000 onsite visitors per year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" y="273850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Includes ~10,000 K-12 students, also many private programs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362271"/>
            <a:ext cx="7365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“Discovery Era”</a:t>
            </a:r>
          </a:p>
          <a:p>
            <a:r>
              <a:rPr lang="en-US" sz="2400" dirty="0" smtClean="0"/>
              <a:t>    DCT research broadcast to 99M in USA, 1.5B worldwide</a:t>
            </a:r>
          </a:p>
          <a:p>
            <a:r>
              <a:rPr lang="en-US" sz="2400" dirty="0" smtClean="0"/>
              <a:t>    Major expansion of outreach efforts, including partners</a:t>
            </a:r>
          </a:p>
          <a:p>
            <a:r>
              <a:rPr lang="en-US" sz="2400" dirty="0" smtClean="0"/>
              <a:t>    Substantial broader impact benefit in proposals already</a:t>
            </a:r>
          </a:p>
        </p:txBody>
      </p:sp>
      <p:pic>
        <p:nvPicPr>
          <p:cNvPr id="7" name="Picture 2" descr="C:\Users\Jeff\Desktop\s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4800600" cy="23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685800"/>
            <a:ext cx="47039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ANDSCAPE  - </a:t>
            </a:r>
            <a:r>
              <a:rPr lang="en-US" sz="3600" b="1" dirty="0" smtClean="0"/>
              <a:t>F</a:t>
            </a:r>
            <a:r>
              <a:rPr lang="en-US" sz="3200" b="1" dirty="0" smtClean="0"/>
              <a:t>LAGSTAFF  </a:t>
            </a:r>
          </a:p>
          <a:p>
            <a:endParaRPr 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4256544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 S Naval Obs. Flagstaff Station (NOFS)</a:t>
            </a: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2400" dirty="0" smtClean="0"/>
              <a:t>~20 astronomers 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/>
              <a:t>   Timekeeping &amp; </a:t>
            </a:r>
            <a:r>
              <a:rPr lang="en-US" sz="2400" b="1" dirty="0" smtClean="0"/>
              <a:t>positional</a:t>
            </a:r>
            <a:r>
              <a:rPr lang="en-US" sz="2400" dirty="0" smtClean="0"/>
              <a:t> services  </a:t>
            </a:r>
          </a:p>
          <a:p>
            <a:r>
              <a:rPr lang="en-US" sz="2400" dirty="0" smtClean="0"/>
              <a:t>   Navy Optical Interferometer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 S Geologic Survey (USGS) station</a:t>
            </a:r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8812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Northern AZ regional hub</a:t>
            </a:r>
          </a:p>
          <a:p>
            <a:r>
              <a:rPr lang="en-US" sz="2400" dirty="0" smtClean="0"/>
              <a:t>   population ~75,000 incl. nearby</a:t>
            </a:r>
          </a:p>
          <a:p>
            <a:r>
              <a:rPr lang="en-US" sz="2400" dirty="0" smtClean="0"/>
              <a:t>      developments</a:t>
            </a:r>
          </a:p>
          <a:p>
            <a:r>
              <a:rPr lang="en-US" sz="2400" dirty="0" smtClean="0"/>
              <a:t>   largest city in roughly 50K square mi</a:t>
            </a:r>
          </a:p>
          <a:p>
            <a:r>
              <a:rPr lang="en-US" sz="2400" dirty="0" smtClean="0"/>
              <a:t>   75 mi to Grand Canyon</a:t>
            </a:r>
          </a:p>
          <a:p>
            <a:r>
              <a:rPr lang="en-US" sz="2400" dirty="0" smtClean="0"/>
              <a:t>   50-year lighting ordinance</a:t>
            </a:r>
          </a:p>
          <a:p>
            <a:r>
              <a:rPr lang="en-US" sz="2400" dirty="0" smtClean="0"/>
              <a:t>      “dark-sky city”</a:t>
            </a:r>
          </a:p>
          <a:p>
            <a:r>
              <a:rPr lang="en-US" sz="2400" dirty="0" smtClean="0"/>
              <a:t>   </a:t>
            </a:r>
          </a:p>
        </p:txBody>
      </p:sp>
      <p:pic>
        <p:nvPicPr>
          <p:cNvPr id="2053" name="Picture 5" descr="C:\Users\Jeff\Desktop\flag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264009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685800"/>
            <a:ext cx="47039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200" b="1" dirty="0" smtClean="0"/>
              <a:t>ANDSCAPE  - </a:t>
            </a:r>
            <a:r>
              <a:rPr lang="en-US" sz="3600" b="1" dirty="0" smtClean="0"/>
              <a:t>F</a:t>
            </a:r>
            <a:r>
              <a:rPr lang="en-US" sz="3200" b="1" dirty="0" smtClean="0"/>
              <a:t>LAGSTAFF  </a:t>
            </a:r>
          </a:p>
          <a:p>
            <a:endParaRPr 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Northern Arizona University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2400" dirty="0" smtClean="0"/>
              <a:t>~25,000 students</a:t>
            </a:r>
          </a:p>
          <a:p>
            <a:endParaRPr lang="en-US" sz="2400" dirty="0" smtClean="0"/>
          </a:p>
          <a:p>
            <a:r>
              <a:rPr lang="en-US" sz="2400" dirty="0" smtClean="0"/>
              <a:t>   ~48M/year in </a:t>
            </a:r>
          </a:p>
          <a:p>
            <a:r>
              <a:rPr lang="en-US" sz="2400" dirty="0" smtClean="0"/>
              <a:t>      grants/contracts</a:t>
            </a:r>
          </a:p>
          <a:p>
            <a:endParaRPr lang="en-US" sz="2400" dirty="0" smtClean="0"/>
          </a:p>
          <a:p>
            <a:r>
              <a:rPr lang="en-US" sz="2400" dirty="0" smtClean="0"/>
              <a:t>   Expansion / diversification </a:t>
            </a:r>
          </a:p>
          <a:p>
            <a:r>
              <a:rPr lang="en-US" sz="2400" dirty="0" smtClean="0"/>
              <a:t>      due to State-level </a:t>
            </a:r>
          </a:p>
          <a:p>
            <a:r>
              <a:rPr lang="en-US" sz="2400" dirty="0" smtClean="0"/>
              <a:t>      budget pressures</a:t>
            </a:r>
          </a:p>
          <a:p>
            <a:r>
              <a:rPr lang="en-US" sz="2400" dirty="0" smtClean="0"/>
              <a:t>   </a:t>
            </a:r>
          </a:p>
        </p:txBody>
      </p:sp>
      <p:pic>
        <p:nvPicPr>
          <p:cNvPr id="1026" name="Picture 2" descr="C:\Users\Jeff\Desktop\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698" y="2362200"/>
            <a:ext cx="472190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379</Words>
  <Application>Microsoft Office PowerPoint</Application>
  <PresentationFormat>On-screen Show (4:3)</PresentationFormat>
  <Paragraphs>90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</cp:lastModifiedBy>
  <cp:revision>123</cp:revision>
  <dcterms:created xsi:type="dcterms:W3CDTF">2011-11-27T13:34:17Z</dcterms:created>
  <dcterms:modified xsi:type="dcterms:W3CDTF">2012-02-25T00:23:42Z</dcterms:modified>
</cp:coreProperties>
</file>