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34" r:id="rId2"/>
    <p:sldId id="335" r:id="rId3"/>
    <p:sldId id="336" r:id="rId4"/>
    <p:sldId id="302" r:id="rId5"/>
    <p:sldId id="312" r:id="rId6"/>
    <p:sldId id="314" r:id="rId7"/>
    <p:sldId id="317" r:id="rId8"/>
    <p:sldId id="337" r:id="rId9"/>
    <p:sldId id="338" r:id="rId10"/>
    <p:sldId id="282" r:id="rId11"/>
    <p:sldId id="342" r:id="rId12"/>
    <p:sldId id="343" r:id="rId13"/>
    <p:sldId id="333" r:id="rId14"/>
    <p:sldId id="339" r:id="rId15"/>
    <p:sldId id="347" r:id="rId16"/>
    <p:sldId id="345" r:id="rId17"/>
    <p:sldId id="340" r:id="rId18"/>
    <p:sldId id="341" r:id="rId19"/>
    <p:sldId id="346" r:id="rId20"/>
    <p:sldId id="320" r:id="rId21"/>
    <p:sldId id="332" r:id="rId22"/>
    <p:sldId id="344" r:id="rId2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800"/>
    <a:srgbClr val="FFE308"/>
    <a:srgbClr val="B3B3FF"/>
    <a:srgbClr val="D0EAEC"/>
    <a:srgbClr val="9999FF"/>
    <a:srgbClr val="FF0000"/>
    <a:srgbClr val="CCFF99"/>
    <a:srgbClr val="CCFFFF"/>
    <a:srgbClr val="CC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998" autoAdjust="0"/>
  </p:normalViewPr>
  <p:slideViewPr>
    <p:cSldViewPr showGuides="1">
      <p:cViewPr varScale="1">
        <p:scale>
          <a:sx n="88" d="100"/>
          <a:sy n="88" d="100"/>
        </p:scale>
        <p:origin x="-11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9566F7-1AB7-BD4A-AC78-0A9457924CA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71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186D-EB61-6744-A3C4-E309B24D10C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8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025C-FA17-874C-9370-DFCD0D0E68F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E8C21-79F5-A449-8FB1-3B8B94349BF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8FB2B-EF47-D247-9E02-7F16499AF26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FC1E7-35A6-2B48-9649-CD753B360D4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8BAC1-FC08-964D-934B-6A3B2468343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3D62-0CCA-1248-8B70-F24FE3469DA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2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97F04-7796-E846-A335-A9CAD4F56ED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9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70FFF-72E9-B343-8F1C-58D332A3030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0244B-8BC6-0642-9F96-91A7CA1C85C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B95B-D312-D149-8D04-88AB14E8C8A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C89199-ECFD-9E41-A4CA-83A2E18DCA6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pic>
        <p:nvPicPr>
          <p:cNvPr id="2" name="Picture 8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" y="38100"/>
            <a:ext cx="12954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206375" y="908050"/>
            <a:ext cx="8785225" cy="73025"/>
          </a:xfrm>
          <a:prstGeom prst="rect">
            <a:avLst/>
          </a:prstGeom>
          <a:gradFill rotWithShape="1">
            <a:gsLst>
              <a:gs pos="0">
                <a:schemeClr val="bg1">
                  <a:alpha val="73000"/>
                </a:schemeClr>
              </a:gs>
              <a:gs pos="50000">
                <a:srgbClr val="0066FF">
                  <a:alpha val="47000"/>
                </a:srgbClr>
              </a:gs>
              <a:gs pos="100000">
                <a:schemeClr val="bg1">
                  <a:alpha val="73000"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1031" name="Immagine 1" descr="logo_INAF circolar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" y="38100"/>
            <a:ext cx="8239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521" y="1124744"/>
            <a:ext cx="871296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The </a:t>
            </a:r>
            <a:r>
              <a:rPr lang="en-US" sz="40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ASTRI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 prototype:</a:t>
            </a:r>
          </a:p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a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 pathfinder Dual-Mirror telescope for the CTA-SST array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66863" y="5309071"/>
            <a:ext cx="601503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Rodolfo </a:t>
            </a:r>
            <a:r>
              <a:rPr lang="en-US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Canestrari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for the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ASTRI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collaboration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  <a:p>
            <a:pPr>
              <a:defRPr/>
            </a:pPr>
            <a:r>
              <a:rPr lang="en-US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INAF</a:t>
            </a:r>
            <a:r>
              <a:rPr lang="en-US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-Astronomical Observatory of </a:t>
            </a:r>
            <a:r>
              <a:rPr lang="en-US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Brera</a:t>
            </a:r>
            <a:endParaRPr lang="en-US" i="1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3801234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An overview on the optical design, telescope structure &amp;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</a:rPr>
              <a:t>mechanics and mirrors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1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1-esagoni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86" y="1194130"/>
            <a:ext cx="4335906" cy="3747038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41349" y="2781503"/>
            <a:ext cx="522007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600" b="1" dirty="0" smtClean="0">
                <a:latin typeface="Calibri"/>
                <a:cs typeface="Calibri"/>
              </a:rPr>
              <a:t>Primary mirror (M1)</a:t>
            </a:r>
            <a:endParaRPr lang="en-US" sz="1600" dirty="0" smtClean="0">
              <a:latin typeface="Calibri"/>
              <a:cs typeface="Calibri"/>
            </a:endParaRPr>
          </a:p>
          <a:p>
            <a:pPr marL="0" indent="0" algn="r">
              <a:defRPr/>
            </a:pPr>
            <a:r>
              <a:rPr lang="en-US" sz="1600" dirty="0" smtClean="0">
                <a:latin typeface="Calibri"/>
                <a:cs typeface="Calibri"/>
              </a:rPr>
              <a:t>18 hexagonal shaped mirrors (11.2 m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  <a:r>
              <a:rPr lang="en-US" sz="1600" dirty="0" smtClean="0">
                <a:latin typeface="Calibri"/>
                <a:cs typeface="Calibri"/>
              </a:rPr>
              <a:t>)</a:t>
            </a:r>
          </a:p>
          <a:p>
            <a:pPr marL="0" indent="0" algn="r">
              <a:defRPr/>
            </a:pPr>
            <a:r>
              <a:rPr lang="en-US" sz="1600" dirty="0">
                <a:latin typeface="Calibri"/>
                <a:cs typeface="Calibri"/>
              </a:rPr>
              <a:t>850 mm face-to-</a:t>
            </a:r>
            <a:r>
              <a:rPr lang="en-US" sz="1600" dirty="0" smtClean="0">
                <a:latin typeface="Calibri"/>
                <a:cs typeface="Calibri"/>
              </a:rPr>
              <a:t>face, 1 m diagonal</a:t>
            </a:r>
          </a:p>
          <a:p>
            <a:pPr marL="0" indent="0" algn="r">
              <a:defRPr/>
            </a:pPr>
            <a:r>
              <a:rPr lang="en-US" sz="1600" dirty="0">
                <a:latin typeface="Calibri"/>
                <a:cs typeface="Calibri"/>
              </a:rPr>
              <a:t>3 types of </a:t>
            </a:r>
            <a:r>
              <a:rPr lang="en-US" sz="1600" dirty="0" smtClean="0">
                <a:latin typeface="Calibri"/>
                <a:cs typeface="Calibri"/>
              </a:rPr>
              <a:t>segments</a:t>
            </a:r>
          </a:p>
          <a:p>
            <a:pPr marL="0" indent="0" algn="r">
              <a:defRPr/>
            </a:pPr>
            <a:r>
              <a:rPr lang="en-US" sz="1600" dirty="0">
                <a:latin typeface="Calibri"/>
                <a:cs typeface="Calibri"/>
              </a:rPr>
              <a:t>2 actuators + 1 fixed </a:t>
            </a:r>
            <a:r>
              <a:rPr lang="en-US" sz="1600" dirty="0" smtClean="0">
                <a:latin typeface="Calibri"/>
                <a:cs typeface="Calibri"/>
              </a:rPr>
              <a:t>point</a:t>
            </a:r>
          </a:p>
          <a:p>
            <a:pPr marL="0" indent="0" algn="r">
              <a:defRPr/>
            </a:pPr>
            <a:r>
              <a:rPr lang="en-US" sz="1600" b="1" dirty="0" smtClean="0">
                <a:latin typeface="Calibri"/>
                <a:cs typeface="Calibri"/>
              </a:rPr>
              <a:t>Secondary mirror (M2)</a:t>
            </a:r>
          </a:p>
          <a:p>
            <a:pPr marL="0" indent="0" algn="r">
              <a:defRPr/>
            </a:pPr>
            <a:r>
              <a:rPr lang="en-US" sz="1600" dirty="0" smtClean="0">
                <a:latin typeface="Calibri"/>
                <a:cs typeface="Calibri"/>
              </a:rPr>
              <a:t>1 monolithic mirror, 1.8 m </a:t>
            </a:r>
            <a:r>
              <a:rPr lang="en-US" sz="1600" dirty="0" smtClean="0">
                <a:latin typeface="Calibri"/>
                <a:cs typeface="Calibri"/>
              </a:rPr>
              <a:t>diameter (2.5 m</a:t>
            </a:r>
            <a:r>
              <a:rPr lang="en-US" sz="1600" baseline="30000" dirty="0" smtClean="0">
                <a:latin typeface="Calibri"/>
                <a:cs typeface="Calibri"/>
              </a:rPr>
              <a:t>2</a:t>
            </a:r>
            <a:r>
              <a:rPr lang="en-US" sz="1600" dirty="0" smtClean="0">
                <a:latin typeface="Calibri"/>
                <a:cs typeface="Calibri"/>
              </a:rPr>
              <a:t>)</a:t>
            </a:r>
            <a:endParaRPr lang="en-US" sz="1600" dirty="0" smtClean="0">
              <a:latin typeface="Calibri"/>
              <a:cs typeface="Calibri"/>
            </a:endParaRPr>
          </a:p>
          <a:p>
            <a:pPr marL="0" indent="0" algn="r">
              <a:defRPr/>
            </a:pPr>
            <a:r>
              <a:rPr lang="en-US" sz="1600" dirty="0" smtClean="0">
                <a:latin typeface="Calibri"/>
                <a:cs typeface="Calibri"/>
              </a:rPr>
              <a:t>3 actuators +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3 lateral constrains</a:t>
            </a:r>
          </a:p>
          <a:p>
            <a:pPr marL="0" indent="0" algn="r">
              <a:defRPr/>
            </a:pPr>
            <a:r>
              <a:rPr lang="en-US" sz="1600" b="1" dirty="0" smtClean="0">
                <a:latin typeface="Calibri"/>
                <a:cs typeface="Calibri"/>
              </a:rPr>
              <a:t>Reimaging system (CAM)</a:t>
            </a:r>
          </a:p>
          <a:p>
            <a:pPr marL="0" indent="0" algn="r">
              <a:defRPr/>
            </a:pPr>
            <a:r>
              <a:rPr lang="en-US" sz="1600" dirty="0">
                <a:latin typeface="Calibri"/>
                <a:cs typeface="Calibri"/>
              </a:rPr>
              <a:t>500 a-</a:t>
            </a:r>
            <a:r>
              <a:rPr lang="en-US" sz="1600" dirty="0" smtClean="0">
                <a:latin typeface="Calibri"/>
                <a:cs typeface="Calibri"/>
              </a:rPr>
              <a:t>symmetric pyramids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smtClean="0">
                <a:latin typeface="Calibri"/>
                <a:cs typeface="Calibri"/>
              </a:rPr>
              <a:t>14x14x2.5 mm</a:t>
            </a:r>
            <a:r>
              <a:rPr lang="en-US" sz="1600" baseline="30000" dirty="0" smtClean="0">
                <a:latin typeface="Calibri"/>
                <a:cs typeface="Calibri"/>
              </a:rPr>
              <a:t>3</a:t>
            </a:r>
          </a:p>
          <a:p>
            <a:pPr marL="0" indent="0" algn="r">
              <a:defRPr/>
            </a:pPr>
            <a:r>
              <a:rPr lang="en-US" sz="1600" b="1" dirty="0" smtClean="0">
                <a:latin typeface="Calibri"/>
                <a:cs typeface="Calibri"/>
              </a:rPr>
              <a:t>Coatings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251520" y="5301208"/>
            <a:ext cx="3031264" cy="1402143"/>
            <a:chOff x="179512" y="5085184"/>
            <a:chExt cx="3031264" cy="1402143"/>
          </a:xfrm>
        </p:grpSpPr>
        <p:pic>
          <p:nvPicPr>
            <p:cNvPr id="10" name="Immagine 9" descr="collettor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5085184"/>
              <a:ext cx="3031264" cy="1402143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51520" y="5157192"/>
              <a:ext cx="638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/>
                  <a:cs typeface="Calibri"/>
                </a:rPr>
                <a:t>CAM</a:t>
              </a:r>
            </a:p>
          </p:txBody>
        </p:sp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</a:t>
            </a:r>
            <a:endParaRPr lang="en-US" sz="2000" dirty="0" smtClean="0">
              <a:latin typeface="Footlight MT Light" charset="0"/>
            </a:endParaRPr>
          </a:p>
        </p:txBody>
      </p:sp>
      <p:pic>
        <p:nvPicPr>
          <p:cNvPr id="2" name="Immagine 1" descr="M2small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44341"/>
            <a:ext cx="3384376" cy="26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support and alignment</a:t>
            </a:r>
          </a:p>
        </p:txBody>
      </p:sp>
      <p:pic>
        <p:nvPicPr>
          <p:cNvPr id="3" name="Immagine 2" descr="M1sup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2748833" cy="2376264"/>
          </a:xfrm>
          <a:prstGeom prst="rect">
            <a:avLst/>
          </a:prstGeom>
          <a:ln>
            <a:solidFill>
              <a:srgbClr val="A6A6A6"/>
            </a:solidFill>
          </a:ln>
        </p:spPr>
      </p:pic>
      <p:grpSp>
        <p:nvGrpSpPr>
          <p:cNvPr id="6" name="Gruppo 5"/>
          <p:cNvGrpSpPr/>
          <p:nvPr/>
        </p:nvGrpSpPr>
        <p:grpSpPr>
          <a:xfrm>
            <a:off x="3203848" y="1111318"/>
            <a:ext cx="5719945" cy="4621938"/>
            <a:chOff x="3059832" y="1052736"/>
            <a:chExt cx="5863961" cy="5486034"/>
          </a:xfrm>
        </p:grpSpPr>
        <p:pic>
          <p:nvPicPr>
            <p:cNvPr id="4" name="Immagine 3" descr="M1mount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1052736"/>
              <a:ext cx="5863961" cy="5486034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sp>
          <p:nvSpPr>
            <p:cNvPr id="5" name="Rettangolo 4"/>
            <p:cNvSpPr/>
            <p:nvPr/>
          </p:nvSpPr>
          <p:spPr bwMode="auto">
            <a:xfrm>
              <a:off x="7070055" y="6190704"/>
              <a:ext cx="1800200" cy="324059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latin typeface="Calibri"/>
                <a:cs typeface="Calibri"/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79513" y="4941168"/>
            <a:ext cx="288032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2 actuators designed to minimize the cost:</a:t>
            </a:r>
          </a:p>
          <a:p>
            <a:pPr marL="742950" lvl="1" indent="-285750" algn="just">
              <a:lnSpc>
                <a:spcPct val="5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Eccentric shaft</a:t>
            </a:r>
          </a:p>
          <a:p>
            <a:pPr marL="742950" lvl="1" indent="-285750" algn="just">
              <a:lnSpc>
                <a:spcPct val="5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Encoder</a:t>
            </a:r>
          </a:p>
          <a:p>
            <a:pPr marL="742950" lvl="1" indent="-285750" algn="just">
              <a:lnSpc>
                <a:spcPct val="5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Stepper motor</a:t>
            </a:r>
          </a:p>
          <a:p>
            <a:pPr marL="742950" lvl="1" indent="-285750" algn="just">
              <a:lnSpc>
                <a:spcPct val="5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Gear box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991728" y="5733256"/>
            <a:ext cx="390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Mounting/dis-mounting safe procedure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55252" y="1259468"/>
            <a:ext cx="2532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cap="small" dirty="0" smtClean="0">
                <a:latin typeface="Calibri"/>
                <a:cs typeface="Calibri"/>
              </a:rPr>
              <a:t>Primary mirror segments</a:t>
            </a:r>
            <a:endParaRPr lang="en-US" b="1" cap="small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03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2sup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4828945" cy="395034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8064" y="1259468"/>
            <a:ext cx="306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cap="small" dirty="0" smtClean="0">
                <a:latin typeface="Calibri"/>
                <a:cs typeface="Calibri"/>
              </a:rPr>
              <a:t>Secondary mirror (monolithic)</a:t>
            </a:r>
            <a:endParaRPr lang="en-US" b="1" cap="small" dirty="0">
              <a:latin typeface="Calibri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545799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3 actuators connected to the mirror with load spreader (whiffletree)</a:t>
            </a:r>
          </a:p>
        </p:txBody>
      </p:sp>
      <p:cxnSp>
        <p:nvCxnSpPr>
          <p:cNvPr id="5" name="Connettore 2 4"/>
          <p:cNvCxnSpPr/>
          <p:nvPr/>
        </p:nvCxnSpPr>
        <p:spPr bwMode="auto">
          <a:xfrm flipV="1">
            <a:off x="2123728" y="3501008"/>
            <a:ext cx="1224136" cy="2016224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ttore 2 6"/>
          <p:cNvCxnSpPr/>
          <p:nvPr/>
        </p:nvCxnSpPr>
        <p:spPr bwMode="auto">
          <a:xfrm flipV="1">
            <a:off x="2123728" y="4005064"/>
            <a:ext cx="3096344" cy="1512168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ttore 2 10"/>
          <p:cNvCxnSpPr/>
          <p:nvPr/>
        </p:nvCxnSpPr>
        <p:spPr bwMode="auto">
          <a:xfrm flipV="1">
            <a:off x="2123728" y="5301208"/>
            <a:ext cx="2160240" cy="216024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asellaDiTesto 12"/>
          <p:cNvSpPr txBox="1"/>
          <p:nvPr/>
        </p:nvSpPr>
        <p:spPr>
          <a:xfrm>
            <a:off x="6156176" y="112474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3 lateral constrains support the lateral component </a:t>
            </a:r>
            <a:r>
              <a:rPr lang="en-US" dirty="0">
                <a:solidFill>
                  <a:srgbClr val="FF6600"/>
                </a:solidFill>
                <a:latin typeface="Calibri"/>
                <a:cs typeface="Calibri"/>
              </a:rPr>
              <a:t>of the mirror’s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weight (varying with the elevation)</a:t>
            </a:r>
          </a:p>
        </p:txBody>
      </p:sp>
      <p:cxnSp>
        <p:nvCxnSpPr>
          <p:cNvPr id="14" name="Connettore 2 13"/>
          <p:cNvCxnSpPr/>
          <p:nvPr/>
        </p:nvCxnSpPr>
        <p:spPr bwMode="auto">
          <a:xfrm flipH="1">
            <a:off x="3059832" y="1700808"/>
            <a:ext cx="3024336" cy="1656184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ttore 2 16"/>
          <p:cNvCxnSpPr/>
          <p:nvPr/>
        </p:nvCxnSpPr>
        <p:spPr bwMode="auto">
          <a:xfrm flipH="1">
            <a:off x="5652120" y="1700808"/>
            <a:ext cx="432048" cy="576064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ttore 2 19"/>
          <p:cNvCxnSpPr/>
          <p:nvPr/>
        </p:nvCxnSpPr>
        <p:spPr bwMode="auto">
          <a:xfrm>
            <a:off x="6084168" y="1700808"/>
            <a:ext cx="504056" cy="3096344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support and alignment</a:t>
            </a:r>
          </a:p>
        </p:txBody>
      </p:sp>
    </p:spTree>
    <p:extLst>
      <p:ext uri="{BB962C8B-B14F-4D97-AF65-F5344CB8AC3E}">
        <p14:creationId xmlns:p14="http://schemas.microsoft.com/office/powerpoint/2010/main" val="347298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FTILT1PRIM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268760"/>
            <a:ext cx="5080000" cy="508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9222" y="1369506"/>
            <a:ext cx="335265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xample of M1 segments alignment procedure</a:t>
            </a:r>
          </a:p>
          <a:p>
            <a:pPr algn="just"/>
            <a:endParaRPr lang="en-US" dirty="0" smtClean="0">
              <a:latin typeface="Calibri"/>
              <a:cs typeface="Calibri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Take a picture of the star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Move one M1 segment of a known amount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Take a picture of the star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Subtract the two images in a “smart </a:t>
            </a:r>
            <a:r>
              <a:rPr lang="en-US" dirty="0" err="1" smtClean="0">
                <a:latin typeface="Calibri"/>
                <a:cs typeface="Calibri"/>
              </a:rPr>
              <a:t>Conconi</a:t>
            </a:r>
            <a:r>
              <a:rPr lang="en-US" dirty="0" smtClean="0">
                <a:latin typeface="Calibri"/>
                <a:cs typeface="Calibri"/>
              </a:rPr>
              <a:t> way”</a:t>
            </a:r>
            <a:endParaRPr lang="en-US" dirty="0">
              <a:latin typeface="Calibri"/>
              <a:cs typeface="Calibri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(See the picture on the side)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Find the barycenter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latin typeface="Calibri"/>
              <a:cs typeface="Calibri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Repeat for each segment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support and alignment</a:t>
            </a:r>
          </a:p>
        </p:txBody>
      </p:sp>
    </p:spTree>
    <p:extLst>
      <p:ext uri="{BB962C8B-B14F-4D97-AF65-F5344CB8AC3E}">
        <p14:creationId xmlns:p14="http://schemas.microsoft.com/office/powerpoint/2010/main" val="119618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528" y="1196752"/>
            <a:ext cx="842493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en-US" b="1" dirty="0" smtClean="0">
                <a:latin typeface="Calibri"/>
                <a:cs typeface="Calibri"/>
              </a:rPr>
              <a:t>Manufacturing process</a:t>
            </a:r>
            <a:r>
              <a:rPr lang="en-US" dirty="0" smtClean="0">
                <a:latin typeface="Calibri"/>
                <a:cs typeface="Calibri"/>
              </a:rPr>
              <a:t>: “Cold slumping 2.0”: hot pre-shaping + cold</a:t>
            </a:r>
          </a:p>
          <a:p>
            <a:pPr algn="just">
              <a:defRPr/>
            </a:pPr>
            <a:r>
              <a:rPr lang="en-US" b="1" dirty="0" smtClean="0">
                <a:latin typeface="Calibri"/>
                <a:cs typeface="Calibri"/>
              </a:rPr>
              <a:t>Structural implementation</a:t>
            </a:r>
            <a:r>
              <a:rPr lang="en-US" dirty="0" smtClean="0">
                <a:latin typeface="Calibri"/>
                <a:cs typeface="Calibri"/>
              </a:rPr>
              <a:t>: sandwich panel with thin glass skins </a:t>
            </a:r>
          </a:p>
        </p:txBody>
      </p:sp>
      <p:pic>
        <p:nvPicPr>
          <p:cNvPr id="8" name="Immagine 7" descr="col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mirrors</a:t>
            </a:r>
          </a:p>
        </p:txBody>
      </p:sp>
    </p:spTree>
    <p:extLst>
      <p:ext uri="{BB962C8B-B14F-4D97-AF65-F5344CB8AC3E}">
        <p14:creationId xmlns:p14="http://schemas.microsoft.com/office/powerpoint/2010/main" val="426339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E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48880"/>
            <a:ext cx="4392488" cy="3335374"/>
          </a:xfrm>
          <a:prstGeom prst="rect">
            <a:avLst/>
          </a:prstGeom>
        </p:spPr>
      </p:pic>
      <p:pic>
        <p:nvPicPr>
          <p:cNvPr id="3" name="Immagine 2" descr="FE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286029"/>
            <a:ext cx="3102657" cy="2358995"/>
          </a:xfrm>
          <a:prstGeom prst="rect">
            <a:avLst/>
          </a:prstGeom>
        </p:spPr>
      </p:pic>
      <p:pic>
        <p:nvPicPr>
          <p:cNvPr id="6" name="Immagine 5" descr="FEA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153" y="3645024"/>
            <a:ext cx="4102335" cy="310265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11560" y="141451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/>
                <a:cs typeface="Calibri"/>
              </a:rPr>
              <a:t>The mirror design is being evaluated by very detailed </a:t>
            </a:r>
            <a:r>
              <a:rPr lang="en-US" sz="1800" dirty="0" err="1" smtClean="0">
                <a:latin typeface="Calibri"/>
                <a:cs typeface="Calibri"/>
              </a:rPr>
              <a:t>FEA</a:t>
            </a: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6453336"/>
            <a:ext cx="14578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Mirror’s edge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948264" y="980728"/>
            <a:ext cx="192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Mirror’s interfaces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mirrors</a:t>
            </a:r>
          </a:p>
        </p:txBody>
      </p:sp>
    </p:spTree>
    <p:extLst>
      <p:ext uri="{BB962C8B-B14F-4D97-AF65-F5344CB8AC3E}">
        <p14:creationId xmlns:p14="http://schemas.microsoft.com/office/powerpoint/2010/main" val="69945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46661"/>
            <a:ext cx="3043329" cy="35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34409"/>
              </p:ext>
            </p:extLst>
          </p:nvPr>
        </p:nvGraphicFramePr>
        <p:xfrm>
          <a:off x="5862483" y="4797152"/>
          <a:ext cx="3174013" cy="2000160"/>
        </p:xfrm>
        <a:graphic>
          <a:graphicData uri="http://schemas.openxmlformats.org/drawingml/2006/table">
            <a:tbl>
              <a:tblPr/>
              <a:tblGrid>
                <a:gridCol w="1157789"/>
                <a:gridCol w="2016224"/>
              </a:tblGrid>
              <a:tr h="26410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Panels Results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/>
                        <a:cs typeface="Calibri"/>
                        <a:sym typeface="Wingdings" pitchFamily="2" charset="2"/>
                      </a:endParaRP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Radius of Curvature</a:t>
                      </a: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 32 ± 0.1  m</a:t>
                      </a:r>
                      <a:endParaRPr kumimoji="0" lang="en-US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/>
                        <a:cs typeface="Calibri"/>
                        <a:sym typeface="Wingdings" pitchFamily="2" charset="2"/>
                      </a:endParaRP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60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Surface accuracy</a:t>
                      </a: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80% energy in &lt; 0.5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mrad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/>
                        <a:cs typeface="Calibri"/>
                        <a:sym typeface="Wingdings" pitchFamily="2" charset="2"/>
                      </a:endParaRP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296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Reflectivity</a:t>
                      </a: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&gt; 80% range 300 to 600nm</a:t>
                      </a: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2312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Coating</a:t>
                      </a: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Al + SiO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ＭＳ Ｐゴシック"/>
                          <a:cs typeface="Calibri"/>
                          <a:sym typeface="Wingdings" pitchFamily="2" charset="2"/>
                        </a:rPr>
                        <a:t>2</a:t>
                      </a:r>
                    </a:p>
                  </a:txBody>
                  <a:tcPr marL="72000" marR="72000" marT="72000" marB="7200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6516216" y="1052736"/>
            <a:ext cx="2592286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20 mirrors panels have been successfully produced in less then 1 month (Dec 2011)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mirrors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75301"/>
            <a:ext cx="4032448" cy="366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251520" y="5679539"/>
            <a:ext cx="403244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Calibri"/>
                <a:cs typeface="Calibri"/>
              </a:rPr>
              <a:t>All mirrors have been measured with 2f method </a:t>
            </a:r>
            <a:r>
              <a:rPr lang="en-US" sz="1800" dirty="0" smtClean="0">
                <a:latin typeface="Calibri"/>
                <a:cs typeface="Calibri"/>
                <a:sym typeface="Wingdings"/>
              </a:rPr>
              <a:t> D90 &lt; 1 </a:t>
            </a:r>
            <a:r>
              <a:rPr lang="en-US" sz="1800" dirty="0" err="1" smtClean="0">
                <a:latin typeface="Calibri"/>
                <a:cs typeface="Calibri"/>
                <a:sym typeface="Wingdings"/>
              </a:rPr>
              <a:t>mrad</a:t>
            </a:r>
            <a:endParaRPr lang="en-US" sz="1800" dirty="0" smtClean="0">
              <a:latin typeface="Calibri"/>
              <a:cs typeface="Calibri"/>
            </a:endParaRPr>
          </a:p>
          <a:p>
            <a:pPr algn="just"/>
            <a:r>
              <a:rPr lang="en-US" sz="1800" dirty="0" smtClean="0">
                <a:latin typeface="Calibri"/>
                <a:cs typeface="Calibri"/>
              </a:rPr>
              <a:t>Now, under repetition after the coating</a:t>
            </a:r>
          </a:p>
        </p:txBody>
      </p:sp>
      <p:sp>
        <p:nvSpPr>
          <p:cNvPr id="17" name="Ovale 16"/>
          <p:cNvSpPr/>
          <p:nvPr/>
        </p:nvSpPr>
        <p:spPr>
          <a:xfrm>
            <a:off x="3491880" y="4221088"/>
            <a:ext cx="864096" cy="432048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800" dirty="0">
              <a:latin typeface="Calibri"/>
              <a:cs typeface="Calibri"/>
            </a:endParaRPr>
          </a:p>
        </p:txBody>
      </p:sp>
      <p:cxnSp>
        <p:nvCxnSpPr>
          <p:cNvPr id="18" name="Connettore 2 17"/>
          <p:cNvCxnSpPr/>
          <p:nvPr/>
        </p:nvCxnSpPr>
        <p:spPr bwMode="auto">
          <a:xfrm flipV="1">
            <a:off x="2843808" y="4653137"/>
            <a:ext cx="1008112" cy="108011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Rettangolo 18"/>
          <p:cNvSpPr/>
          <p:nvPr/>
        </p:nvSpPr>
        <p:spPr>
          <a:xfrm>
            <a:off x="404519" y="1124744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cap="small" dirty="0" smtClean="0">
                <a:latin typeface="Calibri"/>
                <a:cs typeface="Calibri"/>
              </a:rPr>
              <a:t>Cold slumping technology</a:t>
            </a:r>
            <a:endParaRPr lang="en-US" b="1" cap="small" dirty="0">
              <a:latin typeface="Calibri"/>
              <a:cs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452320" y="4314582"/>
            <a:ext cx="1594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Weight: 11.75 kg</a:t>
            </a:r>
            <a:endParaRPr lang="en-US" sz="16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86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 bwMode="auto">
          <a:xfrm>
            <a:off x="3851920" y="982469"/>
            <a:ext cx="5040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Some preliminary results coming from previous developments with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FLABEG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:</a:t>
            </a:r>
          </a:p>
        </p:txBody>
      </p:sp>
      <p:pic>
        <p:nvPicPr>
          <p:cNvPr id="9" name="Immagine 8" descr="inaf_sst_fig_3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31051"/>
            <a:ext cx="4824536" cy="3570157"/>
          </a:xfrm>
          <a:prstGeom prst="rect">
            <a:avLst/>
          </a:prstGeom>
        </p:spPr>
      </p:pic>
      <p:pic>
        <p:nvPicPr>
          <p:cNvPr id="5" name="Immagine 4" descr="DSC0125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31" r="6423"/>
          <a:stretch/>
        </p:blipFill>
        <p:spPr>
          <a:xfrm>
            <a:off x="4095044" y="3514840"/>
            <a:ext cx="4941452" cy="32265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CasellaDiTesto 5"/>
          <p:cNvSpPr txBox="1"/>
          <p:nvPr/>
        </p:nvSpPr>
        <p:spPr bwMode="auto">
          <a:xfrm>
            <a:off x="179512" y="5469031"/>
            <a:ext cx="3775393" cy="120032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latin typeface="Calibri"/>
                <a:cs typeface="Calibri"/>
              </a:rPr>
              <a:t>Microroughness</a:t>
            </a:r>
            <a:r>
              <a:rPr lang="en-US" dirty="0" smtClean="0">
                <a:latin typeface="Calibri"/>
                <a:cs typeface="Calibri"/>
              </a:rPr>
              <a:t>  has been measured:</a:t>
            </a:r>
          </a:p>
          <a:p>
            <a:pPr algn="l"/>
            <a:r>
              <a:rPr lang="en-US" dirty="0" smtClean="0">
                <a:latin typeface="Calibri"/>
                <a:cs typeface="Calibri"/>
              </a:rPr>
              <a:t>[5.2mm÷100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Calibri"/>
                <a:cs typeface="Calibri"/>
              </a:rPr>
              <a:t>m] 	</a:t>
            </a:r>
            <a:r>
              <a:rPr lang="en-US" dirty="0" smtClean="0">
                <a:latin typeface="Calibri"/>
                <a:cs typeface="Calibri"/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dirty="0" smtClean="0">
                <a:latin typeface="Calibri"/>
                <a:cs typeface="Calibri"/>
                <a:sym typeface="Wingdings"/>
              </a:rPr>
              <a:t> = 1.6 nm </a:t>
            </a:r>
            <a:r>
              <a:rPr lang="en-US" cap="small" dirty="0" err="1" smtClean="0">
                <a:latin typeface="Calibri"/>
                <a:cs typeface="Calibri"/>
                <a:sym typeface="Wingdings"/>
              </a:rPr>
              <a:t>rms</a:t>
            </a:r>
            <a:endParaRPr lang="en-US" dirty="0" smtClean="0">
              <a:latin typeface="Calibri"/>
              <a:cs typeface="Calibri"/>
              <a:sym typeface="Wingdings"/>
            </a:endParaRPr>
          </a:p>
          <a:p>
            <a:pPr algn="l"/>
            <a:r>
              <a:rPr lang="en-US" dirty="0" smtClean="0">
                <a:latin typeface="Calibri"/>
                <a:cs typeface="Calibri"/>
                <a:sym typeface="Wingdings"/>
              </a:rPr>
              <a:t>[600÷10]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latin typeface="Calibri"/>
                <a:cs typeface="Calibri"/>
                <a:sym typeface="Wingdings"/>
              </a:rPr>
              <a:t>m 	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dirty="0" smtClean="0">
                <a:latin typeface="Calibri"/>
                <a:cs typeface="Calibri"/>
                <a:sym typeface="Wingdings"/>
              </a:rPr>
              <a:t> = 0.4 nm </a:t>
            </a:r>
            <a:r>
              <a:rPr lang="en-US" cap="small" dirty="0" err="1" smtClean="0">
                <a:latin typeface="Calibri"/>
                <a:cs typeface="Calibri"/>
                <a:sym typeface="Wingdings"/>
              </a:rPr>
              <a:t>rms</a:t>
            </a:r>
            <a:endParaRPr lang="en-US" cap="small" dirty="0" smtClean="0">
              <a:latin typeface="Calibri"/>
              <a:cs typeface="Calibri"/>
            </a:endParaRPr>
          </a:p>
        </p:txBody>
      </p:sp>
      <p:sp>
        <p:nvSpPr>
          <p:cNvPr id="10" name="CasellaDiTesto 9"/>
          <p:cNvSpPr txBox="1"/>
          <p:nvPr/>
        </p:nvSpPr>
        <p:spPr bwMode="auto">
          <a:xfrm>
            <a:off x="5220072" y="1628800"/>
            <a:ext cx="36724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Very good performances on spherical profiles, 300 mm scan length. </a:t>
            </a:r>
          </a:p>
          <a:p>
            <a:pPr algn="just">
              <a:spcBef>
                <a:spcPct val="500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PV error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wrt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best sphere = 6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m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Capability of very short radii (down to 1.5 m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)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mirrors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49403" y="1115452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cap="small" dirty="0" smtClean="0">
                <a:latin typeface="Calibri"/>
                <a:cs typeface="Calibri"/>
              </a:rPr>
              <a:t>Hot slumping technology</a:t>
            </a:r>
            <a:endParaRPr lang="en-US" b="1" cap="small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35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52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6"/>
          <a:stretch/>
        </p:blipFill>
        <p:spPr>
          <a:xfrm>
            <a:off x="107504" y="3717032"/>
            <a:ext cx="4716015" cy="295034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G_52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4" b="8988"/>
          <a:stretch/>
        </p:blipFill>
        <p:spPr>
          <a:xfrm>
            <a:off x="4776531" y="1052736"/>
            <a:ext cx="4187957" cy="257519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Figura a mano libera 12"/>
          <p:cNvSpPr/>
          <p:nvPr/>
        </p:nvSpPr>
        <p:spPr>
          <a:xfrm>
            <a:off x="1270048" y="4114110"/>
            <a:ext cx="3175120" cy="2084666"/>
          </a:xfrm>
          <a:custGeom>
            <a:avLst/>
            <a:gdLst>
              <a:gd name="connsiteX0" fmla="*/ 0 w 3175120"/>
              <a:gd name="connsiteY0" fmla="*/ 0 h 2084666"/>
              <a:gd name="connsiteX1" fmla="*/ 1049170 w 3175120"/>
              <a:gd name="connsiteY1" fmla="*/ 1187293 h 2084666"/>
              <a:gd name="connsiteX2" fmla="*/ 3175120 w 3175120"/>
              <a:gd name="connsiteY2" fmla="*/ 2084666 h 20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120" h="2084666">
                <a:moveTo>
                  <a:pt x="0" y="0"/>
                </a:moveTo>
                <a:cubicBezTo>
                  <a:pt x="259991" y="419924"/>
                  <a:pt x="519983" y="839849"/>
                  <a:pt x="1049170" y="1187293"/>
                </a:cubicBezTo>
                <a:cubicBezTo>
                  <a:pt x="1578357" y="1534737"/>
                  <a:pt x="3175120" y="2084666"/>
                  <a:pt x="3175120" y="2084666"/>
                </a:cubicBezTo>
              </a:path>
            </a:pathLst>
          </a:custGeom>
          <a:ln w="19050" cmpd="sng">
            <a:solidFill>
              <a:srgbClr val="000000"/>
            </a:solidFill>
            <a:headEnd type="arrow"/>
            <a:tailEnd type="arrow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 bwMode="auto">
          <a:xfrm>
            <a:off x="1691680" y="1988840"/>
            <a:ext cx="1080120" cy="352839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asellaDiTesto 14"/>
          <p:cNvSpPr txBox="1"/>
          <p:nvPr/>
        </p:nvSpPr>
        <p:spPr bwMode="auto">
          <a:xfrm rot="4340392">
            <a:off x="1525375" y="2123023"/>
            <a:ext cx="10043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R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oC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5 m</a:t>
            </a:r>
          </a:p>
        </p:txBody>
      </p:sp>
      <p:cxnSp>
        <p:nvCxnSpPr>
          <p:cNvPr id="10" name="Connettore 2 9"/>
          <p:cNvCxnSpPr/>
          <p:nvPr/>
        </p:nvCxnSpPr>
        <p:spPr bwMode="auto">
          <a:xfrm flipV="1">
            <a:off x="8460432" y="1556792"/>
            <a:ext cx="0" cy="129614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ttore 2 11"/>
          <p:cNvCxnSpPr/>
          <p:nvPr/>
        </p:nvCxnSpPr>
        <p:spPr bwMode="auto">
          <a:xfrm flipV="1">
            <a:off x="8460432" y="2852936"/>
            <a:ext cx="0" cy="64807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CasellaDiTesto 8"/>
          <p:cNvSpPr txBox="1"/>
          <p:nvPr/>
        </p:nvSpPr>
        <p:spPr>
          <a:xfrm>
            <a:off x="7452320" y="1988840"/>
            <a:ext cx="83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20 mm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452320" y="2996952"/>
            <a:ext cx="83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14 mm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mirrors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076056" y="3879045"/>
            <a:ext cx="374441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530 x 530 mm mirror segment, 5 m </a:t>
            </a:r>
            <a:r>
              <a:rPr lang="en-US" dirty="0" err="1" smtClean="0">
                <a:latin typeface="Calibri"/>
                <a:cs typeface="Calibri"/>
              </a:rPr>
              <a:t>RoC</a:t>
            </a:r>
            <a:r>
              <a:rPr lang="en-US" dirty="0" smtClean="0">
                <a:latin typeface="Calibri"/>
                <a:cs typeface="Calibri"/>
              </a:rPr>
              <a:t> assembled with standard Al honeycomb is possible.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Standard honeycomb cut in proper way to accommodate the curvature, but astigmatic deformations may occur.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Special honeycomb under evaluation to minimize deformations.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67544" y="1115452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cap="small" dirty="0" smtClean="0">
                <a:latin typeface="Calibri"/>
                <a:cs typeface="Calibri"/>
              </a:rPr>
              <a:t>Cold slumping 2.0 technology</a:t>
            </a:r>
            <a:endParaRPr lang="en-US" b="1" cap="small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15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mirrors</a:t>
            </a:r>
          </a:p>
        </p:txBody>
      </p:sp>
      <p:pic>
        <p:nvPicPr>
          <p:cNvPr id="3" name="Immagine 2" descr="stampo ASTRI cor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86036"/>
            <a:ext cx="6007163" cy="424761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3528" y="1076543"/>
            <a:ext cx="8280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Bended glass from </a:t>
            </a:r>
            <a:r>
              <a:rPr lang="en-US" dirty="0" err="1" smtClean="0">
                <a:latin typeface="Calibri"/>
                <a:cs typeface="Calibri"/>
              </a:rPr>
              <a:t>FLABEG</a:t>
            </a:r>
            <a:r>
              <a:rPr lang="en-US" dirty="0" smtClean="0">
                <a:latin typeface="Calibri"/>
                <a:cs typeface="Calibri"/>
              </a:rPr>
              <a:t> has been realized. The delivery is foreseen in these days.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Design </a:t>
            </a:r>
            <a:r>
              <a:rPr lang="en-US" dirty="0" smtClean="0">
                <a:latin typeface="Calibri"/>
                <a:cs typeface="Calibri"/>
              </a:rPr>
              <a:t>of the master for the mirror integration ready.</a:t>
            </a:r>
          </a:p>
        </p:txBody>
      </p:sp>
      <p:pic>
        <p:nvPicPr>
          <p:cNvPr id="5" name="Immagine 4" descr="220220120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005064"/>
            <a:ext cx="3744417" cy="28083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3923928" y="6165304"/>
            <a:ext cx="4968552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Offer for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“special honeycomb” obtained. It is done upon purchase order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11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weeks for the delivery!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8" name="Immagine 7" descr="22022012081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86" t="47624" r="47241" b="38728"/>
          <a:stretch/>
        </p:blipFill>
        <p:spPr>
          <a:xfrm>
            <a:off x="611560" y="1988840"/>
            <a:ext cx="1800200" cy="1885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75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2160000" cy="100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88" name="Picture 7" descr="Logo Tomeller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633913"/>
            <a:ext cx="4067112" cy="10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95300" y="1124744"/>
            <a:ext cx="8135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This work has been performed </a:t>
            </a:r>
            <a:r>
              <a:rPr lang="en-US" sz="2400" dirty="0" smtClean="0">
                <a:latin typeface="Calibri"/>
                <a:cs typeface="Calibri"/>
              </a:rPr>
              <a:t>by </a:t>
            </a:r>
            <a:r>
              <a:rPr lang="en-US" sz="2400" dirty="0" err="1" smtClean="0">
                <a:latin typeface="Calibri"/>
                <a:cs typeface="Calibri"/>
              </a:rPr>
              <a:t>INAF</a:t>
            </a:r>
            <a:r>
              <a:rPr lang="en-US" sz="2400" dirty="0" smtClean="0">
                <a:latin typeface="Calibri"/>
                <a:cs typeface="Calibri"/>
              </a:rPr>
              <a:t> in </a:t>
            </a:r>
            <a:r>
              <a:rPr lang="en-US" sz="2400" dirty="0">
                <a:latin typeface="Calibri"/>
                <a:cs typeface="Calibri"/>
              </a:rPr>
              <a:t>collaboration with:</a:t>
            </a:r>
          </a:p>
        </p:txBody>
      </p:sp>
      <p:pic>
        <p:nvPicPr>
          <p:cNvPr id="7" name="Immagine 6" descr="flabeg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132856"/>
            <a:ext cx="2089474" cy="1224136"/>
          </a:xfrm>
          <a:prstGeom prst="rect">
            <a:avLst/>
          </a:prstGeom>
        </p:spPr>
      </p:pic>
      <p:pic>
        <p:nvPicPr>
          <p:cNvPr id="8" name="Immagine 7" descr="logoColomb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" y="5823928"/>
            <a:ext cx="9144000" cy="1061456"/>
          </a:xfrm>
          <a:prstGeom prst="rect">
            <a:avLst/>
          </a:prstGeom>
        </p:spPr>
      </p:pic>
      <p:pic>
        <p:nvPicPr>
          <p:cNvPr id="10" name="Immagine 9" descr="logoZAOT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4077072"/>
            <a:ext cx="2915994" cy="12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51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4" y="1152128"/>
            <a:ext cx="4499992" cy="337499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04048" y="1052736"/>
            <a:ext cx="381642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2 sets of engineering models delivered on December 2011.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dirty="0" smtClean="0">
                <a:latin typeface="Calibri"/>
                <a:cs typeface="Calibri"/>
              </a:rPr>
              <a:t>12 pyramids with only 2 surfaces polished</a:t>
            </a:r>
          </a:p>
          <a:p>
            <a:pPr marL="342900" indent="-342900" algn="just">
              <a:buFont typeface="+mj-lt"/>
              <a:buAutoNum type="alphaLcPeriod"/>
            </a:pPr>
            <a:r>
              <a:rPr lang="en-US" dirty="0" smtClean="0">
                <a:latin typeface="Calibri"/>
                <a:cs typeface="Calibri"/>
              </a:rPr>
              <a:t>15+ pyramids with all 6 surfaces polished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Material: glass BK7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7544" y="4797152"/>
            <a:ext cx="38164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1</a:t>
            </a:r>
            <a:r>
              <a:rPr lang="en-US" baseline="30000" dirty="0" smtClean="0">
                <a:latin typeface="Calibri"/>
                <a:cs typeface="Calibri"/>
              </a:rPr>
              <a:t>st</a:t>
            </a:r>
            <a:r>
              <a:rPr lang="en-US" dirty="0" smtClean="0">
                <a:latin typeface="Calibri"/>
                <a:cs typeface="Calibri"/>
              </a:rPr>
              <a:t> set of engineering models for measurement tests delivered on January 2012.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All 6 surfaces polished!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Material: glass LAKN9</a:t>
            </a:r>
          </a:p>
        </p:txBody>
      </p:sp>
      <p:pic>
        <p:nvPicPr>
          <p:cNvPr id="4" name="Immagine 3" descr="IMG_51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536" y="3627022"/>
            <a:ext cx="4211960" cy="315897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light guides</a:t>
            </a:r>
          </a:p>
        </p:txBody>
      </p:sp>
    </p:spTree>
    <p:extLst>
      <p:ext uri="{BB962C8B-B14F-4D97-AF65-F5344CB8AC3E}">
        <p14:creationId xmlns:p14="http://schemas.microsoft.com/office/powerpoint/2010/main" val="33733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ommar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880698"/>
            <a:ext cx="6228184" cy="393267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2" y="1124744"/>
            <a:ext cx="8354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latin typeface="Calibri"/>
                <a:cs typeface="Calibri"/>
              </a:rPr>
              <a:t>Enhanced reflectivity for M1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rgbClr val="00E800"/>
                </a:solidFill>
                <a:latin typeface="Calibri"/>
                <a:cs typeface="Calibri"/>
              </a:rPr>
              <a:t>2 layers: Al + SiO</a:t>
            </a:r>
            <a:r>
              <a:rPr lang="en-US" baseline="-25000" dirty="0" smtClean="0">
                <a:solidFill>
                  <a:srgbClr val="00E800"/>
                </a:solidFill>
                <a:latin typeface="Calibri"/>
                <a:cs typeface="Calibri"/>
              </a:rPr>
              <a:t>2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FF6600"/>
                </a:solidFill>
                <a:latin typeface="Calibri"/>
                <a:cs typeface="Calibri"/>
              </a:rPr>
              <a:t>3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FF6600"/>
                </a:solidFill>
                <a:latin typeface="Calibri"/>
                <a:cs typeface="Calibri"/>
              </a:rPr>
              <a:t>layers: Al +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SiO</a:t>
            </a:r>
            <a:r>
              <a:rPr lang="en-US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FF6600"/>
                </a:solidFill>
                <a:latin typeface="Calibri"/>
                <a:cs typeface="Calibri"/>
              </a:rPr>
              <a:t>+ </a:t>
            </a:r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ZrO</a:t>
            </a:r>
            <a:r>
              <a:rPr lang="en-US" baseline="-25000" dirty="0" smtClean="0">
                <a:solidFill>
                  <a:srgbClr val="FF6600"/>
                </a:solidFill>
                <a:latin typeface="Calibri"/>
                <a:cs typeface="Calibri"/>
              </a:rPr>
              <a:t>2</a:t>
            </a:r>
            <a:endParaRPr lang="en-US" dirty="0" smtClean="0">
              <a:solidFill>
                <a:srgbClr val="FF6600"/>
              </a:solidFill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5 layers: Al +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(SiO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 + TiO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31 layers: 15(TiO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+ SiO</a:t>
            </a:r>
            <a:r>
              <a:rPr lang="en-US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)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+ TiO</a:t>
            </a:r>
            <a:r>
              <a:rPr lang="en-US" baseline="-25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coatings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43608" y="6444044"/>
            <a:ext cx="208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Simulated reflection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1165101"/>
            <a:ext cx="83546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latin typeface="Calibri"/>
                <a:cs typeface="Calibri"/>
              </a:rPr>
              <a:t>Anti-reflection for light guides</a:t>
            </a:r>
            <a:r>
              <a:rPr lang="en-US" dirty="0" smtClean="0">
                <a:latin typeface="Calibri"/>
                <a:cs typeface="Calibri"/>
              </a:rPr>
              <a:t>: 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latin typeface="Calibri"/>
                <a:cs typeface="Calibri"/>
              </a:rPr>
              <a:t>4</a:t>
            </a:r>
            <a:r>
              <a:rPr lang="en-US" dirty="0" smtClean="0">
                <a:latin typeface="Calibri"/>
                <a:cs typeface="Calibri"/>
              </a:rPr>
              <a:t> layers: 2(ZrO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 + SiO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surfaces - </a:t>
            </a:r>
            <a:r>
              <a:rPr lang="en-US" sz="2000" dirty="0" smtClean="0">
                <a:latin typeface="Footlight MT Light" charset="0"/>
              </a:rPr>
              <a:t>coatings</a:t>
            </a:r>
          </a:p>
        </p:txBody>
      </p:sp>
      <p:pic>
        <p:nvPicPr>
          <p:cNvPr id="2" name="Immagine 1" descr="22022012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4549797" cy="3412348"/>
          </a:xfrm>
          <a:prstGeom prst="rect">
            <a:avLst/>
          </a:prstGeom>
        </p:spPr>
      </p:pic>
      <p:pic>
        <p:nvPicPr>
          <p:cNvPr id="6" name="Immagine 5" descr="PIRAM_PAOL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132856"/>
            <a:ext cx="4914547" cy="324036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57558" y="6381328"/>
            <a:ext cx="28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Handling tool for deposition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5301208"/>
            <a:ext cx="248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Simulated t</a:t>
            </a:r>
            <a:r>
              <a:rPr lang="en-US" dirty="0" smtClean="0">
                <a:latin typeface="Calibri"/>
                <a:cs typeface="Calibri"/>
              </a:rPr>
              <a:t>ransmittance 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5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5256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optical design</a:t>
            </a:r>
          </a:p>
        </p:txBody>
      </p:sp>
      <p:sp>
        <p:nvSpPr>
          <p:cNvPr id="7" name="CasellaDiTesto 6"/>
          <p:cNvSpPr txBox="1"/>
          <p:nvPr/>
        </p:nvSpPr>
        <p:spPr bwMode="auto">
          <a:xfrm>
            <a:off x="395536" y="1124744"/>
            <a:ext cx="2448272" cy="2923878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</a:ln>
          <a:effectLst/>
          <a:extLst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F#: 0.5</a:t>
            </a:r>
          </a:p>
          <a:p>
            <a:pPr algn="just">
              <a:spcBef>
                <a:spcPct val="50000"/>
              </a:spcBef>
            </a:pPr>
            <a:r>
              <a:rPr lang="en-US" sz="16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f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: 2.15 m</a:t>
            </a:r>
          </a:p>
          <a:p>
            <a:pPr algn="just">
              <a:spcBef>
                <a:spcPct val="5000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Pixel: 0.16°</a:t>
            </a:r>
          </a:p>
          <a:p>
            <a:pPr algn="just"/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FoV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: 9.6°</a:t>
            </a:r>
          </a:p>
          <a:p>
            <a:pPr algn="just"/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Plate-scale: 37.5 mm/°</a:t>
            </a:r>
          </a:p>
          <a:p>
            <a:pPr algn="just"/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  <a:p>
            <a:pPr algn="just"/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PSF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: EE80% &lt; 6 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mm</a:t>
            </a:r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  <a:p>
            <a:pPr algn="just"/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Effective area: 6.5 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m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2</a:t>
            </a:r>
            <a:endParaRPr lang="en-US" sz="1600" baseline="300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3233697" y="1105194"/>
            <a:ext cx="5948947" cy="5996214"/>
            <a:chOff x="3233697" y="1105194"/>
            <a:chExt cx="5948947" cy="5996214"/>
          </a:xfrm>
        </p:grpSpPr>
        <p:pic>
          <p:nvPicPr>
            <p:cNvPr id="4" name="Immagine 3" descr="zemax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5" r="25197"/>
            <a:stretch/>
          </p:blipFill>
          <p:spPr>
            <a:xfrm>
              <a:off x="3233697" y="1105194"/>
              <a:ext cx="5948947" cy="5996214"/>
            </a:xfrm>
            <a:prstGeom prst="rect">
              <a:avLst/>
            </a:prstGeom>
          </p:spPr>
        </p:pic>
        <p:cxnSp>
          <p:nvCxnSpPr>
            <p:cNvPr id="17" name="Connettore 2 16"/>
            <p:cNvCxnSpPr/>
            <p:nvPr/>
          </p:nvCxnSpPr>
          <p:spPr bwMode="auto">
            <a:xfrm>
              <a:off x="5753977" y="4273546"/>
              <a:ext cx="2016224" cy="36004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CasellaDiTesto 14"/>
            <p:cNvSpPr txBox="1"/>
            <p:nvPr/>
          </p:nvSpPr>
          <p:spPr bwMode="auto">
            <a:xfrm rot="684150">
              <a:off x="6511880" y="3985514"/>
              <a:ext cx="538241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rPr>
                <a:t>3 m</a:t>
              </a:r>
            </a:p>
          </p:txBody>
        </p:sp>
        <p:sp>
          <p:nvSpPr>
            <p:cNvPr id="16" name="CasellaDiTesto 15"/>
            <p:cNvSpPr txBox="1"/>
            <p:nvPr/>
          </p:nvSpPr>
          <p:spPr bwMode="auto">
            <a:xfrm rot="16895027">
              <a:off x="4505754" y="3849650"/>
              <a:ext cx="713507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rPr>
                <a:t>1.8 m</a:t>
              </a:r>
            </a:p>
          </p:txBody>
        </p:sp>
        <p:sp>
          <p:nvSpPr>
            <p:cNvPr id="21" name="CasellaDiTesto 20"/>
            <p:cNvSpPr txBox="1"/>
            <p:nvPr/>
          </p:nvSpPr>
          <p:spPr bwMode="auto">
            <a:xfrm rot="17585600">
              <a:off x="6757723" y="5894724"/>
              <a:ext cx="77226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rPr>
                <a:t>4.3 m</a:t>
              </a:r>
            </a:p>
          </p:txBody>
        </p:sp>
        <p:cxnSp>
          <p:nvCxnSpPr>
            <p:cNvPr id="25" name="Connettore 2 24"/>
            <p:cNvCxnSpPr/>
            <p:nvPr/>
          </p:nvCxnSpPr>
          <p:spPr bwMode="auto">
            <a:xfrm flipV="1">
              <a:off x="6546065" y="2473346"/>
              <a:ext cx="2016224" cy="4176464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Connettore 2 25"/>
            <p:cNvCxnSpPr/>
            <p:nvPr/>
          </p:nvCxnSpPr>
          <p:spPr bwMode="auto">
            <a:xfrm flipV="1">
              <a:off x="4889881" y="3121418"/>
              <a:ext cx="432048" cy="194421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9" name="Immagine 28" descr="Ensquared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49080"/>
            <a:ext cx="3583956" cy="2687961"/>
          </a:xfrm>
          <a:prstGeom prst="rect">
            <a:avLst/>
          </a:prstGeom>
        </p:spPr>
      </p:pic>
      <p:cxnSp>
        <p:nvCxnSpPr>
          <p:cNvPr id="30" name="Connettore 1 29"/>
          <p:cNvCxnSpPr/>
          <p:nvPr/>
        </p:nvCxnSpPr>
        <p:spPr bwMode="auto">
          <a:xfrm>
            <a:off x="323528" y="4725144"/>
            <a:ext cx="324036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ttangolo 30"/>
          <p:cNvSpPr/>
          <p:nvPr/>
        </p:nvSpPr>
        <p:spPr>
          <a:xfrm>
            <a:off x="7236296" y="1124744"/>
            <a:ext cx="1656184" cy="10772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M1 radius: 8.2 m</a:t>
            </a:r>
          </a:p>
          <a:p>
            <a:pPr algn="just"/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M2 radius: 2.2 m</a:t>
            </a:r>
          </a:p>
          <a:p>
            <a:pPr algn="just"/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DET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 radius: 1 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m</a:t>
            </a:r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55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elescope sket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9" y="1052736"/>
            <a:ext cx="5317997" cy="5486156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5256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The telescope</a:t>
            </a: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512885"/>
              </p:ext>
            </p:extLst>
          </p:nvPr>
        </p:nvGraphicFramePr>
        <p:xfrm>
          <a:off x="5868144" y="2797283"/>
          <a:ext cx="3096344" cy="38720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4216"/>
                <a:gridCol w="1152128"/>
              </a:tblGrid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Item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Mass [kg]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M1 dish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4.000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Mirrors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and supports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555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M2 dish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550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M2 mirror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200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Camera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50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Mast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560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Ballast structure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800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Counterweight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4.400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Fork and tower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4.000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200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Total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15.115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CasellaDiTesto 29"/>
          <p:cNvSpPr txBox="1"/>
          <p:nvPr/>
        </p:nvSpPr>
        <p:spPr>
          <a:xfrm>
            <a:off x="6038896" y="2316843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cap="small" dirty="0">
                <a:latin typeface="Calibri"/>
                <a:cs typeface="Calibri"/>
              </a:rPr>
              <a:t>Preliminary mass budget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1196752"/>
            <a:ext cx="3384376" cy="23852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cap="small" dirty="0" smtClean="0">
                <a:latin typeface="Calibri"/>
                <a:cs typeface="Calibri"/>
              </a:rPr>
              <a:t>The </a:t>
            </a:r>
            <a:r>
              <a:rPr lang="en-US" sz="2000" b="1" cap="small" dirty="0" err="1" smtClean="0">
                <a:latin typeface="Calibri"/>
                <a:cs typeface="Calibri"/>
              </a:rPr>
              <a:t>quadrupod</a:t>
            </a:r>
            <a:endParaRPr lang="en-US" sz="2000" b="1" cap="small" dirty="0" smtClean="0">
              <a:latin typeface="Calibri"/>
              <a:cs typeface="Calibri"/>
            </a:endParaRPr>
          </a:p>
          <a:p>
            <a:pPr algn="just"/>
            <a:endParaRPr lang="en-US" sz="2000" b="1" cap="small" dirty="0">
              <a:latin typeface="Calibri"/>
              <a:cs typeface="Calibri"/>
            </a:endParaRPr>
          </a:p>
          <a:p>
            <a:pPr algn="just"/>
            <a:r>
              <a:rPr lang="en-US" dirty="0">
                <a:latin typeface="Calibri"/>
                <a:cs typeface="Calibri"/>
              </a:rPr>
              <a:t>The </a:t>
            </a:r>
            <a:r>
              <a:rPr lang="en-US" dirty="0" err="1">
                <a:latin typeface="Calibri"/>
                <a:cs typeface="Calibri"/>
              </a:rPr>
              <a:t>quadrupode</a:t>
            </a:r>
            <a:r>
              <a:rPr lang="en-US" dirty="0">
                <a:latin typeface="Calibri"/>
                <a:cs typeface="Calibri"/>
              </a:rPr>
              <a:t> legs </a:t>
            </a:r>
            <a:r>
              <a:rPr lang="en-US" dirty="0" smtClean="0">
                <a:latin typeface="Calibri"/>
                <a:cs typeface="Calibri"/>
              </a:rPr>
              <a:t>with the radial bracing counteract the lateral deformations while the central tube increase the torsional stiffness.</a:t>
            </a:r>
          </a:p>
        </p:txBody>
      </p:sp>
      <p:pic>
        <p:nvPicPr>
          <p:cNvPr id="11" name="Immagine 10" descr="4pode-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052736"/>
            <a:ext cx="5303427" cy="3971918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20664" y="4293096"/>
            <a:ext cx="6768752" cy="2441138"/>
            <a:chOff x="1043608" y="1124744"/>
            <a:chExt cx="6357704" cy="2297122"/>
          </a:xfrm>
        </p:grpSpPr>
        <p:pic>
          <p:nvPicPr>
            <p:cNvPr id="13" name="Immagine 12" descr="4pode-3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608" y="1124744"/>
              <a:ext cx="6357704" cy="623199"/>
            </a:xfrm>
            <a:prstGeom prst="rect">
              <a:avLst/>
            </a:prstGeom>
          </p:spPr>
        </p:pic>
        <p:pic>
          <p:nvPicPr>
            <p:cNvPr id="14" name="Immagine 13" descr="4pode-4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/>
            <a:stretch/>
          </p:blipFill>
          <p:spPr>
            <a:xfrm>
              <a:off x="1057878" y="1732348"/>
              <a:ext cx="6308940" cy="1689518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 bwMode="auto">
          <a:xfrm>
            <a:off x="107504" y="6093296"/>
            <a:ext cx="6552728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5256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Structural analyses</a:t>
            </a:r>
          </a:p>
        </p:txBody>
      </p:sp>
    </p:spTree>
    <p:extLst>
      <p:ext uri="{BB962C8B-B14F-4D97-AF65-F5344CB8AC3E}">
        <p14:creationId xmlns:p14="http://schemas.microsoft.com/office/powerpoint/2010/main" val="9001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ish-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040788"/>
            <a:ext cx="6040734" cy="46204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84168" y="5661248"/>
            <a:ext cx="288032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1</a:t>
            </a:r>
            <a:r>
              <a:rPr lang="en-US" baseline="30000" dirty="0" smtClean="0">
                <a:latin typeface="Calibri"/>
                <a:cs typeface="Calibri"/>
              </a:rPr>
              <a:t>st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natural frequency: 8.5 </a:t>
            </a:r>
            <a:r>
              <a:rPr lang="en-US" dirty="0" smtClean="0">
                <a:latin typeface="Calibri"/>
                <a:cs typeface="Calibri"/>
              </a:rPr>
              <a:t>Hz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1196752"/>
            <a:ext cx="2736304" cy="21082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cap="small" dirty="0" smtClean="0">
                <a:latin typeface="Calibri"/>
                <a:cs typeface="Calibri"/>
              </a:rPr>
              <a:t>The dish – RIBBED PLATE</a:t>
            </a:r>
          </a:p>
          <a:p>
            <a:pPr algn="just"/>
            <a:endParaRPr lang="en-US" sz="2000" b="1" cap="small" dirty="0" smtClean="0">
              <a:latin typeface="Calibri"/>
              <a:cs typeface="Calibri"/>
            </a:endParaRPr>
          </a:p>
          <a:p>
            <a:pPr algn="just"/>
            <a:r>
              <a:rPr lang="en-US" dirty="0" smtClean="0">
                <a:latin typeface="Calibri"/>
                <a:cs typeface="Calibri"/>
              </a:rPr>
              <a:t>400 mm thick steel plate composed of two halves. Easy </a:t>
            </a:r>
            <a:r>
              <a:rPr lang="en-US" dirty="0">
                <a:latin typeface="Calibri"/>
                <a:cs typeface="Calibri"/>
              </a:rPr>
              <a:t>manufacturing and assembly. </a:t>
            </a:r>
          </a:p>
        </p:txBody>
      </p:sp>
      <p:pic>
        <p:nvPicPr>
          <p:cNvPr id="10" name="Immagine 9" descr="M1 dish and suppor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9120"/>
            <a:ext cx="2810069" cy="2176127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5256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Structural analyses</a:t>
            </a:r>
          </a:p>
        </p:txBody>
      </p:sp>
    </p:spTree>
    <p:extLst>
      <p:ext uri="{BB962C8B-B14F-4D97-AF65-F5344CB8AC3E}">
        <p14:creationId xmlns:p14="http://schemas.microsoft.com/office/powerpoint/2010/main" val="26426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496" y="1132002"/>
            <a:ext cx="6048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Sensitive analyses </a:t>
            </a:r>
            <a:r>
              <a:rPr lang="en-US" dirty="0" smtClean="0">
                <a:latin typeface="Calibri"/>
                <a:cs typeface="Calibri"/>
              </a:rPr>
              <a:t>to understand the </a:t>
            </a:r>
            <a:r>
              <a:rPr lang="en-US" dirty="0">
                <a:latin typeface="Calibri"/>
                <a:cs typeface="Calibri"/>
              </a:rPr>
              <a:t>thermo-</a:t>
            </a:r>
            <a:r>
              <a:rPr lang="en-US" dirty="0" smtClean="0">
                <a:latin typeface="Calibri"/>
                <a:cs typeface="Calibri"/>
              </a:rPr>
              <a:t>elastic behavior</a:t>
            </a:r>
            <a:r>
              <a:rPr lang="en-US" dirty="0" smtClean="0">
                <a:latin typeface="Calibri"/>
                <a:cs typeface="Calibri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±1°C linear gradient along dish thickness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latin typeface="Calibri"/>
                <a:cs typeface="Calibri"/>
              </a:rPr>
              <a:t>±1°C </a:t>
            </a:r>
            <a:r>
              <a:rPr lang="en-US" dirty="0" smtClean="0">
                <a:latin typeface="Calibri"/>
                <a:cs typeface="Calibri"/>
              </a:rPr>
              <a:t>linear gradient along tower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latin typeface="Calibri"/>
                <a:cs typeface="Calibri"/>
              </a:rPr>
              <a:t>±1°C </a:t>
            </a:r>
            <a:r>
              <a:rPr lang="en-US" dirty="0" smtClean="0">
                <a:latin typeface="Calibri"/>
                <a:cs typeface="Calibri"/>
              </a:rPr>
              <a:t>linear gradients along central tube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latin typeface="Calibri"/>
                <a:cs typeface="Calibri"/>
              </a:rPr>
              <a:t>±1°C </a:t>
            </a:r>
            <a:r>
              <a:rPr lang="en-US" dirty="0" smtClean="0">
                <a:latin typeface="Calibri"/>
                <a:cs typeface="Calibri"/>
              </a:rPr>
              <a:t>linear gradients along mast</a:t>
            </a:r>
          </a:p>
        </p:txBody>
      </p:sp>
      <p:pic>
        <p:nvPicPr>
          <p:cNvPr id="4" name="Immagine 3" descr="dish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212976"/>
            <a:ext cx="2592288" cy="1947110"/>
          </a:xfrm>
          <a:prstGeom prst="rect">
            <a:avLst/>
          </a:prstGeom>
        </p:spPr>
      </p:pic>
      <p:pic>
        <p:nvPicPr>
          <p:cNvPr id="6" name="Immagine 5" descr="ther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83" y="3284984"/>
            <a:ext cx="2543489" cy="1916832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 bwMode="auto">
          <a:xfrm>
            <a:off x="4427984" y="1772816"/>
            <a:ext cx="72008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ttore 2 11"/>
          <p:cNvCxnSpPr/>
          <p:nvPr/>
        </p:nvCxnSpPr>
        <p:spPr bwMode="auto">
          <a:xfrm>
            <a:off x="4427984" y="2159592"/>
            <a:ext cx="72008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asellaDiTesto 12"/>
          <p:cNvSpPr txBox="1"/>
          <p:nvPr/>
        </p:nvSpPr>
        <p:spPr>
          <a:xfrm>
            <a:off x="5288682" y="1609055"/>
            <a:ext cx="367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Important contribution to mirrors misalignment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292080" y="1969095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Significant contribution to telescope pointing</a:t>
            </a:r>
          </a:p>
        </p:txBody>
      </p:sp>
      <p:cxnSp>
        <p:nvCxnSpPr>
          <p:cNvPr id="15" name="Connettore 2 14"/>
          <p:cNvCxnSpPr/>
          <p:nvPr/>
        </p:nvCxnSpPr>
        <p:spPr bwMode="auto">
          <a:xfrm>
            <a:off x="4427984" y="2564904"/>
            <a:ext cx="720080" cy="0"/>
          </a:xfrm>
          <a:prstGeom prst="straightConnector1">
            <a:avLst/>
          </a:prstGeom>
          <a:noFill/>
          <a:ln w="38100" cap="flat" cmpd="sng" algn="ctr">
            <a:solidFill>
              <a:srgbClr val="00E800"/>
            </a:solidFill>
            <a:prstDash val="solid"/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asellaDiTesto 15"/>
          <p:cNvSpPr txBox="1"/>
          <p:nvPr/>
        </p:nvSpPr>
        <p:spPr>
          <a:xfrm>
            <a:off x="5292080" y="2401143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E800"/>
                </a:solidFill>
                <a:latin typeface="Calibri"/>
                <a:cs typeface="Calibri"/>
              </a:rPr>
              <a:t>Negligible overall effects</a:t>
            </a:r>
          </a:p>
        </p:txBody>
      </p:sp>
      <p:cxnSp>
        <p:nvCxnSpPr>
          <p:cNvPr id="17" name="Connettore 2 16"/>
          <p:cNvCxnSpPr/>
          <p:nvPr/>
        </p:nvCxnSpPr>
        <p:spPr bwMode="auto">
          <a:xfrm>
            <a:off x="4427984" y="2996952"/>
            <a:ext cx="720080" cy="0"/>
          </a:xfrm>
          <a:prstGeom prst="straightConnector1">
            <a:avLst/>
          </a:prstGeom>
          <a:noFill/>
          <a:ln w="38100" cap="flat" cmpd="sng" algn="ctr">
            <a:solidFill>
              <a:srgbClr val="00E800"/>
            </a:solidFill>
            <a:prstDash val="solid"/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asellaDiTesto 17"/>
          <p:cNvSpPr txBox="1"/>
          <p:nvPr/>
        </p:nvSpPr>
        <p:spPr>
          <a:xfrm>
            <a:off x="5292080" y="283319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E800"/>
                </a:solidFill>
                <a:latin typeface="Calibri"/>
                <a:cs typeface="Calibri"/>
              </a:rPr>
              <a:t>Negligible overall effects</a:t>
            </a:r>
          </a:p>
        </p:txBody>
      </p:sp>
      <p:pic>
        <p:nvPicPr>
          <p:cNvPr id="19" name="Immagine 18" descr="thermal ma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41111"/>
            <a:ext cx="2951088" cy="2224795"/>
          </a:xfrm>
          <a:prstGeom prst="rect">
            <a:avLst/>
          </a:prstGeom>
        </p:spPr>
      </p:pic>
      <p:pic>
        <p:nvPicPr>
          <p:cNvPr id="20" name="Immagine 19" descr="thermal tub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25144"/>
            <a:ext cx="2726649" cy="204402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79512" y="450912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1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660232" y="37890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2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604448" y="602128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3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2267744" y="609329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4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5256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Structural analyses</a:t>
            </a:r>
          </a:p>
        </p:txBody>
      </p:sp>
    </p:spTree>
    <p:extLst>
      <p:ext uri="{BB962C8B-B14F-4D97-AF65-F5344CB8AC3E}">
        <p14:creationId xmlns:p14="http://schemas.microsoft.com/office/powerpoint/2010/main" val="41536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52565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Mechanicals systems - </a:t>
            </a:r>
            <a:r>
              <a:rPr lang="en-US" sz="2000" dirty="0" smtClean="0">
                <a:latin typeface="Footlight MT Light" charset="0"/>
              </a:rPr>
              <a:t>driving</a:t>
            </a:r>
            <a:endParaRPr lang="en-US" sz="3200" dirty="0" smtClean="0">
              <a:latin typeface="Footlight MT Light" charset="0"/>
            </a:endParaRPr>
          </a:p>
        </p:txBody>
      </p:sp>
      <p:pic>
        <p:nvPicPr>
          <p:cNvPr id="3" name="Immagine 2" descr="driving gener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25" y="1124744"/>
            <a:ext cx="3255047" cy="3962136"/>
          </a:xfrm>
          <a:prstGeom prst="rect">
            <a:avLst/>
          </a:prstGeom>
          <a:ln>
            <a:solidFill>
              <a:srgbClr val="B3B3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3275856" y="5402540"/>
            <a:ext cx="423983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The azimuth assembly is composed by two ball bearings axially preloaded.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The driving system is done with two pinions coupled with a rim gear.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16024" y="1124744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Calibri"/>
                <a:cs typeface="Calibri"/>
              </a:rPr>
              <a:t>The </a:t>
            </a:r>
            <a:r>
              <a:rPr lang="en-US" dirty="0" smtClean="0">
                <a:latin typeface="Calibri"/>
                <a:cs typeface="Calibri"/>
              </a:rPr>
              <a:t>elevation assembly is composed </a:t>
            </a:r>
            <a:r>
              <a:rPr lang="en-US" dirty="0" smtClean="0">
                <a:latin typeface="Calibri"/>
                <a:cs typeface="Calibri"/>
              </a:rPr>
              <a:t>by two shafts with </a:t>
            </a:r>
            <a:r>
              <a:rPr lang="en-US" dirty="0" smtClean="0">
                <a:latin typeface="Calibri"/>
                <a:cs typeface="Calibri"/>
              </a:rPr>
              <a:t>preloaded tapered roller </a:t>
            </a:r>
            <a:r>
              <a:rPr lang="en-US" dirty="0" smtClean="0">
                <a:latin typeface="Calibri"/>
                <a:cs typeface="Calibri"/>
              </a:rPr>
              <a:t>bearings.</a:t>
            </a:r>
            <a:endParaRPr lang="en-US" dirty="0" smtClean="0">
              <a:latin typeface="Calibri"/>
              <a:cs typeface="Calibri"/>
            </a:endParaRPr>
          </a:p>
          <a:p>
            <a:pPr algn="just"/>
            <a:r>
              <a:rPr lang="en-US" dirty="0" smtClean="0">
                <a:latin typeface="Calibri"/>
                <a:cs typeface="Calibri"/>
              </a:rPr>
              <a:t>The driving system is done with a </a:t>
            </a:r>
            <a:r>
              <a:rPr lang="en-US" dirty="0">
                <a:latin typeface="Calibri"/>
                <a:cs typeface="Calibri"/>
              </a:rPr>
              <a:t>linear actuator with a gear box and preloaded ball screw.</a:t>
            </a:r>
          </a:p>
        </p:txBody>
      </p:sp>
      <p:cxnSp>
        <p:nvCxnSpPr>
          <p:cNvPr id="7" name="Connettore 2 6"/>
          <p:cNvCxnSpPr/>
          <p:nvPr/>
        </p:nvCxnSpPr>
        <p:spPr bwMode="auto">
          <a:xfrm flipV="1">
            <a:off x="7308304" y="4725144"/>
            <a:ext cx="504056" cy="6480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nettore 2 7"/>
          <p:cNvCxnSpPr/>
          <p:nvPr/>
        </p:nvCxnSpPr>
        <p:spPr bwMode="auto">
          <a:xfrm>
            <a:off x="4860032" y="1844824"/>
            <a:ext cx="2880320" cy="122413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magine 13" descr="el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92896"/>
            <a:ext cx="2794576" cy="1690669"/>
          </a:xfrm>
          <a:prstGeom prst="rect">
            <a:avLst/>
          </a:prstGeom>
        </p:spPr>
      </p:pic>
      <p:pic>
        <p:nvPicPr>
          <p:cNvPr id="15" name="Immagine 14" descr="azimu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" y="4330652"/>
            <a:ext cx="3028485" cy="24107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982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99792" y="188913"/>
            <a:ext cx="626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latin typeface="Footlight MT Light" charset="0"/>
              </a:rPr>
              <a:t>Mechanicals systems - </a:t>
            </a:r>
            <a:r>
              <a:rPr lang="en-US" sz="2000" dirty="0" smtClean="0">
                <a:latin typeface="Footlight MT Light" charset="0"/>
              </a:rPr>
              <a:t>measuring and safety</a:t>
            </a:r>
          </a:p>
        </p:txBody>
      </p:sp>
      <p:pic>
        <p:nvPicPr>
          <p:cNvPr id="3" name="Immagine 2" descr="elev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3098" r="39769" b="3958"/>
          <a:stretch/>
        </p:blipFill>
        <p:spPr>
          <a:xfrm>
            <a:off x="4050632" y="1203157"/>
            <a:ext cx="2465584" cy="235284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4" name="Immagine 3" descr="azimu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t="15580" r="14623" b="38393"/>
          <a:stretch/>
        </p:blipFill>
        <p:spPr>
          <a:xfrm>
            <a:off x="323529" y="1340768"/>
            <a:ext cx="3470264" cy="1800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179512" y="380181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Absolute encoders (</a:t>
            </a:r>
            <a:r>
              <a:rPr lang="en-US" dirty="0" err="1" smtClean="0">
                <a:latin typeface="Calibri"/>
                <a:cs typeface="Calibri"/>
              </a:rPr>
              <a:t>HEIDENHAIN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RON </a:t>
            </a:r>
            <a:r>
              <a:rPr lang="en-US" dirty="0" smtClean="0">
                <a:latin typeface="Calibri"/>
                <a:cs typeface="Calibri"/>
              </a:rPr>
              <a:t>786) interfaced with </a:t>
            </a:r>
            <a:r>
              <a:rPr lang="en-US" dirty="0" err="1" smtClean="0">
                <a:latin typeface="Calibri"/>
                <a:cs typeface="Calibri"/>
              </a:rPr>
              <a:t>GALIL</a:t>
            </a:r>
            <a:r>
              <a:rPr lang="en-US" dirty="0" smtClean="0">
                <a:latin typeface="Calibri"/>
                <a:cs typeface="Calibri"/>
              </a:rPr>
              <a:t> controller (with adjustable </a:t>
            </a:r>
            <a:r>
              <a:rPr lang="en-US" dirty="0" err="1" smtClean="0">
                <a:latin typeface="Calibri"/>
                <a:cs typeface="Calibri"/>
              </a:rPr>
              <a:t>PID</a:t>
            </a:r>
            <a:r>
              <a:rPr lang="en-US" dirty="0" smtClean="0">
                <a:latin typeface="Calibri"/>
                <a:cs typeface="Calibri"/>
              </a:rPr>
              <a:t> parameters)</a:t>
            </a:r>
          </a:p>
        </p:txBody>
      </p:sp>
      <p:cxnSp>
        <p:nvCxnSpPr>
          <p:cNvPr id="8" name="Connettore 2 7"/>
          <p:cNvCxnSpPr/>
          <p:nvPr/>
        </p:nvCxnSpPr>
        <p:spPr bwMode="auto">
          <a:xfrm flipH="1" flipV="1">
            <a:off x="2195736" y="2204864"/>
            <a:ext cx="360040" cy="158417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ttore 2 8"/>
          <p:cNvCxnSpPr/>
          <p:nvPr/>
        </p:nvCxnSpPr>
        <p:spPr bwMode="auto">
          <a:xfrm flipV="1">
            <a:off x="3203848" y="2636912"/>
            <a:ext cx="1224136" cy="10801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CasellaDiTesto 16"/>
          <p:cNvSpPr txBox="1"/>
          <p:nvPr/>
        </p:nvSpPr>
        <p:spPr>
          <a:xfrm>
            <a:off x="2627784" y="644404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Safety system concept</a:t>
            </a:r>
          </a:p>
        </p:txBody>
      </p:sp>
      <p:pic>
        <p:nvPicPr>
          <p:cNvPr id="18" name="Immagine 17" descr="stowp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70" y="1844824"/>
            <a:ext cx="2387893" cy="2636234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623402" y="1484784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Electromechanical stow pins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635896" y="4912272"/>
            <a:ext cx="31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0°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267744" y="4912272"/>
            <a:ext cx="517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-270°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403648" y="4912272"/>
            <a:ext cx="517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-275°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749702" y="4912272"/>
            <a:ext cx="547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+270°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680738" y="4912272"/>
            <a:ext cx="547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+275°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7933251" y="5178678"/>
            <a:ext cx="83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altitude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7918975" y="4869160"/>
            <a:ext cx="85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azimuth</a:t>
            </a:r>
          </a:p>
        </p:txBody>
      </p:sp>
      <p:cxnSp>
        <p:nvCxnSpPr>
          <p:cNvPr id="30" name="Connettore 2 29"/>
          <p:cNvCxnSpPr/>
          <p:nvPr/>
        </p:nvCxnSpPr>
        <p:spPr bwMode="auto">
          <a:xfrm flipH="1">
            <a:off x="7532829" y="5022468"/>
            <a:ext cx="36004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ttore 2 31"/>
          <p:cNvCxnSpPr/>
          <p:nvPr/>
        </p:nvCxnSpPr>
        <p:spPr bwMode="auto">
          <a:xfrm flipH="1">
            <a:off x="7532829" y="5373216"/>
            <a:ext cx="36004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Immagine 6" descr="safe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9" y="5157192"/>
            <a:ext cx="6705169" cy="17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B3B3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/>
            <a:cs typeface="Calibri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arrow" w="med" len="med"/>
          <a:tailEnd type="none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13734</TotalTime>
  <Words>1010</Words>
  <Application>Microsoft Macintosh PowerPoint</Application>
  <PresentationFormat>Presentazione su schermo (4:3)</PresentationFormat>
  <Paragraphs>183</Paragraphs>
  <Slides>22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rodolfo</dc:creator>
  <cp:lastModifiedBy>Rodolfo Canestrari</cp:lastModifiedBy>
  <cp:revision>570</cp:revision>
  <dcterms:created xsi:type="dcterms:W3CDTF">2008-07-03T07:25:08Z</dcterms:created>
  <dcterms:modified xsi:type="dcterms:W3CDTF">2012-02-25T16:41:32Z</dcterms:modified>
</cp:coreProperties>
</file>