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4" r:id="rId3"/>
    <p:sldId id="285" r:id="rId4"/>
    <p:sldId id="286" r:id="rId5"/>
    <p:sldId id="257" r:id="rId6"/>
    <p:sldId id="290" r:id="rId7"/>
    <p:sldId id="287" r:id="rId8"/>
    <p:sldId id="288" r:id="rId9"/>
    <p:sldId id="289" r:id="rId10"/>
    <p:sldId id="291" r:id="rId11"/>
    <p:sldId id="292" r:id="rId12"/>
    <p:sldId id="295" r:id="rId13"/>
    <p:sldId id="258" r:id="rId14"/>
    <p:sldId id="266" r:id="rId15"/>
    <p:sldId id="267" r:id="rId16"/>
    <p:sldId id="297" r:id="rId17"/>
    <p:sldId id="296" r:id="rId18"/>
    <p:sldId id="298" r:id="rId19"/>
    <p:sldId id="300" r:id="rId20"/>
    <p:sldId id="273" r:id="rId21"/>
    <p:sldId id="274" r:id="rId22"/>
    <p:sldId id="275" r:id="rId23"/>
    <p:sldId id="276" r:id="rId24"/>
    <p:sldId id="277" r:id="rId25"/>
    <p:sldId id="278" r:id="rId26"/>
    <p:sldId id="279" r:id="rId27"/>
    <p:sldId id="280" r:id="rId28"/>
    <p:sldId id="281" r:id="rId29"/>
    <p:sldId id="282" r:id="rId30"/>
    <p:sldId id="25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5" d="100"/>
          <a:sy n="115" d="100"/>
        </p:scale>
        <p:origin x="-6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2CD8D-1DA7-FF41-9875-308D45A4AAB3}" type="datetimeFigureOut">
              <a:rPr lang="en-US" smtClean="0"/>
              <a:t>2/25/12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44168-09B5-3E44-9ADC-2C45009FBECD}" type="slidenum">
              <a:rPr lang="en-US" smtClean="0"/>
              <a:t>‹#›</a:t>
            </a:fld>
            <a:endParaRPr lang="en-US"/>
          </a:p>
        </p:txBody>
      </p:sp>
    </p:spTree>
    <p:extLst>
      <p:ext uri="{BB962C8B-B14F-4D97-AF65-F5344CB8AC3E}">
        <p14:creationId xmlns:p14="http://schemas.microsoft.com/office/powerpoint/2010/main" val="31910783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Measuring </a:t>
            </a:r>
            <a:r>
              <a:rPr lang="en-US" dirty="0" err="1" smtClean="0"/>
              <a:t>Deflectometry</a:t>
            </a:r>
            <a:r>
              <a:rPr lang="en-US" dirty="0" smtClean="0"/>
              <a:t> or another</a:t>
            </a:r>
            <a:r>
              <a:rPr lang="en-US" baseline="0" dirty="0" smtClean="0"/>
              <a:t> non </a:t>
            </a:r>
            <a:r>
              <a:rPr lang="en-US" baseline="0" dirty="0" err="1" smtClean="0"/>
              <a:t>interferometric</a:t>
            </a:r>
            <a:r>
              <a:rPr lang="en-US" baseline="0" dirty="0" smtClean="0"/>
              <a:t> method</a:t>
            </a:r>
            <a:endParaRPr lang="en-US" dirty="0"/>
          </a:p>
        </p:txBody>
      </p:sp>
      <p:sp>
        <p:nvSpPr>
          <p:cNvPr id="4" name="Slide Number Placeholder 3"/>
          <p:cNvSpPr>
            <a:spLocks noGrp="1"/>
          </p:cNvSpPr>
          <p:nvPr>
            <p:ph type="sldNum" sz="quarter" idx="10"/>
          </p:nvPr>
        </p:nvSpPr>
        <p:spPr/>
        <p:txBody>
          <a:bodyPr/>
          <a:lstStyle/>
          <a:p>
            <a:fld id="{F5C44168-09B5-3E44-9ADC-2C45009FBECD}" type="slidenum">
              <a:rPr lang="en-US" smtClean="0"/>
              <a:t>8</a:t>
            </a:fld>
            <a:endParaRPr lang="en-US"/>
          </a:p>
        </p:txBody>
      </p:sp>
    </p:spTree>
    <p:extLst>
      <p:ext uri="{BB962C8B-B14F-4D97-AF65-F5344CB8AC3E}">
        <p14:creationId xmlns:p14="http://schemas.microsoft.com/office/powerpoint/2010/main" val="308844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783C4A-9B47-453C-90C8-8F768EADC463}" type="slidenum">
              <a:rPr lang="en-US" smtClean="0"/>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2/24/12</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2/24/12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2/24/12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2/24/12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2/24/12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2/24/12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2/24/12</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2/24/12</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2/24/12</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2/24/12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2/24/12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2/24/12</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6.xml"/><Relationship Id="rId2"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6.xml"/><Relationship Id="rId2"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 Id="rId3" Type="http://schemas.openxmlformats.org/officeDocument/2006/relationships/image" Target="../media/image4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6.xml"/><Relationship Id="rId2" Type="http://schemas.openxmlformats.org/officeDocument/2006/relationships/image" Target="../media/image5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SCT-OS Discussion Notes</a:t>
            </a:r>
            <a:endParaRPr lang="en-US" dirty="0"/>
          </a:p>
        </p:txBody>
      </p:sp>
      <p:sp>
        <p:nvSpPr>
          <p:cNvPr id="3" name="Subtitle 2"/>
          <p:cNvSpPr>
            <a:spLocks noGrp="1"/>
          </p:cNvSpPr>
          <p:nvPr>
            <p:ph type="subTitle" idx="1"/>
          </p:nvPr>
        </p:nvSpPr>
        <p:spPr/>
        <p:txBody>
          <a:bodyPr/>
          <a:lstStyle/>
          <a:p>
            <a:r>
              <a:rPr lang="en-US" dirty="0" smtClean="0"/>
              <a:t>Vladimir Vassiliev, UCLA</a:t>
            </a:r>
            <a:endParaRPr lang="en-US" dirty="0"/>
          </a:p>
        </p:txBody>
      </p:sp>
    </p:spTree>
    <p:extLst>
      <p:ext uri="{BB962C8B-B14F-4D97-AF65-F5344CB8AC3E}">
        <p14:creationId xmlns:p14="http://schemas.microsoft.com/office/powerpoint/2010/main" val="127863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Panels</a:t>
            </a:r>
            <a:br>
              <a:rPr lang="en-US" dirty="0" smtClean="0"/>
            </a:br>
            <a:r>
              <a:rPr lang="en-US" sz="4400" dirty="0" smtClean="0"/>
              <a:t>Specifications</a:t>
            </a:r>
            <a:endParaRPr lang="en-US" sz="4400" dirty="0"/>
          </a:p>
        </p:txBody>
      </p:sp>
      <p:pic>
        <p:nvPicPr>
          <p:cNvPr id="3" name="Picture 2" descr="Sspec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822" y="2086670"/>
            <a:ext cx="7248182" cy="3682377"/>
          </a:xfrm>
          <a:prstGeom prst="rect">
            <a:avLst/>
          </a:prstGeom>
        </p:spPr>
      </p:pic>
    </p:spTree>
    <p:extLst>
      <p:ext uri="{BB962C8B-B14F-4D97-AF65-F5344CB8AC3E}">
        <p14:creationId xmlns:p14="http://schemas.microsoft.com/office/powerpoint/2010/main" val="330292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Specifications I</a:t>
            </a:r>
            <a:endParaRPr lang="en-US" dirty="0"/>
          </a:p>
        </p:txBody>
      </p:sp>
      <p:pic>
        <p:nvPicPr>
          <p:cNvPr id="3" name="Picture 2" descr="EnvSpec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881" y="2807256"/>
            <a:ext cx="6673538" cy="1884389"/>
          </a:xfrm>
          <a:prstGeom prst="rect">
            <a:avLst/>
          </a:prstGeom>
        </p:spPr>
      </p:pic>
    </p:spTree>
    <p:extLst>
      <p:ext uri="{BB962C8B-B14F-4D97-AF65-F5344CB8AC3E}">
        <p14:creationId xmlns:p14="http://schemas.microsoft.com/office/powerpoint/2010/main" val="15512513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Specifications II</a:t>
            </a:r>
            <a:endParaRPr lang="en-US" dirty="0"/>
          </a:p>
        </p:txBody>
      </p:sp>
      <p:pic>
        <p:nvPicPr>
          <p:cNvPr id="4" name="Picture 3" descr="Mirror_Environmental_Testing_manual-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12" y="1833215"/>
            <a:ext cx="3022600" cy="4277360"/>
          </a:xfrm>
          <a:prstGeom prst="rect">
            <a:avLst/>
          </a:prstGeom>
        </p:spPr>
      </p:pic>
      <p:pic>
        <p:nvPicPr>
          <p:cNvPr id="5" name="Picture 4" descr="Mirror_Environmental_Testing_manual-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326" y="1833215"/>
            <a:ext cx="3022600" cy="4277360"/>
          </a:xfrm>
          <a:prstGeom prst="rect">
            <a:avLst/>
          </a:prstGeom>
        </p:spPr>
      </p:pic>
      <p:pic>
        <p:nvPicPr>
          <p:cNvPr id="6" name="Picture 5" descr="Mirror_Environmental_Testing_manual-9.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400" y="1833215"/>
            <a:ext cx="3022600" cy="4277360"/>
          </a:xfrm>
          <a:prstGeom prst="rect">
            <a:avLst/>
          </a:prstGeom>
        </p:spPr>
      </p:pic>
      <p:sp>
        <p:nvSpPr>
          <p:cNvPr id="7" name="TextBox 6"/>
          <p:cNvSpPr txBox="1"/>
          <p:nvPr/>
        </p:nvSpPr>
        <p:spPr>
          <a:xfrm>
            <a:off x="839140" y="4830943"/>
            <a:ext cx="7926416" cy="830997"/>
          </a:xfrm>
          <a:prstGeom prst="rect">
            <a:avLst/>
          </a:prstGeom>
          <a:noFill/>
        </p:spPr>
        <p:txBody>
          <a:bodyPr wrap="square" rtlCol="0">
            <a:spAutoFit/>
          </a:bodyPr>
          <a:lstStyle/>
          <a:p>
            <a:r>
              <a:rPr lang="en-US" sz="1200" dirty="0"/>
              <a:t>The tests designed in this report have been designed to conform to ISO (International </a:t>
            </a:r>
            <a:r>
              <a:rPr lang="en-US" sz="1200" dirty="0" smtClean="0"/>
              <a:t>Organization </a:t>
            </a:r>
            <a:r>
              <a:rPr lang="en-US" sz="1200" dirty="0"/>
              <a:t>for Standardization) and American Military (MIL) standards where possible, although these have been tuned where necessary to assess the suitability of mirrors for IACTs, given the permanent exposure to the environment over a period of years. Differences between the tests described here and the ISO/MIL specifications are highlighted. </a:t>
            </a:r>
            <a:endParaRPr lang="en-US" sz="1200" dirty="0"/>
          </a:p>
        </p:txBody>
      </p:sp>
    </p:spTree>
    <p:extLst>
      <p:ext uri="{BB962C8B-B14F-4D97-AF65-F5344CB8AC3E}">
        <p14:creationId xmlns:p14="http://schemas.microsoft.com/office/powerpoint/2010/main" val="1138955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47"/>
            <a:ext cx="8229600" cy="1158461"/>
          </a:xfrm>
        </p:spPr>
        <p:txBody>
          <a:bodyPr/>
          <a:lstStyle/>
          <a:p>
            <a:r>
              <a:rPr lang="en-US" dirty="0" smtClean="0"/>
              <a:t>FP Specifications</a:t>
            </a:r>
            <a:endParaRPr lang="en-US" dirty="0"/>
          </a:p>
        </p:txBody>
      </p:sp>
      <p:pic>
        <p:nvPicPr>
          <p:cNvPr id="3" name="Picture 2" descr="OSdef3.png"/>
          <p:cNvPicPr>
            <a:picLocks noChangeAspect="1"/>
          </p:cNvPicPr>
          <p:nvPr/>
        </p:nvPicPr>
        <p:blipFill rotWithShape="1">
          <a:blip r:embed="rId2">
            <a:extLst>
              <a:ext uri="{28A0092B-C50C-407E-A947-70E740481C1C}">
                <a14:useLocalDpi xmlns:a14="http://schemas.microsoft.com/office/drawing/2010/main" val="0"/>
              </a:ext>
            </a:extLst>
          </a:blip>
          <a:srcRect t="749" r="448" b="-823"/>
          <a:stretch/>
        </p:blipFill>
        <p:spPr>
          <a:xfrm>
            <a:off x="479286" y="1995429"/>
            <a:ext cx="4983480" cy="3602736"/>
          </a:xfrm>
          <a:prstGeom prst="rect">
            <a:avLst/>
          </a:prstGeom>
        </p:spPr>
      </p:pic>
      <p:pic>
        <p:nvPicPr>
          <p:cNvPr id="4" name="Picture 3" descr="OSdef2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918" y="1829775"/>
            <a:ext cx="2925787" cy="2596636"/>
          </a:xfrm>
          <a:prstGeom prst="rect">
            <a:avLst/>
          </a:prstGeom>
        </p:spPr>
      </p:pic>
      <p:pic>
        <p:nvPicPr>
          <p:cNvPr id="5" name="Picture 4" descr="OSdef2_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219" y="4558940"/>
            <a:ext cx="2829785" cy="950881"/>
          </a:xfrm>
          <a:prstGeom prst="rect">
            <a:avLst/>
          </a:prstGeom>
        </p:spPr>
      </p:pic>
      <p:sp>
        <p:nvSpPr>
          <p:cNvPr id="6" name="TextBox 5"/>
          <p:cNvSpPr txBox="1"/>
          <p:nvPr/>
        </p:nvSpPr>
        <p:spPr>
          <a:xfrm>
            <a:off x="1424714" y="5764701"/>
            <a:ext cx="6545519" cy="369332"/>
          </a:xfrm>
          <a:prstGeom prst="rect">
            <a:avLst/>
          </a:prstGeom>
          <a:noFill/>
        </p:spPr>
        <p:txBody>
          <a:bodyPr wrap="none" rtlCol="0">
            <a:spAutoFit/>
          </a:bodyPr>
          <a:lstStyle/>
          <a:p>
            <a:r>
              <a:rPr lang="en-US" dirty="0" smtClean="0"/>
              <a:t>MAPMT implementation (8x8 image pixels, 4x4 trigger pixels)</a:t>
            </a:r>
            <a:endParaRPr lang="en-US" dirty="0"/>
          </a:p>
        </p:txBody>
      </p:sp>
    </p:spTree>
    <p:extLst>
      <p:ext uri="{BB962C8B-B14F-4D97-AF65-F5344CB8AC3E}">
        <p14:creationId xmlns:p14="http://schemas.microsoft.com/office/powerpoint/2010/main" val="36173817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Tolerances</a:t>
            </a:r>
            <a:br>
              <a:rPr lang="en-US" dirty="0" smtClean="0"/>
            </a:br>
            <a:r>
              <a:rPr lang="en-US" dirty="0" smtClean="0"/>
              <a:t>Translational </a:t>
            </a:r>
            <a:r>
              <a:rPr lang="en-US" dirty="0" err="1" smtClean="0"/>
              <a:t>d.f</a:t>
            </a:r>
            <a:r>
              <a:rPr lang="en-US" dirty="0" smtClean="0"/>
              <a:t>.</a:t>
            </a:r>
            <a:endParaRPr lang="en-US" dirty="0"/>
          </a:p>
        </p:txBody>
      </p:sp>
      <p:sp>
        <p:nvSpPr>
          <p:cNvPr id="7" name="TextBox 6"/>
          <p:cNvSpPr txBox="1"/>
          <p:nvPr/>
        </p:nvSpPr>
        <p:spPr>
          <a:xfrm>
            <a:off x="1219200" y="5410200"/>
            <a:ext cx="2403222" cy="369332"/>
          </a:xfrm>
          <a:prstGeom prst="rect">
            <a:avLst/>
          </a:prstGeom>
          <a:noFill/>
        </p:spPr>
        <p:txBody>
          <a:bodyPr wrap="none" rtlCol="0">
            <a:spAutoFit/>
          </a:bodyPr>
          <a:lstStyle/>
          <a:p>
            <a:r>
              <a:rPr lang="en-US" dirty="0" smtClean="0"/>
              <a:t>Primary displacement</a:t>
            </a:r>
            <a:endParaRPr lang="en-US" dirty="0"/>
          </a:p>
        </p:txBody>
      </p:sp>
      <p:pic>
        <p:nvPicPr>
          <p:cNvPr id="1029" name="Picture 5"/>
          <p:cNvPicPr>
            <a:picLocks noChangeAspect="1" noChangeArrowheads="1"/>
          </p:cNvPicPr>
          <p:nvPr/>
        </p:nvPicPr>
        <p:blipFill>
          <a:blip r:embed="rId2" cstate="print"/>
          <a:srcRect l="3978" r="1989"/>
          <a:stretch>
            <a:fillRect/>
          </a:stretch>
        </p:blipFill>
        <p:spPr bwMode="auto">
          <a:xfrm>
            <a:off x="228600" y="1524000"/>
            <a:ext cx="4322985" cy="3816350"/>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cstate="print"/>
          <a:srcRect l="3978" r="1989"/>
          <a:stretch>
            <a:fillRect/>
          </a:stretch>
        </p:blipFill>
        <p:spPr bwMode="auto">
          <a:xfrm>
            <a:off x="4648200" y="1514475"/>
            <a:ext cx="4323035" cy="3835400"/>
          </a:xfrm>
          <a:prstGeom prst="rect">
            <a:avLst/>
          </a:prstGeom>
          <a:noFill/>
          <a:ln w="9525">
            <a:noFill/>
            <a:miter lim="800000"/>
            <a:headEnd/>
            <a:tailEnd/>
          </a:ln>
          <a:effectLst/>
        </p:spPr>
      </p:pic>
      <p:sp>
        <p:nvSpPr>
          <p:cNvPr id="18" name="TextBox 17"/>
          <p:cNvSpPr txBox="1"/>
          <p:nvPr/>
        </p:nvSpPr>
        <p:spPr>
          <a:xfrm>
            <a:off x="5518601" y="5421868"/>
            <a:ext cx="2710999" cy="369332"/>
          </a:xfrm>
          <a:prstGeom prst="rect">
            <a:avLst/>
          </a:prstGeom>
          <a:noFill/>
        </p:spPr>
        <p:txBody>
          <a:bodyPr wrap="none" rtlCol="0">
            <a:spAutoFit/>
          </a:bodyPr>
          <a:lstStyle/>
          <a:p>
            <a:r>
              <a:rPr lang="en-US" dirty="0" smtClean="0"/>
              <a:t>Secondary displacement</a:t>
            </a:r>
            <a:endParaRPr lang="en-US" dirty="0"/>
          </a:p>
        </p:txBody>
      </p:sp>
    </p:spTree>
    <p:extLst>
      <p:ext uri="{BB962C8B-B14F-4D97-AF65-F5344CB8AC3E}">
        <p14:creationId xmlns:p14="http://schemas.microsoft.com/office/powerpoint/2010/main" val="29997986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Tolerances</a:t>
            </a:r>
            <a:br>
              <a:rPr lang="en-US" dirty="0" smtClean="0"/>
            </a:br>
            <a:r>
              <a:rPr lang="en-US" dirty="0" smtClean="0"/>
              <a:t>Translational </a:t>
            </a:r>
            <a:r>
              <a:rPr lang="en-US" dirty="0" err="1" smtClean="0"/>
              <a:t>d.f</a:t>
            </a:r>
            <a:r>
              <a:rPr lang="en-US" dirty="0" smtClean="0"/>
              <a:t>.</a:t>
            </a:r>
            <a:endParaRPr lang="en-US" dirty="0"/>
          </a:p>
        </p:txBody>
      </p:sp>
      <p:sp>
        <p:nvSpPr>
          <p:cNvPr id="7" name="TextBox 6"/>
          <p:cNvSpPr txBox="1"/>
          <p:nvPr/>
        </p:nvSpPr>
        <p:spPr>
          <a:xfrm>
            <a:off x="1066800" y="5410200"/>
            <a:ext cx="2826415" cy="369332"/>
          </a:xfrm>
          <a:prstGeom prst="rect">
            <a:avLst/>
          </a:prstGeom>
          <a:noFill/>
        </p:spPr>
        <p:txBody>
          <a:bodyPr wrap="none" rtlCol="0">
            <a:spAutoFit/>
          </a:bodyPr>
          <a:lstStyle/>
          <a:p>
            <a:r>
              <a:rPr lang="en-US" dirty="0" smtClean="0"/>
              <a:t>Focal Plane displacement</a:t>
            </a:r>
            <a:endParaRPr lang="en-US" dirty="0"/>
          </a:p>
        </p:txBody>
      </p:sp>
      <p:sp>
        <p:nvSpPr>
          <p:cNvPr id="18" name="TextBox 17"/>
          <p:cNvSpPr txBox="1"/>
          <p:nvPr/>
        </p:nvSpPr>
        <p:spPr>
          <a:xfrm>
            <a:off x="5251232" y="5421868"/>
            <a:ext cx="3206968" cy="369332"/>
          </a:xfrm>
          <a:prstGeom prst="rect">
            <a:avLst/>
          </a:prstGeom>
          <a:noFill/>
        </p:spPr>
        <p:txBody>
          <a:bodyPr wrap="none" rtlCol="0">
            <a:spAutoFit/>
          </a:bodyPr>
          <a:lstStyle/>
          <a:p>
            <a:r>
              <a:rPr lang="en-US" dirty="0" smtClean="0"/>
              <a:t>FP curvature &amp; displacement </a:t>
            </a:r>
            <a:endParaRPr lang="en-US" dirty="0"/>
          </a:p>
        </p:txBody>
      </p:sp>
      <p:pic>
        <p:nvPicPr>
          <p:cNvPr id="2050" name="Picture 2"/>
          <p:cNvPicPr>
            <a:picLocks noChangeAspect="1" noChangeArrowheads="1"/>
          </p:cNvPicPr>
          <p:nvPr/>
        </p:nvPicPr>
        <p:blipFill>
          <a:blip r:embed="rId2" cstate="print"/>
          <a:srcRect l="3978" r="1989"/>
          <a:stretch>
            <a:fillRect/>
          </a:stretch>
        </p:blipFill>
        <p:spPr bwMode="auto">
          <a:xfrm>
            <a:off x="172774" y="1514475"/>
            <a:ext cx="4323026" cy="3835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l="3978" r="1989"/>
          <a:stretch>
            <a:fillRect/>
          </a:stretch>
        </p:blipFill>
        <p:spPr bwMode="auto">
          <a:xfrm>
            <a:off x="4572000" y="1514475"/>
            <a:ext cx="4323026" cy="3835400"/>
          </a:xfrm>
          <a:prstGeom prst="rect">
            <a:avLst/>
          </a:prstGeom>
          <a:noFill/>
          <a:ln w="9525">
            <a:noFill/>
            <a:miter lim="800000"/>
            <a:headEnd/>
            <a:tailEnd/>
          </a:ln>
          <a:effectLst/>
        </p:spPr>
      </p:pic>
      <p:sp>
        <p:nvSpPr>
          <p:cNvPr id="13" name="TextBox 12"/>
          <p:cNvSpPr txBox="1"/>
          <p:nvPr/>
        </p:nvSpPr>
        <p:spPr>
          <a:xfrm>
            <a:off x="2401541" y="5779681"/>
            <a:ext cx="4750018" cy="923330"/>
          </a:xfrm>
          <a:prstGeom prst="rect">
            <a:avLst/>
          </a:prstGeom>
          <a:noFill/>
        </p:spPr>
        <p:txBody>
          <a:bodyPr wrap="none" rtlCol="0">
            <a:spAutoFit/>
          </a:bodyPr>
          <a:lstStyle/>
          <a:p>
            <a:r>
              <a:rPr lang="en-US" dirty="0" smtClean="0"/>
              <a:t>Focal Plane sag at the </a:t>
            </a:r>
            <a:r>
              <a:rPr lang="en-US" dirty="0" err="1" smtClean="0"/>
              <a:t>FoV</a:t>
            </a:r>
            <a:r>
              <a:rPr lang="en-US" dirty="0" smtClean="0"/>
              <a:t> edge is -</a:t>
            </a:r>
            <a:r>
              <a:rPr lang="en-US" dirty="0" smtClean="0"/>
              <a:t>22.67 mm</a:t>
            </a:r>
          </a:p>
          <a:p>
            <a:r>
              <a:rPr lang="en-US" dirty="0" smtClean="0"/>
              <a:t>Delta (MAPT center to edge) – 2.9 mm</a:t>
            </a:r>
          </a:p>
          <a:p>
            <a:r>
              <a:rPr lang="en-US" dirty="0" smtClean="0"/>
              <a:t>Delta (</a:t>
            </a:r>
            <a:r>
              <a:rPr lang="en-US" dirty="0" err="1" smtClean="0"/>
              <a:t>SiPM</a:t>
            </a:r>
            <a:r>
              <a:rPr lang="en-US" dirty="0" smtClean="0"/>
              <a:t> trigger pixel) – 0.73 mm</a:t>
            </a:r>
            <a:endParaRPr lang="en-US" dirty="0"/>
          </a:p>
        </p:txBody>
      </p:sp>
    </p:spTree>
    <p:extLst>
      <p:ext uri="{BB962C8B-B14F-4D97-AF65-F5344CB8AC3E}">
        <p14:creationId xmlns:p14="http://schemas.microsoft.com/office/powerpoint/2010/main" val="31064170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Tolerances</a:t>
            </a:r>
            <a:br>
              <a:rPr lang="en-US" dirty="0"/>
            </a:br>
            <a:r>
              <a:rPr lang="en-US" dirty="0" smtClean="0"/>
              <a:t>all </a:t>
            </a:r>
            <a:r>
              <a:rPr lang="en-US" dirty="0" err="1"/>
              <a:t>d.f.</a:t>
            </a:r>
            <a:endParaRPr lang="en-US" dirty="0"/>
          </a:p>
        </p:txBody>
      </p:sp>
      <p:sp>
        <p:nvSpPr>
          <p:cNvPr id="3" name="TextBox 2"/>
          <p:cNvSpPr txBox="1"/>
          <p:nvPr/>
        </p:nvSpPr>
        <p:spPr>
          <a:xfrm>
            <a:off x="3149532" y="2297043"/>
            <a:ext cx="3063759" cy="923330"/>
          </a:xfrm>
          <a:prstGeom prst="rect">
            <a:avLst/>
          </a:prstGeom>
          <a:noFill/>
        </p:spPr>
        <p:txBody>
          <a:bodyPr wrap="none" rtlCol="0">
            <a:spAutoFit/>
          </a:bodyPr>
          <a:lstStyle/>
          <a:p>
            <a:pPr algn="ctr"/>
            <a:r>
              <a:rPr lang="en-US" dirty="0" smtClean="0"/>
              <a:t>Detailed work is in progress</a:t>
            </a:r>
          </a:p>
          <a:p>
            <a:pPr algn="ctr"/>
            <a:endParaRPr lang="en-US" dirty="0"/>
          </a:p>
          <a:p>
            <a:pPr algn="ctr"/>
            <a:r>
              <a:rPr lang="en-US" dirty="0" smtClean="0"/>
              <a:t>Error budgets, etc.</a:t>
            </a:r>
            <a:endParaRPr lang="en-US" dirty="0"/>
          </a:p>
        </p:txBody>
      </p:sp>
    </p:spTree>
    <p:extLst>
      <p:ext uri="{BB962C8B-B14F-4D97-AF65-F5344CB8AC3E}">
        <p14:creationId xmlns:p14="http://schemas.microsoft.com/office/powerpoint/2010/main" val="933951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27"/>
            <a:ext cx="8229600" cy="1014896"/>
          </a:xfrm>
        </p:spPr>
        <p:txBody>
          <a:bodyPr/>
          <a:lstStyle/>
          <a:p>
            <a:r>
              <a:rPr lang="en-US" dirty="0" smtClean="0"/>
              <a:t>OS PBS, WBS, &amp; ICDs</a:t>
            </a:r>
            <a:endParaRPr lang="en-US" dirty="0"/>
          </a:p>
        </p:txBody>
      </p:sp>
      <p:sp>
        <p:nvSpPr>
          <p:cNvPr id="4" name="TextBox 3"/>
          <p:cNvSpPr txBox="1"/>
          <p:nvPr/>
        </p:nvSpPr>
        <p:spPr>
          <a:xfrm>
            <a:off x="3854158" y="1833217"/>
            <a:ext cx="948960" cy="369332"/>
          </a:xfrm>
          <a:prstGeom prst="rect">
            <a:avLst/>
          </a:prstGeom>
          <a:noFill/>
        </p:spPr>
        <p:txBody>
          <a:bodyPr wrap="none" rtlCol="0">
            <a:spAutoFit/>
          </a:bodyPr>
          <a:lstStyle/>
          <a:p>
            <a:r>
              <a:rPr lang="en-US" dirty="0" smtClean="0"/>
              <a:t>Later…</a:t>
            </a:r>
            <a:endParaRPr lang="en-US" dirty="0"/>
          </a:p>
        </p:txBody>
      </p:sp>
    </p:spTree>
    <p:extLst>
      <p:ext uri="{BB962C8B-B14F-4D97-AF65-F5344CB8AC3E}">
        <p14:creationId xmlns:p14="http://schemas.microsoft.com/office/powerpoint/2010/main" val="17969619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Notes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83803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29" y="121497"/>
            <a:ext cx="8229600" cy="1025939"/>
          </a:xfrm>
        </p:spPr>
        <p:txBody>
          <a:bodyPr/>
          <a:lstStyle/>
          <a:p>
            <a:r>
              <a:rPr lang="en-US" dirty="0" smtClean="0"/>
              <a:t>Global Alignment System</a:t>
            </a:r>
            <a:endParaRPr lang="en-US" dirty="0"/>
          </a:p>
        </p:txBody>
      </p:sp>
      <p:pic>
        <p:nvPicPr>
          <p:cNvPr id="3" name="Picture 2" descr="sc_alig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56" y="1699971"/>
            <a:ext cx="3127768" cy="4420859"/>
          </a:xfrm>
          <a:prstGeom prst="rect">
            <a:avLst/>
          </a:prstGeom>
        </p:spPr>
      </p:pic>
      <p:grpSp>
        <p:nvGrpSpPr>
          <p:cNvPr id="4" name="Group 3"/>
          <p:cNvGrpSpPr/>
          <p:nvPr/>
        </p:nvGrpSpPr>
        <p:grpSpPr>
          <a:xfrm>
            <a:off x="3946513" y="2059273"/>
            <a:ext cx="4784358" cy="3473509"/>
            <a:chOff x="384175" y="1509713"/>
            <a:chExt cx="8648700" cy="4748212"/>
          </a:xfrm>
        </p:grpSpPr>
        <p:sp>
          <p:nvSpPr>
            <p:cNvPr id="5" name="AutoShape 3"/>
            <p:cNvSpPr>
              <a:spLocks noChangeAspect="1" noChangeArrowheads="1"/>
            </p:cNvSpPr>
            <p:nvPr/>
          </p:nvSpPr>
          <p:spPr bwMode="auto">
            <a:xfrm flipH="1">
              <a:off x="5595938" y="2838450"/>
              <a:ext cx="342900" cy="2182813"/>
            </a:xfrm>
            <a:prstGeom prst="moon">
              <a:avLst>
                <a:gd name="adj" fmla="val 87500"/>
              </a:avLst>
            </a:prstGeom>
            <a:solidFill>
              <a:schemeClr val="accent1"/>
            </a:solidFill>
            <a:ln w="9525">
              <a:noFill/>
              <a:miter lim="800000"/>
              <a:headEnd/>
              <a:tailEnd/>
            </a:ln>
            <a:effectLst/>
          </p:spPr>
          <p:txBody>
            <a:bodyPr wrap="none" anchor="ctr"/>
            <a:lstStyle/>
            <a:p>
              <a:endParaRPr lang="en-US"/>
            </a:p>
          </p:txBody>
        </p:sp>
        <p:sp>
          <p:nvSpPr>
            <p:cNvPr id="6" name="AutoShape 4"/>
            <p:cNvSpPr>
              <a:spLocks noChangeArrowheads="1"/>
            </p:cNvSpPr>
            <p:nvPr/>
          </p:nvSpPr>
          <p:spPr bwMode="auto">
            <a:xfrm>
              <a:off x="384175" y="1676400"/>
              <a:ext cx="762000" cy="4570413"/>
            </a:xfrm>
            <a:prstGeom prst="moon">
              <a:avLst>
                <a:gd name="adj" fmla="val 39421"/>
              </a:avLst>
            </a:prstGeom>
            <a:solidFill>
              <a:schemeClr val="accent1"/>
            </a:solidFill>
            <a:ln w="9525">
              <a:noFill/>
              <a:miter lim="800000"/>
              <a:headEnd/>
              <a:tailEnd/>
            </a:ln>
            <a:effectLst/>
          </p:spPr>
          <p:txBody>
            <a:bodyPr wrap="none" anchor="ctr"/>
            <a:lstStyle/>
            <a:p>
              <a:endParaRPr lang="en-US"/>
            </a:p>
          </p:txBody>
        </p:sp>
        <p:cxnSp>
          <p:nvCxnSpPr>
            <p:cNvPr id="7" name="AutoShape 5"/>
            <p:cNvCxnSpPr>
              <a:cxnSpLocks noChangeShapeType="1"/>
              <a:stCxn id="6" idx="0"/>
              <a:endCxn id="5" idx="0"/>
            </p:cNvCxnSpPr>
            <p:nvPr/>
          </p:nvCxnSpPr>
          <p:spPr bwMode="auto">
            <a:xfrm>
              <a:off x="1146175" y="1676400"/>
              <a:ext cx="4449763" cy="1162050"/>
            </a:xfrm>
            <a:prstGeom prst="straightConnector1">
              <a:avLst/>
            </a:prstGeom>
            <a:noFill/>
            <a:ln w="9525">
              <a:solidFill>
                <a:schemeClr val="tx1"/>
              </a:solidFill>
              <a:round/>
              <a:headEnd/>
              <a:tailEnd type="triangle" w="med" len="med"/>
            </a:ln>
            <a:effectLst/>
          </p:spPr>
        </p:cxnSp>
        <p:cxnSp>
          <p:nvCxnSpPr>
            <p:cNvPr id="8" name="AutoShape 6"/>
            <p:cNvCxnSpPr>
              <a:cxnSpLocks noChangeShapeType="1"/>
            </p:cNvCxnSpPr>
            <p:nvPr/>
          </p:nvCxnSpPr>
          <p:spPr bwMode="auto">
            <a:xfrm>
              <a:off x="5013325" y="3429000"/>
              <a:ext cx="0" cy="0"/>
            </a:xfrm>
            <a:prstGeom prst="straightConnector1">
              <a:avLst/>
            </a:prstGeom>
            <a:noFill/>
            <a:ln w="9525">
              <a:solidFill>
                <a:schemeClr val="tx1"/>
              </a:solidFill>
              <a:round/>
              <a:headEnd/>
              <a:tailEnd type="triangle" w="med" len="med"/>
            </a:ln>
            <a:effectLst/>
          </p:spPr>
        </p:cxnSp>
        <p:cxnSp>
          <p:nvCxnSpPr>
            <p:cNvPr id="9" name="AutoShape 7"/>
            <p:cNvCxnSpPr>
              <a:cxnSpLocks noChangeShapeType="1"/>
              <a:stCxn id="6" idx="2"/>
              <a:endCxn id="5" idx="2"/>
            </p:cNvCxnSpPr>
            <p:nvPr/>
          </p:nvCxnSpPr>
          <p:spPr bwMode="auto">
            <a:xfrm flipV="1">
              <a:off x="1146175" y="5021263"/>
              <a:ext cx="4449763" cy="1225550"/>
            </a:xfrm>
            <a:prstGeom prst="straightConnector1">
              <a:avLst/>
            </a:prstGeom>
            <a:noFill/>
            <a:ln w="9525">
              <a:solidFill>
                <a:schemeClr val="tx1"/>
              </a:solidFill>
              <a:round/>
              <a:headEnd/>
              <a:tailEnd type="triangle" w="med" len="med"/>
            </a:ln>
            <a:effectLst/>
          </p:spPr>
        </p:cxnSp>
        <p:sp>
          <p:nvSpPr>
            <p:cNvPr id="10" name="Line 8"/>
            <p:cNvSpPr>
              <a:spLocks noChangeShapeType="1"/>
            </p:cNvSpPr>
            <p:nvPr/>
          </p:nvSpPr>
          <p:spPr bwMode="auto">
            <a:xfrm flipH="1">
              <a:off x="4221163" y="2851150"/>
              <a:ext cx="1350962" cy="1073150"/>
            </a:xfrm>
            <a:prstGeom prst="line">
              <a:avLst/>
            </a:prstGeom>
            <a:noFill/>
            <a:ln w="9525">
              <a:solidFill>
                <a:schemeClr val="tx1"/>
              </a:solidFill>
              <a:round/>
              <a:headEnd/>
              <a:tailEnd type="triangle" w="med" len="med"/>
            </a:ln>
            <a:effectLst/>
          </p:spPr>
          <p:txBody>
            <a:bodyPr/>
            <a:lstStyle/>
            <a:p>
              <a:endParaRPr lang="en-US"/>
            </a:p>
          </p:txBody>
        </p:sp>
        <p:sp>
          <p:nvSpPr>
            <p:cNvPr id="11" name="Line 9"/>
            <p:cNvSpPr>
              <a:spLocks noChangeShapeType="1"/>
            </p:cNvSpPr>
            <p:nvPr/>
          </p:nvSpPr>
          <p:spPr bwMode="auto">
            <a:xfrm flipH="1" flipV="1">
              <a:off x="4202113" y="3998913"/>
              <a:ext cx="1387475" cy="987425"/>
            </a:xfrm>
            <a:prstGeom prst="line">
              <a:avLst/>
            </a:prstGeom>
            <a:noFill/>
            <a:ln w="9525">
              <a:solidFill>
                <a:schemeClr val="tx1"/>
              </a:solidFill>
              <a:round/>
              <a:headEnd/>
              <a:tailEnd type="triangle" w="med" len="med"/>
            </a:ln>
            <a:effectLst/>
          </p:spPr>
          <p:txBody>
            <a:bodyPr/>
            <a:lstStyle/>
            <a:p>
              <a:endParaRPr lang="en-US"/>
            </a:p>
          </p:txBody>
        </p:sp>
        <p:sp>
          <p:nvSpPr>
            <p:cNvPr id="12" name="Line 10"/>
            <p:cNvSpPr>
              <a:spLocks noChangeShapeType="1"/>
            </p:cNvSpPr>
            <p:nvPr/>
          </p:nvSpPr>
          <p:spPr bwMode="auto">
            <a:xfrm flipV="1">
              <a:off x="709613" y="3957638"/>
              <a:ext cx="4870450" cy="17462"/>
            </a:xfrm>
            <a:prstGeom prst="line">
              <a:avLst/>
            </a:prstGeom>
            <a:noFill/>
            <a:ln w="12700">
              <a:solidFill>
                <a:srgbClr val="FE284C"/>
              </a:solidFill>
              <a:round/>
              <a:headEnd type="triangle" w="med" len="med"/>
              <a:tailEnd type="triangle" w="med" len="med"/>
            </a:ln>
            <a:effectLst/>
          </p:spPr>
          <p:txBody>
            <a:bodyPr/>
            <a:lstStyle/>
            <a:p>
              <a:endParaRPr lang="en-US"/>
            </a:p>
          </p:txBody>
        </p:sp>
        <p:sp>
          <p:nvSpPr>
            <p:cNvPr id="13" name="Text Box 11"/>
            <p:cNvSpPr txBox="1">
              <a:spLocks noChangeArrowheads="1"/>
            </p:cNvSpPr>
            <p:nvPr/>
          </p:nvSpPr>
          <p:spPr bwMode="auto">
            <a:xfrm>
              <a:off x="1252538" y="3627438"/>
              <a:ext cx="282575" cy="396875"/>
            </a:xfrm>
            <a:prstGeom prst="rect">
              <a:avLst/>
            </a:prstGeom>
            <a:noFill/>
            <a:ln w="12700">
              <a:noFill/>
              <a:miter lim="800000"/>
              <a:headEnd/>
              <a:tailEnd/>
            </a:ln>
            <a:effectLst/>
          </p:spPr>
          <p:txBody>
            <a:bodyPr wrap="none">
              <a:spAutoFit/>
            </a:bodyPr>
            <a:lstStyle/>
            <a:p>
              <a:pPr defTabSz="865188"/>
              <a:r>
                <a:rPr lang="en-US" sz="2000" dirty="0">
                  <a:solidFill>
                    <a:srgbClr val="FE284C"/>
                  </a:solidFill>
                  <a:latin typeface="Times New Roman" pitchFamily="18" charset="0"/>
                </a:rPr>
                <a:t>s</a:t>
              </a:r>
            </a:p>
          </p:txBody>
        </p:sp>
        <p:cxnSp>
          <p:nvCxnSpPr>
            <p:cNvPr id="18" name="AutoShape 18"/>
            <p:cNvCxnSpPr>
              <a:cxnSpLocks noChangeShapeType="1"/>
            </p:cNvCxnSpPr>
            <p:nvPr/>
          </p:nvCxnSpPr>
          <p:spPr bwMode="auto">
            <a:xfrm flipH="1">
              <a:off x="1093788" y="6176963"/>
              <a:ext cx="7518400" cy="80962"/>
            </a:xfrm>
            <a:prstGeom prst="straightConnector1">
              <a:avLst/>
            </a:prstGeom>
            <a:noFill/>
            <a:ln w="9525">
              <a:solidFill>
                <a:schemeClr val="tx1"/>
              </a:solidFill>
              <a:round/>
              <a:headEnd/>
              <a:tailEnd type="triangle" w="med" len="med"/>
            </a:ln>
            <a:effectLst/>
          </p:spPr>
        </p:cxnSp>
        <p:cxnSp>
          <p:nvCxnSpPr>
            <p:cNvPr id="19" name="AutoShape 19"/>
            <p:cNvCxnSpPr>
              <a:cxnSpLocks noChangeShapeType="1"/>
            </p:cNvCxnSpPr>
            <p:nvPr/>
          </p:nvCxnSpPr>
          <p:spPr bwMode="auto">
            <a:xfrm flipH="1" flipV="1">
              <a:off x="1116013" y="1689100"/>
              <a:ext cx="7556500" cy="11113"/>
            </a:xfrm>
            <a:prstGeom prst="straightConnector1">
              <a:avLst/>
            </a:prstGeom>
            <a:noFill/>
            <a:ln w="9525">
              <a:solidFill>
                <a:schemeClr val="tx1"/>
              </a:solidFill>
              <a:round/>
              <a:headEnd/>
              <a:tailEnd type="triangle" w="med" len="med"/>
            </a:ln>
            <a:effectLst/>
          </p:spPr>
        </p:cxnSp>
        <p:sp>
          <p:nvSpPr>
            <p:cNvPr id="20" name="Line 20"/>
            <p:cNvSpPr>
              <a:spLocks noChangeShapeType="1"/>
            </p:cNvSpPr>
            <p:nvPr/>
          </p:nvSpPr>
          <p:spPr bwMode="auto">
            <a:xfrm flipV="1">
              <a:off x="5635625" y="1509713"/>
              <a:ext cx="1662113" cy="1306512"/>
            </a:xfrm>
            <a:prstGeom prst="line">
              <a:avLst/>
            </a:prstGeom>
            <a:noFill/>
            <a:ln w="12700">
              <a:solidFill>
                <a:schemeClr val="tx1"/>
              </a:solidFill>
              <a:prstDash val="dash"/>
              <a:round/>
              <a:headEnd/>
              <a:tailEnd/>
            </a:ln>
            <a:effectLst/>
          </p:spPr>
          <p:txBody>
            <a:bodyPr/>
            <a:lstStyle/>
            <a:p>
              <a:endParaRPr lang="en-US"/>
            </a:p>
          </p:txBody>
        </p:sp>
        <p:cxnSp>
          <p:nvCxnSpPr>
            <p:cNvPr id="21" name="AutoShape 21"/>
            <p:cNvCxnSpPr>
              <a:cxnSpLocks noChangeShapeType="1"/>
            </p:cNvCxnSpPr>
            <p:nvPr/>
          </p:nvCxnSpPr>
          <p:spPr bwMode="auto">
            <a:xfrm flipH="1" flipV="1">
              <a:off x="1008063" y="2009775"/>
              <a:ext cx="7556500" cy="11113"/>
            </a:xfrm>
            <a:prstGeom prst="straightConnector1">
              <a:avLst/>
            </a:prstGeom>
            <a:noFill/>
            <a:ln w="9525">
              <a:solidFill>
                <a:schemeClr val="tx1"/>
              </a:solidFill>
              <a:round/>
              <a:headEnd/>
              <a:tailEnd type="triangle" w="med" len="med"/>
            </a:ln>
            <a:effectLst/>
          </p:spPr>
        </p:cxnSp>
        <p:sp>
          <p:nvSpPr>
            <p:cNvPr id="22" name="Line 22"/>
            <p:cNvSpPr>
              <a:spLocks noChangeShapeType="1"/>
            </p:cNvSpPr>
            <p:nvPr/>
          </p:nvSpPr>
          <p:spPr bwMode="auto">
            <a:xfrm>
              <a:off x="1008063" y="1997075"/>
              <a:ext cx="4572000" cy="1044575"/>
            </a:xfrm>
            <a:prstGeom prst="line">
              <a:avLst/>
            </a:prstGeom>
            <a:noFill/>
            <a:ln w="12700">
              <a:solidFill>
                <a:schemeClr val="tx1"/>
              </a:solidFill>
              <a:round/>
              <a:headEnd/>
              <a:tailEnd type="triangle" w="med" len="med"/>
            </a:ln>
            <a:effectLst/>
          </p:spPr>
          <p:txBody>
            <a:bodyPr/>
            <a:lstStyle/>
            <a:p>
              <a:endParaRPr lang="en-US"/>
            </a:p>
          </p:txBody>
        </p:sp>
        <p:sp>
          <p:nvSpPr>
            <p:cNvPr id="23" name="Line 23"/>
            <p:cNvSpPr>
              <a:spLocks noChangeShapeType="1"/>
            </p:cNvSpPr>
            <p:nvPr/>
          </p:nvSpPr>
          <p:spPr bwMode="auto">
            <a:xfrm flipH="1">
              <a:off x="4179888" y="3060700"/>
              <a:ext cx="1419225" cy="914400"/>
            </a:xfrm>
            <a:prstGeom prst="line">
              <a:avLst/>
            </a:prstGeom>
            <a:noFill/>
            <a:ln w="12700">
              <a:solidFill>
                <a:schemeClr val="tx1"/>
              </a:solidFill>
              <a:round/>
              <a:headEnd/>
              <a:tailEnd type="triangle" w="med" len="med"/>
            </a:ln>
            <a:effectLst/>
          </p:spPr>
          <p:txBody>
            <a:bodyPr/>
            <a:lstStyle/>
            <a:p>
              <a:endParaRPr lang="en-US"/>
            </a:p>
          </p:txBody>
        </p:sp>
        <p:sp>
          <p:nvSpPr>
            <p:cNvPr id="24" name="Line 24"/>
            <p:cNvSpPr>
              <a:spLocks noChangeShapeType="1"/>
            </p:cNvSpPr>
            <p:nvPr/>
          </p:nvSpPr>
          <p:spPr bwMode="auto">
            <a:xfrm flipV="1">
              <a:off x="5600700" y="1885950"/>
              <a:ext cx="1981200" cy="1176338"/>
            </a:xfrm>
            <a:prstGeom prst="line">
              <a:avLst/>
            </a:prstGeom>
            <a:noFill/>
            <a:ln w="12700">
              <a:solidFill>
                <a:schemeClr val="tx1"/>
              </a:solidFill>
              <a:prstDash val="dash"/>
              <a:round/>
              <a:headEnd/>
              <a:tailEnd/>
            </a:ln>
            <a:effectLst/>
          </p:spPr>
          <p:txBody>
            <a:bodyPr/>
            <a:lstStyle/>
            <a:p>
              <a:endParaRPr lang="en-US"/>
            </a:p>
          </p:txBody>
        </p:sp>
        <p:sp>
          <p:nvSpPr>
            <p:cNvPr id="25" name="AutoShape 25"/>
            <p:cNvSpPr>
              <a:spLocks noChangeAspect="1" noChangeArrowheads="1"/>
            </p:cNvSpPr>
            <p:nvPr/>
          </p:nvSpPr>
          <p:spPr bwMode="auto">
            <a:xfrm>
              <a:off x="6919913" y="1565275"/>
              <a:ext cx="274637" cy="2746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a:tailEnd/>
            </a:ln>
            <a:effectLst/>
          </p:spPr>
          <p:txBody>
            <a:bodyPr wrap="none" anchor="ctr"/>
            <a:lstStyle/>
            <a:p>
              <a:endParaRPr lang="en-US"/>
            </a:p>
          </p:txBody>
        </p:sp>
        <p:sp>
          <p:nvSpPr>
            <p:cNvPr id="26" name="AutoShape 26"/>
            <p:cNvSpPr>
              <a:spLocks noChangeAspect="1" noChangeArrowheads="1"/>
            </p:cNvSpPr>
            <p:nvPr/>
          </p:nvSpPr>
          <p:spPr bwMode="auto">
            <a:xfrm>
              <a:off x="7262813" y="1870075"/>
              <a:ext cx="274637" cy="2746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a:tailEnd/>
            </a:ln>
            <a:effectLst/>
          </p:spPr>
          <p:txBody>
            <a:bodyPr wrap="none" anchor="ctr"/>
            <a:lstStyle/>
            <a:p>
              <a:endParaRPr lang="en-US"/>
            </a:p>
          </p:txBody>
        </p:sp>
        <p:sp>
          <p:nvSpPr>
            <p:cNvPr id="27" name="Text Box 27"/>
            <p:cNvSpPr txBox="1">
              <a:spLocks noChangeArrowheads="1"/>
            </p:cNvSpPr>
            <p:nvPr/>
          </p:nvSpPr>
          <p:spPr bwMode="auto">
            <a:xfrm>
              <a:off x="6140450" y="2879725"/>
              <a:ext cx="2536825" cy="2208213"/>
            </a:xfrm>
            <a:prstGeom prst="rect">
              <a:avLst/>
            </a:prstGeom>
            <a:noFill/>
            <a:ln w="12700">
              <a:noFill/>
              <a:miter lim="800000"/>
              <a:headEnd/>
              <a:tailEnd/>
            </a:ln>
            <a:effectLst/>
          </p:spPr>
          <p:txBody>
            <a:bodyPr/>
            <a:lstStyle/>
            <a:p>
              <a:pPr defTabSz="865188"/>
              <a:endParaRPr lang="en-US" sz="1400">
                <a:solidFill>
                  <a:srgbClr val="002498"/>
                </a:solidFill>
                <a:latin typeface="Times New Roman" pitchFamily="18" charset="0"/>
              </a:endParaRPr>
            </a:p>
          </p:txBody>
        </p:sp>
        <p:sp>
          <p:nvSpPr>
            <p:cNvPr id="28" name="Text Box 28"/>
            <p:cNvSpPr txBox="1">
              <a:spLocks noChangeArrowheads="1"/>
            </p:cNvSpPr>
            <p:nvPr/>
          </p:nvSpPr>
          <p:spPr bwMode="auto">
            <a:xfrm>
              <a:off x="6553199" y="2078772"/>
              <a:ext cx="2479676" cy="4001795"/>
            </a:xfrm>
            <a:prstGeom prst="rect">
              <a:avLst/>
            </a:prstGeom>
            <a:noFill/>
            <a:ln w="12700">
              <a:noFill/>
              <a:miter lim="800000"/>
              <a:headEnd/>
              <a:tailEnd/>
            </a:ln>
            <a:effectLst/>
          </p:spPr>
          <p:txBody>
            <a:bodyPr wrap="square">
              <a:spAutoFit/>
            </a:bodyPr>
            <a:lstStyle/>
            <a:p>
              <a:pPr algn="r" defTabSz="865188"/>
              <a:r>
                <a:rPr lang="en-US" sz="1200" b="1" dirty="0" smtClean="0">
                  <a:solidFill>
                    <a:srgbClr val="FF0000"/>
                  </a:solidFill>
                  <a:latin typeface="Times New Roman" pitchFamily="18" charset="0"/>
                </a:rPr>
                <a:t>Two CCDs</a:t>
              </a:r>
            </a:p>
            <a:p>
              <a:pPr algn="r" defTabSz="865188"/>
              <a:r>
                <a:rPr lang="en-US" sz="1200" b="1" dirty="0" smtClean="0">
                  <a:solidFill>
                    <a:srgbClr val="FF0000"/>
                  </a:solidFill>
                  <a:latin typeface="Times New Roman" pitchFamily="18" charset="0"/>
                </a:rPr>
                <a:t>Viewing sky and focal plane</a:t>
              </a:r>
            </a:p>
            <a:p>
              <a:pPr algn="r" defTabSz="865188"/>
              <a:r>
                <a:rPr lang="en-US" sz="1200" b="1" dirty="0" smtClean="0">
                  <a:solidFill>
                    <a:srgbClr val="7030A0"/>
                  </a:solidFill>
                  <a:latin typeface="Times New Roman" pitchFamily="18" charset="0"/>
                </a:rPr>
                <a:t>Utilize images of stars and auxiliary laser system</a:t>
              </a:r>
              <a:endParaRPr lang="en-US" sz="1200" b="1" dirty="0">
                <a:solidFill>
                  <a:srgbClr val="7030A0"/>
                </a:solidFill>
                <a:latin typeface="Times New Roman" pitchFamily="18" charset="0"/>
              </a:endParaRPr>
            </a:p>
            <a:p>
              <a:pPr algn="r" defTabSz="865188"/>
              <a:r>
                <a:rPr lang="en-US" sz="1200" b="1" dirty="0" smtClean="0">
                  <a:solidFill>
                    <a:srgbClr val="006600"/>
                  </a:solidFill>
                  <a:latin typeface="Times New Roman" pitchFamily="18" charset="0"/>
                </a:rPr>
                <a:t>Relative alignment of mirror surfaces</a:t>
              </a:r>
            </a:p>
            <a:p>
              <a:pPr algn="r" defTabSz="865188"/>
              <a:r>
                <a:rPr lang="en-US" sz="1200" b="1" dirty="0" smtClean="0">
                  <a:solidFill>
                    <a:srgbClr val="006600"/>
                  </a:solidFill>
                  <a:latin typeface="Times New Roman" pitchFamily="18" charset="0"/>
                </a:rPr>
                <a:t>Removal of low spatial frequency modes in figures of both mirrors</a:t>
              </a:r>
              <a:endParaRPr lang="en-US" sz="1200" b="1" dirty="0">
                <a:solidFill>
                  <a:srgbClr val="006600"/>
                </a:solidFill>
                <a:latin typeface="Times New Roman" pitchFamily="18" charset="0"/>
              </a:endParaRPr>
            </a:p>
          </p:txBody>
        </p:sp>
        <p:sp>
          <p:nvSpPr>
            <p:cNvPr id="29" name="AutoShape 3"/>
            <p:cNvSpPr>
              <a:spLocks noChangeAspect="1" noChangeArrowheads="1"/>
            </p:cNvSpPr>
            <p:nvPr/>
          </p:nvSpPr>
          <p:spPr bwMode="auto">
            <a:xfrm flipH="1">
              <a:off x="4070985" y="3579415"/>
              <a:ext cx="120015" cy="763985"/>
            </a:xfrm>
            <a:prstGeom prst="moon">
              <a:avLst>
                <a:gd name="adj" fmla="val 87500"/>
              </a:avLst>
            </a:prstGeom>
            <a:solidFill>
              <a:schemeClr val="accent1"/>
            </a:solidFill>
            <a:ln w="9525">
              <a:noFill/>
              <a:miter lim="800000"/>
              <a:headEnd/>
              <a:tailEnd/>
            </a:ln>
            <a:effectLst/>
          </p:spPr>
          <p:txBody>
            <a:bodyPr wrap="none" anchor="ctr"/>
            <a:lstStyle/>
            <a:p>
              <a:endParaRPr lang="en-US"/>
            </a:p>
          </p:txBody>
        </p:sp>
        <p:sp>
          <p:nvSpPr>
            <p:cNvPr id="32" name="Rectangle 31"/>
            <p:cNvSpPr/>
            <p:nvPr/>
          </p:nvSpPr>
          <p:spPr>
            <a:xfrm>
              <a:off x="5791200" y="3733800"/>
              <a:ext cx="9144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CCD S</a:t>
              </a:r>
              <a:endParaRPr lang="en-US" dirty="0"/>
            </a:p>
          </p:txBody>
        </p:sp>
        <p:sp>
          <p:nvSpPr>
            <p:cNvPr id="33" name="Rectangle 32"/>
            <p:cNvSpPr/>
            <p:nvPr/>
          </p:nvSpPr>
          <p:spPr>
            <a:xfrm>
              <a:off x="4876800" y="3733800"/>
              <a:ext cx="9144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CCD C</a:t>
              </a:r>
              <a:endParaRPr lang="en-US" dirty="0"/>
            </a:p>
          </p:txBody>
        </p:sp>
      </p:grpSp>
      <p:sp>
        <p:nvSpPr>
          <p:cNvPr id="34" name="TextBox 33"/>
          <p:cNvSpPr txBox="1"/>
          <p:nvPr/>
        </p:nvSpPr>
        <p:spPr>
          <a:xfrm>
            <a:off x="861387" y="6372072"/>
            <a:ext cx="1316411" cy="307777"/>
          </a:xfrm>
          <a:prstGeom prst="rect">
            <a:avLst/>
          </a:prstGeom>
          <a:noFill/>
        </p:spPr>
        <p:txBody>
          <a:bodyPr wrap="none" rtlCol="0">
            <a:spAutoFit/>
          </a:bodyPr>
          <a:lstStyle/>
          <a:p>
            <a:r>
              <a:rPr lang="en-US" sz="1400" dirty="0"/>
              <a:t>b</a:t>
            </a:r>
            <a:r>
              <a:rPr lang="en-US" sz="1400" dirty="0" smtClean="0"/>
              <a:t>y Phil </a:t>
            </a:r>
            <a:r>
              <a:rPr lang="en-US" sz="1400" dirty="0" err="1" smtClean="0"/>
              <a:t>Kaaret</a:t>
            </a:r>
            <a:endParaRPr lang="en-US" sz="1400" dirty="0"/>
          </a:p>
        </p:txBody>
      </p:sp>
    </p:spTree>
    <p:extLst>
      <p:ext uri="{BB962C8B-B14F-4D97-AF65-F5344CB8AC3E}">
        <p14:creationId xmlns:p14="http://schemas.microsoft.com/office/powerpoint/2010/main" val="6162497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noChangeAspect="1"/>
          </p:cNvGrpSpPr>
          <p:nvPr/>
        </p:nvGrpSpPr>
        <p:grpSpPr>
          <a:xfrm>
            <a:off x="304800" y="1672470"/>
            <a:ext cx="4818380" cy="4720590"/>
            <a:chOff x="1560513" y="547291"/>
            <a:chExt cx="6022975" cy="5900737"/>
          </a:xfrm>
        </p:grpSpPr>
        <p:pic>
          <p:nvPicPr>
            <p:cNvPr id="1026" name="Picture 2"/>
            <p:cNvPicPr>
              <a:picLocks noChangeAspect="1" noChangeArrowheads="1"/>
            </p:cNvPicPr>
            <p:nvPr/>
          </p:nvPicPr>
          <p:blipFill>
            <a:blip r:embed="rId2" cstate="print"/>
            <a:srcRect/>
            <a:stretch>
              <a:fillRect/>
            </a:stretch>
          </p:blipFill>
          <p:spPr bwMode="auto">
            <a:xfrm>
              <a:off x="1560513" y="547291"/>
              <a:ext cx="6022975" cy="5900737"/>
            </a:xfrm>
            <a:prstGeom prst="rect">
              <a:avLst/>
            </a:prstGeom>
            <a:noFill/>
            <a:ln w="9525">
              <a:noFill/>
              <a:miter lim="800000"/>
              <a:headEnd/>
              <a:tailEnd/>
            </a:ln>
            <a:effectLst/>
          </p:spPr>
        </p:pic>
        <p:cxnSp>
          <p:nvCxnSpPr>
            <p:cNvPr id="5" name="Straight Arrow Connector 4"/>
            <p:cNvCxnSpPr/>
            <p:nvPr/>
          </p:nvCxnSpPr>
          <p:spPr>
            <a:xfrm>
              <a:off x="2057400" y="3352800"/>
              <a:ext cx="4876800" cy="1588"/>
            </a:xfrm>
            <a:prstGeom prst="straightConnector1">
              <a:avLst/>
            </a:prstGeom>
            <a:ln w="9525" cmpd="sng">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52431" y="2888977"/>
              <a:ext cx="844404" cy="461665"/>
            </a:xfrm>
            <a:prstGeom prst="rect">
              <a:avLst/>
            </a:prstGeom>
            <a:noFill/>
          </p:spPr>
          <p:txBody>
            <a:bodyPr wrap="none" rtlCol="0">
              <a:spAutoFit/>
            </a:bodyPr>
            <a:lstStyle/>
            <a:p>
              <a:r>
                <a:rPr lang="en-US" dirty="0" smtClean="0">
                  <a:solidFill>
                    <a:srgbClr val="000000"/>
                  </a:solidFill>
                </a:rPr>
                <a:t>3/2 F</a:t>
              </a:r>
              <a:endParaRPr lang="en-US" dirty="0">
                <a:solidFill>
                  <a:srgbClr val="000000"/>
                </a:solidFill>
              </a:endParaRPr>
            </a:p>
          </p:txBody>
        </p:sp>
        <p:cxnSp>
          <p:nvCxnSpPr>
            <p:cNvPr id="8" name="Straight Arrow Connector 7"/>
            <p:cNvCxnSpPr/>
            <p:nvPr/>
          </p:nvCxnSpPr>
          <p:spPr>
            <a:xfrm>
              <a:off x="5881204" y="3470411"/>
              <a:ext cx="1066800" cy="1587"/>
            </a:xfrm>
            <a:prstGeom prst="straightConnector1">
              <a:avLst/>
            </a:prstGeom>
            <a:ln w="952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0" y="3505199"/>
              <a:ext cx="844404" cy="461665"/>
            </a:xfrm>
            <a:prstGeom prst="rect">
              <a:avLst/>
            </a:prstGeom>
            <a:noFill/>
          </p:spPr>
          <p:txBody>
            <a:bodyPr wrap="none" rtlCol="0">
              <a:spAutoFit/>
            </a:bodyPr>
            <a:lstStyle/>
            <a:p>
              <a:r>
                <a:rPr lang="en-US" dirty="0" smtClean="0">
                  <a:solidFill>
                    <a:srgbClr val="000000"/>
                  </a:solidFill>
                </a:rPr>
                <a:t>1/3 F</a:t>
              </a:r>
              <a:endParaRPr lang="en-US" dirty="0">
                <a:solidFill>
                  <a:srgbClr val="000000"/>
                </a:solidFill>
              </a:endParaRPr>
            </a:p>
          </p:txBody>
        </p:sp>
      </p:grpSp>
      <p:pic>
        <p:nvPicPr>
          <p:cNvPr id="10" name="Picture 3" descr="surfaces_3d"/>
          <p:cNvPicPr>
            <a:picLocks noChangeAspect="1" noChangeArrowheads="1" noCrop="1"/>
          </p:cNvPicPr>
          <p:nvPr/>
        </p:nvPicPr>
        <p:blipFill>
          <a:blip r:embed="rId3" cstate="print"/>
          <a:stretch>
            <a:fillRect/>
          </a:stretch>
        </p:blipFill>
        <p:spPr>
          <a:xfrm>
            <a:off x="5562600" y="3976746"/>
            <a:ext cx="3200400" cy="2397391"/>
          </a:xfrm>
          <a:prstGeom prst="rect">
            <a:avLst/>
          </a:prstGeom>
          <a:noFill/>
          <a:ln/>
        </p:spPr>
      </p:pic>
      <p:sp>
        <p:nvSpPr>
          <p:cNvPr id="11" name="Title 1"/>
          <p:cNvSpPr txBox="1">
            <a:spLocks/>
          </p:cNvSpPr>
          <p:nvPr/>
        </p:nvSpPr>
        <p:spPr>
          <a:xfrm>
            <a:off x="500271" y="18783"/>
            <a:ext cx="8229600" cy="1377612"/>
          </a:xfrm>
          <a:prstGeom prst="rect">
            <a:avLst/>
          </a:prstGeom>
        </p:spPr>
        <p:txBody>
          <a:bodyPr>
            <a:noAutofit/>
          </a:bodyPr>
          <a:lstStyle/>
          <a:p>
            <a:pPr algn="ctr" fontAlgn="auto">
              <a:spcBef>
                <a:spcPts val="0"/>
              </a:spcBef>
              <a:spcAft>
                <a:spcPts val="0"/>
              </a:spcAft>
              <a:defRPr/>
            </a:pPr>
            <a:r>
              <a:rPr lang="en-US" sz="4400" dirty="0" smtClean="0">
                <a:solidFill>
                  <a:schemeClr val="tx2">
                    <a:shade val="85000"/>
                    <a:satMod val="150000"/>
                  </a:schemeClr>
                </a:solidFill>
                <a:effectLst>
                  <a:outerShdw blurRad="63500" dist="38100" dir="8220000" algn="tl" rotWithShape="0">
                    <a:srgbClr val="000000">
                      <a:alpha val="30000"/>
                    </a:srgbClr>
                  </a:outerShdw>
                </a:effectLst>
                <a:latin typeface="Palatino Linotype"/>
                <a:ea typeface="+mj-lt"/>
                <a:cs typeface="Palatino Linotype"/>
              </a:rPr>
              <a:t>Schwarzschild –type OS</a:t>
            </a:r>
          </a:p>
          <a:p>
            <a:pPr algn="ctr" fontAlgn="auto">
              <a:spcBef>
                <a:spcPts val="0"/>
              </a:spcBef>
              <a:spcAft>
                <a:spcPts val="0"/>
              </a:spcAft>
              <a:defRPr/>
            </a:pPr>
            <a:r>
              <a:rPr lang="en-US" sz="4400" dirty="0" err="1" smtClean="0">
                <a:solidFill>
                  <a:schemeClr val="tx2">
                    <a:shade val="85000"/>
                    <a:satMod val="150000"/>
                  </a:schemeClr>
                </a:solidFill>
                <a:effectLst>
                  <a:outerShdw blurRad="63500" dist="38100" dir="8220000" algn="tl" rotWithShape="0">
                    <a:srgbClr val="000000">
                      <a:alpha val="30000"/>
                    </a:srgbClr>
                  </a:outerShdw>
                </a:effectLst>
                <a:latin typeface="Palatino Linotype"/>
                <a:ea typeface="+mj-lt"/>
                <a:cs typeface="Palatino Linotype"/>
              </a:rPr>
              <a:t>Aplanatic</a:t>
            </a:r>
            <a:r>
              <a:rPr lang="en-US" sz="4400" dirty="0" smtClean="0">
                <a:solidFill>
                  <a:schemeClr val="tx2">
                    <a:shade val="85000"/>
                    <a:satMod val="150000"/>
                  </a:schemeClr>
                </a:solidFill>
                <a:effectLst>
                  <a:outerShdw blurRad="63500" dist="38100" dir="8220000" algn="tl" rotWithShape="0">
                    <a:srgbClr val="000000">
                      <a:alpha val="30000"/>
                    </a:srgbClr>
                  </a:outerShdw>
                </a:effectLst>
                <a:latin typeface="Palatino Linotype"/>
                <a:ea typeface="+mj-lt"/>
                <a:cs typeface="Palatino Linotype"/>
              </a:rPr>
              <a:t>  Solution (2/3, 2/3)</a:t>
            </a:r>
            <a:endParaRPr kumimoji="0" lang="en-US" sz="4400" i="0" u="none" strike="noStrike" kern="1200" cap="none" spc="0" normalizeH="0" baseline="0" noProof="0" dirty="0">
              <a:ln>
                <a:noFill/>
              </a:ln>
              <a:solidFill>
                <a:schemeClr val="tx2">
                  <a:shade val="85000"/>
                  <a:satMod val="150000"/>
                </a:schemeClr>
              </a:solidFill>
              <a:effectLst>
                <a:outerShdw blurRad="63500" dist="38100" dir="8220000" algn="tl" rotWithShape="0">
                  <a:srgbClr val="000000">
                    <a:alpha val="30000"/>
                  </a:srgbClr>
                </a:outerShdw>
              </a:effectLst>
              <a:uLnTx/>
              <a:uFillTx/>
              <a:latin typeface="Palatino Linotype"/>
              <a:ea typeface="+mj-lt"/>
              <a:cs typeface="Palatino Linotype"/>
            </a:endParaRPr>
          </a:p>
        </p:txBody>
      </p:sp>
      <p:pic>
        <p:nvPicPr>
          <p:cNvPr id="12" name="Picture 7" descr="Schwarzschildv.jpg"/>
          <p:cNvPicPr>
            <a:picLocks noChangeAspect="1"/>
          </p:cNvPicPr>
          <p:nvPr/>
        </p:nvPicPr>
        <p:blipFill>
          <a:blip r:embed="rId4" cstate="print"/>
          <a:srcRect/>
          <a:stretch>
            <a:fillRect/>
          </a:stretch>
        </p:blipFill>
        <p:spPr bwMode="auto">
          <a:xfrm>
            <a:off x="5525691" y="1692823"/>
            <a:ext cx="1637109" cy="1965960"/>
          </a:xfrm>
          <a:prstGeom prst="rect">
            <a:avLst/>
          </a:prstGeom>
          <a:noFill/>
          <a:ln w="9525">
            <a:noFill/>
            <a:miter lim="800000"/>
            <a:headEnd/>
            <a:tailEnd/>
          </a:ln>
        </p:spPr>
      </p:pic>
      <p:sp>
        <p:nvSpPr>
          <p:cNvPr id="13" name="TextBox 12"/>
          <p:cNvSpPr txBox="1"/>
          <p:nvPr/>
        </p:nvSpPr>
        <p:spPr>
          <a:xfrm>
            <a:off x="2133600" y="5421868"/>
            <a:ext cx="2844048" cy="369332"/>
          </a:xfrm>
          <a:prstGeom prst="rect">
            <a:avLst/>
          </a:prstGeom>
          <a:noFill/>
        </p:spPr>
        <p:txBody>
          <a:bodyPr wrap="none" rtlCol="0">
            <a:spAutoFit/>
          </a:bodyPr>
          <a:lstStyle/>
          <a:p>
            <a:r>
              <a:rPr lang="en-US" dirty="0" smtClean="0"/>
              <a:t>“de-magnifying” telescope</a:t>
            </a:r>
            <a:endParaRPr lang="en-US" dirty="0"/>
          </a:p>
        </p:txBody>
      </p:sp>
      <p:pic>
        <p:nvPicPr>
          <p:cNvPr id="14" name="Content Placeholder 6" descr="KS1v.jpg"/>
          <p:cNvPicPr>
            <a:picLocks noChangeAspect="1"/>
          </p:cNvPicPr>
          <p:nvPr/>
        </p:nvPicPr>
        <p:blipFill>
          <a:blip r:embed="rId5" cstate="print"/>
          <a:stretch>
            <a:fillRect/>
          </a:stretch>
        </p:blipFill>
        <p:spPr>
          <a:xfrm>
            <a:off x="7117080" y="1701789"/>
            <a:ext cx="1645920" cy="783010"/>
          </a:xfrm>
          <a:prstGeom prst="rect">
            <a:avLst/>
          </a:prstGeom>
        </p:spPr>
      </p:pic>
      <p:pic>
        <p:nvPicPr>
          <p:cNvPr id="15" name="Picture 14" descr="KS2v.jpg"/>
          <p:cNvPicPr>
            <a:picLocks noChangeAspect="1"/>
          </p:cNvPicPr>
          <p:nvPr/>
        </p:nvPicPr>
        <p:blipFill>
          <a:blip r:embed="rId6" cstate="print"/>
          <a:stretch>
            <a:fillRect/>
          </a:stretch>
        </p:blipFill>
        <p:spPr>
          <a:xfrm>
            <a:off x="7114171" y="2432738"/>
            <a:ext cx="1645920" cy="1218118"/>
          </a:xfrm>
          <a:prstGeom prst="rect">
            <a:avLst/>
          </a:prstGeom>
        </p:spPr>
      </p:pic>
      <p:sp>
        <p:nvSpPr>
          <p:cNvPr id="16" name="TextBox 15"/>
          <p:cNvSpPr txBox="1"/>
          <p:nvPr/>
        </p:nvSpPr>
        <p:spPr>
          <a:xfrm>
            <a:off x="5471367" y="3695133"/>
            <a:ext cx="700833" cy="307777"/>
          </a:xfrm>
          <a:prstGeom prst="rect">
            <a:avLst/>
          </a:prstGeom>
          <a:noFill/>
        </p:spPr>
        <p:txBody>
          <a:bodyPr wrap="none" rtlCol="0">
            <a:spAutoFit/>
          </a:bodyPr>
          <a:lstStyle/>
          <a:p>
            <a:r>
              <a:rPr lang="en-US" sz="1400" dirty="0" smtClean="0"/>
              <a:t>(1905)</a:t>
            </a:r>
          </a:p>
        </p:txBody>
      </p:sp>
    </p:spTree>
    <p:extLst>
      <p:ext uri="{BB962C8B-B14F-4D97-AF65-F5344CB8AC3E}">
        <p14:creationId xmlns:p14="http://schemas.microsoft.com/office/powerpoint/2010/main" val="34776239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3776s.jpg"/>
          <p:cNvPicPr>
            <a:picLocks noChangeAspect="1"/>
          </p:cNvPicPr>
          <p:nvPr/>
        </p:nvPicPr>
        <p:blipFill>
          <a:blip r:embed="rId2" cstate="print"/>
          <a:stretch>
            <a:fillRect/>
          </a:stretch>
        </p:blipFill>
        <p:spPr>
          <a:xfrm>
            <a:off x="1579215" y="1572576"/>
            <a:ext cx="6096000" cy="4572000"/>
          </a:xfrm>
          <a:prstGeom prst="rect">
            <a:avLst/>
          </a:prstGeom>
        </p:spPr>
      </p:pic>
      <p:sp>
        <p:nvSpPr>
          <p:cNvPr id="5" name="Title 1"/>
          <p:cNvSpPr>
            <a:spLocks noGrp="1"/>
          </p:cNvSpPr>
          <p:nvPr>
            <p:ph type="title"/>
          </p:nvPr>
        </p:nvSpPr>
        <p:spPr>
          <a:xfrm>
            <a:off x="457200" y="375462"/>
            <a:ext cx="8229600" cy="1143000"/>
          </a:xfrm>
        </p:spPr>
        <p:txBody>
          <a:bodyPr>
            <a:normAutofit fontScale="90000"/>
          </a:bodyPr>
          <a:lstStyle/>
          <a:p>
            <a:r>
              <a:rPr lang="en-US" dirty="0" smtClean="0"/>
              <a:t>Panel-to-Panel </a:t>
            </a:r>
            <a:br>
              <a:rPr lang="en-US" dirty="0" smtClean="0"/>
            </a:br>
            <a:r>
              <a:rPr lang="en-US" sz="4400" dirty="0" smtClean="0"/>
              <a:t>Alignment System</a:t>
            </a:r>
            <a:endParaRPr lang="en-US" sz="4400" dirty="0"/>
          </a:p>
        </p:txBody>
      </p:sp>
      <p:sp>
        <p:nvSpPr>
          <p:cNvPr id="6" name="TextBox 5"/>
          <p:cNvSpPr txBox="1"/>
          <p:nvPr/>
        </p:nvSpPr>
        <p:spPr>
          <a:xfrm>
            <a:off x="6620559" y="6320163"/>
            <a:ext cx="1236300" cy="369332"/>
          </a:xfrm>
          <a:prstGeom prst="rect">
            <a:avLst/>
          </a:prstGeom>
          <a:noFill/>
        </p:spPr>
        <p:txBody>
          <a:bodyPr wrap="none" rtlCol="0">
            <a:spAutoFit/>
          </a:bodyPr>
          <a:lstStyle/>
          <a:p>
            <a:r>
              <a:rPr lang="en-US" dirty="0" smtClean="0"/>
              <a:t>UCLA Lab</a:t>
            </a:r>
            <a:endParaRPr lang="en-US" dirty="0"/>
          </a:p>
        </p:txBody>
      </p:sp>
      <p:sp>
        <p:nvSpPr>
          <p:cNvPr id="7" name="TextBox 6"/>
          <p:cNvSpPr txBox="1"/>
          <p:nvPr/>
        </p:nvSpPr>
        <p:spPr>
          <a:xfrm>
            <a:off x="1515159" y="6331831"/>
            <a:ext cx="4878259" cy="369332"/>
          </a:xfrm>
          <a:prstGeom prst="rect">
            <a:avLst/>
          </a:prstGeom>
          <a:noFill/>
        </p:spPr>
        <p:txBody>
          <a:bodyPr wrap="none" rtlCol="0">
            <a:spAutoFit/>
          </a:bodyPr>
          <a:lstStyle/>
          <a:p>
            <a:r>
              <a:rPr lang="en-US" dirty="0" smtClean="0"/>
              <a:t>Stewart Platform 6 </a:t>
            </a:r>
            <a:r>
              <a:rPr lang="en-US" dirty="0" err="1" smtClean="0"/>
              <a:t>df</a:t>
            </a:r>
            <a:r>
              <a:rPr lang="en-US" dirty="0" smtClean="0"/>
              <a:t> of which 3 </a:t>
            </a:r>
            <a:r>
              <a:rPr lang="en-US" dirty="0" err="1" smtClean="0"/>
              <a:t>df</a:t>
            </a:r>
            <a:r>
              <a:rPr lang="en-US" dirty="0" smtClean="0"/>
              <a:t> are critical </a:t>
            </a:r>
            <a:endParaRPr lang="en-US" dirty="0"/>
          </a:p>
        </p:txBody>
      </p:sp>
    </p:spTree>
    <p:extLst>
      <p:ext uri="{BB962C8B-B14F-4D97-AF65-F5344CB8AC3E}">
        <p14:creationId xmlns:p14="http://schemas.microsoft.com/office/powerpoint/2010/main" val="32843438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3" y="142458"/>
            <a:ext cx="9144000" cy="914400"/>
          </a:xfrm>
        </p:spPr>
        <p:txBody>
          <a:bodyPr>
            <a:normAutofit fontScale="90000"/>
          </a:bodyPr>
          <a:lstStyle/>
          <a:p>
            <a:r>
              <a:rPr lang="en-US" dirty="0" smtClean="0"/>
              <a:t>Alignment </a:t>
            </a:r>
            <a:r>
              <a:rPr lang="en-US" dirty="0" err="1" smtClean="0"/>
              <a:t>Syetem</a:t>
            </a:r>
            <a:r>
              <a:rPr lang="en-US" dirty="0" smtClean="0"/>
              <a:t> Prototyping</a:t>
            </a:r>
            <a:endParaRPr lang="en-US" dirty="0"/>
          </a:p>
        </p:txBody>
      </p:sp>
      <p:pic>
        <p:nvPicPr>
          <p:cNvPr id="87044" name="Picture 4"/>
          <p:cNvPicPr>
            <a:picLocks noChangeAspect="1" noChangeArrowheads="1"/>
          </p:cNvPicPr>
          <p:nvPr/>
        </p:nvPicPr>
        <p:blipFill>
          <a:blip r:embed="rId2" cstate="print"/>
          <a:srcRect/>
          <a:stretch>
            <a:fillRect/>
          </a:stretch>
        </p:blipFill>
        <p:spPr bwMode="auto">
          <a:xfrm>
            <a:off x="7620000" y="4800600"/>
            <a:ext cx="1290638" cy="1721644"/>
          </a:xfrm>
          <a:prstGeom prst="rect">
            <a:avLst/>
          </a:prstGeom>
          <a:noFill/>
          <a:ln w="9525">
            <a:noFill/>
            <a:miter lim="800000"/>
            <a:headEnd/>
            <a:tailEnd/>
          </a:ln>
          <a:effectLst/>
        </p:spPr>
      </p:pic>
      <p:sp>
        <p:nvSpPr>
          <p:cNvPr id="9" name="TextBox 8"/>
          <p:cNvSpPr txBox="1"/>
          <p:nvPr/>
        </p:nvSpPr>
        <p:spPr>
          <a:xfrm>
            <a:off x="381000" y="4876800"/>
            <a:ext cx="6858000" cy="163121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smtClean="0"/>
              <a:t>Prototype segment of OSS for SC telescope with Stewart Platform mounted on ALMA mirror. Assembly is made with the 5 degrees of freedom inexpensive joint design developed at UCLA Machine Shop. Individual actuators can be positioned with ~1.5 </a:t>
            </a:r>
            <a:r>
              <a:rPr lang="en-US" sz="2000" dirty="0" smtClean="0">
                <a:latin typeface="Symbol" pitchFamily="18" charset="2"/>
              </a:rPr>
              <a:t>m</a:t>
            </a:r>
            <a:r>
              <a:rPr lang="en-US" sz="2000" dirty="0" smtClean="0"/>
              <a:t>m</a:t>
            </a:r>
          </a:p>
        </p:txBody>
      </p:sp>
      <p:pic>
        <p:nvPicPr>
          <p:cNvPr id="11" name="Picture 10" descr="IMG_3772.jpg"/>
          <p:cNvPicPr>
            <a:picLocks noChangeAspect="1"/>
          </p:cNvPicPr>
          <p:nvPr/>
        </p:nvPicPr>
        <p:blipFill>
          <a:blip r:embed="rId3" cstate="print"/>
          <a:stretch>
            <a:fillRect/>
          </a:stretch>
        </p:blipFill>
        <p:spPr>
          <a:xfrm>
            <a:off x="228600" y="1371600"/>
            <a:ext cx="4267200" cy="3200400"/>
          </a:xfrm>
          <a:prstGeom prst="rect">
            <a:avLst/>
          </a:prstGeom>
        </p:spPr>
      </p:pic>
      <p:pic>
        <p:nvPicPr>
          <p:cNvPr id="12" name="Picture 11" descr="IMG_3768.jpg"/>
          <p:cNvPicPr>
            <a:picLocks noChangeAspect="1"/>
          </p:cNvPicPr>
          <p:nvPr/>
        </p:nvPicPr>
        <p:blipFill>
          <a:blip r:embed="rId4" cstate="print"/>
          <a:stretch>
            <a:fillRect/>
          </a:stretch>
        </p:blipFill>
        <p:spPr>
          <a:xfrm>
            <a:off x="4648200" y="1371600"/>
            <a:ext cx="4267200" cy="3200400"/>
          </a:xfrm>
          <a:prstGeom prst="rect">
            <a:avLst/>
          </a:prstGeom>
        </p:spPr>
      </p:pic>
    </p:spTree>
    <p:extLst>
      <p:ext uri="{BB962C8B-B14F-4D97-AF65-F5344CB8AC3E}">
        <p14:creationId xmlns:p14="http://schemas.microsoft.com/office/powerpoint/2010/main" val="20003476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544"/>
            <a:ext cx="9144000" cy="1143000"/>
          </a:xfrm>
        </p:spPr>
        <p:txBody>
          <a:bodyPr/>
          <a:lstStyle/>
          <a:p>
            <a:r>
              <a:rPr lang="en-US" sz="4800" dirty="0" smtClean="0"/>
              <a:t>Actuators and angle encoders</a:t>
            </a:r>
            <a:endParaRPr lang="en-US" sz="4800" dirty="0"/>
          </a:p>
        </p:txBody>
      </p:sp>
      <p:pic>
        <p:nvPicPr>
          <p:cNvPr id="3" name="Picture 2" descr="IMG_3772s.jpg"/>
          <p:cNvPicPr>
            <a:picLocks noChangeAspect="1"/>
          </p:cNvPicPr>
          <p:nvPr/>
        </p:nvPicPr>
        <p:blipFill>
          <a:blip r:embed="rId2" cstate="print"/>
          <a:stretch>
            <a:fillRect/>
          </a:stretch>
        </p:blipFill>
        <p:spPr>
          <a:xfrm>
            <a:off x="304800" y="1219200"/>
            <a:ext cx="4572000" cy="3429000"/>
          </a:xfrm>
          <a:prstGeom prst="rect">
            <a:avLst/>
          </a:prstGeom>
        </p:spPr>
      </p:pic>
      <p:pic>
        <p:nvPicPr>
          <p:cNvPr id="4" name="Picture 3" descr="IMG_3766s.jpg"/>
          <p:cNvPicPr>
            <a:picLocks noChangeAspect="1"/>
          </p:cNvPicPr>
          <p:nvPr/>
        </p:nvPicPr>
        <p:blipFill>
          <a:blip r:embed="rId3" cstate="print"/>
          <a:stretch>
            <a:fillRect/>
          </a:stretch>
        </p:blipFill>
        <p:spPr>
          <a:xfrm>
            <a:off x="4343400" y="3200400"/>
            <a:ext cx="4572000" cy="3429000"/>
          </a:xfrm>
          <a:prstGeom prst="rect">
            <a:avLst/>
          </a:prstGeom>
        </p:spPr>
      </p:pic>
      <p:pic>
        <p:nvPicPr>
          <p:cNvPr id="5" name="Content Placeholder 3" descr="dc3_5950.jpg"/>
          <p:cNvPicPr>
            <a:picLocks noChangeAspect="1"/>
          </p:cNvPicPr>
          <p:nvPr/>
        </p:nvPicPr>
        <p:blipFill>
          <a:blip r:embed="rId4" cstate="print"/>
          <a:srcRect/>
          <a:stretch>
            <a:fillRect/>
          </a:stretch>
        </p:blipFill>
        <p:spPr>
          <a:xfrm>
            <a:off x="5791200" y="1371600"/>
            <a:ext cx="2288078" cy="1519151"/>
          </a:xfrm>
          <a:prstGeom prst="rect">
            <a:avLst/>
          </a:prstGeom>
        </p:spPr>
      </p:pic>
      <p:pic>
        <p:nvPicPr>
          <p:cNvPr id="6" name="Picture 4" descr="dc3_5955.jpg"/>
          <p:cNvPicPr>
            <a:picLocks noChangeAspect="1"/>
          </p:cNvPicPr>
          <p:nvPr/>
        </p:nvPicPr>
        <p:blipFill>
          <a:blip r:embed="rId5" cstate="print"/>
          <a:srcRect/>
          <a:stretch>
            <a:fillRect/>
          </a:stretch>
        </p:blipFill>
        <p:spPr bwMode="auto">
          <a:xfrm>
            <a:off x="990600" y="4953000"/>
            <a:ext cx="2288078" cy="1519151"/>
          </a:xfrm>
          <a:prstGeom prst="rect">
            <a:avLst/>
          </a:prstGeom>
          <a:noFill/>
          <a:ln w="9525">
            <a:noFill/>
            <a:miter lim="800000"/>
            <a:headEnd/>
            <a:tailEnd/>
          </a:ln>
        </p:spPr>
      </p:pic>
    </p:spTree>
    <p:extLst>
      <p:ext uri="{BB962C8B-B14F-4D97-AF65-F5344CB8AC3E}">
        <p14:creationId xmlns:p14="http://schemas.microsoft.com/office/powerpoint/2010/main" val="14788018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Controller</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5867400" y="1484312"/>
            <a:ext cx="2743200" cy="2325688"/>
          </a:xfrm>
          <a:prstGeom prst="rect">
            <a:avLst/>
          </a:prstGeom>
          <a:noFill/>
          <a:ln w="9525">
            <a:noFill/>
            <a:miter lim="800000"/>
            <a:headEnd/>
            <a:tailEnd/>
          </a:ln>
        </p:spPr>
      </p:pic>
      <p:sp>
        <p:nvSpPr>
          <p:cNvPr id="4" name="TextBox 6"/>
          <p:cNvSpPr txBox="1">
            <a:spLocks noChangeArrowheads="1"/>
          </p:cNvSpPr>
          <p:nvPr/>
        </p:nvSpPr>
        <p:spPr bwMode="auto">
          <a:xfrm>
            <a:off x="5791200" y="3810000"/>
            <a:ext cx="3057525" cy="369332"/>
          </a:xfrm>
          <a:prstGeom prst="rect">
            <a:avLst/>
          </a:prstGeom>
          <a:noFill/>
          <a:ln w="9525">
            <a:noFill/>
            <a:miter lim="800000"/>
            <a:headEnd/>
            <a:tailEnd/>
          </a:ln>
        </p:spPr>
        <p:txBody>
          <a:bodyPr>
            <a:spAutoFit/>
          </a:bodyPr>
          <a:lstStyle/>
          <a:p>
            <a:r>
              <a:rPr lang="en-US" dirty="0">
                <a:latin typeface="Franklin Gothic Book" pitchFamily="34" charset="0"/>
              </a:rPr>
              <a:t>Controller </a:t>
            </a:r>
            <a:r>
              <a:rPr lang="en-US" dirty="0" smtClean="0">
                <a:latin typeface="Franklin Gothic Book" pitchFamily="34" charset="0"/>
              </a:rPr>
              <a:t>board</a:t>
            </a:r>
            <a:endParaRPr lang="en-US" dirty="0">
              <a:latin typeface="Franklin Gothic Book" pitchFamily="34" charset="0"/>
            </a:endParaRPr>
          </a:p>
        </p:txBody>
      </p:sp>
      <p:pic>
        <p:nvPicPr>
          <p:cNvPr id="5" name="Picture 4" descr="IMG_3763s.jpg"/>
          <p:cNvPicPr>
            <a:picLocks noChangeAspect="1"/>
          </p:cNvPicPr>
          <p:nvPr/>
        </p:nvPicPr>
        <p:blipFill>
          <a:blip r:embed="rId3" cstate="print"/>
          <a:srcRect l="21000"/>
          <a:stretch>
            <a:fillRect/>
          </a:stretch>
        </p:blipFill>
        <p:spPr>
          <a:xfrm>
            <a:off x="609600" y="1447800"/>
            <a:ext cx="4815840" cy="4572000"/>
          </a:xfrm>
          <a:prstGeom prst="rect">
            <a:avLst/>
          </a:prstGeom>
        </p:spPr>
      </p:pic>
      <p:sp>
        <p:nvSpPr>
          <p:cNvPr id="7" name="TextBox 6"/>
          <p:cNvSpPr txBox="1"/>
          <p:nvPr/>
        </p:nvSpPr>
        <p:spPr>
          <a:xfrm>
            <a:off x="5791201" y="4191000"/>
            <a:ext cx="3124200" cy="2031325"/>
          </a:xfrm>
          <a:prstGeom prst="rect">
            <a:avLst/>
          </a:prstGeom>
          <a:noFill/>
        </p:spPr>
        <p:txBody>
          <a:bodyPr wrap="square" rtlCol="0">
            <a:spAutoFit/>
          </a:bodyPr>
          <a:lstStyle/>
          <a:p>
            <a:r>
              <a:rPr lang="en-US" sz="1400" dirty="0" smtClean="0"/>
              <a:t>Embedded computer with OS</a:t>
            </a:r>
          </a:p>
          <a:p>
            <a:pPr>
              <a:buFont typeface="Arial" pitchFamily="34" charset="0"/>
              <a:buChar char="•"/>
            </a:pPr>
            <a:r>
              <a:rPr lang="en-US" sz="1400" dirty="0" smtClean="0"/>
              <a:t>Ethernet, wireless Ethernet, Bluetooth etc…</a:t>
            </a:r>
          </a:p>
          <a:p>
            <a:pPr>
              <a:buFont typeface="Arial" pitchFamily="34" charset="0"/>
              <a:buChar char="•"/>
            </a:pPr>
            <a:r>
              <a:rPr lang="en-US" sz="1400" dirty="0" smtClean="0"/>
              <a:t>Substantial on-board processing power available</a:t>
            </a:r>
          </a:p>
          <a:p>
            <a:pPr>
              <a:buFont typeface="Arial" pitchFamily="34" charset="0"/>
              <a:buChar char="•"/>
            </a:pPr>
            <a:r>
              <a:rPr lang="en-US" sz="1400" dirty="0" smtClean="0"/>
              <a:t>Can be aware of and apply calibration</a:t>
            </a:r>
          </a:p>
          <a:p>
            <a:pPr>
              <a:buFont typeface="Arial" pitchFamily="34" charset="0"/>
              <a:buChar char="•"/>
            </a:pPr>
            <a:r>
              <a:rPr lang="en-US" sz="1400" dirty="0" smtClean="0"/>
              <a:t>Large (or multiple) software applications possible</a:t>
            </a:r>
            <a:endParaRPr lang="en-US" sz="1400" dirty="0"/>
          </a:p>
        </p:txBody>
      </p:sp>
    </p:spTree>
    <p:extLst>
      <p:ext uri="{BB962C8B-B14F-4D97-AF65-F5344CB8AC3E}">
        <p14:creationId xmlns:p14="http://schemas.microsoft.com/office/powerpoint/2010/main" val="39413177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r>
              <a:rPr lang="en-US" dirty="0"/>
              <a:t>Gumstix </a:t>
            </a:r>
            <a:r>
              <a:rPr lang="en-US" dirty="0" err="1"/>
              <a:t>Verdex</a:t>
            </a:r>
            <a:r>
              <a:rPr lang="en-US" dirty="0"/>
              <a:t> XM4</a:t>
            </a:r>
          </a:p>
        </p:txBody>
      </p:sp>
      <p:pic>
        <p:nvPicPr>
          <p:cNvPr id="6148" name="Picture 4" descr="gumstix_front_v2"/>
          <p:cNvPicPr>
            <a:picLocks noChangeAspect="1" noChangeArrowheads="1"/>
          </p:cNvPicPr>
          <p:nvPr/>
        </p:nvPicPr>
        <p:blipFill>
          <a:blip r:embed="rId2" cstate="print"/>
          <a:srcRect l="4114" t="10944" r="4114" b="10944"/>
          <a:stretch>
            <a:fillRect/>
          </a:stretch>
        </p:blipFill>
        <p:spPr bwMode="auto">
          <a:xfrm>
            <a:off x="762000" y="2981325"/>
            <a:ext cx="7621588" cy="1930400"/>
          </a:xfrm>
          <a:prstGeom prst="rect">
            <a:avLst/>
          </a:prstGeom>
          <a:noFill/>
          <a:ln w="19050">
            <a:solidFill>
              <a:schemeClr val="tx1"/>
            </a:solidFill>
            <a:miter lim="800000"/>
            <a:headEnd/>
            <a:tailEnd/>
          </a:ln>
        </p:spPr>
      </p:pic>
      <p:sp>
        <p:nvSpPr>
          <p:cNvPr id="6151" name="Oval 7"/>
          <p:cNvSpPr>
            <a:spLocks noChangeArrowheads="1"/>
          </p:cNvSpPr>
          <p:nvPr/>
        </p:nvSpPr>
        <p:spPr bwMode="auto">
          <a:xfrm>
            <a:off x="3409950" y="3352800"/>
            <a:ext cx="1371600" cy="1371600"/>
          </a:xfrm>
          <a:prstGeom prst="ellipse">
            <a:avLst/>
          </a:prstGeom>
          <a:noFill/>
          <a:ln w="38100">
            <a:solidFill>
              <a:srgbClr val="FF0000"/>
            </a:solidFill>
            <a:round/>
            <a:headEnd/>
            <a:tailEnd/>
          </a:ln>
          <a:effectLst/>
        </p:spPr>
        <p:txBody>
          <a:bodyPr wrap="none" anchor="ctr"/>
          <a:lstStyle/>
          <a:p>
            <a:endParaRPr lang="en-US"/>
          </a:p>
        </p:txBody>
      </p:sp>
      <p:sp>
        <p:nvSpPr>
          <p:cNvPr id="6152" name="Line 8"/>
          <p:cNvSpPr>
            <a:spLocks noChangeShapeType="1"/>
          </p:cNvSpPr>
          <p:nvPr/>
        </p:nvSpPr>
        <p:spPr bwMode="auto">
          <a:xfrm>
            <a:off x="4114800" y="4724400"/>
            <a:ext cx="76200" cy="838200"/>
          </a:xfrm>
          <a:prstGeom prst="line">
            <a:avLst/>
          </a:prstGeom>
          <a:noFill/>
          <a:ln w="38100">
            <a:solidFill>
              <a:srgbClr val="FF0000"/>
            </a:solidFill>
            <a:round/>
            <a:headEnd/>
            <a:tailEnd/>
          </a:ln>
          <a:effectLst/>
        </p:spPr>
        <p:txBody>
          <a:bodyPr/>
          <a:lstStyle/>
          <a:p>
            <a:endParaRPr lang="en-US"/>
          </a:p>
        </p:txBody>
      </p:sp>
      <p:sp>
        <p:nvSpPr>
          <p:cNvPr id="6153" name="Text Box 9"/>
          <p:cNvSpPr txBox="1">
            <a:spLocks noChangeArrowheads="1"/>
          </p:cNvSpPr>
          <p:nvPr/>
        </p:nvSpPr>
        <p:spPr bwMode="auto">
          <a:xfrm>
            <a:off x="2478088" y="5638800"/>
            <a:ext cx="3394075" cy="650875"/>
          </a:xfrm>
          <a:prstGeom prst="rect">
            <a:avLst/>
          </a:prstGeom>
          <a:noFill/>
          <a:ln w="9525">
            <a:solidFill>
              <a:srgbClr val="FF0000"/>
            </a:solidFill>
            <a:miter lim="800000"/>
            <a:headEnd/>
            <a:tailEnd/>
          </a:ln>
          <a:effectLst/>
        </p:spPr>
        <p:txBody>
          <a:bodyPr wrap="none">
            <a:spAutoFit/>
          </a:bodyPr>
          <a:lstStyle/>
          <a:p>
            <a:pPr algn="ctr"/>
            <a:r>
              <a:rPr lang="en-US" b="1">
                <a:solidFill>
                  <a:srgbClr val="FF0000"/>
                </a:solidFill>
              </a:rPr>
              <a:t>Marvell (Intel) XScale PXA270</a:t>
            </a:r>
            <a:br>
              <a:rPr lang="en-US" b="1">
                <a:solidFill>
                  <a:srgbClr val="FF0000"/>
                </a:solidFill>
              </a:rPr>
            </a:br>
            <a:r>
              <a:rPr lang="en-US" b="1">
                <a:solidFill>
                  <a:srgbClr val="FF0000"/>
                </a:solidFill>
              </a:rPr>
              <a:t>400MHz ARM based CPU</a:t>
            </a:r>
          </a:p>
        </p:txBody>
      </p:sp>
      <p:sp>
        <p:nvSpPr>
          <p:cNvPr id="6155" name="Oval 11"/>
          <p:cNvSpPr>
            <a:spLocks noChangeArrowheads="1"/>
          </p:cNvSpPr>
          <p:nvPr/>
        </p:nvSpPr>
        <p:spPr bwMode="auto">
          <a:xfrm>
            <a:off x="5410200" y="3276600"/>
            <a:ext cx="1752600" cy="990600"/>
          </a:xfrm>
          <a:prstGeom prst="ellipse">
            <a:avLst/>
          </a:prstGeom>
          <a:noFill/>
          <a:ln w="38100">
            <a:solidFill>
              <a:srgbClr val="FF0000"/>
            </a:solidFill>
            <a:round/>
            <a:headEnd/>
            <a:tailEnd/>
          </a:ln>
          <a:effectLst/>
        </p:spPr>
        <p:txBody>
          <a:bodyPr wrap="none" anchor="ctr"/>
          <a:lstStyle/>
          <a:p>
            <a:endParaRPr lang="en-US"/>
          </a:p>
        </p:txBody>
      </p:sp>
      <p:sp>
        <p:nvSpPr>
          <p:cNvPr id="6156" name="Line 12"/>
          <p:cNvSpPr>
            <a:spLocks noChangeShapeType="1"/>
          </p:cNvSpPr>
          <p:nvPr/>
        </p:nvSpPr>
        <p:spPr bwMode="auto">
          <a:xfrm>
            <a:off x="533400" y="5943600"/>
            <a:ext cx="0" cy="0"/>
          </a:xfrm>
          <a:prstGeom prst="line">
            <a:avLst/>
          </a:prstGeom>
          <a:noFill/>
          <a:ln w="9525">
            <a:solidFill>
              <a:srgbClr val="FF0000"/>
            </a:solidFill>
            <a:round/>
            <a:headEnd/>
            <a:tailEnd/>
          </a:ln>
          <a:effectLst/>
        </p:spPr>
        <p:txBody>
          <a:bodyPr/>
          <a:lstStyle/>
          <a:p>
            <a:endParaRPr lang="en-US"/>
          </a:p>
        </p:txBody>
      </p:sp>
      <p:sp>
        <p:nvSpPr>
          <p:cNvPr id="6157" name="Line 13"/>
          <p:cNvSpPr>
            <a:spLocks noChangeShapeType="1"/>
          </p:cNvSpPr>
          <p:nvPr/>
        </p:nvSpPr>
        <p:spPr bwMode="auto">
          <a:xfrm flipH="1">
            <a:off x="6553200" y="2362200"/>
            <a:ext cx="1066800" cy="923925"/>
          </a:xfrm>
          <a:prstGeom prst="line">
            <a:avLst/>
          </a:prstGeom>
          <a:noFill/>
          <a:ln w="38100">
            <a:solidFill>
              <a:srgbClr val="FF0000"/>
            </a:solidFill>
            <a:round/>
            <a:headEnd/>
            <a:tailEnd/>
          </a:ln>
          <a:effectLst/>
        </p:spPr>
        <p:txBody>
          <a:bodyPr/>
          <a:lstStyle/>
          <a:p>
            <a:endParaRPr lang="en-US"/>
          </a:p>
        </p:txBody>
      </p:sp>
      <p:sp>
        <p:nvSpPr>
          <p:cNvPr id="6158" name="Text Box 14"/>
          <p:cNvSpPr txBox="1">
            <a:spLocks noChangeArrowheads="1"/>
          </p:cNvSpPr>
          <p:nvPr/>
        </p:nvSpPr>
        <p:spPr bwMode="auto">
          <a:xfrm>
            <a:off x="6918325" y="1909763"/>
            <a:ext cx="1387475" cy="376237"/>
          </a:xfrm>
          <a:prstGeom prst="rect">
            <a:avLst/>
          </a:prstGeom>
          <a:noFill/>
          <a:ln w="9525">
            <a:solidFill>
              <a:srgbClr val="FF0000"/>
            </a:solidFill>
            <a:miter lim="800000"/>
            <a:headEnd/>
            <a:tailEnd/>
          </a:ln>
          <a:effectLst/>
        </p:spPr>
        <p:txBody>
          <a:bodyPr wrap="none">
            <a:spAutoFit/>
          </a:bodyPr>
          <a:lstStyle/>
          <a:p>
            <a:pPr algn="ctr"/>
            <a:r>
              <a:rPr lang="en-US" b="1">
                <a:solidFill>
                  <a:srgbClr val="FF0000"/>
                </a:solidFill>
              </a:rPr>
              <a:t>64MB RAM</a:t>
            </a:r>
          </a:p>
        </p:txBody>
      </p:sp>
      <p:sp>
        <p:nvSpPr>
          <p:cNvPr id="6159" name="Oval 15"/>
          <p:cNvSpPr>
            <a:spLocks noChangeArrowheads="1"/>
          </p:cNvSpPr>
          <p:nvPr/>
        </p:nvSpPr>
        <p:spPr bwMode="auto">
          <a:xfrm>
            <a:off x="7296150" y="3352800"/>
            <a:ext cx="1066800" cy="1066800"/>
          </a:xfrm>
          <a:prstGeom prst="ellipse">
            <a:avLst/>
          </a:prstGeom>
          <a:noFill/>
          <a:ln w="38100">
            <a:solidFill>
              <a:srgbClr val="FF0000"/>
            </a:solidFill>
            <a:round/>
            <a:headEnd/>
            <a:tailEnd/>
          </a:ln>
          <a:effectLst/>
        </p:spPr>
        <p:txBody>
          <a:bodyPr wrap="none" anchor="ctr"/>
          <a:lstStyle/>
          <a:p>
            <a:endParaRPr lang="en-US"/>
          </a:p>
        </p:txBody>
      </p:sp>
      <p:sp>
        <p:nvSpPr>
          <p:cNvPr id="6160" name="Line 16"/>
          <p:cNvSpPr>
            <a:spLocks noChangeShapeType="1"/>
          </p:cNvSpPr>
          <p:nvPr/>
        </p:nvSpPr>
        <p:spPr bwMode="auto">
          <a:xfrm flipH="1">
            <a:off x="7696200" y="4429125"/>
            <a:ext cx="76200" cy="954088"/>
          </a:xfrm>
          <a:prstGeom prst="line">
            <a:avLst/>
          </a:prstGeom>
          <a:noFill/>
          <a:ln w="38100">
            <a:solidFill>
              <a:srgbClr val="FF0000"/>
            </a:solidFill>
            <a:round/>
            <a:headEnd/>
            <a:tailEnd/>
          </a:ln>
          <a:effectLst/>
        </p:spPr>
        <p:txBody>
          <a:bodyPr/>
          <a:lstStyle/>
          <a:p>
            <a:endParaRPr lang="en-US"/>
          </a:p>
        </p:txBody>
      </p:sp>
      <p:sp>
        <p:nvSpPr>
          <p:cNvPr id="6161" name="Text Box 17"/>
          <p:cNvSpPr txBox="1">
            <a:spLocks noChangeArrowheads="1"/>
          </p:cNvSpPr>
          <p:nvPr/>
        </p:nvSpPr>
        <p:spPr bwMode="auto">
          <a:xfrm>
            <a:off x="6970713" y="5443538"/>
            <a:ext cx="1463675" cy="376237"/>
          </a:xfrm>
          <a:prstGeom prst="rect">
            <a:avLst/>
          </a:prstGeom>
          <a:noFill/>
          <a:ln w="9525">
            <a:solidFill>
              <a:srgbClr val="FF0000"/>
            </a:solidFill>
            <a:miter lim="800000"/>
            <a:headEnd/>
            <a:tailEnd/>
          </a:ln>
          <a:effectLst/>
        </p:spPr>
        <p:txBody>
          <a:bodyPr wrap="none">
            <a:spAutoFit/>
          </a:bodyPr>
          <a:lstStyle/>
          <a:p>
            <a:pPr algn="ctr"/>
            <a:r>
              <a:rPr lang="en-US" b="1">
                <a:solidFill>
                  <a:srgbClr val="FF0000"/>
                </a:solidFill>
              </a:rPr>
              <a:t>16MB Flash</a:t>
            </a:r>
          </a:p>
        </p:txBody>
      </p:sp>
      <p:sp>
        <p:nvSpPr>
          <p:cNvPr id="6162" name="Oval 18"/>
          <p:cNvSpPr>
            <a:spLocks noChangeArrowheads="1"/>
          </p:cNvSpPr>
          <p:nvPr/>
        </p:nvSpPr>
        <p:spPr bwMode="auto">
          <a:xfrm>
            <a:off x="1066800" y="2971800"/>
            <a:ext cx="762000" cy="1981200"/>
          </a:xfrm>
          <a:prstGeom prst="ellipse">
            <a:avLst/>
          </a:prstGeom>
          <a:noFill/>
          <a:ln w="38100">
            <a:solidFill>
              <a:srgbClr val="FF0000"/>
            </a:solidFill>
            <a:round/>
            <a:headEnd/>
            <a:tailEnd/>
          </a:ln>
          <a:effectLst/>
        </p:spPr>
        <p:txBody>
          <a:bodyPr wrap="none" anchor="ctr"/>
          <a:lstStyle/>
          <a:p>
            <a:endParaRPr lang="en-US"/>
          </a:p>
        </p:txBody>
      </p:sp>
      <p:sp>
        <p:nvSpPr>
          <p:cNvPr id="6163" name="Line 19"/>
          <p:cNvSpPr>
            <a:spLocks noChangeShapeType="1"/>
          </p:cNvSpPr>
          <p:nvPr/>
        </p:nvSpPr>
        <p:spPr bwMode="auto">
          <a:xfrm flipH="1">
            <a:off x="1600200" y="2590800"/>
            <a:ext cx="450850" cy="457200"/>
          </a:xfrm>
          <a:prstGeom prst="line">
            <a:avLst/>
          </a:prstGeom>
          <a:noFill/>
          <a:ln w="38100">
            <a:solidFill>
              <a:srgbClr val="FF0000"/>
            </a:solidFill>
            <a:round/>
            <a:headEnd/>
            <a:tailEnd/>
          </a:ln>
          <a:effectLst/>
        </p:spPr>
        <p:txBody>
          <a:bodyPr/>
          <a:lstStyle/>
          <a:p>
            <a:endParaRPr lang="en-US"/>
          </a:p>
        </p:txBody>
      </p:sp>
      <p:sp>
        <p:nvSpPr>
          <p:cNvPr id="6164" name="Text Box 20"/>
          <p:cNvSpPr txBox="1">
            <a:spLocks noChangeArrowheads="1"/>
          </p:cNvSpPr>
          <p:nvPr/>
        </p:nvSpPr>
        <p:spPr bwMode="auto">
          <a:xfrm>
            <a:off x="444500" y="1574800"/>
            <a:ext cx="3241675" cy="925513"/>
          </a:xfrm>
          <a:prstGeom prst="rect">
            <a:avLst/>
          </a:prstGeom>
          <a:noFill/>
          <a:ln w="9525">
            <a:solidFill>
              <a:srgbClr val="FF0000"/>
            </a:solidFill>
            <a:miter lim="800000"/>
            <a:headEnd/>
            <a:tailEnd/>
          </a:ln>
          <a:effectLst/>
        </p:spPr>
        <p:txBody>
          <a:bodyPr wrap="none">
            <a:spAutoFit/>
          </a:bodyPr>
          <a:lstStyle/>
          <a:p>
            <a:pPr algn="ctr"/>
            <a:r>
              <a:rPr lang="en-US" b="1">
                <a:solidFill>
                  <a:srgbClr val="FF0000"/>
                </a:solidFill>
              </a:rPr>
              <a:t>60-pin Hirose I/O connector.</a:t>
            </a:r>
            <a:br>
              <a:rPr lang="en-US" b="1">
                <a:solidFill>
                  <a:srgbClr val="FF0000"/>
                </a:solidFill>
              </a:rPr>
            </a:br>
            <a:r>
              <a:rPr lang="en-US" b="1">
                <a:solidFill>
                  <a:srgbClr val="FF0000"/>
                </a:solidFill>
              </a:rPr>
              <a:t>General purpose I/O (GPIO)</a:t>
            </a:r>
            <a:br>
              <a:rPr lang="en-US" b="1">
                <a:solidFill>
                  <a:srgbClr val="FF0000"/>
                </a:solidFill>
              </a:rPr>
            </a:br>
            <a:r>
              <a:rPr lang="en-US" b="1">
                <a:solidFill>
                  <a:srgbClr val="FF0000"/>
                </a:solidFill>
              </a:rPr>
              <a:t>and alternate functions</a:t>
            </a:r>
          </a:p>
        </p:txBody>
      </p:sp>
      <p:sp>
        <p:nvSpPr>
          <p:cNvPr id="6166" name="AutoShape 22"/>
          <p:cNvSpPr>
            <a:spLocks noChangeArrowheads="1"/>
          </p:cNvSpPr>
          <p:nvPr/>
        </p:nvSpPr>
        <p:spPr bwMode="auto">
          <a:xfrm>
            <a:off x="3783013" y="1695450"/>
            <a:ext cx="457200" cy="685800"/>
          </a:xfrm>
          <a:prstGeom prst="rightArrow">
            <a:avLst>
              <a:gd name="adj1" fmla="val 50000"/>
              <a:gd name="adj2" fmla="val 25000"/>
            </a:avLst>
          </a:prstGeom>
          <a:noFill/>
          <a:ln w="19050">
            <a:solidFill>
              <a:schemeClr val="tx1"/>
            </a:solidFill>
            <a:miter lim="800000"/>
            <a:headEnd/>
            <a:tailEnd/>
          </a:ln>
          <a:effectLst/>
        </p:spPr>
        <p:txBody>
          <a:bodyPr wrap="none" anchor="ctr"/>
          <a:lstStyle/>
          <a:p>
            <a:pPr algn="ctr"/>
            <a:endParaRPr lang="en-US"/>
          </a:p>
        </p:txBody>
      </p:sp>
      <p:sp>
        <p:nvSpPr>
          <p:cNvPr id="6167" name="Text Box 23"/>
          <p:cNvSpPr txBox="1">
            <a:spLocks noChangeArrowheads="1"/>
          </p:cNvSpPr>
          <p:nvPr/>
        </p:nvSpPr>
        <p:spPr bwMode="auto">
          <a:xfrm>
            <a:off x="4337050" y="1579563"/>
            <a:ext cx="2216150" cy="915987"/>
          </a:xfrm>
          <a:prstGeom prst="rect">
            <a:avLst/>
          </a:prstGeom>
          <a:noFill/>
          <a:ln w="9525">
            <a:noFill/>
            <a:miter lim="800000"/>
            <a:headEnd/>
            <a:tailEnd/>
          </a:ln>
          <a:effectLst/>
        </p:spPr>
        <p:txBody>
          <a:bodyPr wrap="none">
            <a:spAutoFit/>
          </a:bodyPr>
          <a:lstStyle/>
          <a:p>
            <a:r>
              <a:rPr lang="en-US"/>
              <a:t>Simple Gumstix I/O </a:t>
            </a:r>
            <a:br>
              <a:rPr lang="en-US"/>
            </a:br>
            <a:r>
              <a:rPr lang="en-US"/>
              <a:t>expansion boards </a:t>
            </a:r>
          </a:p>
          <a:p>
            <a:r>
              <a:rPr lang="en-US"/>
              <a:t>or custom board</a:t>
            </a:r>
          </a:p>
        </p:txBody>
      </p:sp>
      <p:sp>
        <p:nvSpPr>
          <p:cNvPr id="6168" name="Text Box 24"/>
          <p:cNvSpPr txBox="1">
            <a:spLocks noChangeArrowheads="1"/>
          </p:cNvSpPr>
          <p:nvPr/>
        </p:nvSpPr>
        <p:spPr bwMode="auto">
          <a:xfrm>
            <a:off x="654050" y="4953000"/>
            <a:ext cx="2012950" cy="304800"/>
          </a:xfrm>
          <a:prstGeom prst="rect">
            <a:avLst/>
          </a:prstGeom>
          <a:noFill/>
          <a:ln w="9525">
            <a:noFill/>
            <a:miter lim="800000"/>
            <a:headEnd/>
            <a:tailEnd/>
          </a:ln>
          <a:effectLst/>
        </p:spPr>
        <p:txBody>
          <a:bodyPr wrap="none">
            <a:spAutoFit/>
          </a:bodyPr>
          <a:lstStyle/>
          <a:p>
            <a:r>
              <a:rPr lang="en-US" sz="1400"/>
              <a:t>Actual size: 8cm </a:t>
            </a:r>
            <a:r>
              <a:rPr lang="en-US" sz="1400">
                <a:cs typeface="Arial" charset="0"/>
              </a:rPr>
              <a:t>× 2cm</a:t>
            </a:r>
          </a:p>
        </p:txBody>
      </p:sp>
      <p:sp>
        <p:nvSpPr>
          <p:cNvPr id="6169" name="Text Box 25"/>
          <p:cNvSpPr txBox="1">
            <a:spLocks noChangeArrowheads="1"/>
          </p:cNvSpPr>
          <p:nvPr/>
        </p:nvSpPr>
        <p:spPr bwMode="auto">
          <a:xfrm>
            <a:off x="228600" y="6262688"/>
            <a:ext cx="1835150" cy="366712"/>
          </a:xfrm>
          <a:prstGeom prst="rect">
            <a:avLst/>
          </a:prstGeom>
          <a:noFill/>
          <a:ln w="9525">
            <a:noFill/>
            <a:miter lim="800000"/>
            <a:headEnd/>
            <a:tailEnd/>
          </a:ln>
          <a:effectLst/>
        </p:spPr>
        <p:txBody>
          <a:bodyPr wrap="none">
            <a:spAutoFit/>
          </a:bodyPr>
          <a:lstStyle/>
          <a:p>
            <a:r>
              <a:rPr lang="en-US" b="1"/>
              <a:t>$129.00 (1 unit)</a:t>
            </a:r>
          </a:p>
        </p:txBody>
      </p:sp>
    </p:spTree>
    <p:extLst>
      <p:ext uri="{BB962C8B-B14F-4D97-AF65-F5344CB8AC3E}">
        <p14:creationId xmlns:p14="http://schemas.microsoft.com/office/powerpoint/2010/main" val="2571773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2" grpId="0" animBg="1"/>
      <p:bldP spid="6153" grpId="0" animBg="1"/>
      <p:bldP spid="6155" grpId="0" animBg="1"/>
      <p:bldP spid="6157" grpId="0" animBg="1"/>
      <p:bldP spid="6158" grpId="0" animBg="1"/>
      <p:bldP spid="6159" grpId="0" animBg="1"/>
      <p:bldP spid="6160" grpId="0" animBg="1"/>
      <p:bldP spid="6161" grpId="0" animBg="1"/>
      <p:bldP spid="6162" grpId="0" animBg="1"/>
      <p:bldP spid="6163" grpId="0" animBg="1"/>
      <p:bldP spid="6164" grpId="0" animBg="1"/>
      <p:bldP spid="6166" grpId="0" animBg="1"/>
      <p:bldP spid="61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5404"/>
            <a:ext cx="8229600" cy="1143000"/>
          </a:xfrm>
        </p:spPr>
        <p:txBody>
          <a:bodyPr/>
          <a:lstStyle/>
          <a:p>
            <a:r>
              <a:rPr lang="en-US" dirty="0"/>
              <a:t>Gumstix expansion boards</a:t>
            </a:r>
          </a:p>
        </p:txBody>
      </p:sp>
      <p:pic>
        <p:nvPicPr>
          <p:cNvPr id="9220" name="Picture 4"/>
          <p:cNvPicPr>
            <a:picLocks noChangeAspect="1" noChangeArrowheads="1"/>
          </p:cNvPicPr>
          <p:nvPr/>
        </p:nvPicPr>
        <p:blipFill>
          <a:blip r:embed="rId2" cstate="print"/>
          <a:srcRect/>
          <a:stretch>
            <a:fillRect/>
          </a:stretch>
        </p:blipFill>
        <p:spPr bwMode="auto">
          <a:xfrm>
            <a:off x="6400800" y="1744663"/>
            <a:ext cx="2286000" cy="2065337"/>
          </a:xfrm>
          <a:prstGeom prst="rect">
            <a:avLst/>
          </a:prstGeom>
          <a:noFill/>
          <a:ln w="9525">
            <a:noFill/>
            <a:miter lim="800000"/>
            <a:headEnd/>
            <a:tailEnd/>
          </a:ln>
          <a:effectLst/>
        </p:spPr>
      </p:pic>
      <p:pic>
        <p:nvPicPr>
          <p:cNvPr id="9221" name="Picture 5"/>
          <p:cNvPicPr>
            <a:picLocks noChangeAspect="1" noChangeArrowheads="1"/>
          </p:cNvPicPr>
          <p:nvPr/>
        </p:nvPicPr>
        <p:blipFill>
          <a:blip r:embed="rId3" cstate="print"/>
          <a:srcRect/>
          <a:stretch>
            <a:fillRect/>
          </a:stretch>
        </p:blipFill>
        <p:spPr bwMode="auto">
          <a:xfrm>
            <a:off x="457200" y="1744663"/>
            <a:ext cx="2286000" cy="2065337"/>
          </a:xfrm>
          <a:prstGeom prst="rect">
            <a:avLst/>
          </a:prstGeom>
          <a:noFill/>
          <a:ln w="9525">
            <a:noFill/>
            <a:miter lim="800000"/>
            <a:headEnd/>
            <a:tailEnd/>
          </a:ln>
          <a:effectLst/>
        </p:spPr>
      </p:pic>
      <p:pic>
        <p:nvPicPr>
          <p:cNvPr id="9223" name="Picture 7"/>
          <p:cNvPicPr>
            <a:picLocks noChangeAspect="1" noChangeArrowheads="1"/>
          </p:cNvPicPr>
          <p:nvPr/>
        </p:nvPicPr>
        <p:blipFill>
          <a:blip r:embed="rId4" cstate="print"/>
          <a:srcRect/>
          <a:stretch>
            <a:fillRect/>
          </a:stretch>
        </p:blipFill>
        <p:spPr bwMode="auto">
          <a:xfrm>
            <a:off x="457200" y="4419600"/>
            <a:ext cx="2286000" cy="2065338"/>
          </a:xfrm>
          <a:prstGeom prst="rect">
            <a:avLst/>
          </a:prstGeom>
          <a:noFill/>
          <a:ln w="9525">
            <a:noFill/>
            <a:miter lim="800000"/>
            <a:headEnd/>
            <a:tailEnd/>
          </a:ln>
          <a:effectLst/>
        </p:spPr>
      </p:pic>
      <p:pic>
        <p:nvPicPr>
          <p:cNvPr id="9224" name="Picture 8"/>
          <p:cNvPicPr>
            <a:picLocks noChangeAspect="1" noChangeArrowheads="1"/>
          </p:cNvPicPr>
          <p:nvPr/>
        </p:nvPicPr>
        <p:blipFill>
          <a:blip r:embed="rId5" cstate="print"/>
          <a:srcRect/>
          <a:stretch>
            <a:fillRect/>
          </a:stretch>
        </p:blipFill>
        <p:spPr bwMode="auto">
          <a:xfrm>
            <a:off x="6400800" y="4419600"/>
            <a:ext cx="2286000" cy="2065338"/>
          </a:xfrm>
          <a:prstGeom prst="rect">
            <a:avLst/>
          </a:prstGeom>
          <a:noFill/>
          <a:ln w="9525">
            <a:noFill/>
            <a:miter lim="800000"/>
            <a:headEnd/>
            <a:tailEnd/>
          </a:ln>
          <a:effectLst/>
        </p:spPr>
      </p:pic>
      <p:pic>
        <p:nvPicPr>
          <p:cNvPr id="9225" name="Picture 9"/>
          <p:cNvPicPr>
            <a:picLocks noChangeAspect="1" noChangeArrowheads="1"/>
          </p:cNvPicPr>
          <p:nvPr/>
        </p:nvPicPr>
        <p:blipFill>
          <a:blip r:embed="rId6" cstate="print"/>
          <a:srcRect/>
          <a:stretch>
            <a:fillRect/>
          </a:stretch>
        </p:blipFill>
        <p:spPr bwMode="auto">
          <a:xfrm>
            <a:off x="3429000" y="1744663"/>
            <a:ext cx="2286000" cy="2065337"/>
          </a:xfrm>
          <a:prstGeom prst="rect">
            <a:avLst/>
          </a:prstGeom>
          <a:noFill/>
          <a:ln w="9525">
            <a:noFill/>
            <a:miter lim="800000"/>
            <a:headEnd/>
            <a:tailEnd/>
          </a:ln>
          <a:effectLst/>
        </p:spPr>
      </p:pic>
      <p:pic>
        <p:nvPicPr>
          <p:cNvPr id="9226" name="Picture 10"/>
          <p:cNvPicPr>
            <a:picLocks noChangeAspect="1" noChangeArrowheads="1"/>
          </p:cNvPicPr>
          <p:nvPr/>
        </p:nvPicPr>
        <p:blipFill>
          <a:blip r:embed="rId7" cstate="print"/>
          <a:srcRect/>
          <a:stretch>
            <a:fillRect/>
          </a:stretch>
        </p:blipFill>
        <p:spPr bwMode="auto">
          <a:xfrm>
            <a:off x="3429000" y="4419600"/>
            <a:ext cx="2286000" cy="2065338"/>
          </a:xfrm>
          <a:prstGeom prst="rect">
            <a:avLst/>
          </a:prstGeom>
          <a:noFill/>
          <a:ln w="9525">
            <a:noFill/>
            <a:miter lim="800000"/>
            <a:headEnd/>
            <a:tailEnd/>
          </a:ln>
          <a:effectLst/>
        </p:spPr>
      </p:pic>
      <p:sp>
        <p:nvSpPr>
          <p:cNvPr id="9227" name="Text Box 11"/>
          <p:cNvSpPr txBox="1">
            <a:spLocks noChangeArrowheads="1"/>
          </p:cNvSpPr>
          <p:nvPr/>
        </p:nvSpPr>
        <p:spPr bwMode="auto">
          <a:xfrm>
            <a:off x="533400" y="3367088"/>
            <a:ext cx="882650" cy="366712"/>
          </a:xfrm>
          <a:prstGeom prst="rect">
            <a:avLst/>
          </a:prstGeom>
          <a:noFill/>
          <a:ln w="9525">
            <a:noFill/>
            <a:miter lim="800000"/>
            <a:headEnd/>
            <a:tailEnd/>
          </a:ln>
          <a:effectLst/>
        </p:spPr>
        <p:txBody>
          <a:bodyPr wrap="none">
            <a:spAutoFit/>
          </a:bodyPr>
          <a:lstStyle/>
          <a:p>
            <a:r>
              <a:rPr lang="en-US" b="1"/>
              <a:t>$27.50</a:t>
            </a:r>
          </a:p>
        </p:txBody>
      </p:sp>
      <p:sp>
        <p:nvSpPr>
          <p:cNvPr id="9228" name="Text Box 12"/>
          <p:cNvSpPr txBox="1">
            <a:spLocks noChangeArrowheads="1"/>
          </p:cNvSpPr>
          <p:nvPr/>
        </p:nvSpPr>
        <p:spPr bwMode="auto">
          <a:xfrm>
            <a:off x="5029200" y="3367088"/>
            <a:ext cx="882650" cy="366712"/>
          </a:xfrm>
          <a:prstGeom prst="rect">
            <a:avLst/>
          </a:prstGeom>
          <a:noFill/>
          <a:ln w="9525">
            <a:noFill/>
            <a:miter lim="800000"/>
            <a:headEnd/>
            <a:tailEnd/>
          </a:ln>
          <a:effectLst/>
        </p:spPr>
        <p:txBody>
          <a:bodyPr wrap="none">
            <a:spAutoFit/>
          </a:bodyPr>
          <a:lstStyle/>
          <a:p>
            <a:r>
              <a:rPr lang="en-US" b="1"/>
              <a:t>$40.00</a:t>
            </a:r>
          </a:p>
        </p:txBody>
      </p:sp>
      <p:sp>
        <p:nvSpPr>
          <p:cNvPr id="9229" name="Text Box 13"/>
          <p:cNvSpPr txBox="1">
            <a:spLocks noChangeArrowheads="1"/>
          </p:cNvSpPr>
          <p:nvPr/>
        </p:nvSpPr>
        <p:spPr bwMode="auto">
          <a:xfrm>
            <a:off x="7848600" y="1766888"/>
            <a:ext cx="882650" cy="366712"/>
          </a:xfrm>
          <a:prstGeom prst="rect">
            <a:avLst/>
          </a:prstGeom>
          <a:noFill/>
          <a:ln w="9525">
            <a:noFill/>
            <a:miter lim="800000"/>
            <a:headEnd/>
            <a:tailEnd/>
          </a:ln>
          <a:effectLst/>
        </p:spPr>
        <p:txBody>
          <a:bodyPr wrap="none">
            <a:spAutoFit/>
          </a:bodyPr>
          <a:lstStyle/>
          <a:p>
            <a:r>
              <a:rPr lang="en-US" b="1"/>
              <a:t>$25.00</a:t>
            </a:r>
          </a:p>
        </p:txBody>
      </p:sp>
      <p:sp>
        <p:nvSpPr>
          <p:cNvPr id="9230" name="Text Box 14"/>
          <p:cNvSpPr txBox="1">
            <a:spLocks noChangeArrowheads="1"/>
          </p:cNvSpPr>
          <p:nvPr/>
        </p:nvSpPr>
        <p:spPr bwMode="auto">
          <a:xfrm>
            <a:off x="1828800" y="6186488"/>
            <a:ext cx="882650" cy="366712"/>
          </a:xfrm>
          <a:prstGeom prst="rect">
            <a:avLst/>
          </a:prstGeom>
          <a:noFill/>
          <a:ln w="9525">
            <a:noFill/>
            <a:miter lim="800000"/>
            <a:headEnd/>
            <a:tailEnd/>
          </a:ln>
          <a:effectLst/>
        </p:spPr>
        <p:txBody>
          <a:bodyPr wrap="none">
            <a:spAutoFit/>
          </a:bodyPr>
          <a:lstStyle/>
          <a:p>
            <a:r>
              <a:rPr lang="en-US" b="1"/>
              <a:t>$65.00</a:t>
            </a:r>
          </a:p>
        </p:txBody>
      </p:sp>
      <p:sp>
        <p:nvSpPr>
          <p:cNvPr id="9231" name="Text Box 15"/>
          <p:cNvSpPr txBox="1">
            <a:spLocks noChangeArrowheads="1"/>
          </p:cNvSpPr>
          <p:nvPr/>
        </p:nvSpPr>
        <p:spPr bwMode="auto">
          <a:xfrm>
            <a:off x="4953000" y="4267200"/>
            <a:ext cx="1009650" cy="366713"/>
          </a:xfrm>
          <a:prstGeom prst="rect">
            <a:avLst/>
          </a:prstGeom>
          <a:noFill/>
          <a:ln w="9525">
            <a:noFill/>
            <a:miter lim="800000"/>
            <a:headEnd/>
            <a:tailEnd/>
          </a:ln>
          <a:effectLst/>
        </p:spPr>
        <p:txBody>
          <a:bodyPr wrap="none">
            <a:spAutoFit/>
          </a:bodyPr>
          <a:lstStyle/>
          <a:p>
            <a:r>
              <a:rPr lang="en-US" b="1"/>
              <a:t>$130.00</a:t>
            </a:r>
          </a:p>
        </p:txBody>
      </p:sp>
      <p:sp>
        <p:nvSpPr>
          <p:cNvPr id="9232" name="Text Box 16"/>
          <p:cNvSpPr txBox="1">
            <a:spLocks noChangeArrowheads="1"/>
          </p:cNvSpPr>
          <p:nvPr/>
        </p:nvSpPr>
        <p:spPr bwMode="auto">
          <a:xfrm>
            <a:off x="7956550" y="6186488"/>
            <a:ext cx="882650" cy="366712"/>
          </a:xfrm>
          <a:prstGeom prst="rect">
            <a:avLst/>
          </a:prstGeom>
          <a:noFill/>
          <a:ln w="9525">
            <a:noFill/>
            <a:miter lim="800000"/>
            <a:headEnd/>
            <a:tailEnd/>
          </a:ln>
          <a:effectLst/>
        </p:spPr>
        <p:txBody>
          <a:bodyPr wrap="none">
            <a:spAutoFit/>
          </a:bodyPr>
          <a:lstStyle/>
          <a:p>
            <a:r>
              <a:rPr lang="en-US" b="1"/>
              <a:t>$99.00</a:t>
            </a:r>
          </a:p>
        </p:txBody>
      </p:sp>
      <p:sp>
        <p:nvSpPr>
          <p:cNvPr id="9236" name="Text Box 20"/>
          <p:cNvSpPr txBox="1">
            <a:spLocks noChangeArrowheads="1"/>
          </p:cNvSpPr>
          <p:nvPr/>
        </p:nvSpPr>
        <p:spPr bwMode="auto">
          <a:xfrm>
            <a:off x="7162800" y="6583363"/>
            <a:ext cx="1984375" cy="274637"/>
          </a:xfrm>
          <a:prstGeom prst="rect">
            <a:avLst/>
          </a:prstGeom>
          <a:noFill/>
          <a:ln w="9525">
            <a:noFill/>
            <a:miter lim="800000"/>
            <a:headEnd/>
            <a:tailEnd/>
          </a:ln>
          <a:effectLst/>
        </p:spPr>
        <p:txBody>
          <a:bodyPr wrap="none">
            <a:spAutoFit/>
          </a:bodyPr>
          <a:lstStyle/>
          <a:p>
            <a:r>
              <a:rPr lang="en-US" sz="1200" b="1"/>
              <a:t>Single unit prices shown</a:t>
            </a:r>
          </a:p>
        </p:txBody>
      </p:sp>
    </p:spTree>
    <p:extLst>
      <p:ext uri="{BB962C8B-B14F-4D97-AF65-F5344CB8AC3E}">
        <p14:creationId xmlns:p14="http://schemas.microsoft.com/office/powerpoint/2010/main" val="32376023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98797"/>
            <a:ext cx="8229600" cy="1059070"/>
          </a:xfrm>
        </p:spPr>
        <p:txBody>
          <a:bodyPr/>
          <a:lstStyle/>
          <a:p>
            <a:r>
              <a:rPr lang="en-US" dirty="0"/>
              <a:t>Mirror control board</a:t>
            </a:r>
          </a:p>
        </p:txBody>
      </p:sp>
      <p:pic>
        <p:nvPicPr>
          <p:cNvPr id="15365" name="Picture 5" descr="ucla_control"/>
          <p:cNvPicPr>
            <a:picLocks noChangeAspect="1" noChangeArrowheads="1"/>
          </p:cNvPicPr>
          <p:nvPr/>
        </p:nvPicPr>
        <p:blipFill>
          <a:blip r:embed="rId2" cstate="print"/>
          <a:srcRect/>
          <a:stretch>
            <a:fillRect/>
          </a:stretch>
        </p:blipFill>
        <p:spPr bwMode="auto">
          <a:xfrm>
            <a:off x="1371600" y="1905000"/>
            <a:ext cx="6400800" cy="4476750"/>
          </a:xfrm>
          <a:prstGeom prst="rect">
            <a:avLst/>
          </a:prstGeom>
          <a:noFill/>
          <a:ln w="19050">
            <a:solidFill>
              <a:schemeClr val="tx1"/>
            </a:solidFill>
            <a:miter lim="800000"/>
            <a:headEnd/>
            <a:tailEnd/>
          </a:ln>
        </p:spPr>
      </p:pic>
      <p:sp>
        <p:nvSpPr>
          <p:cNvPr id="15366" name="Oval 6"/>
          <p:cNvSpPr>
            <a:spLocks noChangeArrowheads="1"/>
          </p:cNvSpPr>
          <p:nvPr/>
        </p:nvSpPr>
        <p:spPr bwMode="auto">
          <a:xfrm>
            <a:off x="1724025" y="2209800"/>
            <a:ext cx="866775" cy="1676400"/>
          </a:xfrm>
          <a:prstGeom prst="ellipse">
            <a:avLst/>
          </a:prstGeom>
          <a:noFill/>
          <a:ln w="38100">
            <a:solidFill>
              <a:srgbClr val="FF0000"/>
            </a:solidFill>
            <a:round/>
            <a:headEnd/>
            <a:tailEnd/>
          </a:ln>
          <a:effectLst/>
        </p:spPr>
        <p:txBody>
          <a:bodyPr wrap="none" anchor="ctr"/>
          <a:lstStyle/>
          <a:p>
            <a:endParaRPr lang="en-US"/>
          </a:p>
        </p:txBody>
      </p:sp>
      <p:sp>
        <p:nvSpPr>
          <p:cNvPr id="15367" name="Line 7"/>
          <p:cNvSpPr>
            <a:spLocks noChangeShapeType="1"/>
          </p:cNvSpPr>
          <p:nvPr/>
        </p:nvSpPr>
        <p:spPr bwMode="auto">
          <a:xfrm flipH="1">
            <a:off x="2438400" y="1905000"/>
            <a:ext cx="1371600" cy="495300"/>
          </a:xfrm>
          <a:prstGeom prst="line">
            <a:avLst/>
          </a:prstGeom>
          <a:noFill/>
          <a:ln w="38100">
            <a:solidFill>
              <a:srgbClr val="FF0000"/>
            </a:solidFill>
            <a:round/>
            <a:headEnd/>
            <a:tailEnd/>
          </a:ln>
          <a:effectLst/>
        </p:spPr>
        <p:txBody>
          <a:bodyPr/>
          <a:lstStyle/>
          <a:p>
            <a:endParaRPr lang="en-US"/>
          </a:p>
        </p:txBody>
      </p:sp>
      <p:sp>
        <p:nvSpPr>
          <p:cNvPr id="15368" name="Text Box 8"/>
          <p:cNvSpPr txBox="1">
            <a:spLocks noChangeArrowheads="1"/>
          </p:cNvSpPr>
          <p:nvPr/>
        </p:nvSpPr>
        <p:spPr bwMode="auto">
          <a:xfrm>
            <a:off x="2495550" y="1452563"/>
            <a:ext cx="2581275" cy="376237"/>
          </a:xfrm>
          <a:prstGeom prst="rect">
            <a:avLst/>
          </a:prstGeom>
          <a:noFill/>
          <a:ln w="9525">
            <a:solidFill>
              <a:srgbClr val="FF0000"/>
            </a:solidFill>
            <a:miter lim="800000"/>
            <a:headEnd/>
            <a:tailEnd/>
          </a:ln>
          <a:effectLst/>
        </p:spPr>
        <p:txBody>
          <a:bodyPr wrap="none">
            <a:spAutoFit/>
          </a:bodyPr>
          <a:lstStyle/>
          <a:p>
            <a:pPr algn="ctr"/>
            <a:r>
              <a:rPr lang="en-US" b="1">
                <a:solidFill>
                  <a:srgbClr val="FF0000"/>
                </a:solidFill>
              </a:rPr>
              <a:t>Stepper motor drivers</a:t>
            </a:r>
          </a:p>
        </p:txBody>
      </p:sp>
      <p:sp>
        <p:nvSpPr>
          <p:cNvPr id="15376" name="Oval 16"/>
          <p:cNvSpPr>
            <a:spLocks noChangeArrowheads="1"/>
          </p:cNvSpPr>
          <p:nvPr/>
        </p:nvSpPr>
        <p:spPr bwMode="auto">
          <a:xfrm>
            <a:off x="6734175" y="5105400"/>
            <a:ext cx="657225" cy="1066800"/>
          </a:xfrm>
          <a:prstGeom prst="ellipse">
            <a:avLst/>
          </a:prstGeom>
          <a:noFill/>
          <a:ln w="38100">
            <a:solidFill>
              <a:srgbClr val="FF0000"/>
            </a:solidFill>
            <a:round/>
            <a:headEnd/>
            <a:tailEnd/>
          </a:ln>
          <a:effectLst/>
        </p:spPr>
        <p:txBody>
          <a:bodyPr wrap="none" anchor="ctr"/>
          <a:lstStyle/>
          <a:p>
            <a:endParaRPr lang="en-US"/>
          </a:p>
        </p:txBody>
      </p:sp>
      <p:sp>
        <p:nvSpPr>
          <p:cNvPr id="15377" name="Line 17"/>
          <p:cNvSpPr>
            <a:spLocks noChangeShapeType="1"/>
          </p:cNvSpPr>
          <p:nvPr/>
        </p:nvSpPr>
        <p:spPr bwMode="auto">
          <a:xfrm flipV="1">
            <a:off x="6477000" y="6019800"/>
            <a:ext cx="381000" cy="381000"/>
          </a:xfrm>
          <a:prstGeom prst="line">
            <a:avLst/>
          </a:prstGeom>
          <a:noFill/>
          <a:ln w="38100">
            <a:solidFill>
              <a:srgbClr val="FF0000"/>
            </a:solidFill>
            <a:round/>
            <a:headEnd/>
            <a:tailEnd/>
          </a:ln>
          <a:effectLst/>
        </p:spPr>
        <p:txBody>
          <a:bodyPr/>
          <a:lstStyle/>
          <a:p>
            <a:endParaRPr lang="en-US"/>
          </a:p>
        </p:txBody>
      </p:sp>
      <p:sp>
        <p:nvSpPr>
          <p:cNvPr id="15378" name="Text Box 18"/>
          <p:cNvSpPr txBox="1">
            <a:spLocks noChangeArrowheads="1"/>
          </p:cNvSpPr>
          <p:nvPr/>
        </p:nvSpPr>
        <p:spPr bwMode="auto">
          <a:xfrm>
            <a:off x="4441825" y="6448425"/>
            <a:ext cx="4625975" cy="376238"/>
          </a:xfrm>
          <a:prstGeom prst="rect">
            <a:avLst/>
          </a:prstGeom>
          <a:noFill/>
          <a:ln w="9525">
            <a:solidFill>
              <a:srgbClr val="FF0000"/>
            </a:solidFill>
            <a:miter lim="800000"/>
            <a:headEnd/>
            <a:tailEnd/>
          </a:ln>
          <a:effectLst/>
        </p:spPr>
        <p:txBody>
          <a:bodyPr wrap="none">
            <a:spAutoFit/>
          </a:bodyPr>
          <a:lstStyle/>
          <a:p>
            <a:pPr algn="ctr"/>
            <a:r>
              <a:rPr lang="en-US" b="1">
                <a:solidFill>
                  <a:srgbClr val="FF0000"/>
                </a:solidFill>
              </a:rPr>
              <a:t>ADCs for encoders and position sensors</a:t>
            </a:r>
          </a:p>
        </p:txBody>
      </p:sp>
      <p:sp>
        <p:nvSpPr>
          <p:cNvPr id="15379" name="Oval 19"/>
          <p:cNvSpPr>
            <a:spLocks noChangeArrowheads="1"/>
          </p:cNvSpPr>
          <p:nvPr/>
        </p:nvSpPr>
        <p:spPr bwMode="auto">
          <a:xfrm>
            <a:off x="1447800" y="5486400"/>
            <a:ext cx="1295400" cy="685800"/>
          </a:xfrm>
          <a:prstGeom prst="ellipse">
            <a:avLst/>
          </a:prstGeom>
          <a:noFill/>
          <a:ln w="38100">
            <a:solidFill>
              <a:srgbClr val="FF0000"/>
            </a:solidFill>
            <a:round/>
            <a:headEnd/>
            <a:tailEnd/>
          </a:ln>
          <a:effectLst/>
        </p:spPr>
        <p:txBody>
          <a:bodyPr wrap="none" anchor="ctr"/>
          <a:lstStyle/>
          <a:p>
            <a:endParaRPr lang="en-US"/>
          </a:p>
        </p:txBody>
      </p:sp>
      <p:sp>
        <p:nvSpPr>
          <p:cNvPr id="15380" name="Line 20"/>
          <p:cNvSpPr>
            <a:spLocks noChangeShapeType="1"/>
          </p:cNvSpPr>
          <p:nvPr/>
        </p:nvSpPr>
        <p:spPr bwMode="auto">
          <a:xfrm>
            <a:off x="685800" y="5257800"/>
            <a:ext cx="838200" cy="381000"/>
          </a:xfrm>
          <a:prstGeom prst="line">
            <a:avLst/>
          </a:prstGeom>
          <a:noFill/>
          <a:ln w="38100">
            <a:solidFill>
              <a:srgbClr val="FF0000"/>
            </a:solidFill>
            <a:round/>
            <a:headEnd/>
            <a:tailEnd/>
          </a:ln>
          <a:effectLst/>
        </p:spPr>
        <p:txBody>
          <a:bodyPr/>
          <a:lstStyle/>
          <a:p>
            <a:endParaRPr lang="en-US"/>
          </a:p>
        </p:txBody>
      </p:sp>
      <p:sp>
        <p:nvSpPr>
          <p:cNvPr id="15381" name="Text Box 21"/>
          <p:cNvSpPr txBox="1">
            <a:spLocks noChangeArrowheads="1"/>
          </p:cNvSpPr>
          <p:nvPr/>
        </p:nvSpPr>
        <p:spPr bwMode="auto">
          <a:xfrm>
            <a:off x="123825" y="4267200"/>
            <a:ext cx="1095375" cy="925513"/>
          </a:xfrm>
          <a:prstGeom prst="rect">
            <a:avLst/>
          </a:prstGeom>
          <a:noFill/>
          <a:ln w="9525">
            <a:solidFill>
              <a:srgbClr val="FF0000"/>
            </a:solidFill>
            <a:miter lim="800000"/>
            <a:headEnd/>
            <a:tailEnd/>
          </a:ln>
          <a:effectLst/>
        </p:spPr>
        <p:txBody>
          <a:bodyPr wrap="none">
            <a:spAutoFit/>
          </a:bodyPr>
          <a:lstStyle/>
          <a:p>
            <a:pPr algn="ctr"/>
            <a:r>
              <a:rPr lang="en-US" b="1">
                <a:solidFill>
                  <a:srgbClr val="FF0000"/>
                </a:solidFill>
              </a:rPr>
              <a:t>Console</a:t>
            </a:r>
            <a:br>
              <a:rPr lang="en-US" b="1">
                <a:solidFill>
                  <a:srgbClr val="FF0000"/>
                </a:solidFill>
              </a:rPr>
            </a:br>
            <a:r>
              <a:rPr lang="en-US" b="1">
                <a:solidFill>
                  <a:srgbClr val="FF0000"/>
                </a:solidFill>
              </a:rPr>
              <a:t>serial</a:t>
            </a:r>
            <a:br>
              <a:rPr lang="en-US" b="1">
                <a:solidFill>
                  <a:srgbClr val="FF0000"/>
                </a:solidFill>
              </a:rPr>
            </a:br>
            <a:r>
              <a:rPr lang="en-US" b="1">
                <a:solidFill>
                  <a:srgbClr val="FF0000"/>
                </a:solidFill>
              </a:rPr>
              <a:t>port</a:t>
            </a:r>
          </a:p>
        </p:txBody>
      </p:sp>
      <p:sp>
        <p:nvSpPr>
          <p:cNvPr id="15382" name="Oval 22"/>
          <p:cNvSpPr>
            <a:spLocks noChangeArrowheads="1"/>
          </p:cNvSpPr>
          <p:nvPr/>
        </p:nvSpPr>
        <p:spPr bwMode="auto">
          <a:xfrm>
            <a:off x="3470275" y="4914900"/>
            <a:ext cx="533400" cy="914400"/>
          </a:xfrm>
          <a:prstGeom prst="ellipse">
            <a:avLst/>
          </a:prstGeom>
          <a:noFill/>
          <a:ln w="38100">
            <a:solidFill>
              <a:srgbClr val="FF0000"/>
            </a:solidFill>
            <a:round/>
            <a:headEnd/>
            <a:tailEnd/>
          </a:ln>
          <a:effectLst/>
        </p:spPr>
        <p:txBody>
          <a:bodyPr wrap="none" anchor="ctr"/>
          <a:lstStyle/>
          <a:p>
            <a:endParaRPr lang="en-US"/>
          </a:p>
        </p:txBody>
      </p:sp>
      <p:sp>
        <p:nvSpPr>
          <p:cNvPr id="15383" name="Line 23"/>
          <p:cNvSpPr>
            <a:spLocks noChangeShapeType="1"/>
          </p:cNvSpPr>
          <p:nvPr/>
        </p:nvSpPr>
        <p:spPr bwMode="auto">
          <a:xfrm flipV="1">
            <a:off x="3276600" y="5791200"/>
            <a:ext cx="381000" cy="609600"/>
          </a:xfrm>
          <a:prstGeom prst="line">
            <a:avLst/>
          </a:prstGeom>
          <a:noFill/>
          <a:ln w="38100">
            <a:solidFill>
              <a:srgbClr val="FF0000"/>
            </a:solidFill>
            <a:round/>
            <a:headEnd/>
            <a:tailEnd/>
          </a:ln>
          <a:effectLst/>
        </p:spPr>
        <p:txBody>
          <a:bodyPr/>
          <a:lstStyle/>
          <a:p>
            <a:endParaRPr lang="en-US"/>
          </a:p>
        </p:txBody>
      </p:sp>
      <p:sp>
        <p:nvSpPr>
          <p:cNvPr id="15386" name="Text Box 26"/>
          <p:cNvSpPr txBox="1">
            <a:spLocks noChangeArrowheads="1"/>
          </p:cNvSpPr>
          <p:nvPr/>
        </p:nvSpPr>
        <p:spPr bwMode="auto">
          <a:xfrm>
            <a:off x="831850" y="6453188"/>
            <a:ext cx="2809875" cy="376237"/>
          </a:xfrm>
          <a:prstGeom prst="rect">
            <a:avLst/>
          </a:prstGeom>
          <a:noFill/>
          <a:ln w="9525">
            <a:solidFill>
              <a:srgbClr val="FF0000"/>
            </a:solidFill>
            <a:miter lim="800000"/>
            <a:headEnd/>
            <a:tailEnd/>
          </a:ln>
          <a:effectLst/>
        </p:spPr>
        <p:txBody>
          <a:bodyPr wrap="none">
            <a:spAutoFit/>
          </a:bodyPr>
          <a:lstStyle/>
          <a:p>
            <a:pPr algn="ctr"/>
            <a:r>
              <a:rPr lang="en-US" b="1">
                <a:solidFill>
                  <a:srgbClr val="FF0000"/>
                </a:solidFill>
              </a:rPr>
              <a:t>60-pin Hirose connector</a:t>
            </a:r>
          </a:p>
        </p:txBody>
      </p:sp>
    </p:spTree>
    <p:extLst>
      <p:ext uri="{BB962C8B-B14F-4D97-AF65-F5344CB8AC3E}">
        <p14:creationId xmlns:p14="http://schemas.microsoft.com/office/powerpoint/2010/main" val="1058415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P spid="15368" grpId="0" animBg="1"/>
      <p:bldP spid="15376" grpId="0" animBg="1"/>
      <p:bldP spid="15377" grpId="0" animBg="1"/>
      <p:bldP spid="15378" grpId="0" animBg="1"/>
      <p:bldP spid="15379" grpId="0" animBg="1"/>
      <p:bldP spid="15380" grpId="0" animBg="1"/>
      <p:bldP spid="15381" grpId="0" animBg="1"/>
      <p:bldP spid="15382" grpId="0" animBg="1"/>
      <p:bldP spid="15383" grpId="0" animBg="1"/>
      <p:bldP spid="1538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1143000"/>
          </a:xfrm>
        </p:spPr>
        <p:txBody>
          <a:bodyPr>
            <a:normAutofit fontScale="90000"/>
          </a:bodyPr>
          <a:lstStyle/>
          <a:p>
            <a:r>
              <a:rPr lang="en-US" dirty="0"/>
              <a:t>Mirror control board w/CPU &amp; E-net</a:t>
            </a:r>
          </a:p>
        </p:txBody>
      </p:sp>
      <p:pic>
        <p:nvPicPr>
          <p:cNvPr id="19460" name="Picture 4" descr="ucla_control_gum"/>
          <p:cNvPicPr>
            <a:picLocks noChangeAspect="1" noChangeArrowheads="1"/>
          </p:cNvPicPr>
          <p:nvPr/>
        </p:nvPicPr>
        <p:blipFill>
          <a:blip r:embed="rId2" cstate="print"/>
          <a:srcRect/>
          <a:stretch>
            <a:fillRect/>
          </a:stretch>
        </p:blipFill>
        <p:spPr bwMode="auto">
          <a:xfrm>
            <a:off x="1371600" y="1900238"/>
            <a:ext cx="6399213" cy="4456112"/>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12604947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Edge Sensors</a:t>
            </a:r>
            <a:endParaRPr lang="en-US" dirty="0"/>
          </a:p>
        </p:txBody>
      </p:sp>
      <p:pic>
        <p:nvPicPr>
          <p:cNvPr id="3" name="Picture 2" descr="IMG_3753s.jpg"/>
          <p:cNvPicPr>
            <a:picLocks noChangeAspect="1"/>
          </p:cNvPicPr>
          <p:nvPr/>
        </p:nvPicPr>
        <p:blipFill>
          <a:blip r:embed="rId2" cstate="print"/>
          <a:stretch>
            <a:fillRect/>
          </a:stretch>
        </p:blipFill>
        <p:spPr>
          <a:xfrm>
            <a:off x="304800" y="1219200"/>
            <a:ext cx="4572000" cy="3429000"/>
          </a:xfrm>
          <a:prstGeom prst="rect">
            <a:avLst/>
          </a:prstGeom>
        </p:spPr>
      </p:pic>
      <p:pic>
        <p:nvPicPr>
          <p:cNvPr id="4" name="Picture 3" descr="IMG_3754s.jpg"/>
          <p:cNvPicPr>
            <a:picLocks noChangeAspect="1"/>
          </p:cNvPicPr>
          <p:nvPr/>
        </p:nvPicPr>
        <p:blipFill>
          <a:blip r:embed="rId3" cstate="print"/>
          <a:stretch>
            <a:fillRect/>
          </a:stretch>
        </p:blipFill>
        <p:spPr>
          <a:xfrm>
            <a:off x="4343400" y="3200400"/>
            <a:ext cx="4572000" cy="3429000"/>
          </a:xfrm>
          <a:prstGeom prst="rect">
            <a:avLst/>
          </a:prstGeom>
        </p:spPr>
      </p:pic>
      <p:pic>
        <p:nvPicPr>
          <p:cNvPr id="6" name="Picture 5" descr="IMG_5109.JPG"/>
          <p:cNvPicPr>
            <a:picLocks noChangeAspect="1"/>
          </p:cNvPicPr>
          <p:nvPr/>
        </p:nvPicPr>
        <p:blipFill>
          <a:blip r:embed="rId4" cstate="print"/>
          <a:stretch>
            <a:fillRect/>
          </a:stretch>
        </p:blipFill>
        <p:spPr>
          <a:xfrm>
            <a:off x="533400" y="4343400"/>
            <a:ext cx="2340864" cy="1755648"/>
          </a:xfrm>
          <a:prstGeom prst="rect">
            <a:avLst/>
          </a:prstGeom>
        </p:spPr>
      </p:pic>
      <p:sp>
        <p:nvSpPr>
          <p:cNvPr id="7" name="TextBox 6"/>
          <p:cNvSpPr txBox="1"/>
          <p:nvPr/>
        </p:nvSpPr>
        <p:spPr>
          <a:xfrm>
            <a:off x="5029200" y="1219200"/>
            <a:ext cx="3810000" cy="1754326"/>
          </a:xfrm>
          <a:prstGeom prst="rect">
            <a:avLst/>
          </a:prstGeom>
          <a:noFill/>
        </p:spPr>
        <p:txBody>
          <a:bodyPr wrap="square" rtlCol="0">
            <a:spAutoFit/>
          </a:bodyPr>
          <a:lstStyle/>
          <a:p>
            <a:r>
              <a:rPr lang="en-US" dirty="0" smtClean="0"/>
              <a:t>Non-imaging PSD or </a:t>
            </a:r>
            <a:r>
              <a:rPr lang="en-US" dirty="0" err="1" smtClean="0"/>
              <a:t>WebCam</a:t>
            </a:r>
            <a:endParaRPr lang="en-US" dirty="0" smtClean="0"/>
          </a:p>
          <a:p>
            <a:endParaRPr lang="en-US" dirty="0" smtClean="0"/>
          </a:p>
          <a:p>
            <a:r>
              <a:rPr lang="en-US" dirty="0" smtClean="0"/>
              <a:t>Number of sensors per mirror: 4-6</a:t>
            </a:r>
          </a:p>
          <a:p>
            <a:r>
              <a:rPr lang="en-US" dirty="0" smtClean="0"/>
              <a:t>Provide redundancy and over-constrain system to tolerate possible failures of sensors</a:t>
            </a:r>
            <a:endParaRPr lang="en-US" dirty="0"/>
          </a:p>
        </p:txBody>
      </p:sp>
    </p:spTree>
    <p:extLst>
      <p:ext uri="{BB962C8B-B14F-4D97-AF65-F5344CB8AC3E}">
        <p14:creationId xmlns:p14="http://schemas.microsoft.com/office/powerpoint/2010/main" val="16041566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229600" cy="1143000"/>
          </a:xfrm>
        </p:spPr>
        <p:txBody>
          <a:bodyPr/>
          <a:lstStyle/>
          <a:p>
            <a:r>
              <a:rPr lang="en-US" dirty="0"/>
              <a:t>Mirror control software</a:t>
            </a:r>
          </a:p>
        </p:txBody>
      </p:sp>
      <p:sp>
        <p:nvSpPr>
          <p:cNvPr id="21507" name="Rectangle 3"/>
          <p:cNvSpPr>
            <a:spLocks noGrp="1" noChangeArrowheads="1"/>
          </p:cNvSpPr>
          <p:nvPr>
            <p:ph type="body" idx="1"/>
          </p:nvPr>
        </p:nvSpPr>
        <p:spPr>
          <a:xfrm>
            <a:off x="457200" y="1524000"/>
            <a:ext cx="8382000" cy="5105400"/>
          </a:xfrm>
        </p:spPr>
        <p:txBody>
          <a:bodyPr/>
          <a:lstStyle/>
          <a:p>
            <a:r>
              <a:rPr lang="en-US" dirty="0"/>
              <a:t>On-board software:</a:t>
            </a:r>
          </a:p>
          <a:p>
            <a:pPr lvl="1"/>
            <a:r>
              <a:rPr lang="en-US" dirty="0"/>
              <a:t>CORBA interface with central computer – respond to commands, store/retrieve state data in central database</a:t>
            </a:r>
          </a:p>
          <a:p>
            <a:pPr lvl="1"/>
            <a:r>
              <a:rPr lang="en-US" dirty="0"/>
              <a:t>Move mirrors by pulsing motor controllers</a:t>
            </a:r>
          </a:p>
          <a:p>
            <a:pPr lvl="1"/>
            <a:r>
              <a:rPr lang="en-US" dirty="0"/>
              <a:t>Monitor encoders during motion – guard against collision</a:t>
            </a:r>
          </a:p>
          <a:p>
            <a:pPr lvl="1"/>
            <a:r>
              <a:rPr lang="en-US" dirty="0"/>
              <a:t>Sample PSDs and temperature (?) as necessary</a:t>
            </a:r>
          </a:p>
          <a:p>
            <a:pPr lvl="1"/>
            <a:r>
              <a:rPr lang="en-US" dirty="0"/>
              <a:t>Assist in calibration of PSDs and Stewart platform</a:t>
            </a:r>
          </a:p>
          <a:p>
            <a:r>
              <a:rPr lang="en-US" dirty="0"/>
              <a:t>Central control software:</a:t>
            </a:r>
          </a:p>
          <a:p>
            <a:pPr lvl="1"/>
            <a:r>
              <a:rPr lang="en-US" dirty="0"/>
              <a:t>Monitor star images (focal plane CCD)</a:t>
            </a:r>
          </a:p>
          <a:p>
            <a:pPr lvl="1"/>
            <a:r>
              <a:rPr lang="en-US" dirty="0"/>
              <a:t>Calculate required facet motions based on elevation and temperature, and input from CCD &amp; PSDs if necessary</a:t>
            </a:r>
          </a:p>
          <a:p>
            <a:pPr lvl="1"/>
            <a:r>
              <a:rPr lang="en-US" dirty="0"/>
              <a:t>Coordinate motion of mirror </a:t>
            </a:r>
            <a:r>
              <a:rPr lang="en-US" dirty="0" smtClean="0"/>
              <a:t>facets</a:t>
            </a:r>
          </a:p>
          <a:p>
            <a:pPr lvl="1"/>
            <a:endParaRPr lang="en-US" dirty="0"/>
          </a:p>
        </p:txBody>
      </p:sp>
      <p:sp>
        <p:nvSpPr>
          <p:cNvPr id="4" name="TextBox 3"/>
          <p:cNvSpPr txBox="1"/>
          <p:nvPr/>
        </p:nvSpPr>
        <p:spPr>
          <a:xfrm>
            <a:off x="914400" y="6172200"/>
            <a:ext cx="1352128" cy="369332"/>
          </a:xfrm>
          <a:prstGeom prst="rect">
            <a:avLst/>
          </a:prstGeom>
          <a:noFill/>
        </p:spPr>
        <p:txBody>
          <a:bodyPr wrap="none" rtlCol="0">
            <a:spAutoFit/>
          </a:bodyPr>
          <a:lstStyle/>
          <a:p>
            <a:r>
              <a:rPr lang="en-US" dirty="0"/>
              <a:t>b</a:t>
            </a:r>
            <a:r>
              <a:rPr lang="en-US" dirty="0" smtClean="0"/>
              <a:t>y </a:t>
            </a:r>
            <a:r>
              <a:rPr lang="en-US" dirty="0" smtClean="0"/>
              <a:t>S. Fegan</a:t>
            </a:r>
            <a:endParaRPr lang="en-US" dirty="0"/>
          </a:p>
        </p:txBody>
      </p:sp>
    </p:spTree>
    <p:extLst>
      <p:ext uri="{BB962C8B-B14F-4D97-AF65-F5344CB8AC3E}">
        <p14:creationId xmlns:p14="http://schemas.microsoft.com/office/powerpoint/2010/main" val="1661096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t>Point Spread Function</a:t>
            </a:r>
            <a:endParaRPr lang="en-US" dirty="0"/>
          </a:p>
        </p:txBody>
      </p:sp>
      <p:pic>
        <p:nvPicPr>
          <p:cNvPr id="14339" name="Picture 49" descr="contour_psf.png"/>
          <p:cNvPicPr>
            <a:picLocks noGrp="1" noChangeAspect="1"/>
          </p:cNvPicPr>
          <p:nvPr>
            <p:ph idx="1"/>
          </p:nvPr>
        </p:nvPicPr>
        <p:blipFill>
          <a:blip r:embed="rId2" cstate="print"/>
          <a:srcRect/>
          <a:stretch>
            <a:fillRect/>
          </a:stretch>
        </p:blipFill>
        <p:spPr>
          <a:xfrm>
            <a:off x="381000" y="1371600"/>
            <a:ext cx="6019800" cy="4708525"/>
          </a:xfrm>
        </p:spPr>
      </p:pic>
      <p:pic>
        <p:nvPicPr>
          <p:cNvPr id="14340" name="Picture 45" descr="optical_system.png"/>
          <p:cNvPicPr>
            <a:picLocks noChangeAspect="1"/>
          </p:cNvPicPr>
          <p:nvPr/>
        </p:nvPicPr>
        <p:blipFill>
          <a:blip r:embed="rId3" cstate="print"/>
          <a:srcRect/>
          <a:stretch>
            <a:fillRect/>
          </a:stretch>
        </p:blipFill>
        <p:spPr bwMode="auto">
          <a:xfrm>
            <a:off x="6553200" y="1504116"/>
            <a:ext cx="2286000" cy="1820863"/>
          </a:xfrm>
          <a:prstGeom prst="rect">
            <a:avLst/>
          </a:prstGeom>
          <a:noFill/>
          <a:ln w="9525">
            <a:noFill/>
            <a:miter lim="800000"/>
            <a:headEnd/>
            <a:tailEnd/>
          </a:ln>
        </p:spPr>
      </p:pic>
      <p:sp>
        <p:nvSpPr>
          <p:cNvPr id="14341" name="TextBox 5"/>
          <p:cNvSpPr txBox="1">
            <a:spLocks noChangeArrowheads="1"/>
          </p:cNvSpPr>
          <p:nvPr/>
        </p:nvSpPr>
        <p:spPr bwMode="auto">
          <a:xfrm>
            <a:off x="6608415" y="3948021"/>
            <a:ext cx="2172440" cy="1477328"/>
          </a:xfrm>
          <a:prstGeom prst="rect">
            <a:avLst/>
          </a:prstGeom>
          <a:noFill/>
          <a:ln w="9525">
            <a:noFill/>
            <a:miter lim="800000"/>
            <a:headEnd/>
            <a:tailEnd/>
          </a:ln>
        </p:spPr>
        <p:txBody>
          <a:bodyPr wrap="none">
            <a:spAutoFit/>
          </a:bodyPr>
          <a:lstStyle/>
          <a:p>
            <a:r>
              <a:rPr lang="en-US" dirty="0">
                <a:latin typeface="Palatino Linotype"/>
                <a:cs typeface="Palatino Linotype"/>
              </a:rPr>
              <a:t>The lines show OSs </a:t>
            </a:r>
          </a:p>
          <a:p>
            <a:r>
              <a:rPr lang="en-US" dirty="0">
                <a:latin typeface="Palatino Linotype"/>
                <a:cs typeface="Palatino Linotype"/>
              </a:rPr>
              <a:t>with minimal </a:t>
            </a:r>
          </a:p>
          <a:p>
            <a:r>
              <a:rPr lang="en-US" dirty="0">
                <a:latin typeface="Palatino Linotype"/>
                <a:cs typeface="Palatino Linotype"/>
              </a:rPr>
              <a:t>astigmatism </a:t>
            </a:r>
          </a:p>
          <a:p>
            <a:r>
              <a:rPr lang="en-US" dirty="0">
                <a:latin typeface="Palatino Linotype"/>
                <a:cs typeface="Palatino Linotype"/>
              </a:rPr>
              <a:t>for a given </a:t>
            </a:r>
          </a:p>
          <a:p>
            <a:r>
              <a:rPr lang="en-US" dirty="0">
                <a:latin typeface="Palatino Linotype"/>
                <a:cs typeface="Palatino Linotype"/>
              </a:rPr>
              <a:t>value of </a:t>
            </a:r>
            <a:r>
              <a:rPr lang="en-US" dirty="0">
                <a:latin typeface="Symbol" pitchFamily="18" charset="2"/>
              </a:rPr>
              <a:t>a</a:t>
            </a:r>
            <a:endParaRPr lang="en-US" dirty="0">
              <a:latin typeface="Book Antiqua" pitchFamily="18" charset="0"/>
            </a:endParaRPr>
          </a:p>
        </p:txBody>
      </p:sp>
      <p:sp>
        <p:nvSpPr>
          <p:cNvPr id="7" name="TextBox 6"/>
          <p:cNvSpPr txBox="1">
            <a:spLocks noChangeArrowheads="1"/>
          </p:cNvSpPr>
          <p:nvPr/>
        </p:nvSpPr>
        <p:spPr bwMode="auto">
          <a:xfrm>
            <a:off x="1055724" y="6183868"/>
            <a:ext cx="6771392" cy="369332"/>
          </a:xfrm>
          <a:prstGeom prst="rect">
            <a:avLst/>
          </a:prstGeom>
          <a:noFill/>
          <a:ln w="9525">
            <a:noFill/>
            <a:miter lim="800000"/>
            <a:headEnd/>
            <a:tailEnd/>
          </a:ln>
        </p:spPr>
        <p:txBody>
          <a:bodyPr wrap="none">
            <a:spAutoFit/>
          </a:bodyPr>
          <a:lstStyle/>
          <a:p>
            <a:r>
              <a:rPr lang="en-US" dirty="0"/>
              <a:t>Preferred solution for use in ACT applications has</a:t>
            </a:r>
            <a:r>
              <a:rPr lang="en-US" dirty="0">
                <a:latin typeface="Georgia" pitchFamily="18" charset="0"/>
              </a:rPr>
              <a:t> </a:t>
            </a:r>
            <a:r>
              <a:rPr lang="en-US" dirty="0" smtClean="0">
                <a:latin typeface="Symbol" pitchFamily="18" charset="2"/>
              </a:rPr>
              <a:t>a</a:t>
            </a:r>
            <a:r>
              <a:rPr lang="en-US" dirty="0" smtClean="0">
                <a:latin typeface="Georgia" pitchFamily="18" charset="0"/>
              </a:rPr>
              <a:t>=2/3, q=2/3</a:t>
            </a:r>
            <a:endParaRPr lang="en-US" dirty="0">
              <a:latin typeface="Book Antiqua" pitchFamily="18" charset="0"/>
            </a:endParaRPr>
          </a:p>
        </p:txBody>
      </p:sp>
    </p:spTree>
    <p:extLst>
      <p:ext uri="{BB962C8B-B14F-4D97-AF65-F5344CB8AC3E}">
        <p14:creationId xmlns:p14="http://schemas.microsoft.com/office/powerpoint/2010/main" val="4255585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410" name="Rectangle 2"/>
          <p:cNvSpPr>
            <a:spLocks noGrp="1" noChangeArrowheads="1"/>
          </p:cNvSpPr>
          <p:nvPr>
            <p:ph type="title"/>
          </p:nvPr>
        </p:nvSpPr>
        <p:spPr>
          <a:xfrm>
            <a:off x="457200" y="419672"/>
            <a:ext cx="8229600" cy="1001638"/>
          </a:xfrm>
        </p:spPr>
        <p:txBody>
          <a:bodyPr/>
          <a:lstStyle/>
          <a:p>
            <a:r>
              <a:rPr lang="en-US" dirty="0" smtClean="0"/>
              <a:t>Newspaper </a:t>
            </a:r>
            <a:r>
              <a:rPr lang="en-US" dirty="0" smtClean="0"/>
              <a:t>Ad</a:t>
            </a:r>
            <a:endParaRPr lang="en-US" dirty="0"/>
          </a:p>
        </p:txBody>
      </p:sp>
      <p:sp>
        <p:nvSpPr>
          <p:cNvPr id="1809411" name="Rectangle 3"/>
          <p:cNvSpPr>
            <a:spLocks noGrp="1" noChangeArrowheads="1"/>
          </p:cNvSpPr>
          <p:nvPr>
            <p:ph type="body" idx="1"/>
          </p:nvPr>
        </p:nvSpPr>
        <p:spPr>
          <a:xfrm>
            <a:off x="527050" y="1946275"/>
            <a:ext cx="8018463" cy="3997325"/>
          </a:xfrm>
        </p:spPr>
        <p:txBody>
          <a:bodyPr>
            <a:normAutofit/>
          </a:bodyPr>
          <a:lstStyle/>
          <a:p>
            <a:pPr>
              <a:buNone/>
            </a:pPr>
            <a:r>
              <a:rPr lang="en-US" dirty="0" smtClean="0"/>
              <a:t>	The 9m diameter original Schwarzschild IACT is </a:t>
            </a:r>
            <a:r>
              <a:rPr lang="en-US" dirty="0"/>
              <a:t>an inexpensive, high-performance telescope that is easy-to-use, </a:t>
            </a:r>
            <a:r>
              <a:rPr lang="en-US" dirty="0" smtClean="0"/>
              <a:t>maintenance-free, </a:t>
            </a:r>
            <a:r>
              <a:rPr lang="en-US" dirty="0"/>
              <a:t>and completely portable. Its wide field of view, beautiful images and ease of use make it an excellent telescope for beginner and expert </a:t>
            </a:r>
            <a:r>
              <a:rPr lang="en-US" dirty="0" smtClean="0"/>
              <a:t>optical and gamma-ray astronomer alike. </a:t>
            </a:r>
            <a:r>
              <a:rPr lang="en-US" dirty="0"/>
              <a:t/>
            </a:r>
            <a:br>
              <a:rPr lang="en-US" dirty="0"/>
            </a:br>
            <a:endParaRPr lang="en-US" dirty="0"/>
          </a:p>
        </p:txBody>
      </p:sp>
      <p:sp>
        <p:nvSpPr>
          <p:cNvPr id="9" name="TextBox 8"/>
          <p:cNvSpPr txBox="1"/>
          <p:nvPr/>
        </p:nvSpPr>
        <p:spPr>
          <a:xfrm>
            <a:off x="2332416" y="6096000"/>
            <a:ext cx="4530670" cy="369332"/>
          </a:xfrm>
          <a:prstGeom prst="rect">
            <a:avLst/>
          </a:prstGeom>
          <a:noFill/>
        </p:spPr>
        <p:txBody>
          <a:bodyPr wrap="none" rtlCol="0">
            <a:spAutoFit/>
          </a:bodyPr>
          <a:lstStyle/>
          <a:p>
            <a:r>
              <a:rPr lang="en-US" dirty="0" smtClean="0"/>
              <a:t>just a dream</a:t>
            </a:r>
            <a:r>
              <a:rPr lang="en-US" dirty="0" smtClean="0"/>
              <a:t>…   (1</a:t>
            </a:r>
            <a:r>
              <a:rPr lang="en-US" baseline="30000" dirty="0" smtClean="0"/>
              <a:t>st</a:t>
            </a:r>
            <a:r>
              <a:rPr lang="en-US" dirty="0" smtClean="0"/>
              <a:t> AGIS Meeting, UCLA)</a:t>
            </a:r>
            <a:endParaRPr lang="en-US" dirty="0"/>
          </a:p>
        </p:txBody>
      </p:sp>
    </p:spTree>
    <p:extLst>
      <p:ext uri="{BB962C8B-B14F-4D97-AF65-F5344CB8AC3E}">
        <p14:creationId xmlns:p14="http://schemas.microsoft.com/office/powerpoint/2010/main" val="29076120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pPr eaLnBrk="1" fontAlgn="auto" hangingPunct="1">
              <a:spcAft>
                <a:spcPts val="0"/>
              </a:spcAft>
              <a:defRPr/>
            </a:pPr>
            <a:r>
              <a:rPr lang="en-US" sz="4000" dirty="0" smtClean="0"/>
              <a:t>Collecting Area and FP Curvature</a:t>
            </a:r>
            <a:endParaRPr lang="en-US" sz="4000" dirty="0"/>
          </a:p>
        </p:txBody>
      </p:sp>
      <p:pic>
        <p:nvPicPr>
          <p:cNvPr id="15363" name="Picture 50" descr="contour_A.png"/>
          <p:cNvPicPr>
            <a:picLocks noGrp="1" noChangeAspect="1"/>
          </p:cNvPicPr>
          <p:nvPr>
            <p:ph idx="1"/>
          </p:nvPr>
        </p:nvPicPr>
        <p:blipFill>
          <a:blip r:embed="rId2" cstate="print"/>
          <a:srcRect/>
          <a:stretch>
            <a:fillRect/>
          </a:stretch>
        </p:blipFill>
        <p:spPr>
          <a:xfrm>
            <a:off x="76200" y="1204913"/>
            <a:ext cx="7315200" cy="2681287"/>
          </a:xfrm>
        </p:spPr>
      </p:pic>
      <p:pic>
        <p:nvPicPr>
          <p:cNvPr id="15364" name="Picture 52" descr="contour_F.png"/>
          <p:cNvPicPr>
            <a:picLocks noChangeAspect="1"/>
          </p:cNvPicPr>
          <p:nvPr/>
        </p:nvPicPr>
        <p:blipFill>
          <a:blip r:embed="rId3" cstate="print"/>
          <a:srcRect/>
          <a:stretch>
            <a:fillRect/>
          </a:stretch>
        </p:blipFill>
        <p:spPr bwMode="auto">
          <a:xfrm>
            <a:off x="76200" y="3962400"/>
            <a:ext cx="7315200" cy="2681288"/>
          </a:xfrm>
          <a:prstGeom prst="rect">
            <a:avLst/>
          </a:prstGeom>
          <a:noFill/>
          <a:ln w="9525">
            <a:noFill/>
            <a:miter lim="800000"/>
            <a:headEnd/>
            <a:tailEnd/>
          </a:ln>
        </p:spPr>
      </p:pic>
      <p:sp>
        <p:nvSpPr>
          <p:cNvPr id="15365" name="TextBox 6"/>
          <p:cNvSpPr txBox="1">
            <a:spLocks noChangeArrowheads="1"/>
          </p:cNvSpPr>
          <p:nvPr/>
        </p:nvSpPr>
        <p:spPr bwMode="auto">
          <a:xfrm>
            <a:off x="7543800" y="1209675"/>
            <a:ext cx="1228725" cy="923925"/>
          </a:xfrm>
          <a:prstGeom prst="rect">
            <a:avLst/>
          </a:prstGeom>
          <a:noFill/>
          <a:ln w="9525">
            <a:noFill/>
            <a:miter lim="800000"/>
            <a:headEnd/>
            <a:tailEnd/>
          </a:ln>
        </p:spPr>
        <p:txBody>
          <a:bodyPr wrap="none">
            <a:spAutoFit/>
          </a:bodyPr>
          <a:lstStyle/>
          <a:p>
            <a:r>
              <a:rPr lang="en-US" dirty="0">
                <a:latin typeface="Book Antiqua" pitchFamily="18" charset="0"/>
              </a:rPr>
              <a:t>Light</a:t>
            </a:r>
          </a:p>
          <a:p>
            <a:r>
              <a:rPr lang="en-US" dirty="0">
                <a:latin typeface="Book Antiqua" pitchFamily="18" charset="0"/>
              </a:rPr>
              <a:t>Collecting</a:t>
            </a:r>
          </a:p>
          <a:p>
            <a:r>
              <a:rPr lang="en-US" dirty="0">
                <a:latin typeface="Book Antiqua" pitchFamily="18" charset="0"/>
              </a:rPr>
              <a:t>Area</a:t>
            </a:r>
          </a:p>
        </p:txBody>
      </p:sp>
      <p:sp>
        <p:nvSpPr>
          <p:cNvPr id="15366" name="TextBox 7"/>
          <p:cNvSpPr txBox="1">
            <a:spLocks noChangeArrowheads="1"/>
          </p:cNvSpPr>
          <p:nvPr/>
        </p:nvSpPr>
        <p:spPr bwMode="auto">
          <a:xfrm>
            <a:off x="7543800" y="3863876"/>
            <a:ext cx="1617751" cy="2308324"/>
          </a:xfrm>
          <a:prstGeom prst="rect">
            <a:avLst/>
          </a:prstGeom>
          <a:noFill/>
          <a:ln w="9525">
            <a:noFill/>
            <a:miter lim="800000"/>
            <a:headEnd/>
            <a:tailEnd/>
          </a:ln>
        </p:spPr>
        <p:txBody>
          <a:bodyPr wrap="none">
            <a:spAutoFit/>
          </a:bodyPr>
          <a:lstStyle/>
          <a:p>
            <a:r>
              <a:rPr lang="en-US" dirty="0">
                <a:latin typeface="Book Antiqua" pitchFamily="18" charset="0"/>
              </a:rPr>
              <a:t>Focal</a:t>
            </a:r>
          </a:p>
          <a:p>
            <a:r>
              <a:rPr lang="en-US" dirty="0">
                <a:latin typeface="Book Antiqua" pitchFamily="18" charset="0"/>
              </a:rPr>
              <a:t>Plane</a:t>
            </a:r>
          </a:p>
          <a:p>
            <a:r>
              <a:rPr lang="en-US" dirty="0" smtClean="0">
                <a:latin typeface="Book Antiqua" pitchFamily="18" charset="0"/>
              </a:rPr>
              <a:t>Curvature</a:t>
            </a:r>
          </a:p>
          <a:p>
            <a:endParaRPr lang="en-US" dirty="0" smtClean="0">
              <a:latin typeface="Book Antiqua" pitchFamily="18" charset="0"/>
            </a:endParaRPr>
          </a:p>
          <a:p>
            <a:r>
              <a:rPr lang="en-US" dirty="0" smtClean="0">
                <a:latin typeface="Book Antiqua" pitchFamily="18" charset="0"/>
              </a:rPr>
              <a:t>R650=2.6m</a:t>
            </a:r>
          </a:p>
          <a:p>
            <a:r>
              <a:rPr lang="en-US" dirty="0" smtClean="0">
                <a:latin typeface="Book Antiqua" pitchFamily="18" charset="0"/>
              </a:rPr>
              <a:t>dZ650=3.9 cm</a:t>
            </a:r>
          </a:p>
          <a:p>
            <a:r>
              <a:rPr lang="en-US" dirty="0" smtClean="0">
                <a:latin typeface="Book Antiqua" pitchFamily="18" charset="0"/>
              </a:rPr>
              <a:t>at 45 cm.</a:t>
            </a:r>
          </a:p>
          <a:p>
            <a:endParaRPr lang="en-US" dirty="0">
              <a:latin typeface="Book Antiqua" pitchFamily="18" charset="0"/>
            </a:endParaRPr>
          </a:p>
        </p:txBody>
      </p:sp>
      <p:sp>
        <p:nvSpPr>
          <p:cNvPr id="7" name="TextBox 6"/>
          <p:cNvSpPr txBox="1"/>
          <p:nvPr/>
        </p:nvSpPr>
        <p:spPr>
          <a:xfrm>
            <a:off x="7543800" y="5983069"/>
            <a:ext cx="1329851" cy="646331"/>
          </a:xfrm>
          <a:prstGeom prst="rect">
            <a:avLst/>
          </a:prstGeom>
          <a:noFill/>
        </p:spPr>
        <p:txBody>
          <a:bodyPr wrap="none" rtlCol="0">
            <a:spAutoFit/>
          </a:bodyPr>
          <a:lstStyle/>
          <a:p>
            <a:pPr marL="342900" indent="-342900"/>
            <a:r>
              <a:rPr lang="en-US" dirty="0" smtClean="0">
                <a:latin typeface="+mn-lt"/>
              </a:rPr>
              <a:t>Example for</a:t>
            </a:r>
          </a:p>
          <a:p>
            <a:pPr marL="342900" indent="-342900"/>
            <a:r>
              <a:rPr lang="en-US" dirty="0" smtClean="0">
                <a:latin typeface="+mn-lt"/>
              </a:rPr>
              <a:t>F=500 cm</a:t>
            </a:r>
          </a:p>
        </p:txBody>
      </p:sp>
    </p:spTree>
    <p:extLst>
      <p:ext uri="{BB962C8B-B14F-4D97-AF65-F5344CB8AC3E}">
        <p14:creationId xmlns:p14="http://schemas.microsoft.com/office/powerpoint/2010/main" val="4140394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105"/>
            <a:ext cx="8229600" cy="893417"/>
          </a:xfrm>
        </p:spPr>
        <p:txBody>
          <a:bodyPr/>
          <a:lstStyle/>
          <a:p>
            <a:r>
              <a:rPr lang="en-US" dirty="0" smtClean="0"/>
              <a:t>OS Specifications</a:t>
            </a:r>
            <a:endParaRPr lang="en-US" dirty="0"/>
          </a:p>
        </p:txBody>
      </p:sp>
      <p:pic>
        <p:nvPicPr>
          <p:cNvPr id="3" name="Picture 2" descr="OSDef1.png"/>
          <p:cNvPicPr>
            <a:picLocks noChangeAspect="1"/>
          </p:cNvPicPr>
          <p:nvPr/>
        </p:nvPicPr>
        <p:blipFill rotWithShape="1">
          <a:blip r:embed="rId2">
            <a:extLst>
              <a:ext uri="{28A0092B-C50C-407E-A947-70E740481C1C}">
                <a14:useLocalDpi xmlns:a14="http://schemas.microsoft.com/office/drawing/2010/main" val="0"/>
              </a:ext>
            </a:extLst>
          </a:blip>
          <a:srcRect l="-633" t="725" r="633" b="-725"/>
          <a:stretch/>
        </p:blipFill>
        <p:spPr>
          <a:xfrm>
            <a:off x="748701" y="1719414"/>
            <a:ext cx="5573626" cy="4110731"/>
          </a:xfrm>
          <a:prstGeom prst="rect">
            <a:avLst/>
          </a:prstGeom>
        </p:spPr>
      </p:pic>
      <p:pic>
        <p:nvPicPr>
          <p:cNvPr id="4" name="Picture 3"/>
          <p:cNvPicPr>
            <a:picLocks noChangeAspect="1"/>
          </p:cNvPicPr>
          <p:nvPr/>
        </p:nvPicPr>
        <p:blipFill rotWithShape="1">
          <a:blip r:embed="rId3"/>
          <a:srcRect l="28796" t="3957" r="24484" b="2712"/>
          <a:stretch/>
        </p:blipFill>
        <p:spPr>
          <a:xfrm>
            <a:off x="6664565" y="1829618"/>
            <a:ext cx="2373376" cy="3792972"/>
          </a:xfrm>
          <a:prstGeom prst="rect">
            <a:avLst/>
          </a:prstGeom>
        </p:spPr>
      </p:pic>
    </p:spTree>
    <p:extLst>
      <p:ext uri="{BB962C8B-B14F-4D97-AF65-F5344CB8AC3E}">
        <p14:creationId xmlns:p14="http://schemas.microsoft.com/office/powerpoint/2010/main" val="1776552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407"/>
            <a:ext cx="8229600" cy="882374"/>
          </a:xfrm>
        </p:spPr>
        <p:txBody>
          <a:bodyPr/>
          <a:lstStyle/>
          <a:p>
            <a:r>
              <a:rPr lang="en-US" dirty="0" err="1" smtClean="0"/>
              <a:t>Vignetting</a:t>
            </a:r>
            <a:r>
              <a:rPr lang="en-US" dirty="0" smtClean="0"/>
              <a:t> and PSF</a:t>
            </a:r>
            <a:endParaRPr lang="en-US" dirty="0"/>
          </a:p>
        </p:txBody>
      </p:sp>
      <p:grpSp>
        <p:nvGrpSpPr>
          <p:cNvPr id="5" name="Group 4"/>
          <p:cNvGrpSpPr>
            <a:grpSpLocks noChangeAspect="1"/>
          </p:cNvGrpSpPr>
          <p:nvPr/>
        </p:nvGrpSpPr>
        <p:grpSpPr>
          <a:xfrm>
            <a:off x="381000" y="1910487"/>
            <a:ext cx="4137104" cy="2485555"/>
            <a:chOff x="101600" y="2124336"/>
            <a:chExt cx="6895173" cy="4142591"/>
          </a:xfrm>
        </p:grpSpPr>
        <p:pic>
          <p:nvPicPr>
            <p:cNvPr id="6" name="Picture 2"/>
            <p:cNvPicPr>
              <a:picLocks noChangeAspect="1" noChangeArrowheads="1"/>
            </p:cNvPicPr>
            <p:nvPr/>
          </p:nvPicPr>
          <p:blipFill>
            <a:blip r:embed="rId2" cstate="print"/>
            <a:srcRect/>
            <a:stretch>
              <a:fillRect/>
            </a:stretch>
          </p:blipFill>
          <p:spPr bwMode="auto">
            <a:xfrm>
              <a:off x="101600" y="2124336"/>
              <a:ext cx="6895173" cy="4142591"/>
            </a:xfrm>
            <a:prstGeom prst="rect">
              <a:avLst/>
            </a:prstGeom>
            <a:noFill/>
            <a:ln w="9525">
              <a:noFill/>
              <a:miter lim="800000"/>
              <a:headEnd/>
              <a:tailEnd/>
            </a:ln>
            <a:effectLst/>
          </p:spPr>
        </p:pic>
        <p:sp>
          <p:nvSpPr>
            <p:cNvPr id="7" name="TextBox 6"/>
            <p:cNvSpPr txBox="1"/>
            <p:nvPr/>
          </p:nvSpPr>
          <p:spPr>
            <a:xfrm>
              <a:off x="3784600" y="4648201"/>
              <a:ext cx="1592103" cy="338553"/>
            </a:xfrm>
            <a:prstGeom prst="rect">
              <a:avLst/>
            </a:prstGeom>
            <a:noFill/>
          </p:spPr>
          <p:txBody>
            <a:bodyPr wrap="none" rtlCol="0">
              <a:spAutoFit/>
            </a:bodyPr>
            <a:lstStyle/>
            <a:p>
              <a:r>
                <a:rPr lang="en-US" sz="1600" b="1" dirty="0" smtClean="0"/>
                <a:t>Field angle [deg]</a:t>
              </a:r>
              <a:endParaRPr lang="en-US" sz="1600" b="1" dirty="0"/>
            </a:p>
          </p:txBody>
        </p:sp>
        <p:sp>
          <p:nvSpPr>
            <p:cNvPr id="8" name="TextBox 7"/>
            <p:cNvSpPr txBox="1"/>
            <p:nvPr/>
          </p:nvSpPr>
          <p:spPr>
            <a:xfrm>
              <a:off x="609600" y="2245374"/>
              <a:ext cx="3071418" cy="338553"/>
            </a:xfrm>
            <a:prstGeom prst="rect">
              <a:avLst/>
            </a:prstGeom>
            <a:noFill/>
          </p:spPr>
          <p:txBody>
            <a:bodyPr wrap="none" rtlCol="0">
              <a:spAutoFit/>
            </a:bodyPr>
            <a:lstStyle/>
            <a:p>
              <a:r>
                <a:rPr lang="en-US" sz="1600" b="1" dirty="0" smtClean="0"/>
                <a:t>Effective light collecting area [m</a:t>
              </a:r>
              <a:r>
                <a:rPr lang="en-US" sz="1600" b="1" baseline="30000" dirty="0" smtClean="0"/>
                <a:t>2</a:t>
              </a:r>
              <a:r>
                <a:rPr lang="en-US" sz="1600" b="1" dirty="0" smtClean="0"/>
                <a:t>]</a:t>
              </a:r>
              <a:endParaRPr lang="en-US" sz="1600" b="1" dirty="0"/>
            </a:p>
          </p:txBody>
        </p:sp>
      </p:grpSp>
      <p:grpSp>
        <p:nvGrpSpPr>
          <p:cNvPr id="9" name="Group 8"/>
          <p:cNvGrpSpPr>
            <a:grpSpLocks noChangeAspect="1"/>
          </p:cNvGrpSpPr>
          <p:nvPr/>
        </p:nvGrpSpPr>
        <p:grpSpPr>
          <a:xfrm>
            <a:off x="4625896" y="1905000"/>
            <a:ext cx="4137104" cy="2491042"/>
            <a:chOff x="1066800" y="990600"/>
            <a:chExt cx="6895173" cy="4151736"/>
          </a:xfrm>
        </p:grpSpPr>
        <p:pic>
          <p:nvPicPr>
            <p:cNvPr id="10" name="Picture 2"/>
            <p:cNvPicPr>
              <a:picLocks noChangeAspect="1" noChangeArrowheads="1"/>
            </p:cNvPicPr>
            <p:nvPr/>
          </p:nvPicPr>
          <p:blipFill>
            <a:blip r:embed="rId3" cstate="print"/>
            <a:srcRect/>
            <a:stretch>
              <a:fillRect/>
            </a:stretch>
          </p:blipFill>
          <p:spPr bwMode="auto">
            <a:xfrm>
              <a:off x="1066800" y="990600"/>
              <a:ext cx="6895173" cy="4151736"/>
            </a:xfrm>
            <a:prstGeom prst="rect">
              <a:avLst/>
            </a:prstGeom>
            <a:noFill/>
            <a:ln w="9525">
              <a:noFill/>
              <a:miter lim="800000"/>
              <a:headEnd/>
              <a:tailEnd/>
            </a:ln>
            <a:effectLst/>
          </p:spPr>
        </p:pic>
        <p:sp>
          <p:nvSpPr>
            <p:cNvPr id="11" name="TextBox 10"/>
            <p:cNvSpPr txBox="1"/>
            <p:nvPr/>
          </p:nvSpPr>
          <p:spPr>
            <a:xfrm>
              <a:off x="4718870" y="3491336"/>
              <a:ext cx="1592103" cy="338553"/>
            </a:xfrm>
            <a:prstGeom prst="rect">
              <a:avLst/>
            </a:prstGeom>
            <a:noFill/>
          </p:spPr>
          <p:txBody>
            <a:bodyPr wrap="none" rtlCol="0">
              <a:spAutoFit/>
            </a:bodyPr>
            <a:lstStyle/>
            <a:p>
              <a:r>
                <a:rPr lang="en-US" sz="1600" b="1" dirty="0" smtClean="0"/>
                <a:t>Field angle [deg]</a:t>
              </a:r>
              <a:endParaRPr lang="en-US" sz="1600" b="1" dirty="0"/>
            </a:p>
          </p:txBody>
        </p:sp>
        <p:sp>
          <p:nvSpPr>
            <p:cNvPr id="12" name="TextBox 11"/>
            <p:cNvSpPr txBox="1"/>
            <p:nvPr/>
          </p:nvSpPr>
          <p:spPr>
            <a:xfrm>
              <a:off x="2119973" y="1078337"/>
              <a:ext cx="2587888" cy="338553"/>
            </a:xfrm>
            <a:prstGeom prst="rect">
              <a:avLst/>
            </a:prstGeom>
            <a:noFill/>
          </p:spPr>
          <p:txBody>
            <a:bodyPr wrap="none" rtlCol="0">
              <a:spAutoFit/>
            </a:bodyPr>
            <a:lstStyle/>
            <a:p>
              <a:r>
                <a:rPr lang="en-US" sz="1600" b="1" dirty="0" smtClean="0"/>
                <a:t>PSF=2MAX{ </a:t>
              </a:r>
              <a:r>
                <a:rPr lang="en-US" sz="1600" b="1" dirty="0" err="1" smtClean="0">
                  <a:latin typeface="Symbol" pitchFamily="18" charset="2"/>
                </a:rPr>
                <a:t>s</a:t>
              </a:r>
              <a:r>
                <a:rPr lang="en-US" sz="1600" b="1" baseline="-25000" dirty="0" err="1" smtClean="0"/>
                <a:t>x</a:t>
              </a:r>
              <a:r>
                <a:rPr lang="en-US" sz="1600" b="1" dirty="0" smtClean="0">
                  <a:latin typeface="Symbol" pitchFamily="18" charset="2"/>
                </a:rPr>
                <a:t>, s</a:t>
              </a:r>
              <a:r>
                <a:rPr lang="en-US" sz="1600" b="1" baseline="-25000" dirty="0" smtClean="0"/>
                <a:t>y</a:t>
              </a:r>
              <a:r>
                <a:rPr lang="en-US" sz="1600" b="1" dirty="0" smtClean="0"/>
                <a:t>}  [</a:t>
              </a:r>
              <a:r>
                <a:rPr lang="en-US" sz="1600" b="1" dirty="0" err="1" smtClean="0"/>
                <a:t>arcmin</a:t>
              </a:r>
              <a:r>
                <a:rPr lang="en-US" sz="1600" b="1" dirty="0" smtClean="0"/>
                <a:t>]</a:t>
              </a:r>
              <a:endParaRPr lang="en-US" sz="1600" b="1" dirty="0"/>
            </a:p>
          </p:txBody>
        </p:sp>
      </p:grpSp>
      <p:sp>
        <p:nvSpPr>
          <p:cNvPr id="13" name="TextBox 12"/>
          <p:cNvSpPr txBox="1"/>
          <p:nvPr/>
        </p:nvSpPr>
        <p:spPr>
          <a:xfrm>
            <a:off x="759277" y="4572665"/>
            <a:ext cx="3302607" cy="441146"/>
          </a:xfrm>
          <a:prstGeom prst="rect">
            <a:avLst/>
          </a:prstGeom>
          <a:noFill/>
        </p:spPr>
        <p:txBody>
          <a:bodyPr wrap="none" rtlCol="0">
            <a:spAutoFit/>
          </a:bodyPr>
          <a:lstStyle/>
          <a:p>
            <a:pPr marL="342900" indent="-342900">
              <a:lnSpc>
                <a:spcPct val="150000"/>
              </a:lnSpc>
              <a:spcBef>
                <a:spcPct val="20000"/>
              </a:spcBef>
              <a:buClr>
                <a:schemeClr val="accent1"/>
              </a:buClr>
              <a:buSzPct val="70000"/>
            </a:pPr>
            <a:r>
              <a:rPr lang="en-US" sz="1600" dirty="0" err="1" smtClean="0">
                <a:solidFill>
                  <a:srgbClr val="000000"/>
                </a:solidFill>
              </a:rPr>
              <a:t>Vignetting</a:t>
            </a:r>
            <a:r>
              <a:rPr lang="en-US" sz="1600" dirty="0" smtClean="0">
                <a:solidFill>
                  <a:srgbClr val="000000"/>
                </a:solidFill>
              </a:rPr>
              <a:t> at 4deg field angle: -5%</a:t>
            </a:r>
          </a:p>
        </p:txBody>
      </p:sp>
      <p:sp>
        <p:nvSpPr>
          <p:cNvPr id="14" name="TextBox 13"/>
          <p:cNvSpPr txBox="1"/>
          <p:nvPr/>
        </p:nvSpPr>
        <p:spPr>
          <a:xfrm>
            <a:off x="5011308" y="4536989"/>
            <a:ext cx="3171461" cy="441146"/>
          </a:xfrm>
          <a:prstGeom prst="rect">
            <a:avLst/>
          </a:prstGeom>
          <a:noFill/>
        </p:spPr>
        <p:txBody>
          <a:bodyPr wrap="none" rtlCol="0">
            <a:spAutoFit/>
          </a:bodyPr>
          <a:lstStyle/>
          <a:p>
            <a:pPr marL="342900" indent="-342900">
              <a:lnSpc>
                <a:spcPct val="150000"/>
              </a:lnSpc>
              <a:spcBef>
                <a:spcPct val="20000"/>
              </a:spcBef>
              <a:buClr>
                <a:schemeClr val="accent1"/>
              </a:buClr>
              <a:buSzPct val="70000"/>
            </a:pPr>
            <a:r>
              <a:rPr lang="en-US" sz="1600" dirty="0" smtClean="0">
                <a:solidFill>
                  <a:srgbClr val="000000"/>
                </a:solidFill>
              </a:rPr>
              <a:t>PSF &lt; 4 </a:t>
            </a:r>
            <a:r>
              <a:rPr lang="en-US" sz="1600" dirty="0" err="1" smtClean="0">
                <a:solidFill>
                  <a:srgbClr val="000000"/>
                </a:solidFill>
              </a:rPr>
              <a:t>arcmin</a:t>
            </a:r>
            <a:r>
              <a:rPr lang="en-US" sz="1600" dirty="0" smtClean="0">
                <a:solidFill>
                  <a:srgbClr val="000000"/>
                </a:solidFill>
              </a:rPr>
              <a:t> within 8deg </a:t>
            </a:r>
            <a:r>
              <a:rPr lang="en-US" sz="1600" dirty="0" err="1" smtClean="0">
                <a:solidFill>
                  <a:srgbClr val="000000"/>
                </a:solidFill>
              </a:rPr>
              <a:t>FoV</a:t>
            </a:r>
            <a:endParaRPr lang="en-US" sz="1600" dirty="0" smtClean="0">
              <a:solidFill>
                <a:srgbClr val="000000"/>
              </a:solidFill>
            </a:endParaRPr>
          </a:p>
        </p:txBody>
      </p:sp>
    </p:spTree>
    <p:extLst>
      <p:ext uri="{BB962C8B-B14F-4D97-AF65-F5344CB8AC3E}">
        <p14:creationId xmlns:p14="http://schemas.microsoft.com/office/powerpoint/2010/main" val="37450554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930"/>
            <a:ext cx="8229600" cy="970722"/>
          </a:xfrm>
        </p:spPr>
        <p:txBody>
          <a:bodyPr/>
          <a:lstStyle/>
          <a:p>
            <a:r>
              <a:rPr lang="en-US" dirty="0" smtClean="0"/>
              <a:t>Primary Segmentation</a:t>
            </a:r>
            <a:endParaRPr lang="en-US" dirty="0"/>
          </a:p>
        </p:txBody>
      </p:sp>
      <p:pic>
        <p:nvPicPr>
          <p:cNvPr id="3" name="Picture 2" descr="Pseg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37" y="2124213"/>
            <a:ext cx="4676688" cy="3051506"/>
          </a:xfrm>
          <a:prstGeom prst="rect">
            <a:avLst/>
          </a:prstGeom>
        </p:spPr>
      </p:pic>
      <p:pic>
        <p:nvPicPr>
          <p:cNvPr id="4" name="Picture 3" descr="Pse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717" y="2168385"/>
            <a:ext cx="4347537" cy="2969217"/>
          </a:xfrm>
          <a:prstGeom prst="rect">
            <a:avLst/>
          </a:prstGeom>
        </p:spPr>
      </p:pic>
      <p:sp>
        <p:nvSpPr>
          <p:cNvPr id="5" name="TextBox 4"/>
          <p:cNvSpPr txBox="1"/>
          <p:nvPr/>
        </p:nvSpPr>
        <p:spPr>
          <a:xfrm>
            <a:off x="629507" y="5113140"/>
            <a:ext cx="3807653" cy="369332"/>
          </a:xfrm>
          <a:prstGeom prst="rect">
            <a:avLst/>
          </a:prstGeom>
          <a:noFill/>
        </p:spPr>
        <p:txBody>
          <a:bodyPr wrap="none" rtlCol="0">
            <a:spAutoFit/>
          </a:bodyPr>
          <a:lstStyle/>
          <a:p>
            <a:r>
              <a:rPr lang="en-US" dirty="0" smtClean="0"/>
              <a:t>Segmentation Scheme A (75 panels)</a:t>
            </a:r>
            <a:endParaRPr lang="en-US" dirty="0"/>
          </a:p>
        </p:txBody>
      </p:sp>
      <p:sp>
        <p:nvSpPr>
          <p:cNvPr id="6" name="TextBox 5"/>
          <p:cNvSpPr txBox="1"/>
          <p:nvPr/>
        </p:nvSpPr>
        <p:spPr>
          <a:xfrm>
            <a:off x="4978406" y="5133024"/>
            <a:ext cx="3828054" cy="369332"/>
          </a:xfrm>
          <a:prstGeom prst="rect">
            <a:avLst/>
          </a:prstGeom>
          <a:noFill/>
        </p:spPr>
        <p:txBody>
          <a:bodyPr wrap="none" rtlCol="0">
            <a:spAutoFit/>
          </a:bodyPr>
          <a:lstStyle/>
          <a:p>
            <a:r>
              <a:rPr lang="en-US" dirty="0" smtClean="0"/>
              <a:t>Segmentation Scheme D (60 panels)</a:t>
            </a:r>
            <a:endParaRPr lang="en-US" dirty="0"/>
          </a:p>
        </p:txBody>
      </p:sp>
      <p:sp>
        <p:nvSpPr>
          <p:cNvPr id="7" name="TextBox 6"/>
          <p:cNvSpPr txBox="1"/>
          <p:nvPr/>
        </p:nvSpPr>
        <p:spPr>
          <a:xfrm>
            <a:off x="3765779" y="5709485"/>
            <a:ext cx="1884914" cy="369332"/>
          </a:xfrm>
          <a:prstGeom prst="rect">
            <a:avLst/>
          </a:prstGeom>
          <a:noFill/>
        </p:spPr>
        <p:txBody>
          <a:bodyPr wrap="none" rtlCol="0">
            <a:spAutoFit/>
          </a:bodyPr>
          <a:lstStyle/>
          <a:p>
            <a:r>
              <a:rPr lang="en-US" dirty="0"/>
              <a:t>5</a:t>
            </a:r>
            <a:r>
              <a:rPr lang="en-US" dirty="0" smtClean="0"/>
              <a:t>-fold symmetry</a:t>
            </a:r>
            <a:endParaRPr lang="en-US" dirty="0"/>
          </a:p>
        </p:txBody>
      </p:sp>
    </p:spTree>
    <p:extLst>
      <p:ext uri="{BB962C8B-B14F-4D97-AF65-F5344CB8AC3E}">
        <p14:creationId xmlns:p14="http://schemas.microsoft.com/office/powerpoint/2010/main" val="321822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Panels</a:t>
            </a:r>
            <a:br>
              <a:rPr lang="en-US" dirty="0" smtClean="0"/>
            </a:br>
            <a:r>
              <a:rPr lang="en-US" sz="4400" dirty="0" smtClean="0"/>
              <a:t>Specifications</a:t>
            </a:r>
            <a:endParaRPr lang="en-US" sz="4400" dirty="0"/>
          </a:p>
        </p:txBody>
      </p:sp>
      <p:pic>
        <p:nvPicPr>
          <p:cNvPr id="3" name="Picture 2" descr="Pspec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18" y="1767533"/>
            <a:ext cx="8697818" cy="4353023"/>
          </a:xfrm>
          <a:prstGeom prst="rect">
            <a:avLst/>
          </a:prstGeom>
        </p:spPr>
      </p:pic>
    </p:spTree>
    <p:extLst>
      <p:ext uri="{BB962C8B-B14F-4D97-AF65-F5344CB8AC3E}">
        <p14:creationId xmlns:p14="http://schemas.microsoft.com/office/powerpoint/2010/main" val="222592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803"/>
            <a:ext cx="8229600" cy="926548"/>
          </a:xfrm>
        </p:spPr>
        <p:txBody>
          <a:bodyPr/>
          <a:lstStyle/>
          <a:p>
            <a:r>
              <a:rPr lang="en-US" dirty="0" smtClean="0"/>
              <a:t>Secondary Segmentation</a:t>
            </a:r>
            <a:endParaRPr lang="en-US" dirty="0"/>
          </a:p>
        </p:txBody>
      </p:sp>
      <p:pic>
        <p:nvPicPr>
          <p:cNvPr id="3" name="Picture 2" descr="Sseg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76" y="1996661"/>
            <a:ext cx="4388681" cy="2948645"/>
          </a:xfrm>
          <a:prstGeom prst="rect">
            <a:avLst/>
          </a:prstGeom>
        </p:spPr>
      </p:pic>
      <p:sp>
        <p:nvSpPr>
          <p:cNvPr id="4" name="TextBox 3"/>
          <p:cNvSpPr txBox="1"/>
          <p:nvPr/>
        </p:nvSpPr>
        <p:spPr>
          <a:xfrm>
            <a:off x="651593" y="5002710"/>
            <a:ext cx="3777784" cy="369332"/>
          </a:xfrm>
          <a:prstGeom prst="rect">
            <a:avLst/>
          </a:prstGeom>
          <a:noFill/>
        </p:spPr>
        <p:txBody>
          <a:bodyPr wrap="none" rtlCol="0">
            <a:spAutoFit/>
          </a:bodyPr>
          <a:lstStyle/>
          <a:p>
            <a:r>
              <a:rPr lang="en-US" dirty="0" smtClean="0"/>
              <a:t>Segmentation Scheme F (36 panels)</a:t>
            </a:r>
            <a:endParaRPr lang="en-US" dirty="0"/>
          </a:p>
        </p:txBody>
      </p:sp>
      <p:pic>
        <p:nvPicPr>
          <p:cNvPr id="5" name="Picture 4" descr="Sse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767" y="1982947"/>
            <a:ext cx="3545232" cy="2962359"/>
          </a:xfrm>
          <a:prstGeom prst="rect">
            <a:avLst/>
          </a:prstGeom>
        </p:spPr>
      </p:pic>
      <p:sp>
        <p:nvSpPr>
          <p:cNvPr id="6" name="TextBox 5"/>
          <p:cNvSpPr txBox="1"/>
          <p:nvPr/>
        </p:nvSpPr>
        <p:spPr>
          <a:xfrm>
            <a:off x="4914380" y="5025296"/>
            <a:ext cx="3841466" cy="369332"/>
          </a:xfrm>
          <a:prstGeom prst="rect">
            <a:avLst/>
          </a:prstGeom>
          <a:noFill/>
        </p:spPr>
        <p:txBody>
          <a:bodyPr wrap="none" rtlCol="0">
            <a:spAutoFit/>
          </a:bodyPr>
          <a:lstStyle/>
          <a:p>
            <a:r>
              <a:rPr lang="en-US" dirty="0" smtClean="0"/>
              <a:t>Segmentation Scheme H (24 panels)</a:t>
            </a:r>
            <a:endParaRPr lang="en-US" dirty="0"/>
          </a:p>
        </p:txBody>
      </p:sp>
      <p:sp>
        <p:nvSpPr>
          <p:cNvPr id="7" name="TextBox 6"/>
          <p:cNvSpPr txBox="1"/>
          <p:nvPr/>
        </p:nvSpPr>
        <p:spPr>
          <a:xfrm>
            <a:off x="1689600" y="5543840"/>
            <a:ext cx="1897738" cy="369332"/>
          </a:xfrm>
          <a:prstGeom prst="rect">
            <a:avLst/>
          </a:prstGeom>
          <a:noFill/>
        </p:spPr>
        <p:txBody>
          <a:bodyPr wrap="none" rtlCol="0">
            <a:spAutoFit/>
          </a:bodyPr>
          <a:lstStyle/>
          <a:p>
            <a:r>
              <a:rPr lang="en-US" dirty="0" smtClean="0"/>
              <a:t>4-fold symmetry</a:t>
            </a:r>
            <a:endParaRPr lang="en-US" dirty="0"/>
          </a:p>
        </p:txBody>
      </p:sp>
      <p:sp>
        <p:nvSpPr>
          <p:cNvPr id="8" name="TextBox 7"/>
          <p:cNvSpPr txBox="1"/>
          <p:nvPr/>
        </p:nvSpPr>
        <p:spPr>
          <a:xfrm>
            <a:off x="5897168" y="5576976"/>
            <a:ext cx="1884914" cy="369332"/>
          </a:xfrm>
          <a:prstGeom prst="rect">
            <a:avLst/>
          </a:prstGeom>
          <a:noFill/>
        </p:spPr>
        <p:txBody>
          <a:bodyPr wrap="none" rtlCol="0">
            <a:spAutoFit/>
          </a:bodyPr>
          <a:lstStyle/>
          <a:p>
            <a:r>
              <a:rPr lang="en-US" dirty="0"/>
              <a:t>8</a:t>
            </a:r>
            <a:r>
              <a:rPr lang="en-US" dirty="0" smtClean="0"/>
              <a:t>-fold symmetry</a:t>
            </a:r>
            <a:endParaRPr lang="en-US" dirty="0"/>
          </a:p>
        </p:txBody>
      </p:sp>
    </p:spTree>
    <p:extLst>
      <p:ext uri="{BB962C8B-B14F-4D97-AF65-F5344CB8AC3E}">
        <p14:creationId xmlns:p14="http://schemas.microsoft.com/office/powerpoint/2010/main" val="10356807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529</TotalTime>
  <Words>738</Words>
  <Application>Microsoft Macintosh PowerPoint</Application>
  <PresentationFormat>On-screen Show (4:3)</PresentationFormat>
  <Paragraphs>137</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Executive</vt:lpstr>
      <vt:lpstr>SCT-OS Discussion Notes</vt:lpstr>
      <vt:lpstr>PowerPoint Presentation</vt:lpstr>
      <vt:lpstr>Point Spread Function</vt:lpstr>
      <vt:lpstr>Collecting Area and FP Curvature</vt:lpstr>
      <vt:lpstr>OS Specifications</vt:lpstr>
      <vt:lpstr>Vignetting and PSF</vt:lpstr>
      <vt:lpstr>Primary Segmentation</vt:lpstr>
      <vt:lpstr>Primary Panels Specifications</vt:lpstr>
      <vt:lpstr>Secondary Segmentation</vt:lpstr>
      <vt:lpstr>Secondary Panels Specifications</vt:lpstr>
      <vt:lpstr>Environmental Specifications I</vt:lpstr>
      <vt:lpstr>Environmental Specifications II</vt:lpstr>
      <vt:lpstr>FP Specifications</vt:lpstr>
      <vt:lpstr>Tolerances Translational d.f.</vt:lpstr>
      <vt:lpstr>Tolerances Translational d.f.</vt:lpstr>
      <vt:lpstr>Tolerances all d.f.</vt:lpstr>
      <vt:lpstr>OS PBS, WBS, &amp; ICDs</vt:lpstr>
      <vt:lpstr>Alignment Notes</vt:lpstr>
      <vt:lpstr>Global Alignment System</vt:lpstr>
      <vt:lpstr>Panel-to-Panel  Alignment System</vt:lpstr>
      <vt:lpstr>Alignment Syetem Prototyping</vt:lpstr>
      <vt:lpstr>Actuators and angle encoders</vt:lpstr>
      <vt:lpstr>Controller</vt:lpstr>
      <vt:lpstr>Gumstix Verdex XM4</vt:lpstr>
      <vt:lpstr>Gumstix expansion boards</vt:lpstr>
      <vt:lpstr>Mirror control board</vt:lpstr>
      <vt:lpstr>Mirror control board w/CPU &amp; E-net</vt:lpstr>
      <vt:lpstr>Edge Sensors</vt:lpstr>
      <vt:lpstr>Mirror control software</vt:lpstr>
      <vt:lpstr>Newspaper Ad</vt:lpstr>
    </vt:vector>
  </TitlesOfParts>
  <Company>University of California Los Angeles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Vassiliev</dc:creator>
  <cp:lastModifiedBy>Vladimir Vassiliev</cp:lastModifiedBy>
  <cp:revision>17</cp:revision>
  <dcterms:created xsi:type="dcterms:W3CDTF">2012-02-25T07:37:47Z</dcterms:created>
  <dcterms:modified xsi:type="dcterms:W3CDTF">2012-02-25T16:27:05Z</dcterms:modified>
</cp:coreProperties>
</file>