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22"/>
  </p:notesMasterIdLst>
  <p:handoutMasterIdLst>
    <p:handoutMasterId r:id="rId23"/>
  </p:handoutMasterIdLst>
  <p:sldIdLst>
    <p:sldId id="278" r:id="rId6"/>
    <p:sldId id="308" r:id="rId7"/>
    <p:sldId id="314" r:id="rId8"/>
    <p:sldId id="312" r:id="rId9"/>
    <p:sldId id="313" r:id="rId10"/>
    <p:sldId id="315" r:id="rId11"/>
    <p:sldId id="292" r:id="rId12"/>
    <p:sldId id="297" r:id="rId13"/>
    <p:sldId id="298" r:id="rId14"/>
    <p:sldId id="305" r:id="rId15"/>
    <p:sldId id="293" r:id="rId16"/>
    <p:sldId id="311" r:id="rId17"/>
    <p:sldId id="294" r:id="rId18"/>
    <p:sldId id="296" r:id="rId19"/>
    <p:sldId id="317" r:id="rId20"/>
    <p:sldId id="310" r:id="rId2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B0932FE-012A-4DFC-B80F-63670E283028}">
          <p14:sldIdLst>
            <p14:sldId id="278"/>
            <p14:sldId id="308"/>
            <p14:sldId id="314"/>
            <p14:sldId id="312"/>
            <p14:sldId id="313"/>
            <p14:sldId id="315"/>
            <p14:sldId id="292"/>
            <p14:sldId id="297"/>
            <p14:sldId id="298"/>
            <p14:sldId id="305"/>
            <p14:sldId id="293"/>
            <p14:sldId id="311"/>
            <p14:sldId id="294"/>
            <p14:sldId id="296"/>
            <p14:sldId id="317"/>
            <p14:sldId id="310"/>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guide id="3" orient="horz" pos="216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1D3A"/>
    <a:srgbClr val="E40020"/>
    <a:srgbClr val="00204E"/>
    <a:srgbClr val="595959"/>
    <a:srgbClr val="0E152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6" autoAdjust="0"/>
    <p:restoredTop sz="94660"/>
  </p:normalViewPr>
  <p:slideViewPr>
    <p:cSldViewPr snapToGrid="0" snapToObjects="1">
      <p:cViewPr varScale="1">
        <p:scale>
          <a:sx n="115" d="100"/>
          <a:sy n="115" d="100"/>
        </p:scale>
        <p:origin x="1512" y="72"/>
      </p:cViewPr>
      <p:guideLst>
        <p:guide orient="horz" pos="1620"/>
        <p:guide pos="2880"/>
        <p:guide orient="horz" pos="2160"/>
      </p:guideLst>
    </p:cSldViewPr>
  </p:slideViewPr>
  <p:notesTextViewPr>
    <p:cViewPr>
      <p:scale>
        <a:sx n="100" d="100"/>
        <a:sy n="100" d="100"/>
      </p:scale>
      <p:origin x="0" y="0"/>
    </p:cViewPr>
  </p:notesTextViewPr>
  <p:notesViewPr>
    <p:cSldViewPr snapToGrid="0" snapToObjects="1">
      <p:cViewPr varScale="1">
        <p:scale>
          <a:sx n="71" d="100"/>
          <a:sy n="71" d="100"/>
        </p:scale>
        <p:origin x="-3528" y="-12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3850443" y="0"/>
            <a:ext cx="2945659" cy="496332"/>
          </a:xfrm>
          <a:prstGeom prst="rect">
            <a:avLst/>
          </a:prstGeom>
        </p:spPr>
        <p:txBody>
          <a:bodyPr vert="horz" lIns="96661" tIns="48331" rIns="96661" bIns="48331" rtlCol="0"/>
          <a:lstStyle>
            <a:lvl1pPr algn="r">
              <a:defRPr sz="1300"/>
            </a:lvl1pPr>
          </a:lstStyle>
          <a:p>
            <a:fld id="{89BFEDEF-D3B2-3547-AB64-E959BC4634CE}" type="datetime1">
              <a:rPr lang="en-US" smtClean="0"/>
              <a:t>7/4/2019</a:t>
            </a:fld>
            <a:endParaRPr lang="en-US"/>
          </a:p>
        </p:txBody>
      </p:sp>
      <p:sp>
        <p:nvSpPr>
          <p:cNvPr id="4" name="Footer Placeholder 3"/>
          <p:cNvSpPr>
            <a:spLocks noGrp="1"/>
          </p:cNvSpPr>
          <p:nvPr>
            <p:ph type="ftr" sz="quarter" idx="2"/>
          </p:nvPr>
        </p:nvSpPr>
        <p:spPr>
          <a:xfrm>
            <a:off x="0" y="9428584"/>
            <a:ext cx="2945659" cy="496332"/>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3850443" y="9428584"/>
            <a:ext cx="2945659" cy="496332"/>
          </a:xfrm>
          <a:prstGeom prst="rect">
            <a:avLst/>
          </a:prstGeom>
        </p:spPr>
        <p:txBody>
          <a:bodyPr vert="horz" lIns="96661" tIns="48331" rIns="96661" bIns="48331" rtlCol="0" anchor="b"/>
          <a:lstStyle>
            <a:lvl1pPr algn="r">
              <a:defRPr sz="1300"/>
            </a:lvl1pPr>
          </a:lstStyle>
          <a:p>
            <a:fld id="{623C63F0-E05B-5842-816C-81C37B6E2A68}" type="slidenum">
              <a:rPr lang="en-US" smtClean="0"/>
              <a:t>‹#›</a:t>
            </a:fld>
            <a:endParaRPr lang="en-US"/>
          </a:p>
        </p:txBody>
      </p:sp>
    </p:spTree>
    <p:extLst>
      <p:ext uri="{BB962C8B-B14F-4D97-AF65-F5344CB8AC3E}">
        <p14:creationId xmlns:p14="http://schemas.microsoft.com/office/powerpoint/2010/main" val="20926998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8055"/>
          </a:xfrm>
          <a:prstGeom prst="rect">
            <a:avLst/>
          </a:prstGeom>
        </p:spPr>
        <p:txBody>
          <a:bodyPr vert="horz" lIns="96661" tIns="48331" rIns="96661" bIns="48331" rtlCol="0"/>
          <a:lstStyle>
            <a:lvl1pPr algn="l">
              <a:defRPr sz="1300">
                <a:latin typeface="Fira Sans"/>
              </a:defRPr>
            </a:lvl1pPr>
          </a:lstStyle>
          <a:p>
            <a:endParaRPr lang="en-US" dirty="0"/>
          </a:p>
        </p:txBody>
      </p:sp>
      <p:sp>
        <p:nvSpPr>
          <p:cNvPr id="3" name="Date Placeholder 2"/>
          <p:cNvSpPr>
            <a:spLocks noGrp="1"/>
          </p:cNvSpPr>
          <p:nvPr>
            <p:ph type="dt" idx="1"/>
          </p:nvPr>
        </p:nvSpPr>
        <p:spPr>
          <a:xfrm>
            <a:off x="3850443" y="1"/>
            <a:ext cx="2945659" cy="498055"/>
          </a:xfrm>
          <a:prstGeom prst="rect">
            <a:avLst/>
          </a:prstGeom>
        </p:spPr>
        <p:txBody>
          <a:bodyPr vert="horz" lIns="96661" tIns="48331" rIns="96661" bIns="48331" rtlCol="0"/>
          <a:lstStyle>
            <a:lvl1pPr algn="r">
              <a:defRPr sz="1300">
                <a:latin typeface="Fira Sans"/>
              </a:defRPr>
            </a:lvl1pPr>
          </a:lstStyle>
          <a:p>
            <a:fld id="{9BF3A3C6-397F-864E-814D-A8D40D8C26B2}" type="datetime1">
              <a:rPr lang="en-US" smtClean="0"/>
              <a:t>7/4/2019</a:t>
            </a:fld>
            <a:endParaRPr lang="en-US" dirty="0"/>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6661" tIns="48331" rIns="96661" bIns="48331"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428584"/>
            <a:ext cx="2945659" cy="498054"/>
          </a:xfrm>
          <a:prstGeom prst="rect">
            <a:avLst/>
          </a:prstGeom>
        </p:spPr>
        <p:txBody>
          <a:bodyPr vert="horz" lIns="96661" tIns="48331" rIns="96661" bIns="48331" rtlCol="0" anchor="b"/>
          <a:lstStyle>
            <a:lvl1pPr algn="l">
              <a:defRPr sz="1300">
                <a:latin typeface="Fira Sans"/>
              </a:defRPr>
            </a:lvl1pPr>
          </a:lstStyle>
          <a:p>
            <a:endParaRPr lang="en-US" dirty="0"/>
          </a:p>
        </p:txBody>
      </p:sp>
      <p:sp>
        <p:nvSpPr>
          <p:cNvPr id="7" name="Slide Number Placeholder 6"/>
          <p:cNvSpPr>
            <a:spLocks noGrp="1"/>
          </p:cNvSpPr>
          <p:nvPr>
            <p:ph type="sldNum" sz="quarter" idx="5"/>
          </p:nvPr>
        </p:nvSpPr>
        <p:spPr>
          <a:xfrm>
            <a:off x="3850443" y="9428584"/>
            <a:ext cx="2945659" cy="498054"/>
          </a:xfrm>
          <a:prstGeom prst="rect">
            <a:avLst/>
          </a:prstGeom>
        </p:spPr>
        <p:txBody>
          <a:bodyPr vert="horz" lIns="96661" tIns="48331" rIns="96661" bIns="48331" rtlCol="0" anchor="b"/>
          <a:lstStyle>
            <a:lvl1pPr algn="r">
              <a:defRPr sz="1300">
                <a:latin typeface="Fira Sans"/>
              </a:defRPr>
            </a:lvl1pPr>
          </a:lstStyle>
          <a:p>
            <a:fld id="{6D1651CB-BC94-4C11-A508-29CB655CC918}" type="slidenum">
              <a:rPr lang="en-US" smtClean="0"/>
              <a:pPr/>
              <a:t>‹#›</a:t>
            </a:fld>
            <a:endParaRPr lang="en-US" dirty="0"/>
          </a:p>
        </p:txBody>
      </p:sp>
    </p:spTree>
    <p:extLst>
      <p:ext uri="{BB962C8B-B14F-4D97-AF65-F5344CB8AC3E}">
        <p14:creationId xmlns:p14="http://schemas.microsoft.com/office/powerpoint/2010/main" val="146226498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Fira Sans"/>
        <a:ea typeface="+mn-ea"/>
        <a:cs typeface="+mn-cs"/>
      </a:defRPr>
    </a:lvl1pPr>
    <a:lvl2pPr marL="457200" algn="l" defTabSz="914400" rtl="0" eaLnBrk="1" latinLnBrk="0" hangingPunct="1">
      <a:defRPr sz="1200" kern="1200">
        <a:solidFill>
          <a:schemeClr val="tx1"/>
        </a:solidFill>
        <a:latin typeface="Fira Sans"/>
        <a:ea typeface="+mn-ea"/>
        <a:cs typeface="+mn-cs"/>
      </a:defRPr>
    </a:lvl2pPr>
    <a:lvl3pPr marL="914400" algn="l" defTabSz="914400" rtl="0" eaLnBrk="1" latinLnBrk="0" hangingPunct="1">
      <a:defRPr sz="1200" kern="1200">
        <a:solidFill>
          <a:schemeClr val="tx1"/>
        </a:solidFill>
        <a:latin typeface="Fira Sans"/>
        <a:ea typeface="+mn-ea"/>
        <a:cs typeface="+mn-cs"/>
      </a:defRPr>
    </a:lvl3pPr>
    <a:lvl4pPr marL="1371600" algn="l" defTabSz="914400" rtl="0" eaLnBrk="1" latinLnBrk="0" hangingPunct="1">
      <a:defRPr sz="1200" kern="1200">
        <a:solidFill>
          <a:schemeClr val="tx1"/>
        </a:solidFill>
        <a:latin typeface="Fira Sans"/>
        <a:ea typeface="+mn-ea"/>
        <a:cs typeface="+mn-cs"/>
      </a:defRPr>
    </a:lvl4pPr>
    <a:lvl5pPr marL="1828800" algn="l" defTabSz="914400" rtl="0" eaLnBrk="1" latinLnBrk="0" hangingPunct="1">
      <a:defRPr sz="1200" kern="1200">
        <a:solidFill>
          <a:schemeClr val="tx1"/>
        </a:solidFill>
        <a:latin typeface="Fira San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1241425"/>
            <a:ext cx="4464050" cy="33496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1651CB-BC94-4C11-A508-29CB655CC918}" type="slidenum">
              <a:rPr lang="en-US"/>
              <a:t>1</a:t>
            </a:fld>
            <a:endParaRPr lang="en-US"/>
          </a:p>
        </p:txBody>
      </p:sp>
    </p:spTree>
    <p:extLst>
      <p:ext uri="{BB962C8B-B14F-4D97-AF65-F5344CB8AC3E}">
        <p14:creationId xmlns:p14="http://schemas.microsoft.com/office/powerpoint/2010/main" val="3874389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41406"/>
            <a:ext cx="7772400" cy="1759045"/>
          </a:xfrm>
        </p:spPr>
        <p:txBody>
          <a:bodyPr anchor="t">
            <a:normAutofit/>
          </a:bodyPr>
          <a:lstStyle>
            <a:lvl1pPr>
              <a:defRPr sz="3600"/>
            </a:lvl1pPr>
          </a:lstStyle>
          <a:p>
            <a:r>
              <a:rPr lang="de-DE" dirty="0"/>
              <a:t>Click </a:t>
            </a:r>
            <a:r>
              <a:rPr lang="de-DE" dirty="0" err="1"/>
              <a:t>to</a:t>
            </a:r>
            <a:r>
              <a:rPr lang="de-DE" dirty="0"/>
              <a:t> </a:t>
            </a:r>
            <a:r>
              <a:rPr lang="de-DE" dirty="0" err="1"/>
              <a:t>edit</a:t>
            </a:r>
            <a:r>
              <a:rPr lang="de-DE" dirty="0"/>
              <a:t> Master title style</a:t>
            </a:r>
            <a:endParaRPr lang="en-US" dirty="0"/>
          </a:p>
        </p:txBody>
      </p:sp>
      <p:sp>
        <p:nvSpPr>
          <p:cNvPr id="3" name="Subtitle 2"/>
          <p:cNvSpPr>
            <a:spLocks noGrp="1"/>
          </p:cNvSpPr>
          <p:nvPr>
            <p:ph type="subTitle" idx="1"/>
          </p:nvPr>
        </p:nvSpPr>
        <p:spPr>
          <a:xfrm>
            <a:off x="681120" y="3886200"/>
            <a:ext cx="6400800" cy="1391397"/>
          </a:xfrm>
        </p:spPr>
        <p:txBody>
          <a:bodyPr/>
          <a:lstStyle>
            <a:lvl1pPr marL="0" indent="0" algn="l">
              <a:buNone/>
              <a:defRPr sz="200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Click </a:t>
            </a:r>
            <a:r>
              <a:rPr lang="de-DE" dirty="0" err="1"/>
              <a:t>to</a:t>
            </a:r>
            <a:r>
              <a:rPr lang="de-DE" dirty="0"/>
              <a:t> </a:t>
            </a:r>
            <a:r>
              <a:rPr lang="de-DE" dirty="0" err="1"/>
              <a:t>edit</a:t>
            </a:r>
            <a:r>
              <a:rPr lang="de-DE" dirty="0"/>
              <a:t> Master </a:t>
            </a:r>
            <a:r>
              <a:rPr lang="de-DE" dirty="0" err="1"/>
              <a:t>subtitle</a:t>
            </a:r>
            <a:r>
              <a:rPr lang="de-DE" dirty="0"/>
              <a:t> style</a:t>
            </a:r>
          </a:p>
          <a:p>
            <a:endParaRPr lang="de-DE" dirty="0"/>
          </a:p>
          <a:p>
            <a:r>
              <a:rPr lang="de-DE" dirty="0"/>
              <a:t>SPEAKER NAME</a:t>
            </a:r>
          </a:p>
          <a:p>
            <a:endParaRPr lang="de-DE"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CTAO</a:t>
            </a:r>
          </a:p>
        </p:txBody>
      </p:sp>
      <p:sp>
        <p:nvSpPr>
          <p:cNvPr id="6" name="Slide Number Placeholder 5"/>
          <p:cNvSpPr>
            <a:spLocks noGrp="1"/>
          </p:cNvSpPr>
          <p:nvPr>
            <p:ph type="sldNum" sz="quarter" idx="12"/>
          </p:nvPr>
        </p:nvSpPr>
        <p:spPr/>
        <p:txBody>
          <a:bodyPr/>
          <a:lstStyle/>
          <a:p>
            <a:fld id="{19A9FCDA-B809-C440-BD62-3E96D0DA3F33}" type="slidenum">
              <a:rPr lang="en-US" smtClean="0"/>
              <a:t>‹#›</a:t>
            </a:fld>
            <a:endParaRPr lang="en-US"/>
          </a:p>
        </p:txBody>
      </p:sp>
    </p:spTree>
    <p:extLst>
      <p:ext uri="{BB962C8B-B14F-4D97-AF65-F5344CB8AC3E}">
        <p14:creationId xmlns:p14="http://schemas.microsoft.com/office/powerpoint/2010/main" val="4064105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1146" y="238615"/>
            <a:ext cx="6293076" cy="824083"/>
          </a:xfrm>
        </p:spPr>
        <p:txBody>
          <a:bodyPr/>
          <a:lstStyle/>
          <a:p>
            <a:r>
              <a:rPr lang="de-DE" dirty="0"/>
              <a:t>Click </a:t>
            </a:r>
            <a:r>
              <a:rPr lang="de-DE" dirty="0" err="1"/>
              <a:t>to</a:t>
            </a:r>
            <a:r>
              <a:rPr lang="de-DE" dirty="0"/>
              <a:t> </a:t>
            </a:r>
            <a:r>
              <a:rPr lang="de-DE" dirty="0" err="1"/>
              <a:t>edit</a:t>
            </a:r>
            <a:r>
              <a:rPr lang="de-DE" dirty="0"/>
              <a:t> Master title style</a:t>
            </a:r>
            <a:endParaRPr lang="en-US" dirty="0"/>
          </a:p>
        </p:txBody>
      </p:sp>
      <p:sp>
        <p:nvSpPr>
          <p:cNvPr id="3" name="Content Placeholder 2"/>
          <p:cNvSpPr>
            <a:spLocks noGrp="1"/>
          </p:cNvSpPr>
          <p:nvPr>
            <p:ph idx="1"/>
          </p:nvPr>
        </p:nvSpPr>
        <p:spPr/>
        <p:txBody>
          <a:bodyPr/>
          <a:lstStyle/>
          <a:p>
            <a:pPr lvl="0"/>
            <a:r>
              <a:rPr lang="de-DE" dirty="0"/>
              <a:t>Click </a:t>
            </a:r>
            <a:r>
              <a:rPr lang="de-DE" dirty="0" err="1"/>
              <a:t>to</a:t>
            </a:r>
            <a:r>
              <a:rPr lang="de-DE" dirty="0"/>
              <a:t> </a:t>
            </a:r>
            <a:r>
              <a:rPr lang="de-DE" dirty="0" err="1"/>
              <a:t>edit</a:t>
            </a:r>
            <a:r>
              <a:rPr lang="de-DE" dirty="0"/>
              <a:t> Master </a:t>
            </a:r>
            <a:r>
              <a:rPr lang="de-DE" dirty="0" err="1"/>
              <a:t>text</a:t>
            </a:r>
            <a:r>
              <a:rPr lang="de-DE" dirty="0"/>
              <a:t> </a:t>
            </a:r>
            <a:r>
              <a:rPr lang="de-DE" dirty="0" err="1"/>
              <a:t>styles</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Fourth</a:t>
            </a:r>
            <a:r>
              <a:rPr lang="de-DE" dirty="0"/>
              <a:t> </a:t>
            </a:r>
            <a:r>
              <a:rPr lang="de-DE" dirty="0" err="1"/>
              <a:t>level</a:t>
            </a:r>
            <a:endParaRPr lang="de-DE" dirty="0"/>
          </a:p>
          <a:p>
            <a:pPr lvl="4"/>
            <a:r>
              <a:rPr lang="de-DE" dirty="0" err="1"/>
              <a:t>Fifth</a:t>
            </a:r>
            <a:r>
              <a:rPr lang="de-DE" dirty="0"/>
              <a:t> </a:t>
            </a:r>
            <a:r>
              <a:rPr lang="de-DE" dirty="0" err="1"/>
              <a:t>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CTAO</a:t>
            </a:r>
          </a:p>
        </p:txBody>
      </p:sp>
      <p:sp>
        <p:nvSpPr>
          <p:cNvPr id="6" name="Slide Number Placeholder 5"/>
          <p:cNvSpPr>
            <a:spLocks noGrp="1"/>
          </p:cNvSpPr>
          <p:nvPr>
            <p:ph type="sldNum" sz="quarter" idx="12"/>
          </p:nvPr>
        </p:nvSpPr>
        <p:spPr/>
        <p:txBody>
          <a:bodyPr/>
          <a:lstStyle/>
          <a:p>
            <a:fld id="{19A9FCDA-B809-C440-BD62-3E96D0DA3F33}" type="slidenum">
              <a:rPr lang="en-US" smtClean="0"/>
              <a:t>‹#›</a:t>
            </a:fld>
            <a:endParaRPr lang="en-US"/>
          </a:p>
        </p:txBody>
      </p:sp>
      <p:cxnSp>
        <p:nvCxnSpPr>
          <p:cNvPr id="7" name="Straight Connector 6"/>
          <p:cNvCxnSpPr/>
          <p:nvPr userDrawn="1"/>
        </p:nvCxnSpPr>
        <p:spPr>
          <a:xfrm>
            <a:off x="641144" y="1289936"/>
            <a:ext cx="7905687" cy="0"/>
          </a:xfrm>
          <a:prstGeom prst="line">
            <a:avLst/>
          </a:prstGeom>
          <a:ln>
            <a:gradFill flip="none" rotWithShape="1">
              <a:gsLst>
                <a:gs pos="18000">
                  <a:schemeClr val="tx1"/>
                </a:gs>
                <a:gs pos="100000">
                  <a:prstClr val="white"/>
                </a:gs>
                <a:gs pos="99000">
                  <a:schemeClr val="accent2"/>
                </a:gs>
              </a:gsLst>
              <a:lin ang="0" scaled="1"/>
              <a:tileRect/>
            </a:gradFill>
          </a:ln>
          <a:effectLst/>
        </p:spPr>
        <p:style>
          <a:lnRef idx="2">
            <a:schemeClr val="accent1"/>
          </a:lnRef>
          <a:fillRef idx="0">
            <a:schemeClr val="accent1"/>
          </a:fillRef>
          <a:effectRef idx="1">
            <a:schemeClr val="accent1"/>
          </a:effectRef>
          <a:fontRef idx="minor">
            <a:schemeClr val="tx1"/>
          </a:fontRef>
        </p:style>
      </p:cxnSp>
      <p:pic>
        <p:nvPicPr>
          <p:cNvPr id="8" name="Picture 7" descr="CTA_Logo_Template_RGB2.png"/>
          <p:cNvPicPr>
            <a:picLocks noChangeAspect="1"/>
          </p:cNvPicPr>
          <p:nvPr userDrawn="1"/>
        </p:nvPicPr>
        <p:blipFill rotWithShape="1">
          <a:blip r:embed="rId2">
            <a:extLst>
              <a:ext uri="{28A0092B-C50C-407E-A947-70E740481C1C}">
                <a14:useLocalDpi xmlns:a14="http://schemas.microsoft.com/office/drawing/2010/main" val="0"/>
              </a:ext>
            </a:extLst>
          </a:blip>
          <a:srcRect r="35173"/>
          <a:stretch/>
        </p:blipFill>
        <p:spPr>
          <a:xfrm>
            <a:off x="7103849" y="177497"/>
            <a:ext cx="1549631" cy="935997"/>
          </a:xfrm>
          <a:prstGeom prst="rect">
            <a:avLst/>
          </a:prstGeom>
        </p:spPr>
      </p:pic>
    </p:spTree>
    <p:extLst>
      <p:ext uri="{BB962C8B-B14F-4D97-AF65-F5344CB8AC3E}">
        <p14:creationId xmlns:p14="http://schemas.microsoft.com/office/powerpoint/2010/main" val="3688640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41146" y="238615"/>
            <a:ext cx="6313234" cy="824083"/>
          </a:xfrm>
        </p:spPr>
        <p:txBody>
          <a:bodyPr/>
          <a:lstStyle/>
          <a:p>
            <a:r>
              <a:rPr lang="de-DE" dirty="0"/>
              <a:t>Click </a:t>
            </a:r>
            <a:r>
              <a:rPr lang="de-DE" dirty="0" err="1"/>
              <a:t>to</a:t>
            </a:r>
            <a:r>
              <a:rPr lang="de-DE" dirty="0"/>
              <a:t> </a:t>
            </a:r>
            <a:r>
              <a:rPr lang="de-DE" dirty="0" err="1"/>
              <a:t>edit</a:t>
            </a:r>
            <a:r>
              <a:rPr lang="de-DE" dirty="0"/>
              <a:t> Master title style</a:t>
            </a:r>
            <a:endParaRPr lang="en-US" dirty="0"/>
          </a:p>
        </p:txBody>
      </p:sp>
      <p:sp>
        <p:nvSpPr>
          <p:cNvPr id="3" name="Content Placeholder 2"/>
          <p:cNvSpPr>
            <a:spLocks noGrp="1"/>
          </p:cNvSpPr>
          <p:nvPr>
            <p:ph sz="half" idx="1"/>
          </p:nvPr>
        </p:nvSpPr>
        <p:spPr>
          <a:xfrm>
            <a:off x="629820" y="1644067"/>
            <a:ext cx="4038600" cy="3394075"/>
          </a:xfrm>
        </p:spPr>
        <p:txBody>
          <a:bodyPr/>
          <a:lstStyle>
            <a:lvl1pPr>
              <a:defRPr sz="20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de-DE" dirty="0"/>
              <a:t>Click </a:t>
            </a:r>
            <a:r>
              <a:rPr lang="de-DE" dirty="0" err="1"/>
              <a:t>to</a:t>
            </a:r>
            <a:r>
              <a:rPr lang="de-DE" dirty="0"/>
              <a:t> </a:t>
            </a:r>
            <a:r>
              <a:rPr lang="de-DE" dirty="0" err="1"/>
              <a:t>edit</a:t>
            </a:r>
            <a:r>
              <a:rPr lang="de-DE" dirty="0"/>
              <a:t> Master </a:t>
            </a:r>
            <a:r>
              <a:rPr lang="de-DE" dirty="0" err="1"/>
              <a:t>text</a:t>
            </a:r>
            <a:r>
              <a:rPr lang="de-DE" dirty="0"/>
              <a:t> </a:t>
            </a:r>
            <a:r>
              <a:rPr lang="de-DE" dirty="0" err="1"/>
              <a:t>styles</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Fourth</a:t>
            </a:r>
            <a:r>
              <a:rPr lang="de-DE" dirty="0"/>
              <a:t> </a:t>
            </a:r>
            <a:r>
              <a:rPr lang="de-DE" dirty="0" err="1"/>
              <a:t>level</a:t>
            </a:r>
            <a:endParaRPr lang="de-DE" dirty="0"/>
          </a:p>
          <a:p>
            <a:pPr lvl="4"/>
            <a:r>
              <a:rPr lang="de-DE" dirty="0" err="1"/>
              <a:t>Fifth</a:t>
            </a:r>
            <a:r>
              <a:rPr lang="de-DE" dirty="0"/>
              <a:t> </a:t>
            </a:r>
            <a:r>
              <a:rPr lang="de-DE" dirty="0" err="1"/>
              <a:t>level</a:t>
            </a:r>
            <a:endParaRPr lang="en-US" dirty="0"/>
          </a:p>
        </p:txBody>
      </p:sp>
      <p:sp>
        <p:nvSpPr>
          <p:cNvPr id="4" name="Content Placeholder 3"/>
          <p:cNvSpPr>
            <a:spLocks noGrp="1"/>
          </p:cNvSpPr>
          <p:nvPr>
            <p:ph sz="half" idx="2"/>
          </p:nvPr>
        </p:nvSpPr>
        <p:spPr>
          <a:xfrm>
            <a:off x="4820820" y="1644067"/>
            <a:ext cx="4038600" cy="3394075"/>
          </a:xfrm>
        </p:spPr>
        <p:txBody>
          <a:bodyPr/>
          <a:lstStyle>
            <a:lvl1pPr>
              <a:defRPr sz="20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de-DE" dirty="0"/>
              <a:t>Click </a:t>
            </a:r>
            <a:r>
              <a:rPr lang="de-DE" dirty="0" err="1"/>
              <a:t>to</a:t>
            </a:r>
            <a:r>
              <a:rPr lang="de-DE" dirty="0"/>
              <a:t> </a:t>
            </a:r>
            <a:r>
              <a:rPr lang="de-DE" dirty="0" err="1"/>
              <a:t>edit</a:t>
            </a:r>
            <a:r>
              <a:rPr lang="de-DE" dirty="0"/>
              <a:t> Master </a:t>
            </a:r>
            <a:r>
              <a:rPr lang="de-DE" dirty="0" err="1"/>
              <a:t>text</a:t>
            </a:r>
            <a:r>
              <a:rPr lang="de-DE" dirty="0"/>
              <a:t> </a:t>
            </a:r>
            <a:r>
              <a:rPr lang="de-DE" dirty="0" err="1"/>
              <a:t>styles</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Fourth</a:t>
            </a:r>
            <a:r>
              <a:rPr lang="de-DE" dirty="0"/>
              <a:t> </a:t>
            </a:r>
            <a:r>
              <a:rPr lang="de-DE" dirty="0" err="1"/>
              <a:t>level</a:t>
            </a:r>
            <a:endParaRPr lang="de-DE" dirty="0"/>
          </a:p>
          <a:p>
            <a:pPr lvl="4"/>
            <a:r>
              <a:rPr lang="de-DE" dirty="0" err="1"/>
              <a:t>Fifth</a:t>
            </a:r>
            <a:r>
              <a:rPr lang="de-DE" dirty="0"/>
              <a:t> </a:t>
            </a:r>
            <a:r>
              <a:rPr lang="de-DE" dirty="0" err="1"/>
              <a:t>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CTAO</a:t>
            </a:r>
          </a:p>
        </p:txBody>
      </p:sp>
      <p:sp>
        <p:nvSpPr>
          <p:cNvPr id="7" name="Slide Number Placeholder 6"/>
          <p:cNvSpPr>
            <a:spLocks noGrp="1"/>
          </p:cNvSpPr>
          <p:nvPr>
            <p:ph type="sldNum" sz="quarter" idx="12"/>
          </p:nvPr>
        </p:nvSpPr>
        <p:spPr/>
        <p:txBody>
          <a:bodyPr/>
          <a:lstStyle/>
          <a:p>
            <a:fld id="{19A9FCDA-B809-C440-BD62-3E96D0DA3F33}" type="slidenum">
              <a:rPr lang="en-US" smtClean="0"/>
              <a:t>‹#›</a:t>
            </a:fld>
            <a:endParaRPr lang="en-US"/>
          </a:p>
        </p:txBody>
      </p:sp>
      <p:cxnSp>
        <p:nvCxnSpPr>
          <p:cNvPr id="8" name="Straight Connector 7"/>
          <p:cNvCxnSpPr/>
          <p:nvPr userDrawn="1"/>
        </p:nvCxnSpPr>
        <p:spPr>
          <a:xfrm>
            <a:off x="641144" y="1289936"/>
            <a:ext cx="7905687" cy="0"/>
          </a:xfrm>
          <a:prstGeom prst="line">
            <a:avLst/>
          </a:prstGeom>
          <a:ln>
            <a:gradFill flip="none" rotWithShape="1">
              <a:gsLst>
                <a:gs pos="18000">
                  <a:schemeClr val="tx1"/>
                </a:gs>
                <a:gs pos="100000">
                  <a:prstClr val="white"/>
                </a:gs>
                <a:gs pos="99000">
                  <a:schemeClr val="accent2"/>
                </a:gs>
              </a:gsLst>
              <a:lin ang="0" scaled="1"/>
              <a:tileRect/>
            </a:gradFill>
          </a:ln>
          <a:effectLst/>
        </p:spPr>
        <p:style>
          <a:lnRef idx="2">
            <a:schemeClr val="accent1"/>
          </a:lnRef>
          <a:fillRef idx="0">
            <a:schemeClr val="accent1"/>
          </a:fillRef>
          <a:effectRef idx="1">
            <a:schemeClr val="accent1"/>
          </a:effectRef>
          <a:fontRef idx="minor">
            <a:schemeClr val="tx1"/>
          </a:fontRef>
        </p:style>
      </p:cxnSp>
      <p:pic>
        <p:nvPicPr>
          <p:cNvPr id="9" name="Picture 8" descr="CTA_Logo_Template_RGB2.png"/>
          <p:cNvPicPr>
            <a:picLocks noChangeAspect="1"/>
          </p:cNvPicPr>
          <p:nvPr userDrawn="1"/>
        </p:nvPicPr>
        <p:blipFill rotWithShape="1">
          <a:blip r:embed="rId2">
            <a:extLst>
              <a:ext uri="{28A0092B-C50C-407E-A947-70E740481C1C}">
                <a14:useLocalDpi xmlns:a14="http://schemas.microsoft.com/office/drawing/2010/main" val="0"/>
              </a:ext>
            </a:extLst>
          </a:blip>
          <a:srcRect r="35173"/>
          <a:stretch/>
        </p:blipFill>
        <p:spPr>
          <a:xfrm>
            <a:off x="7103849" y="177497"/>
            <a:ext cx="1549631" cy="935997"/>
          </a:xfrm>
          <a:prstGeom prst="rect">
            <a:avLst/>
          </a:prstGeom>
        </p:spPr>
      </p:pic>
    </p:spTree>
    <p:extLst>
      <p:ext uri="{BB962C8B-B14F-4D97-AF65-F5344CB8AC3E}">
        <p14:creationId xmlns:p14="http://schemas.microsoft.com/office/powerpoint/2010/main" val="2658267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41144" y="274639"/>
            <a:ext cx="6293077" cy="974887"/>
          </a:xfrm>
        </p:spPr>
        <p:txBody>
          <a:bodyPr/>
          <a:lstStyle>
            <a:lvl1pPr>
              <a:defRPr/>
            </a:lvl1pPr>
          </a:lstStyle>
          <a:p>
            <a:r>
              <a:rPr lang="de-DE"/>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Click </a:t>
            </a:r>
            <a:r>
              <a:rPr lang="de-DE" dirty="0" err="1"/>
              <a:t>to</a:t>
            </a:r>
            <a:r>
              <a:rPr lang="de-DE" dirty="0"/>
              <a:t> </a:t>
            </a:r>
            <a:r>
              <a:rPr lang="de-DE" dirty="0" err="1"/>
              <a:t>edit</a:t>
            </a:r>
            <a:r>
              <a:rPr lang="de-DE" dirty="0"/>
              <a:t> Master </a:t>
            </a:r>
            <a:r>
              <a:rPr lang="de-DE" dirty="0" err="1"/>
              <a:t>text</a:t>
            </a:r>
            <a:r>
              <a:rPr lang="de-DE" dirty="0"/>
              <a:t> </a:t>
            </a:r>
            <a:r>
              <a:rPr lang="de-DE" dirty="0" err="1"/>
              <a:t>styles</a:t>
            </a:r>
            <a:endParaRPr lang="de-DE" dirty="0"/>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de-DE" dirty="0"/>
              <a:t>Click </a:t>
            </a:r>
            <a:r>
              <a:rPr lang="de-DE" dirty="0" err="1"/>
              <a:t>to</a:t>
            </a:r>
            <a:r>
              <a:rPr lang="de-DE" dirty="0"/>
              <a:t> </a:t>
            </a:r>
            <a:r>
              <a:rPr lang="de-DE" dirty="0" err="1"/>
              <a:t>edit</a:t>
            </a:r>
            <a:r>
              <a:rPr lang="de-DE" dirty="0"/>
              <a:t> Master </a:t>
            </a:r>
            <a:r>
              <a:rPr lang="de-DE" dirty="0" err="1"/>
              <a:t>text</a:t>
            </a:r>
            <a:r>
              <a:rPr lang="de-DE" dirty="0"/>
              <a:t> </a:t>
            </a:r>
            <a:r>
              <a:rPr lang="de-DE" dirty="0" err="1"/>
              <a:t>styles</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Fourth</a:t>
            </a:r>
            <a:r>
              <a:rPr lang="de-DE" dirty="0"/>
              <a:t> </a:t>
            </a:r>
            <a:r>
              <a:rPr lang="de-DE" dirty="0" err="1"/>
              <a:t>level</a:t>
            </a:r>
            <a:endParaRPr lang="de-DE" dirty="0"/>
          </a:p>
          <a:p>
            <a:pPr lvl="4"/>
            <a:r>
              <a:rPr lang="de-DE" dirty="0" err="1"/>
              <a:t>Fifth</a:t>
            </a:r>
            <a:r>
              <a:rPr lang="de-DE" dirty="0"/>
              <a:t> </a:t>
            </a:r>
            <a:r>
              <a:rPr lang="de-DE" dirty="0" err="1"/>
              <a:t>level</a:t>
            </a:r>
            <a:endParaRPr lang="en-US" dirty="0"/>
          </a:p>
        </p:txBody>
      </p:sp>
      <p:sp>
        <p:nvSpPr>
          <p:cNvPr id="5" name="Text Placeholder 4"/>
          <p:cNvSpPr>
            <a:spLocks noGrp="1"/>
          </p:cNvSpPr>
          <p:nvPr>
            <p:ph type="body" sz="quarter" idx="3"/>
          </p:nvPr>
        </p:nvSpPr>
        <p:spPr>
          <a:xfrm>
            <a:off x="4645027" y="1535113"/>
            <a:ext cx="4041775" cy="639763"/>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Click </a:t>
            </a:r>
            <a:r>
              <a:rPr lang="de-DE" dirty="0" err="1"/>
              <a:t>to</a:t>
            </a:r>
            <a:r>
              <a:rPr lang="de-DE" dirty="0"/>
              <a:t> </a:t>
            </a:r>
            <a:r>
              <a:rPr lang="de-DE" dirty="0" err="1"/>
              <a:t>edit</a:t>
            </a:r>
            <a:r>
              <a:rPr lang="de-DE" dirty="0"/>
              <a:t> Master </a:t>
            </a:r>
            <a:r>
              <a:rPr lang="de-DE" dirty="0" err="1"/>
              <a:t>text</a:t>
            </a:r>
            <a:r>
              <a:rPr lang="de-DE" dirty="0"/>
              <a:t> </a:t>
            </a:r>
            <a:r>
              <a:rPr lang="de-DE" dirty="0" err="1"/>
              <a:t>styles</a:t>
            </a:r>
            <a:endParaRPr lang="de-DE" dirty="0"/>
          </a:p>
        </p:txBody>
      </p:sp>
      <p:sp>
        <p:nvSpPr>
          <p:cNvPr id="6" name="Content Placeholder 5"/>
          <p:cNvSpPr>
            <a:spLocks noGrp="1"/>
          </p:cNvSpPr>
          <p:nvPr>
            <p:ph sz="quarter" idx="4"/>
          </p:nvPr>
        </p:nvSpPr>
        <p:spPr>
          <a:xfrm>
            <a:off x="4645027"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de-DE" dirty="0"/>
              <a:t>Click </a:t>
            </a:r>
            <a:r>
              <a:rPr lang="de-DE" dirty="0" err="1"/>
              <a:t>to</a:t>
            </a:r>
            <a:r>
              <a:rPr lang="de-DE" dirty="0"/>
              <a:t> </a:t>
            </a:r>
            <a:r>
              <a:rPr lang="de-DE" dirty="0" err="1"/>
              <a:t>edit</a:t>
            </a:r>
            <a:r>
              <a:rPr lang="de-DE" dirty="0"/>
              <a:t> Master </a:t>
            </a:r>
            <a:r>
              <a:rPr lang="de-DE" dirty="0" err="1"/>
              <a:t>text</a:t>
            </a:r>
            <a:r>
              <a:rPr lang="de-DE" dirty="0"/>
              <a:t> </a:t>
            </a:r>
            <a:r>
              <a:rPr lang="de-DE" dirty="0" err="1"/>
              <a:t>styles</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Fourth</a:t>
            </a:r>
            <a:r>
              <a:rPr lang="de-DE" dirty="0"/>
              <a:t> </a:t>
            </a:r>
            <a:r>
              <a:rPr lang="de-DE" dirty="0" err="1"/>
              <a:t>level</a:t>
            </a:r>
            <a:endParaRPr lang="de-DE" dirty="0"/>
          </a:p>
          <a:p>
            <a:pPr lvl="4"/>
            <a:r>
              <a:rPr lang="de-DE" dirty="0" err="1"/>
              <a:t>Fifth</a:t>
            </a:r>
            <a:r>
              <a:rPr lang="de-DE" dirty="0"/>
              <a:t> </a:t>
            </a:r>
            <a:r>
              <a:rPr lang="de-DE" dirty="0" err="1"/>
              <a:t>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CTAO</a:t>
            </a:r>
          </a:p>
        </p:txBody>
      </p:sp>
      <p:sp>
        <p:nvSpPr>
          <p:cNvPr id="9" name="Slide Number Placeholder 8"/>
          <p:cNvSpPr>
            <a:spLocks noGrp="1"/>
          </p:cNvSpPr>
          <p:nvPr>
            <p:ph type="sldNum" sz="quarter" idx="12"/>
          </p:nvPr>
        </p:nvSpPr>
        <p:spPr/>
        <p:txBody>
          <a:bodyPr/>
          <a:lstStyle/>
          <a:p>
            <a:fld id="{19A9FCDA-B809-C440-BD62-3E96D0DA3F33}" type="slidenum">
              <a:rPr lang="en-US" smtClean="0"/>
              <a:t>‹#›</a:t>
            </a:fld>
            <a:endParaRPr lang="en-US"/>
          </a:p>
        </p:txBody>
      </p:sp>
      <p:cxnSp>
        <p:nvCxnSpPr>
          <p:cNvPr id="10" name="Straight Connector 9"/>
          <p:cNvCxnSpPr/>
          <p:nvPr userDrawn="1"/>
        </p:nvCxnSpPr>
        <p:spPr>
          <a:xfrm>
            <a:off x="641144" y="1289936"/>
            <a:ext cx="7905687" cy="0"/>
          </a:xfrm>
          <a:prstGeom prst="line">
            <a:avLst/>
          </a:prstGeom>
          <a:ln>
            <a:gradFill flip="none" rotWithShape="1">
              <a:gsLst>
                <a:gs pos="18000">
                  <a:schemeClr val="tx1"/>
                </a:gs>
                <a:gs pos="100000">
                  <a:prstClr val="white"/>
                </a:gs>
                <a:gs pos="99000">
                  <a:schemeClr val="accent2"/>
                </a:gs>
              </a:gsLst>
              <a:lin ang="0" scaled="1"/>
              <a:tileRect/>
            </a:gradFill>
          </a:ln>
          <a:effectLst/>
        </p:spPr>
        <p:style>
          <a:lnRef idx="2">
            <a:schemeClr val="accent1"/>
          </a:lnRef>
          <a:fillRef idx="0">
            <a:schemeClr val="accent1"/>
          </a:fillRef>
          <a:effectRef idx="1">
            <a:schemeClr val="accent1"/>
          </a:effectRef>
          <a:fontRef idx="minor">
            <a:schemeClr val="tx1"/>
          </a:fontRef>
        </p:style>
      </p:cxnSp>
      <p:pic>
        <p:nvPicPr>
          <p:cNvPr id="11" name="Picture 10" descr="CTA_Logo_Template_RGB2.png"/>
          <p:cNvPicPr>
            <a:picLocks noChangeAspect="1"/>
          </p:cNvPicPr>
          <p:nvPr userDrawn="1"/>
        </p:nvPicPr>
        <p:blipFill rotWithShape="1">
          <a:blip r:embed="rId2">
            <a:extLst>
              <a:ext uri="{28A0092B-C50C-407E-A947-70E740481C1C}">
                <a14:useLocalDpi xmlns:a14="http://schemas.microsoft.com/office/drawing/2010/main" val="0"/>
              </a:ext>
            </a:extLst>
          </a:blip>
          <a:srcRect r="35173"/>
          <a:stretch/>
        </p:blipFill>
        <p:spPr>
          <a:xfrm>
            <a:off x="7103849" y="177497"/>
            <a:ext cx="1549631" cy="935997"/>
          </a:xfrm>
          <a:prstGeom prst="rect">
            <a:avLst/>
          </a:prstGeom>
        </p:spPr>
      </p:pic>
    </p:spTree>
    <p:extLst>
      <p:ext uri="{BB962C8B-B14F-4D97-AF65-F5344CB8AC3E}">
        <p14:creationId xmlns:p14="http://schemas.microsoft.com/office/powerpoint/2010/main" val="1308268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41146" y="238615"/>
            <a:ext cx="6272918" cy="824083"/>
          </a:xfrm>
        </p:spPr>
        <p:txBody>
          <a:bodyPr/>
          <a:lstStyle/>
          <a:p>
            <a:r>
              <a:rPr lang="de-DE"/>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CTAO</a:t>
            </a:r>
          </a:p>
        </p:txBody>
      </p:sp>
      <p:sp>
        <p:nvSpPr>
          <p:cNvPr id="5" name="Slide Number Placeholder 4"/>
          <p:cNvSpPr>
            <a:spLocks noGrp="1"/>
          </p:cNvSpPr>
          <p:nvPr>
            <p:ph type="sldNum" sz="quarter" idx="12"/>
          </p:nvPr>
        </p:nvSpPr>
        <p:spPr/>
        <p:txBody>
          <a:bodyPr/>
          <a:lstStyle/>
          <a:p>
            <a:fld id="{19A9FCDA-B809-C440-BD62-3E96D0DA3F33}" type="slidenum">
              <a:rPr lang="en-US" smtClean="0"/>
              <a:t>‹#›</a:t>
            </a:fld>
            <a:endParaRPr lang="en-US"/>
          </a:p>
        </p:txBody>
      </p:sp>
      <p:cxnSp>
        <p:nvCxnSpPr>
          <p:cNvPr id="6" name="Straight Connector 5"/>
          <p:cNvCxnSpPr/>
          <p:nvPr userDrawn="1"/>
        </p:nvCxnSpPr>
        <p:spPr>
          <a:xfrm>
            <a:off x="641144" y="1289936"/>
            <a:ext cx="7905687" cy="0"/>
          </a:xfrm>
          <a:prstGeom prst="line">
            <a:avLst/>
          </a:prstGeom>
          <a:ln>
            <a:gradFill flip="none" rotWithShape="1">
              <a:gsLst>
                <a:gs pos="18000">
                  <a:schemeClr val="tx1"/>
                </a:gs>
                <a:gs pos="100000">
                  <a:prstClr val="white"/>
                </a:gs>
                <a:gs pos="99000">
                  <a:schemeClr val="accent2"/>
                </a:gs>
              </a:gsLst>
              <a:lin ang="0" scaled="1"/>
              <a:tileRect/>
            </a:gradFill>
          </a:ln>
          <a:effectLst/>
        </p:spPr>
        <p:style>
          <a:lnRef idx="2">
            <a:schemeClr val="accent1"/>
          </a:lnRef>
          <a:fillRef idx="0">
            <a:schemeClr val="accent1"/>
          </a:fillRef>
          <a:effectRef idx="1">
            <a:schemeClr val="accent1"/>
          </a:effectRef>
          <a:fontRef idx="minor">
            <a:schemeClr val="tx1"/>
          </a:fontRef>
        </p:style>
      </p:cxnSp>
      <p:pic>
        <p:nvPicPr>
          <p:cNvPr id="7" name="Picture 6" descr="CTA_Logo_Template_RGB2.png"/>
          <p:cNvPicPr>
            <a:picLocks noChangeAspect="1"/>
          </p:cNvPicPr>
          <p:nvPr userDrawn="1"/>
        </p:nvPicPr>
        <p:blipFill rotWithShape="1">
          <a:blip r:embed="rId2">
            <a:extLst>
              <a:ext uri="{28A0092B-C50C-407E-A947-70E740481C1C}">
                <a14:useLocalDpi xmlns:a14="http://schemas.microsoft.com/office/drawing/2010/main" val="0"/>
              </a:ext>
            </a:extLst>
          </a:blip>
          <a:srcRect r="35173"/>
          <a:stretch/>
        </p:blipFill>
        <p:spPr>
          <a:xfrm>
            <a:off x="7103849" y="177497"/>
            <a:ext cx="1549631" cy="935997"/>
          </a:xfrm>
          <a:prstGeom prst="rect">
            <a:avLst/>
          </a:prstGeom>
        </p:spPr>
      </p:pic>
    </p:spTree>
    <p:extLst>
      <p:ext uri="{BB962C8B-B14F-4D97-AF65-F5344CB8AC3E}">
        <p14:creationId xmlns:p14="http://schemas.microsoft.com/office/powerpoint/2010/main" val="3900118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CTAO</a:t>
            </a:r>
          </a:p>
        </p:txBody>
      </p:sp>
      <p:sp>
        <p:nvSpPr>
          <p:cNvPr id="4" name="Slide Number Placeholder 3"/>
          <p:cNvSpPr>
            <a:spLocks noGrp="1"/>
          </p:cNvSpPr>
          <p:nvPr>
            <p:ph type="sldNum" sz="quarter" idx="12"/>
          </p:nvPr>
        </p:nvSpPr>
        <p:spPr/>
        <p:txBody>
          <a:bodyPr/>
          <a:lstStyle/>
          <a:p>
            <a:fld id="{19A9FCDA-B809-C440-BD62-3E96D0DA3F33}" type="slidenum">
              <a:rPr lang="en-US" smtClean="0"/>
              <a:t>‹#›</a:t>
            </a:fld>
            <a:endParaRPr lang="en-US"/>
          </a:p>
        </p:txBody>
      </p:sp>
    </p:spTree>
    <p:extLst>
      <p:ext uri="{BB962C8B-B14F-4D97-AF65-F5344CB8AC3E}">
        <p14:creationId xmlns:p14="http://schemas.microsoft.com/office/powerpoint/2010/main" val="2233769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de-DE" dirty="0"/>
              <a:t>Click </a:t>
            </a:r>
            <a:r>
              <a:rPr lang="de-DE" dirty="0" err="1"/>
              <a:t>to</a:t>
            </a:r>
            <a:r>
              <a:rPr lang="de-DE" dirty="0"/>
              <a:t> </a:t>
            </a:r>
            <a:r>
              <a:rPr lang="de-DE" dirty="0" err="1"/>
              <a:t>edit</a:t>
            </a:r>
            <a:r>
              <a:rPr lang="de-DE" dirty="0"/>
              <a:t> Master title style</a:t>
            </a:r>
            <a:endParaRPr lang="en-US" dirty="0"/>
          </a:p>
        </p:txBody>
      </p:sp>
      <p:sp>
        <p:nvSpPr>
          <p:cNvPr id="3" name="Picture Placeholder 2"/>
          <p:cNvSpPr>
            <a:spLocks noGrp="1"/>
          </p:cNvSpPr>
          <p:nvPr>
            <p:ph type="pic" idx="1"/>
          </p:nvPr>
        </p:nvSpPr>
        <p:spPr>
          <a:xfrm>
            <a:off x="1792288" y="262026"/>
            <a:ext cx="5486400" cy="44655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dirty="0"/>
              <a:t>Click </a:t>
            </a:r>
            <a:r>
              <a:rPr lang="de-DE" dirty="0" err="1"/>
              <a:t>to</a:t>
            </a:r>
            <a:r>
              <a:rPr lang="de-DE" dirty="0"/>
              <a:t> </a:t>
            </a:r>
            <a:r>
              <a:rPr lang="de-DE" dirty="0" err="1"/>
              <a:t>edit</a:t>
            </a:r>
            <a:r>
              <a:rPr lang="de-DE" dirty="0"/>
              <a:t> Master </a:t>
            </a:r>
            <a:r>
              <a:rPr lang="de-DE" dirty="0" err="1"/>
              <a:t>text</a:t>
            </a:r>
            <a:r>
              <a:rPr lang="de-DE" dirty="0"/>
              <a:t> </a:t>
            </a:r>
            <a:r>
              <a:rPr lang="de-DE" dirty="0" err="1"/>
              <a:t>styles</a:t>
            </a:r>
            <a:endParaRPr lang="de-DE"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CTAO</a:t>
            </a:r>
          </a:p>
        </p:txBody>
      </p:sp>
      <p:sp>
        <p:nvSpPr>
          <p:cNvPr id="7" name="Slide Number Placeholder 6"/>
          <p:cNvSpPr>
            <a:spLocks noGrp="1"/>
          </p:cNvSpPr>
          <p:nvPr>
            <p:ph type="sldNum" sz="quarter" idx="12"/>
          </p:nvPr>
        </p:nvSpPr>
        <p:spPr/>
        <p:txBody>
          <a:bodyPr/>
          <a:lstStyle/>
          <a:p>
            <a:fld id="{19A9FCDA-B809-C440-BD62-3E96D0DA3F33}" type="slidenum">
              <a:rPr lang="en-US" smtClean="0"/>
              <a:t>‹#›</a:t>
            </a:fld>
            <a:endParaRPr lang="en-US"/>
          </a:p>
        </p:txBody>
      </p:sp>
    </p:spTree>
    <p:extLst>
      <p:ext uri="{BB962C8B-B14F-4D97-AF65-F5344CB8AC3E}">
        <p14:creationId xmlns:p14="http://schemas.microsoft.com/office/powerpoint/2010/main" val="173464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41145" y="238615"/>
            <a:ext cx="6252761" cy="824083"/>
          </a:xfrm>
        </p:spPr>
        <p:txBody>
          <a:bodyPr/>
          <a:lstStyle/>
          <a:p>
            <a:r>
              <a:rPr lang="de-DE" dirty="0"/>
              <a:t>Click </a:t>
            </a:r>
            <a:r>
              <a:rPr lang="de-DE" dirty="0" err="1"/>
              <a:t>to</a:t>
            </a:r>
            <a:r>
              <a:rPr lang="de-DE" dirty="0"/>
              <a:t> </a:t>
            </a:r>
            <a:r>
              <a:rPr lang="de-DE" dirty="0" err="1"/>
              <a:t>edit</a:t>
            </a:r>
            <a:r>
              <a:rPr lang="de-DE" dirty="0"/>
              <a:t> Master title style</a:t>
            </a:r>
            <a:endParaRPr lang="en-US" dirty="0"/>
          </a:p>
        </p:txBody>
      </p:sp>
      <p:sp>
        <p:nvSpPr>
          <p:cNvPr id="3" name="Vertical Text Placeholder 2"/>
          <p:cNvSpPr>
            <a:spLocks noGrp="1"/>
          </p:cNvSpPr>
          <p:nvPr>
            <p:ph type="body" orient="vert" idx="1"/>
          </p:nvPr>
        </p:nvSpPr>
        <p:spPr/>
        <p:txBody>
          <a:bodyPr vert="eaVert"/>
          <a:lstStyle/>
          <a:p>
            <a:pPr lvl="0"/>
            <a:r>
              <a:rPr lang="de-DE"/>
              <a:t>Click to edit Master text styles</a:t>
            </a:r>
          </a:p>
          <a:p>
            <a:pPr lvl="1"/>
            <a:r>
              <a:rPr lang="de-DE"/>
              <a:t>Second level</a:t>
            </a:r>
          </a:p>
          <a:p>
            <a:pPr lvl="2"/>
            <a:r>
              <a:rPr lang="de-DE"/>
              <a:t>Third level</a:t>
            </a:r>
          </a:p>
          <a:p>
            <a:pPr lvl="3"/>
            <a:r>
              <a:rPr lang="de-DE"/>
              <a:t>Fourth level</a:t>
            </a:r>
          </a:p>
          <a:p>
            <a:pPr lvl="4"/>
            <a:r>
              <a:rPr lang="de-DE"/>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CTAO</a:t>
            </a:r>
          </a:p>
        </p:txBody>
      </p:sp>
      <p:sp>
        <p:nvSpPr>
          <p:cNvPr id="6" name="Slide Number Placeholder 5"/>
          <p:cNvSpPr>
            <a:spLocks noGrp="1"/>
          </p:cNvSpPr>
          <p:nvPr>
            <p:ph type="sldNum" sz="quarter" idx="12"/>
          </p:nvPr>
        </p:nvSpPr>
        <p:spPr/>
        <p:txBody>
          <a:bodyPr/>
          <a:lstStyle/>
          <a:p>
            <a:fld id="{19A9FCDA-B809-C440-BD62-3E96D0DA3F33}" type="slidenum">
              <a:rPr lang="en-US" smtClean="0"/>
              <a:t>‹#›</a:t>
            </a:fld>
            <a:endParaRPr lang="en-US"/>
          </a:p>
        </p:txBody>
      </p:sp>
      <p:cxnSp>
        <p:nvCxnSpPr>
          <p:cNvPr id="7" name="Straight Connector 6"/>
          <p:cNvCxnSpPr/>
          <p:nvPr userDrawn="1"/>
        </p:nvCxnSpPr>
        <p:spPr>
          <a:xfrm>
            <a:off x="641144" y="1289936"/>
            <a:ext cx="7905687" cy="0"/>
          </a:xfrm>
          <a:prstGeom prst="line">
            <a:avLst/>
          </a:prstGeom>
          <a:ln>
            <a:gradFill flip="none" rotWithShape="1">
              <a:gsLst>
                <a:gs pos="18000">
                  <a:schemeClr val="tx1"/>
                </a:gs>
                <a:gs pos="100000">
                  <a:prstClr val="white"/>
                </a:gs>
                <a:gs pos="99000">
                  <a:schemeClr val="accent2"/>
                </a:gs>
              </a:gsLst>
              <a:lin ang="0" scaled="1"/>
              <a:tileRect/>
            </a:gradFill>
          </a:ln>
          <a:effectLst/>
        </p:spPr>
        <p:style>
          <a:lnRef idx="2">
            <a:schemeClr val="accent1"/>
          </a:lnRef>
          <a:fillRef idx="0">
            <a:schemeClr val="accent1"/>
          </a:fillRef>
          <a:effectRef idx="1">
            <a:schemeClr val="accent1"/>
          </a:effectRef>
          <a:fontRef idx="minor">
            <a:schemeClr val="tx1"/>
          </a:fontRef>
        </p:style>
      </p:cxnSp>
      <p:pic>
        <p:nvPicPr>
          <p:cNvPr id="8" name="Picture 7" descr="CTA_Logo_Template_RGB2.png"/>
          <p:cNvPicPr>
            <a:picLocks noChangeAspect="1"/>
          </p:cNvPicPr>
          <p:nvPr userDrawn="1"/>
        </p:nvPicPr>
        <p:blipFill rotWithShape="1">
          <a:blip r:embed="rId2">
            <a:extLst>
              <a:ext uri="{28A0092B-C50C-407E-A947-70E740481C1C}">
                <a14:useLocalDpi xmlns:a14="http://schemas.microsoft.com/office/drawing/2010/main" val="0"/>
              </a:ext>
            </a:extLst>
          </a:blip>
          <a:srcRect r="35173"/>
          <a:stretch/>
        </p:blipFill>
        <p:spPr>
          <a:xfrm>
            <a:off x="7103849" y="177497"/>
            <a:ext cx="1549631" cy="935997"/>
          </a:xfrm>
          <a:prstGeom prst="rect">
            <a:avLst/>
          </a:prstGeom>
        </p:spPr>
      </p:pic>
    </p:spTree>
    <p:extLst>
      <p:ext uri="{BB962C8B-B14F-4D97-AF65-F5344CB8AC3E}">
        <p14:creationId xmlns:p14="http://schemas.microsoft.com/office/powerpoint/2010/main" val="1058340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1145" y="238615"/>
            <a:ext cx="6916951" cy="824083"/>
          </a:xfrm>
          <a:prstGeom prst="rect">
            <a:avLst/>
          </a:prstGeom>
        </p:spPr>
        <p:txBody>
          <a:bodyPr vert="horz" lIns="91440" tIns="45720" rIns="91440" bIns="45720" rtlCol="0" anchor="ctr">
            <a:normAutofit/>
          </a:bodyPr>
          <a:lstStyle/>
          <a:p>
            <a:r>
              <a:rPr lang="de-DE" dirty="0"/>
              <a:t>Click </a:t>
            </a:r>
            <a:r>
              <a:rPr lang="de-DE" dirty="0" err="1"/>
              <a:t>to</a:t>
            </a:r>
            <a:r>
              <a:rPr lang="de-DE" dirty="0"/>
              <a:t> </a:t>
            </a:r>
            <a:r>
              <a:rPr lang="de-DE" dirty="0" err="1"/>
              <a:t>edit</a:t>
            </a:r>
            <a:r>
              <a:rPr lang="de-DE" dirty="0"/>
              <a:t> Master title style</a:t>
            </a:r>
            <a:endParaRPr lang="en-US" dirty="0"/>
          </a:p>
        </p:txBody>
      </p:sp>
      <p:sp>
        <p:nvSpPr>
          <p:cNvPr id="3" name="Text Placeholder 2"/>
          <p:cNvSpPr>
            <a:spLocks noGrp="1"/>
          </p:cNvSpPr>
          <p:nvPr>
            <p:ph type="body" idx="1"/>
          </p:nvPr>
        </p:nvSpPr>
        <p:spPr>
          <a:xfrm>
            <a:off x="641144" y="1589173"/>
            <a:ext cx="7632072" cy="4525963"/>
          </a:xfrm>
          <a:prstGeom prst="rect">
            <a:avLst/>
          </a:prstGeom>
        </p:spPr>
        <p:txBody>
          <a:bodyPr vert="horz" lIns="91440" tIns="45720" rIns="91440" bIns="45720" rtlCol="0">
            <a:normAutofit/>
          </a:bodyPr>
          <a:lstStyle/>
          <a:p>
            <a:pPr lvl="0"/>
            <a:r>
              <a:rPr lang="de-DE" dirty="0"/>
              <a:t>Click </a:t>
            </a:r>
            <a:r>
              <a:rPr lang="de-DE" dirty="0" err="1"/>
              <a:t>to</a:t>
            </a:r>
            <a:r>
              <a:rPr lang="de-DE" dirty="0"/>
              <a:t> </a:t>
            </a:r>
            <a:r>
              <a:rPr lang="de-DE" dirty="0" err="1"/>
              <a:t>edit</a:t>
            </a:r>
            <a:r>
              <a:rPr lang="de-DE" dirty="0"/>
              <a:t> Master </a:t>
            </a:r>
            <a:r>
              <a:rPr lang="de-DE" dirty="0" err="1"/>
              <a:t>text</a:t>
            </a:r>
            <a:r>
              <a:rPr lang="de-DE" dirty="0"/>
              <a:t> </a:t>
            </a:r>
            <a:r>
              <a:rPr lang="de-DE" dirty="0" err="1"/>
              <a:t>styles</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Fourth</a:t>
            </a:r>
            <a:r>
              <a:rPr lang="de-DE" dirty="0"/>
              <a:t> </a:t>
            </a:r>
            <a:r>
              <a:rPr lang="de-DE" dirty="0" err="1"/>
              <a:t>level</a:t>
            </a:r>
            <a:endParaRPr lang="de-DE" dirty="0"/>
          </a:p>
          <a:p>
            <a:pPr lvl="4"/>
            <a:r>
              <a:rPr lang="de-DE" dirty="0" err="1"/>
              <a:t>Fifth</a:t>
            </a:r>
            <a:r>
              <a:rPr lang="de-DE" dirty="0"/>
              <a:t> </a:t>
            </a:r>
            <a:r>
              <a:rPr lang="de-DE" dirty="0" err="1"/>
              <a:t>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latin typeface="Fira Sans"/>
              </a:defRPr>
            </a:lvl1pPr>
          </a:lstStyle>
          <a:p>
            <a:endParaRPr lang="en-US"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latin typeface="Fira Sans"/>
              </a:defRPr>
            </a:lvl1pPr>
          </a:lstStyle>
          <a:p>
            <a:r>
              <a:rPr lang="en-US"/>
              <a:t>CTAO</a:t>
            </a:r>
            <a:endParaRPr lang="en-US"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latin typeface="Fira Sans"/>
              </a:defRPr>
            </a:lvl1pPr>
          </a:lstStyle>
          <a:p>
            <a:fld id="{19A9FCDA-B809-C440-BD62-3E96D0DA3F33}" type="slidenum">
              <a:rPr lang="en-US" smtClean="0"/>
              <a:pPr/>
              <a:t>‹#›</a:t>
            </a:fld>
            <a:endParaRPr lang="en-US" dirty="0"/>
          </a:p>
        </p:txBody>
      </p:sp>
    </p:spTree>
    <p:extLst>
      <p:ext uri="{BB962C8B-B14F-4D97-AF65-F5344CB8AC3E}">
        <p14:creationId xmlns:p14="http://schemas.microsoft.com/office/powerpoint/2010/main" val="1178204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7" r:id="rId7"/>
    <p:sldLayoutId id="2147483658" r:id="rId8"/>
  </p:sldLayoutIdLst>
  <p:hf hdr="0" ftr="0" dt="0"/>
  <p:txStyles>
    <p:titleStyle>
      <a:lvl1pPr algn="l" defTabSz="457200" rtl="0" eaLnBrk="1" latinLnBrk="0" hangingPunct="1">
        <a:spcBef>
          <a:spcPct val="0"/>
        </a:spcBef>
        <a:buNone/>
        <a:defRPr sz="2800" b="1" kern="1200">
          <a:solidFill>
            <a:schemeClr val="tx1"/>
          </a:solidFill>
          <a:latin typeface="Fira Sans"/>
          <a:ea typeface="+mj-ea"/>
          <a:cs typeface="Fira Sans"/>
        </a:defRPr>
      </a:lvl1pPr>
    </p:titleStyle>
    <p:bodyStyle>
      <a:lvl1pPr marL="342900" indent="-342900" algn="l" defTabSz="457200" rtl="0" eaLnBrk="1" latinLnBrk="0" hangingPunct="1">
        <a:spcBef>
          <a:spcPct val="20000"/>
        </a:spcBef>
        <a:buFont typeface="Arial"/>
        <a:buChar char="•"/>
        <a:defRPr sz="2000" kern="1200">
          <a:solidFill>
            <a:schemeClr val="tx1"/>
          </a:solidFill>
          <a:latin typeface="Fira Sans"/>
          <a:ea typeface="+mn-ea"/>
          <a:cs typeface="Fira Sans"/>
        </a:defRPr>
      </a:lvl1pPr>
      <a:lvl2pPr marL="742950" indent="-285750" algn="l" defTabSz="457200" rtl="0" eaLnBrk="1" latinLnBrk="0" hangingPunct="1">
        <a:spcBef>
          <a:spcPct val="20000"/>
        </a:spcBef>
        <a:buFont typeface="Arial"/>
        <a:buChar char="–"/>
        <a:defRPr sz="1800" kern="1200">
          <a:solidFill>
            <a:srgbClr val="0098C3"/>
          </a:solidFill>
          <a:latin typeface="Fira Sans"/>
          <a:ea typeface="+mn-ea"/>
          <a:cs typeface="Fira Sans"/>
        </a:defRPr>
      </a:lvl2pPr>
      <a:lvl3pPr marL="1143000" indent="-228600" algn="l" defTabSz="457200" rtl="0" eaLnBrk="1" latinLnBrk="0" hangingPunct="1">
        <a:spcBef>
          <a:spcPct val="20000"/>
        </a:spcBef>
        <a:buFont typeface="Arial"/>
        <a:buChar char="•"/>
        <a:defRPr sz="1800" kern="1200">
          <a:solidFill>
            <a:schemeClr val="tx1"/>
          </a:solidFill>
          <a:latin typeface="Fira Sans"/>
          <a:ea typeface="+mn-ea"/>
          <a:cs typeface="Fira Sans"/>
        </a:defRPr>
      </a:lvl3pPr>
      <a:lvl4pPr marL="1600200" indent="-228600" algn="l" defTabSz="457200" rtl="0" eaLnBrk="1" latinLnBrk="0" hangingPunct="1">
        <a:spcBef>
          <a:spcPct val="20000"/>
        </a:spcBef>
        <a:buFont typeface="Arial"/>
        <a:buChar char="–"/>
        <a:defRPr sz="1600" kern="1200">
          <a:solidFill>
            <a:schemeClr val="tx1"/>
          </a:solidFill>
          <a:latin typeface="Fira Sans"/>
          <a:ea typeface="+mn-ea"/>
          <a:cs typeface="Fira Sans"/>
        </a:defRPr>
      </a:lvl4pPr>
      <a:lvl5pPr marL="2057400" indent="-228600" algn="l" defTabSz="457200" rtl="0" eaLnBrk="1" latinLnBrk="0" hangingPunct="1">
        <a:spcBef>
          <a:spcPct val="20000"/>
        </a:spcBef>
        <a:buFont typeface="Arial"/>
        <a:buChar char="»"/>
        <a:defRPr sz="1600" kern="1200">
          <a:solidFill>
            <a:schemeClr val="tx1"/>
          </a:solidFill>
          <a:latin typeface="Fira Sans"/>
          <a:ea typeface="+mn-ea"/>
          <a:cs typeface="Fira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7" name="Picture 6" descr="cta_sur_hq2_1200x848.jpeg"/>
          <p:cNvPicPr>
            <a:picLocks noChangeAspect="1"/>
          </p:cNvPicPr>
          <p:nvPr/>
        </p:nvPicPr>
        <p:blipFill rotWithShape="1">
          <a:blip r:embed="rId3">
            <a:extLst>
              <a:ext uri="{28A0092B-C50C-407E-A947-70E740481C1C}">
                <a14:useLocalDpi xmlns:a14="http://schemas.microsoft.com/office/drawing/2010/main" val="0"/>
              </a:ext>
            </a:extLst>
          </a:blip>
          <a:srcRect l="7597"/>
          <a:stretch/>
        </p:blipFill>
        <p:spPr>
          <a:xfrm>
            <a:off x="-12330" y="1289936"/>
            <a:ext cx="9156330" cy="5568064"/>
          </a:xfrm>
          <a:prstGeom prst="rect">
            <a:avLst/>
          </a:prstGeom>
        </p:spPr>
      </p:pic>
      <p:sp>
        <p:nvSpPr>
          <p:cNvPr id="4" name="Rectangle 3"/>
          <p:cNvSpPr/>
          <p:nvPr/>
        </p:nvSpPr>
        <p:spPr>
          <a:xfrm>
            <a:off x="0" y="1289936"/>
            <a:ext cx="9144000" cy="5568064"/>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accent2"/>
              </a:solidFill>
            </a:endParaRPr>
          </a:p>
        </p:txBody>
      </p:sp>
      <p:sp>
        <p:nvSpPr>
          <p:cNvPr id="6" name="Rectangle 5"/>
          <p:cNvSpPr/>
          <p:nvPr/>
        </p:nvSpPr>
        <p:spPr>
          <a:xfrm>
            <a:off x="329185" y="5442228"/>
            <a:ext cx="6932085" cy="1415772"/>
          </a:xfrm>
          <a:prstGeom prst="rect">
            <a:avLst/>
          </a:prstGeom>
        </p:spPr>
        <p:txBody>
          <a:bodyPr wrap="square">
            <a:spAutoFit/>
          </a:bodyPr>
          <a:lstStyle/>
          <a:p>
            <a:pPr>
              <a:spcBef>
                <a:spcPts val="1200"/>
              </a:spcBef>
              <a:spcAft>
                <a:spcPts val="1200"/>
              </a:spcAft>
            </a:pPr>
            <a:r>
              <a:rPr lang="en-US" sz="2000" b="1" dirty="0">
                <a:solidFill>
                  <a:schemeClr val="bg1"/>
                </a:solidFill>
                <a:cs typeface="Fira sans"/>
              </a:rPr>
              <a:t>George Pruteanu</a:t>
            </a:r>
          </a:p>
          <a:p>
            <a:pPr>
              <a:spcBef>
                <a:spcPts val="1200"/>
              </a:spcBef>
              <a:spcAft>
                <a:spcPts val="1200"/>
              </a:spcAft>
            </a:pPr>
            <a:r>
              <a:rPr lang="en-US" sz="2000" b="1" dirty="0">
                <a:solidFill>
                  <a:schemeClr val="bg1"/>
                </a:solidFill>
                <a:cs typeface="Fira sans"/>
              </a:rPr>
              <a:t>CTAO – PO - RAM</a:t>
            </a:r>
            <a:endParaRPr lang="en-US" sz="1600" b="1" dirty="0">
              <a:solidFill>
                <a:schemeClr val="bg1"/>
              </a:solidFill>
              <a:cs typeface="Fira sans"/>
            </a:endParaRPr>
          </a:p>
          <a:p>
            <a:r>
              <a:rPr lang="en-US" sz="1600" dirty="0">
                <a:solidFill>
                  <a:schemeClr val="bg1"/>
                </a:solidFill>
                <a:cs typeface="Fira sans"/>
              </a:rPr>
              <a:t>Barcelona July 8-9 2019</a:t>
            </a:r>
          </a:p>
        </p:txBody>
      </p:sp>
      <p:sp>
        <p:nvSpPr>
          <p:cNvPr id="8" name="Rectangle 7"/>
          <p:cNvSpPr/>
          <p:nvPr/>
        </p:nvSpPr>
        <p:spPr>
          <a:xfrm>
            <a:off x="470852" y="2121854"/>
            <a:ext cx="7149148" cy="646331"/>
          </a:xfrm>
          <a:prstGeom prst="rect">
            <a:avLst/>
          </a:prstGeom>
        </p:spPr>
        <p:txBody>
          <a:bodyPr wrap="square">
            <a:spAutoFit/>
          </a:bodyPr>
          <a:lstStyle/>
          <a:p>
            <a:r>
              <a:rPr lang="en-US" sz="3600" b="1" dirty="0">
                <a:solidFill>
                  <a:schemeClr val="bg1"/>
                </a:solidFill>
              </a:rPr>
              <a:t>ACE RAM Workshop</a:t>
            </a:r>
          </a:p>
        </p:txBody>
      </p:sp>
      <p:pic>
        <p:nvPicPr>
          <p:cNvPr id="5" name="Picture 4" descr="CTA_Logo_Template_RGB2.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8349" y="202155"/>
            <a:ext cx="2390419" cy="935997"/>
          </a:xfrm>
          <a:prstGeom prst="rect">
            <a:avLst/>
          </a:prstGeom>
        </p:spPr>
      </p:pic>
      <p:sp>
        <p:nvSpPr>
          <p:cNvPr id="2" name="Slide Number Placeholder 1"/>
          <p:cNvSpPr>
            <a:spLocks noGrp="1"/>
          </p:cNvSpPr>
          <p:nvPr>
            <p:ph type="sldNum" sz="quarter" idx="12"/>
          </p:nvPr>
        </p:nvSpPr>
        <p:spPr/>
        <p:txBody>
          <a:bodyPr/>
          <a:lstStyle/>
          <a:p>
            <a:fld id="{19A9FCDA-B809-C440-BD62-3E96D0DA3F33}" type="slidenum">
              <a:rPr lang="en-US" smtClean="0"/>
              <a:t>1</a:t>
            </a:fld>
            <a:endParaRPr lang="en-US"/>
          </a:p>
        </p:txBody>
      </p:sp>
    </p:spTree>
    <p:extLst>
      <p:ext uri="{BB962C8B-B14F-4D97-AF65-F5344CB8AC3E}">
        <p14:creationId xmlns:p14="http://schemas.microsoft.com/office/powerpoint/2010/main" val="41912502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4FFA6-8970-4B88-9BD2-5CA7D7E176CC}"/>
              </a:ext>
            </a:extLst>
          </p:cNvPr>
          <p:cNvSpPr>
            <a:spLocks noGrp="1"/>
          </p:cNvSpPr>
          <p:nvPr>
            <p:ph type="title"/>
          </p:nvPr>
        </p:nvSpPr>
        <p:spPr>
          <a:xfrm>
            <a:off x="641146" y="681318"/>
            <a:ext cx="6293076" cy="534651"/>
          </a:xfrm>
        </p:spPr>
        <p:txBody>
          <a:bodyPr>
            <a:normAutofit/>
          </a:bodyPr>
          <a:lstStyle/>
          <a:p>
            <a:r>
              <a:rPr lang="en-US" sz="2400" dirty="0">
                <a:latin typeface="+mn-lt"/>
              </a:rPr>
              <a:t>Corrective Maintenance (CM)</a:t>
            </a:r>
          </a:p>
        </p:txBody>
      </p:sp>
      <p:sp>
        <p:nvSpPr>
          <p:cNvPr id="3" name="Content Placeholder 2">
            <a:extLst>
              <a:ext uri="{FF2B5EF4-FFF2-40B4-BE49-F238E27FC236}">
                <a16:creationId xmlns:a16="http://schemas.microsoft.com/office/drawing/2014/main" id="{1E820BDD-375B-4357-993B-1AAAB7928799}"/>
              </a:ext>
            </a:extLst>
          </p:cNvPr>
          <p:cNvSpPr>
            <a:spLocks noGrp="1"/>
          </p:cNvSpPr>
          <p:nvPr>
            <p:ph idx="1"/>
          </p:nvPr>
        </p:nvSpPr>
        <p:spPr>
          <a:xfrm>
            <a:off x="663090" y="1347232"/>
            <a:ext cx="8045656" cy="5105541"/>
          </a:xfrm>
        </p:spPr>
        <p:txBody>
          <a:bodyPr>
            <a:normAutofit/>
          </a:bodyPr>
          <a:lstStyle/>
          <a:p>
            <a:pPr marL="0" indent="0">
              <a:buNone/>
            </a:pPr>
            <a:r>
              <a:rPr lang="en-US" sz="1800" dirty="0">
                <a:latin typeface="+mj-lt"/>
              </a:rPr>
              <a:t>Corrective Maintenance is based on the </a:t>
            </a:r>
            <a:r>
              <a:rPr lang="en-US" sz="1800" b="1" dirty="0">
                <a:solidFill>
                  <a:srgbClr val="C00000"/>
                </a:solidFill>
                <a:latin typeface="+mj-lt"/>
              </a:rPr>
              <a:t>principle</a:t>
            </a:r>
            <a:r>
              <a:rPr lang="en-US" sz="1800" dirty="0">
                <a:latin typeface="+mj-lt"/>
              </a:rPr>
              <a:t> that  the </a:t>
            </a:r>
            <a:r>
              <a:rPr lang="en-US" sz="1800" b="1" dirty="0">
                <a:solidFill>
                  <a:srgbClr val="C00000"/>
                </a:solidFill>
                <a:latin typeface="+mj-lt"/>
              </a:rPr>
              <a:t>equipment downtime </a:t>
            </a:r>
            <a:r>
              <a:rPr lang="en-US" sz="1800" b="1" dirty="0">
                <a:latin typeface="+mj-lt"/>
              </a:rPr>
              <a:t>must be minimized </a:t>
            </a:r>
            <a:r>
              <a:rPr lang="en-US" sz="1800" dirty="0">
                <a:latin typeface="+mj-lt"/>
              </a:rPr>
              <a:t>at the first level of maintenance (</a:t>
            </a:r>
            <a:r>
              <a:rPr lang="en-US" sz="1800" b="1" dirty="0">
                <a:solidFill>
                  <a:srgbClr val="C00000"/>
                </a:solidFill>
                <a:latin typeface="+mj-lt"/>
              </a:rPr>
              <a:t>FLCM</a:t>
            </a:r>
            <a:r>
              <a:rPr lang="en-US" sz="1800" dirty="0">
                <a:latin typeface="+mj-lt"/>
              </a:rPr>
              <a:t>) &gt;&gt;&gt; minimize the time to </a:t>
            </a:r>
            <a:r>
              <a:rPr lang="en-US" sz="1800" b="1" dirty="0">
                <a:solidFill>
                  <a:srgbClr val="C00000"/>
                </a:solidFill>
                <a:latin typeface="+mj-lt"/>
              </a:rPr>
              <a:t>repair /restore system functionality.</a:t>
            </a:r>
            <a:r>
              <a:rPr lang="en-US" sz="1800" dirty="0">
                <a:latin typeface="+mj-lt"/>
              </a:rPr>
              <a:t> </a:t>
            </a:r>
          </a:p>
          <a:p>
            <a:pPr marL="0" indent="0">
              <a:buNone/>
            </a:pPr>
            <a:endParaRPr lang="en-US" sz="1800" dirty="0">
              <a:latin typeface="+mj-lt"/>
            </a:endParaRPr>
          </a:p>
          <a:p>
            <a:pPr marL="0" indent="0">
              <a:buNone/>
            </a:pPr>
            <a:r>
              <a:rPr lang="en-US" sz="1800" dirty="0">
                <a:latin typeface="+mj-lt"/>
              </a:rPr>
              <a:t>Minimization is achieved by </a:t>
            </a:r>
            <a:r>
              <a:rPr lang="en-US" sz="1800" b="1" dirty="0">
                <a:solidFill>
                  <a:srgbClr val="C00000"/>
                </a:solidFill>
                <a:latin typeface="+mj-lt"/>
              </a:rPr>
              <a:t>limiting fault isolation </a:t>
            </a:r>
            <a:r>
              <a:rPr lang="en-US" sz="1800" dirty="0">
                <a:latin typeface="+mj-lt"/>
              </a:rPr>
              <a:t>and the </a:t>
            </a:r>
            <a:r>
              <a:rPr lang="en-US" sz="1800" b="1" dirty="0">
                <a:solidFill>
                  <a:srgbClr val="C00000"/>
                </a:solidFill>
                <a:latin typeface="+mj-lt"/>
              </a:rPr>
              <a:t>in-situ exchange of LRUs </a:t>
            </a:r>
            <a:r>
              <a:rPr lang="en-US" sz="1800" dirty="0">
                <a:latin typeface="+mj-lt"/>
              </a:rPr>
              <a:t>to </a:t>
            </a:r>
            <a:r>
              <a:rPr lang="en-US" sz="1800" b="1" dirty="0">
                <a:solidFill>
                  <a:srgbClr val="C00000"/>
                </a:solidFill>
                <a:latin typeface="+mj-lt"/>
              </a:rPr>
              <a:t>fast and easy replacement</a:t>
            </a:r>
            <a:r>
              <a:rPr lang="en-US" sz="1800" dirty="0">
                <a:latin typeface="+mj-lt"/>
              </a:rPr>
              <a:t>. </a:t>
            </a:r>
          </a:p>
          <a:p>
            <a:endParaRPr lang="en-US" sz="1800" dirty="0">
              <a:latin typeface="+mj-lt"/>
            </a:endParaRPr>
          </a:p>
          <a:p>
            <a:pPr marL="0" indent="0">
              <a:buNone/>
            </a:pPr>
            <a:r>
              <a:rPr lang="en-US" sz="1800" b="1" dirty="0">
                <a:solidFill>
                  <a:schemeClr val="tx2">
                    <a:lumMod val="60000"/>
                    <a:lumOff val="40000"/>
                  </a:schemeClr>
                </a:solidFill>
                <a:latin typeface="+mj-lt"/>
              </a:rPr>
              <a:t>The FMEA forms the basis of the identification of the Corrective Maintenance requirement. </a:t>
            </a:r>
          </a:p>
          <a:p>
            <a:endParaRPr lang="en-US" sz="1800" dirty="0">
              <a:latin typeface="+mj-lt"/>
            </a:endParaRPr>
          </a:p>
          <a:p>
            <a:pPr marL="0" indent="0">
              <a:buNone/>
            </a:pPr>
            <a:r>
              <a:rPr lang="en-US" sz="1800" b="1" dirty="0">
                <a:solidFill>
                  <a:srgbClr val="C00000"/>
                </a:solidFill>
                <a:latin typeface="+mj-lt"/>
              </a:rPr>
              <a:t>CTAO Corrective Maintenance Activities can be done on 3 identified levels:</a:t>
            </a:r>
          </a:p>
          <a:p>
            <a:pPr>
              <a:buFontTx/>
              <a:buChar char="-"/>
            </a:pPr>
            <a:r>
              <a:rPr lang="en-US" sz="1800" dirty="0">
                <a:latin typeface="+mj-lt"/>
              </a:rPr>
              <a:t>First Level Corrective Maintenance (</a:t>
            </a:r>
            <a:r>
              <a:rPr lang="en-US" sz="1800" b="1" dirty="0">
                <a:solidFill>
                  <a:srgbClr val="C00000"/>
                </a:solidFill>
                <a:latin typeface="+mj-lt"/>
              </a:rPr>
              <a:t>FLCM</a:t>
            </a:r>
            <a:r>
              <a:rPr lang="en-US" sz="1800" dirty="0">
                <a:latin typeface="+mj-lt"/>
              </a:rPr>
              <a:t>)</a:t>
            </a:r>
          </a:p>
          <a:p>
            <a:pPr>
              <a:buFontTx/>
              <a:buChar char="-"/>
            </a:pPr>
            <a:r>
              <a:rPr lang="en-US" sz="1800" dirty="0">
                <a:latin typeface="+mj-lt"/>
              </a:rPr>
              <a:t>Second Level Corrective Maintenance (</a:t>
            </a:r>
            <a:r>
              <a:rPr lang="en-US" sz="1800" b="1" dirty="0">
                <a:solidFill>
                  <a:srgbClr val="C00000"/>
                </a:solidFill>
                <a:latin typeface="+mj-lt"/>
              </a:rPr>
              <a:t>SLCM</a:t>
            </a:r>
            <a:r>
              <a:rPr lang="en-US" sz="1800" dirty="0">
                <a:latin typeface="+mj-lt"/>
              </a:rPr>
              <a:t>)</a:t>
            </a:r>
          </a:p>
          <a:p>
            <a:pPr>
              <a:buFontTx/>
              <a:buChar char="-"/>
            </a:pPr>
            <a:r>
              <a:rPr lang="en-US" sz="1800" dirty="0">
                <a:latin typeface="+mj-lt"/>
              </a:rPr>
              <a:t>Third Level Corrective Maintenance (</a:t>
            </a:r>
            <a:r>
              <a:rPr lang="en-US" sz="1800" b="1" dirty="0">
                <a:solidFill>
                  <a:srgbClr val="C00000"/>
                </a:solidFill>
                <a:latin typeface="+mj-lt"/>
              </a:rPr>
              <a:t>TLCM</a:t>
            </a:r>
            <a:r>
              <a:rPr lang="en-US" sz="1800" dirty="0">
                <a:latin typeface="+mj-lt"/>
              </a:rPr>
              <a:t>)</a:t>
            </a:r>
          </a:p>
          <a:p>
            <a:pPr marL="0" indent="0">
              <a:buNone/>
            </a:pPr>
            <a:endParaRPr lang="en-US" sz="1800" dirty="0">
              <a:latin typeface="+mj-lt"/>
            </a:endParaRPr>
          </a:p>
          <a:p>
            <a:pPr marL="0" indent="0">
              <a:buNone/>
            </a:pPr>
            <a:endParaRPr lang="en-US" sz="1800" dirty="0">
              <a:latin typeface="+mj-lt"/>
            </a:endParaRPr>
          </a:p>
          <a:p>
            <a:endParaRPr lang="en-US" sz="1800" dirty="0">
              <a:latin typeface="+mj-lt"/>
            </a:endParaRPr>
          </a:p>
          <a:p>
            <a:pPr marL="0" indent="0">
              <a:buNone/>
            </a:pPr>
            <a:endParaRPr lang="en-US" sz="1800" dirty="0">
              <a:latin typeface="+mj-lt"/>
            </a:endParaRPr>
          </a:p>
          <a:p>
            <a:endParaRPr lang="en-US" sz="1800" dirty="0">
              <a:latin typeface="+mj-lt"/>
            </a:endParaRPr>
          </a:p>
          <a:p>
            <a:endParaRPr lang="en-US" sz="1800" dirty="0">
              <a:latin typeface="+mj-lt"/>
            </a:endParaRPr>
          </a:p>
        </p:txBody>
      </p:sp>
      <p:sp>
        <p:nvSpPr>
          <p:cNvPr id="4" name="Slide Number Placeholder 3">
            <a:extLst>
              <a:ext uri="{FF2B5EF4-FFF2-40B4-BE49-F238E27FC236}">
                <a16:creationId xmlns:a16="http://schemas.microsoft.com/office/drawing/2014/main" id="{D375BB92-8D98-4FE6-A664-35F52A689159}"/>
              </a:ext>
            </a:extLst>
          </p:cNvPr>
          <p:cNvSpPr>
            <a:spLocks noGrp="1"/>
          </p:cNvSpPr>
          <p:nvPr>
            <p:ph type="sldNum" sz="quarter" idx="12"/>
          </p:nvPr>
        </p:nvSpPr>
        <p:spPr/>
        <p:txBody>
          <a:bodyPr/>
          <a:lstStyle/>
          <a:p>
            <a:r>
              <a:rPr lang="en-US" dirty="0"/>
              <a:t>6</a:t>
            </a:r>
          </a:p>
        </p:txBody>
      </p:sp>
    </p:spTree>
    <p:extLst>
      <p:ext uri="{BB962C8B-B14F-4D97-AF65-F5344CB8AC3E}">
        <p14:creationId xmlns:p14="http://schemas.microsoft.com/office/powerpoint/2010/main" val="1694695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dirty="0">
                <a:solidFill>
                  <a:srgbClr val="0070C0"/>
                </a:solidFill>
              </a:rPr>
              <a:t>7</a:t>
            </a:r>
          </a:p>
        </p:txBody>
      </p:sp>
      <p:sp>
        <p:nvSpPr>
          <p:cNvPr id="7" name="Content Placeholder 6">
            <a:extLst>
              <a:ext uri="{FF2B5EF4-FFF2-40B4-BE49-F238E27FC236}">
                <a16:creationId xmlns:a16="http://schemas.microsoft.com/office/drawing/2014/main" id="{2391F2AB-F99D-425C-A3D5-816A7A627852}"/>
              </a:ext>
            </a:extLst>
          </p:cNvPr>
          <p:cNvSpPr>
            <a:spLocks noGrp="1"/>
          </p:cNvSpPr>
          <p:nvPr>
            <p:ph idx="1"/>
          </p:nvPr>
        </p:nvSpPr>
        <p:spPr>
          <a:xfrm>
            <a:off x="656335" y="1367631"/>
            <a:ext cx="8334243" cy="5261080"/>
          </a:xfrm>
        </p:spPr>
        <p:txBody>
          <a:bodyPr>
            <a:noAutofit/>
          </a:bodyPr>
          <a:lstStyle/>
          <a:p>
            <a:pPr marL="0" lvl="0" indent="0">
              <a:buNone/>
            </a:pPr>
            <a:r>
              <a:rPr lang="en-US" sz="1800" dirty="0">
                <a:latin typeface="+mn-lt"/>
              </a:rPr>
              <a:t>Two type of actions identified at FLCM:</a:t>
            </a:r>
          </a:p>
          <a:p>
            <a:pPr lvl="0"/>
            <a:r>
              <a:rPr lang="en-US" sz="1800" b="1" dirty="0">
                <a:solidFill>
                  <a:srgbClr val="C00000"/>
                </a:solidFill>
                <a:latin typeface="+mn-lt"/>
              </a:rPr>
              <a:t>the repair/restoration at the location of the failure </a:t>
            </a:r>
            <a:r>
              <a:rPr lang="en-US" sz="1800" dirty="0">
                <a:latin typeface="+mn-lt"/>
              </a:rPr>
              <a:t>(i.e. </a:t>
            </a:r>
            <a:r>
              <a:rPr lang="en-US" sz="1800" dirty="0">
                <a:solidFill>
                  <a:srgbClr val="C00000"/>
                </a:solidFill>
                <a:latin typeface="+mn-lt"/>
              </a:rPr>
              <a:t>connections</a:t>
            </a:r>
            <a:r>
              <a:rPr lang="en-US" sz="1800" dirty="0">
                <a:latin typeface="+mn-lt"/>
              </a:rPr>
              <a:t> and </a:t>
            </a:r>
            <a:r>
              <a:rPr lang="en-US" sz="1800" dirty="0">
                <a:solidFill>
                  <a:srgbClr val="C00000"/>
                </a:solidFill>
                <a:latin typeface="+mn-lt"/>
              </a:rPr>
              <a:t>connectors </a:t>
            </a:r>
            <a:r>
              <a:rPr lang="en-US" sz="1800" dirty="0">
                <a:latin typeface="+mn-lt"/>
              </a:rPr>
              <a:t>fixes on site, </a:t>
            </a:r>
            <a:r>
              <a:rPr lang="en-US" sz="1800" dirty="0">
                <a:solidFill>
                  <a:srgbClr val="C00000"/>
                </a:solidFill>
                <a:latin typeface="+mn-lt"/>
              </a:rPr>
              <a:t>resetting </a:t>
            </a:r>
            <a:r>
              <a:rPr lang="en-US" sz="1800" dirty="0">
                <a:latin typeface="+mn-lt"/>
              </a:rPr>
              <a:t>of the defective units of equipment performed on-site). </a:t>
            </a:r>
          </a:p>
          <a:p>
            <a:pPr lvl="0"/>
            <a:r>
              <a:rPr lang="en-US" sz="1800" dirty="0">
                <a:latin typeface="+mn-lt"/>
              </a:rPr>
              <a:t>or by the </a:t>
            </a:r>
            <a:r>
              <a:rPr lang="en-US" sz="1800" b="1" dirty="0">
                <a:solidFill>
                  <a:srgbClr val="C00000"/>
                </a:solidFill>
                <a:latin typeface="+mn-lt"/>
              </a:rPr>
              <a:t>removal and replacement </a:t>
            </a:r>
            <a:r>
              <a:rPr lang="en-US" sz="1800" dirty="0">
                <a:latin typeface="+mn-lt"/>
              </a:rPr>
              <a:t>of the identified defective LRU/LLRU, and subsequent functional verification of the spare used).</a:t>
            </a:r>
          </a:p>
          <a:p>
            <a:pPr marL="0" indent="0">
              <a:buNone/>
            </a:pPr>
            <a:r>
              <a:rPr lang="en-US" sz="1800" dirty="0">
                <a:latin typeface="+mn-lt"/>
              </a:rPr>
              <a:t>CTAO requires a ‘</a:t>
            </a:r>
            <a:r>
              <a:rPr lang="en-US" sz="1800" b="1" dirty="0">
                <a:solidFill>
                  <a:srgbClr val="C00000"/>
                </a:solidFill>
                <a:latin typeface="+mn-lt"/>
              </a:rPr>
              <a:t>design for maintenance</a:t>
            </a:r>
            <a:r>
              <a:rPr lang="en-US" sz="1800" dirty="0">
                <a:latin typeface="+mn-lt"/>
              </a:rPr>
              <a:t>’ approach and a </a:t>
            </a:r>
            <a:r>
              <a:rPr lang="en-US" sz="1800" b="1" dirty="0">
                <a:solidFill>
                  <a:srgbClr val="C00000"/>
                </a:solidFill>
                <a:latin typeface="+mn-lt"/>
              </a:rPr>
              <a:t>Build in Test (BIT) </a:t>
            </a:r>
            <a:r>
              <a:rPr lang="en-US" sz="1800" dirty="0">
                <a:latin typeface="+mn-lt"/>
              </a:rPr>
              <a:t>would automatically flag the defective LRU (see next slide).</a:t>
            </a:r>
          </a:p>
          <a:p>
            <a:pPr marL="0" indent="0">
              <a:buNone/>
            </a:pPr>
            <a:endParaRPr lang="en-US" sz="1800" dirty="0">
              <a:latin typeface="+mn-lt"/>
            </a:endParaRPr>
          </a:p>
          <a:p>
            <a:pPr marL="0" indent="0">
              <a:buNone/>
            </a:pPr>
            <a:r>
              <a:rPr lang="en-US" sz="1800" b="1" dirty="0">
                <a:latin typeface="+mn-lt"/>
              </a:rPr>
              <a:t>BIT</a:t>
            </a:r>
            <a:r>
              <a:rPr lang="en-US" sz="1800" dirty="0">
                <a:latin typeface="+mn-lt"/>
              </a:rPr>
              <a:t> is a</a:t>
            </a:r>
            <a:r>
              <a:rPr lang="en-US" sz="1800" b="1" dirty="0">
                <a:latin typeface="+mn-lt"/>
              </a:rPr>
              <a:t> </a:t>
            </a:r>
            <a:r>
              <a:rPr lang="en-US" sz="1800" b="1" dirty="0">
                <a:solidFill>
                  <a:srgbClr val="C00000"/>
                </a:solidFill>
                <a:latin typeface="+mn-lt"/>
              </a:rPr>
              <a:t>fault management and diagnosis equipment </a:t>
            </a:r>
            <a:r>
              <a:rPr lang="en-US" sz="1800" dirty="0">
                <a:latin typeface="+mn-lt"/>
              </a:rPr>
              <a:t>or software routine, which will </a:t>
            </a:r>
            <a:r>
              <a:rPr lang="en-US" sz="1800" b="1" i="1" dirty="0">
                <a:solidFill>
                  <a:srgbClr val="C00000"/>
                </a:solidFill>
                <a:latin typeface="+mn-lt"/>
              </a:rPr>
              <a:t>automatically</a:t>
            </a:r>
            <a:r>
              <a:rPr lang="en-US" sz="1800" b="1" dirty="0">
                <a:solidFill>
                  <a:srgbClr val="C00000"/>
                </a:solidFill>
                <a:latin typeface="+mn-lt"/>
              </a:rPr>
              <a:t> flag and pinpoint the defective LRU</a:t>
            </a:r>
            <a:r>
              <a:rPr lang="en-US" sz="1800" dirty="0">
                <a:latin typeface="+mn-lt"/>
              </a:rPr>
              <a:t>.   </a:t>
            </a:r>
          </a:p>
          <a:p>
            <a:pPr>
              <a:buFont typeface="Wingdings" panose="05000000000000000000" pitchFamily="2" charset="2"/>
              <a:buChar char="Ø"/>
            </a:pPr>
            <a:r>
              <a:rPr lang="en-US" sz="1400" dirty="0"/>
              <a:t>BIT</a:t>
            </a:r>
            <a:r>
              <a:rPr lang="en-US" sz="1400" dirty="0">
                <a:solidFill>
                  <a:srgbClr val="C00000"/>
                </a:solidFill>
              </a:rPr>
              <a:t>E - </a:t>
            </a:r>
            <a:r>
              <a:rPr lang="en-US" sz="1400" dirty="0">
                <a:solidFill>
                  <a:srgbClr val="002060"/>
                </a:solidFill>
              </a:rPr>
              <a:t>Built in Test</a:t>
            </a:r>
            <a:r>
              <a:rPr lang="en-US" sz="1400" dirty="0">
                <a:solidFill>
                  <a:srgbClr val="C00000"/>
                </a:solidFill>
              </a:rPr>
              <a:t> Equipment it’s the </a:t>
            </a:r>
            <a:r>
              <a:rPr lang="en-US" sz="1400" b="1" dirty="0">
                <a:solidFill>
                  <a:srgbClr val="C00000"/>
                </a:solidFill>
              </a:rPr>
              <a:t>extra hardware </a:t>
            </a:r>
            <a:r>
              <a:rPr lang="en-US" sz="1400" dirty="0">
                <a:solidFill>
                  <a:srgbClr val="C00000"/>
                </a:solidFill>
              </a:rPr>
              <a:t>needed to eventually generate signals!</a:t>
            </a:r>
            <a:endParaRPr lang="en-US" sz="1800" dirty="0">
              <a:latin typeface="+mn-lt"/>
            </a:endParaRPr>
          </a:p>
          <a:p>
            <a:pPr marL="0" indent="0">
              <a:buNone/>
            </a:pPr>
            <a:r>
              <a:rPr lang="en-US" sz="1800" dirty="0">
                <a:latin typeface="+mn-lt"/>
              </a:rPr>
              <a:t>BIT uses internal system hardware and software to test the system or its subsystems. CTAO requirement the BIT will be automatically triggered </a:t>
            </a:r>
            <a:r>
              <a:rPr lang="en-US" sz="1800" b="1" dirty="0">
                <a:latin typeface="+mn-lt"/>
              </a:rPr>
              <a:t>at the beginning</a:t>
            </a:r>
            <a:r>
              <a:rPr lang="en-US" sz="1800" dirty="0">
                <a:latin typeface="+mn-lt"/>
              </a:rPr>
              <a:t> and </a:t>
            </a:r>
            <a:r>
              <a:rPr lang="en-US" sz="1800" b="1" dirty="0">
                <a:latin typeface="+mn-lt"/>
              </a:rPr>
              <a:t>at the end</a:t>
            </a:r>
            <a:r>
              <a:rPr lang="en-US" sz="1800" dirty="0">
                <a:latin typeface="+mn-lt"/>
              </a:rPr>
              <a:t> of the observing cycle:</a:t>
            </a:r>
            <a:endParaRPr lang="en-US" sz="1800" b="1" dirty="0">
              <a:latin typeface="+mn-lt"/>
            </a:endParaRPr>
          </a:p>
          <a:p>
            <a:pPr>
              <a:buFont typeface="Arial" panose="020B0604020202020204" pitchFamily="34" charset="0"/>
              <a:buChar char="•"/>
            </a:pPr>
            <a:r>
              <a:rPr lang="en-US" sz="1800" b="1" dirty="0">
                <a:solidFill>
                  <a:srgbClr val="C00000"/>
                </a:solidFill>
                <a:latin typeface="+mn-lt"/>
              </a:rPr>
              <a:t>BIT-ON</a:t>
            </a:r>
            <a:r>
              <a:rPr lang="en-US" sz="1800" dirty="0">
                <a:latin typeface="+mn-lt"/>
              </a:rPr>
              <a:t> – as a condition to complete the ‘standby’ state of the instrument,</a:t>
            </a:r>
          </a:p>
          <a:p>
            <a:pPr lvl="0">
              <a:buFont typeface="Arial" panose="020B0604020202020204" pitchFamily="34" charset="0"/>
              <a:buChar char="•"/>
            </a:pPr>
            <a:r>
              <a:rPr lang="en-US" sz="1800" b="1" dirty="0">
                <a:latin typeface="+mn-lt"/>
              </a:rPr>
              <a:t>BIT-OFF</a:t>
            </a:r>
            <a:r>
              <a:rPr lang="en-US" sz="1800" dirty="0">
                <a:latin typeface="+mn-lt"/>
              </a:rPr>
              <a:t> - at the end of any observation cycle before gets in the parking position.</a:t>
            </a:r>
          </a:p>
          <a:p>
            <a:pPr marL="0" indent="0">
              <a:buNone/>
            </a:pPr>
            <a:endParaRPr lang="en-US" sz="1800" dirty="0">
              <a:latin typeface="+mn-lt"/>
            </a:endParaRPr>
          </a:p>
        </p:txBody>
      </p:sp>
      <p:sp>
        <p:nvSpPr>
          <p:cNvPr id="9" name="Title 8">
            <a:extLst>
              <a:ext uri="{FF2B5EF4-FFF2-40B4-BE49-F238E27FC236}">
                <a16:creationId xmlns:a16="http://schemas.microsoft.com/office/drawing/2014/main" id="{12DA217F-34EC-4BEE-A2BA-8AB91049AFAC}"/>
              </a:ext>
            </a:extLst>
          </p:cNvPr>
          <p:cNvSpPr>
            <a:spLocks noGrp="1"/>
          </p:cNvSpPr>
          <p:nvPr>
            <p:ph type="title"/>
          </p:nvPr>
        </p:nvSpPr>
        <p:spPr>
          <a:xfrm>
            <a:off x="656335" y="523461"/>
            <a:ext cx="6293076" cy="821635"/>
          </a:xfrm>
        </p:spPr>
        <p:txBody>
          <a:bodyPr>
            <a:noAutofit/>
          </a:bodyPr>
          <a:lstStyle/>
          <a:p>
            <a:r>
              <a:rPr lang="en-US" sz="2400" dirty="0">
                <a:latin typeface="+mn-lt"/>
              </a:rPr>
              <a:t>First Level Corrective Maintenance (FLCM) &amp; BIT</a:t>
            </a:r>
            <a:r>
              <a:rPr lang="en-US" sz="2400" dirty="0">
                <a:solidFill>
                  <a:srgbClr val="C00000"/>
                </a:solidFill>
                <a:latin typeface="+mn-lt"/>
              </a:rPr>
              <a:t>E</a:t>
            </a:r>
            <a:r>
              <a:rPr lang="en-US" sz="2400" dirty="0">
                <a:latin typeface="+mn-lt"/>
              </a:rPr>
              <a:t> (BIT)</a:t>
            </a:r>
          </a:p>
        </p:txBody>
      </p:sp>
    </p:spTree>
    <p:extLst>
      <p:ext uri="{BB962C8B-B14F-4D97-AF65-F5344CB8AC3E}">
        <p14:creationId xmlns:p14="http://schemas.microsoft.com/office/powerpoint/2010/main" val="1053586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EA5CB-537A-4510-A1A1-FDDD9C480C56}"/>
              </a:ext>
            </a:extLst>
          </p:cNvPr>
          <p:cNvSpPr>
            <a:spLocks noGrp="1"/>
          </p:cNvSpPr>
          <p:nvPr>
            <p:ph type="title"/>
          </p:nvPr>
        </p:nvSpPr>
        <p:spPr>
          <a:xfrm>
            <a:off x="560464" y="730025"/>
            <a:ext cx="6293076" cy="523385"/>
          </a:xfrm>
        </p:spPr>
        <p:txBody>
          <a:bodyPr>
            <a:normAutofit/>
          </a:bodyPr>
          <a:lstStyle/>
          <a:p>
            <a:r>
              <a:rPr lang="en-US" sz="2400" dirty="0">
                <a:latin typeface="+mn-lt"/>
              </a:rPr>
              <a:t>BIT</a:t>
            </a:r>
            <a:r>
              <a:rPr lang="en-US" sz="2400" dirty="0">
                <a:solidFill>
                  <a:srgbClr val="C00000"/>
                </a:solidFill>
                <a:latin typeface="+mn-lt"/>
              </a:rPr>
              <a:t>E</a:t>
            </a:r>
            <a:r>
              <a:rPr lang="en-US" sz="2400" dirty="0">
                <a:latin typeface="+mn-lt"/>
              </a:rPr>
              <a:t> – Built in Test </a:t>
            </a:r>
            <a:r>
              <a:rPr lang="en-US" sz="2400" dirty="0">
                <a:solidFill>
                  <a:srgbClr val="C00000"/>
                </a:solidFill>
                <a:latin typeface="+mn-lt"/>
              </a:rPr>
              <a:t>Equipment</a:t>
            </a:r>
          </a:p>
        </p:txBody>
      </p:sp>
      <p:sp>
        <p:nvSpPr>
          <p:cNvPr id="3" name="Content Placeholder 2">
            <a:extLst>
              <a:ext uri="{FF2B5EF4-FFF2-40B4-BE49-F238E27FC236}">
                <a16:creationId xmlns:a16="http://schemas.microsoft.com/office/drawing/2014/main" id="{02221736-80F8-4649-AD1E-9F067D2EED8E}"/>
              </a:ext>
            </a:extLst>
          </p:cNvPr>
          <p:cNvSpPr>
            <a:spLocks noGrp="1"/>
          </p:cNvSpPr>
          <p:nvPr>
            <p:ph idx="1"/>
          </p:nvPr>
        </p:nvSpPr>
        <p:spPr>
          <a:xfrm>
            <a:off x="560464" y="1456118"/>
            <a:ext cx="8556645" cy="4739273"/>
          </a:xfrm>
        </p:spPr>
        <p:txBody>
          <a:bodyPr>
            <a:normAutofit/>
          </a:bodyPr>
          <a:lstStyle/>
          <a:p>
            <a:pPr marL="0" indent="0">
              <a:buNone/>
            </a:pPr>
            <a:r>
              <a:rPr lang="en-US" sz="1600" b="1" dirty="0"/>
              <a:t>BIT</a:t>
            </a:r>
            <a:r>
              <a:rPr lang="en-US" sz="1600" dirty="0"/>
              <a:t> is a</a:t>
            </a:r>
            <a:r>
              <a:rPr lang="en-US" sz="1600" b="1" dirty="0"/>
              <a:t> </a:t>
            </a:r>
            <a:r>
              <a:rPr lang="en-US" sz="1600" b="1" dirty="0">
                <a:solidFill>
                  <a:srgbClr val="C00000"/>
                </a:solidFill>
              </a:rPr>
              <a:t>fault management and diagnosis equipment </a:t>
            </a:r>
            <a:r>
              <a:rPr lang="en-US" sz="1600" dirty="0"/>
              <a:t>or software routine, which will </a:t>
            </a:r>
            <a:r>
              <a:rPr lang="en-US" sz="1600" b="1" i="1" dirty="0">
                <a:solidFill>
                  <a:srgbClr val="C00000"/>
                </a:solidFill>
              </a:rPr>
              <a:t>automatically</a:t>
            </a:r>
            <a:r>
              <a:rPr lang="en-US" sz="1600" b="1" dirty="0">
                <a:solidFill>
                  <a:srgbClr val="C00000"/>
                </a:solidFill>
              </a:rPr>
              <a:t> flag and pinpoint the defective LRU</a:t>
            </a:r>
            <a:r>
              <a:rPr lang="en-US" sz="1600" dirty="0"/>
              <a:t>.   </a:t>
            </a:r>
          </a:p>
          <a:p>
            <a:pPr marL="0" indent="0">
              <a:buNone/>
            </a:pPr>
            <a:r>
              <a:rPr lang="en-US" sz="1600" dirty="0"/>
              <a:t>BIT uses internal system hardware and software to test the system or its subsystems.  </a:t>
            </a:r>
          </a:p>
          <a:p>
            <a:pPr marL="0" indent="0">
              <a:buNone/>
            </a:pPr>
            <a:endParaRPr lang="en-US" sz="1600" dirty="0"/>
          </a:p>
          <a:p>
            <a:pPr marL="0" indent="0">
              <a:buNone/>
            </a:pPr>
            <a:r>
              <a:rPr lang="en-US" sz="1600" b="1" u="sng" dirty="0"/>
              <a:t>CTAO goals for BIT:</a:t>
            </a:r>
          </a:p>
          <a:p>
            <a:pPr marL="0" indent="0">
              <a:buNone/>
            </a:pPr>
            <a:endParaRPr lang="en-US" sz="1600" dirty="0"/>
          </a:p>
          <a:p>
            <a:pPr lvl="0"/>
            <a:r>
              <a:rPr lang="en-US" sz="1600" b="1" dirty="0"/>
              <a:t>BIT should detect 90% of all failures of the instrument</a:t>
            </a:r>
            <a:r>
              <a:rPr lang="en-US" sz="1600" dirty="0"/>
              <a:t> </a:t>
            </a:r>
            <a:r>
              <a:rPr lang="en-US" sz="1600" b="1" dirty="0"/>
              <a:t>and camera</a:t>
            </a:r>
            <a:r>
              <a:rPr lang="en-US" sz="1600" dirty="0"/>
              <a:t>.</a:t>
            </a:r>
          </a:p>
          <a:p>
            <a:pPr lvl="0"/>
            <a:r>
              <a:rPr lang="en-US" sz="1600" b="1" dirty="0"/>
              <a:t>BIT must have less than 0.1% false alarms</a:t>
            </a:r>
            <a:r>
              <a:rPr lang="en-US" sz="1600" dirty="0"/>
              <a:t> (high BIT- Equipment reliability).</a:t>
            </a:r>
          </a:p>
          <a:p>
            <a:pPr lvl="0"/>
            <a:r>
              <a:rPr lang="en-US" sz="1600" dirty="0"/>
              <a:t>BIT must be design for fault detection to the </a:t>
            </a:r>
            <a:r>
              <a:rPr lang="en-US" sz="1600" b="1" dirty="0"/>
              <a:t>LRU</a:t>
            </a:r>
            <a:r>
              <a:rPr lang="en-US" sz="1600" dirty="0"/>
              <a:t>.</a:t>
            </a:r>
          </a:p>
          <a:p>
            <a:pPr marL="0" indent="0">
              <a:buNone/>
            </a:pPr>
            <a:r>
              <a:rPr lang="en-US" sz="1600" dirty="0"/>
              <a:t> </a:t>
            </a:r>
            <a:endParaRPr lang="en-US" sz="1600" b="1" dirty="0"/>
          </a:p>
          <a:p>
            <a:pPr marL="0" indent="0">
              <a:buNone/>
            </a:pPr>
            <a:r>
              <a:rPr lang="en-US" sz="1600" dirty="0"/>
              <a:t>CTAO requirement the BIT will be automatically triggered </a:t>
            </a:r>
            <a:r>
              <a:rPr lang="en-US" sz="1600" b="1" dirty="0"/>
              <a:t>at the beginning</a:t>
            </a:r>
            <a:r>
              <a:rPr lang="en-US" sz="1600" dirty="0"/>
              <a:t> and </a:t>
            </a:r>
            <a:r>
              <a:rPr lang="en-US" sz="1600" b="1" dirty="0"/>
              <a:t>at the end</a:t>
            </a:r>
            <a:r>
              <a:rPr lang="en-US" sz="1600" dirty="0"/>
              <a:t> of the observing cycle</a:t>
            </a:r>
          </a:p>
          <a:p>
            <a:pPr marL="0" indent="0">
              <a:buNone/>
            </a:pPr>
            <a:endParaRPr lang="en-US" sz="1600" b="1" dirty="0"/>
          </a:p>
          <a:p>
            <a:pPr>
              <a:buFont typeface="Arial" panose="020B0604020202020204" pitchFamily="34" charset="0"/>
              <a:buChar char="•"/>
            </a:pPr>
            <a:r>
              <a:rPr lang="en-US" sz="1600" b="1" dirty="0"/>
              <a:t>BIT-ON</a:t>
            </a:r>
            <a:r>
              <a:rPr lang="en-US" sz="1600" dirty="0"/>
              <a:t> – as a condition to complete the ‘standby’ state of the instrument,</a:t>
            </a:r>
          </a:p>
          <a:p>
            <a:pPr lvl="0">
              <a:buFont typeface="Arial" panose="020B0604020202020204" pitchFamily="34" charset="0"/>
              <a:buChar char="•"/>
            </a:pPr>
            <a:r>
              <a:rPr lang="en-US" sz="1600" b="1" dirty="0"/>
              <a:t>BIT-OFF</a:t>
            </a:r>
            <a:r>
              <a:rPr lang="en-US" sz="1600" dirty="0"/>
              <a:t> - at the end of any observation cycle before gets in the parking position.</a:t>
            </a:r>
          </a:p>
          <a:p>
            <a:pPr marL="0" lvl="0" indent="0">
              <a:buNone/>
            </a:pPr>
            <a:endParaRPr lang="en-US" sz="1600" dirty="0"/>
          </a:p>
        </p:txBody>
      </p:sp>
      <p:sp>
        <p:nvSpPr>
          <p:cNvPr id="4" name="Slide Number Placeholder 3">
            <a:extLst>
              <a:ext uri="{FF2B5EF4-FFF2-40B4-BE49-F238E27FC236}">
                <a16:creationId xmlns:a16="http://schemas.microsoft.com/office/drawing/2014/main" id="{74665D25-0067-4AD9-B5B1-C3624517FDCE}"/>
              </a:ext>
            </a:extLst>
          </p:cNvPr>
          <p:cNvSpPr>
            <a:spLocks noGrp="1"/>
          </p:cNvSpPr>
          <p:nvPr>
            <p:ph type="sldNum" sz="quarter" idx="12"/>
          </p:nvPr>
        </p:nvSpPr>
        <p:spPr/>
        <p:txBody>
          <a:bodyPr/>
          <a:lstStyle/>
          <a:p>
            <a:fld id="{19A9FCDA-B809-C440-BD62-3E96D0DA3F33}" type="slidenum">
              <a:rPr lang="en-US" smtClean="0"/>
              <a:t>12</a:t>
            </a:fld>
            <a:endParaRPr lang="en-US"/>
          </a:p>
        </p:txBody>
      </p:sp>
    </p:spTree>
    <p:extLst>
      <p:ext uri="{BB962C8B-B14F-4D97-AF65-F5344CB8AC3E}">
        <p14:creationId xmlns:p14="http://schemas.microsoft.com/office/powerpoint/2010/main" val="3054410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dirty="0">
                <a:solidFill>
                  <a:srgbClr val="0070C0"/>
                </a:solidFill>
              </a:rPr>
              <a:t>9</a:t>
            </a:r>
          </a:p>
        </p:txBody>
      </p:sp>
      <p:sp>
        <p:nvSpPr>
          <p:cNvPr id="6" name="Content Placeholder 5">
            <a:extLst>
              <a:ext uri="{FF2B5EF4-FFF2-40B4-BE49-F238E27FC236}">
                <a16:creationId xmlns:a16="http://schemas.microsoft.com/office/drawing/2014/main" id="{6EB985AB-B2E2-4A0B-8DF5-1323D7BA811D}"/>
              </a:ext>
            </a:extLst>
          </p:cNvPr>
          <p:cNvSpPr>
            <a:spLocks noGrp="1"/>
          </p:cNvSpPr>
          <p:nvPr>
            <p:ph idx="1"/>
          </p:nvPr>
        </p:nvSpPr>
        <p:spPr>
          <a:xfrm>
            <a:off x="457200" y="1376110"/>
            <a:ext cx="8407940" cy="5345365"/>
          </a:xfrm>
        </p:spPr>
        <p:txBody>
          <a:bodyPr>
            <a:noAutofit/>
          </a:bodyPr>
          <a:lstStyle/>
          <a:p>
            <a:r>
              <a:rPr lang="en-US" sz="1800" b="1" dirty="0">
                <a:solidFill>
                  <a:srgbClr val="C00000"/>
                </a:solidFill>
                <a:latin typeface="+mn-lt"/>
              </a:rPr>
              <a:t>LRUs</a:t>
            </a:r>
            <a:r>
              <a:rPr lang="en-US" sz="1800" dirty="0">
                <a:latin typeface="+mn-lt"/>
              </a:rPr>
              <a:t> identified as </a:t>
            </a:r>
            <a:r>
              <a:rPr lang="en-US" sz="1800" dirty="0">
                <a:solidFill>
                  <a:srgbClr val="C00000"/>
                </a:solidFill>
                <a:latin typeface="+mn-lt"/>
              </a:rPr>
              <a:t>defective</a:t>
            </a:r>
            <a:r>
              <a:rPr lang="en-US" sz="1800" dirty="0">
                <a:latin typeface="+mn-lt"/>
              </a:rPr>
              <a:t> at the FLCM are returned to a Central Maintenance Facility. </a:t>
            </a:r>
          </a:p>
          <a:p>
            <a:pPr marL="0" indent="0">
              <a:buNone/>
            </a:pPr>
            <a:endParaRPr lang="en-US" sz="1800" dirty="0">
              <a:latin typeface="+mn-lt"/>
            </a:endParaRPr>
          </a:p>
          <a:p>
            <a:r>
              <a:rPr lang="en-US" sz="1800" dirty="0">
                <a:latin typeface="+mn-lt"/>
              </a:rPr>
              <a:t>Maintenance personnel use </a:t>
            </a:r>
            <a:r>
              <a:rPr lang="en-US" sz="1800" b="1" dirty="0">
                <a:solidFill>
                  <a:srgbClr val="C00000"/>
                </a:solidFill>
                <a:latin typeface="+mn-lt"/>
              </a:rPr>
              <a:t>standard sets of second level maintenance </a:t>
            </a:r>
            <a:r>
              <a:rPr lang="en-US" sz="1800" dirty="0">
                <a:latin typeface="+mn-lt"/>
              </a:rPr>
              <a:t>tests and diagnostic equipment or automatic test and diagnostic equipment, to isolate and identify the defective subcomponents or parts within the defective </a:t>
            </a:r>
            <a:r>
              <a:rPr lang="en-US" sz="1800" b="1" dirty="0">
                <a:solidFill>
                  <a:srgbClr val="C00000"/>
                </a:solidFill>
                <a:latin typeface="+mn-lt"/>
              </a:rPr>
              <a:t>LRU</a:t>
            </a:r>
            <a:r>
              <a:rPr lang="en-US" sz="1800" dirty="0">
                <a:latin typeface="+mn-lt"/>
              </a:rPr>
              <a:t>.</a:t>
            </a:r>
          </a:p>
          <a:p>
            <a:pPr marL="0" indent="0">
              <a:buNone/>
            </a:pPr>
            <a:endParaRPr lang="en-US" sz="1800" dirty="0">
              <a:solidFill>
                <a:srgbClr val="FF0000"/>
              </a:solidFill>
              <a:latin typeface="+mn-lt"/>
            </a:endParaRPr>
          </a:p>
          <a:p>
            <a:r>
              <a:rPr lang="en-US" sz="1800" dirty="0">
                <a:latin typeface="+mn-lt"/>
              </a:rPr>
              <a:t>SLCM repair action consists of the </a:t>
            </a:r>
            <a:r>
              <a:rPr lang="en-US" sz="1800" b="1" dirty="0">
                <a:solidFill>
                  <a:srgbClr val="C00000"/>
                </a:solidFill>
                <a:latin typeface="+mn-lt"/>
              </a:rPr>
              <a:t>removal and replacement </a:t>
            </a:r>
            <a:r>
              <a:rPr lang="en-US" sz="1800" dirty="0">
                <a:latin typeface="+mn-lt"/>
              </a:rPr>
              <a:t>of the defective assemblies or parts (</a:t>
            </a:r>
            <a:r>
              <a:rPr lang="en-US" sz="1800" b="1" dirty="0">
                <a:solidFill>
                  <a:srgbClr val="C00000"/>
                </a:solidFill>
                <a:latin typeface="+mn-lt"/>
              </a:rPr>
              <a:t>LLRU</a:t>
            </a:r>
            <a:r>
              <a:rPr lang="en-US" sz="1800" dirty="0">
                <a:latin typeface="+mn-lt"/>
              </a:rPr>
              <a:t>), with the subsequent functional verification of the replacement(s).</a:t>
            </a:r>
          </a:p>
          <a:p>
            <a:endParaRPr lang="en-US" sz="1800" dirty="0">
              <a:solidFill>
                <a:srgbClr val="FF0000"/>
              </a:solidFill>
              <a:latin typeface="+mn-lt"/>
            </a:endParaRPr>
          </a:p>
        </p:txBody>
      </p:sp>
      <p:sp>
        <p:nvSpPr>
          <p:cNvPr id="8" name="Title 7">
            <a:extLst>
              <a:ext uri="{FF2B5EF4-FFF2-40B4-BE49-F238E27FC236}">
                <a16:creationId xmlns:a16="http://schemas.microsoft.com/office/drawing/2014/main" id="{20E7977F-A857-434F-879A-60D03D49A0FD}"/>
              </a:ext>
            </a:extLst>
          </p:cNvPr>
          <p:cNvSpPr>
            <a:spLocks noGrp="1"/>
          </p:cNvSpPr>
          <p:nvPr>
            <p:ph type="title"/>
          </p:nvPr>
        </p:nvSpPr>
        <p:spPr>
          <a:xfrm>
            <a:off x="641144" y="792480"/>
            <a:ext cx="6661862" cy="451383"/>
          </a:xfrm>
        </p:spPr>
        <p:txBody>
          <a:bodyPr>
            <a:noAutofit/>
          </a:bodyPr>
          <a:lstStyle/>
          <a:p>
            <a:r>
              <a:rPr lang="en-GB" sz="2400" dirty="0">
                <a:latin typeface="+mn-lt"/>
              </a:rPr>
              <a:t>Second Level Corrective Maintenance (SLCM)</a:t>
            </a:r>
            <a:endParaRPr lang="en-US" sz="2400" dirty="0">
              <a:latin typeface="+mn-lt"/>
            </a:endParaRPr>
          </a:p>
        </p:txBody>
      </p:sp>
    </p:spTree>
    <p:extLst>
      <p:ext uri="{BB962C8B-B14F-4D97-AF65-F5344CB8AC3E}">
        <p14:creationId xmlns:p14="http://schemas.microsoft.com/office/powerpoint/2010/main" val="3718643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6A7D4-2FE7-4AB7-B3F1-03EF9753BF97}"/>
              </a:ext>
            </a:extLst>
          </p:cNvPr>
          <p:cNvSpPr>
            <a:spLocks noGrp="1"/>
          </p:cNvSpPr>
          <p:nvPr>
            <p:ph type="title"/>
          </p:nvPr>
        </p:nvSpPr>
        <p:spPr>
          <a:xfrm>
            <a:off x="641146" y="844735"/>
            <a:ext cx="6293076" cy="377326"/>
          </a:xfrm>
        </p:spPr>
        <p:txBody>
          <a:bodyPr>
            <a:noAutofit/>
          </a:bodyPr>
          <a:lstStyle/>
          <a:p>
            <a:r>
              <a:rPr lang="en-GB" sz="2400" dirty="0">
                <a:latin typeface="+mn-lt"/>
              </a:rPr>
              <a:t>Third Level Corrective Maintenance (TLCM)</a:t>
            </a:r>
            <a:endParaRPr lang="en-US" sz="2400" dirty="0">
              <a:latin typeface="+mn-lt"/>
            </a:endParaRPr>
          </a:p>
        </p:txBody>
      </p:sp>
      <p:sp>
        <p:nvSpPr>
          <p:cNvPr id="3" name="Content Placeholder 2">
            <a:extLst>
              <a:ext uri="{FF2B5EF4-FFF2-40B4-BE49-F238E27FC236}">
                <a16:creationId xmlns:a16="http://schemas.microsoft.com/office/drawing/2014/main" id="{F9F8A98A-987B-4392-8F0A-D50E03CAD3B6}"/>
              </a:ext>
            </a:extLst>
          </p:cNvPr>
          <p:cNvSpPr>
            <a:spLocks noGrp="1"/>
          </p:cNvSpPr>
          <p:nvPr>
            <p:ph idx="1"/>
          </p:nvPr>
        </p:nvSpPr>
        <p:spPr>
          <a:xfrm>
            <a:off x="695738" y="1309715"/>
            <a:ext cx="8107577" cy="5347117"/>
          </a:xfrm>
        </p:spPr>
        <p:txBody>
          <a:bodyPr>
            <a:normAutofit/>
          </a:bodyPr>
          <a:lstStyle/>
          <a:p>
            <a:r>
              <a:rPr lang="en-US" sz="1800" dirty="0">
                <a:latin typeface="+mn-lt"/>
              </a:rPr>
              <a:t>TLCM is defined as repair and restoration of the </a:t>
            </a:r>
            <a:r>
              <a:rPr lang="en-US" sz="1800" b="1" dirty="0">
                <a:solidFill>
                  <a:srgbClr val="C00000"/>
                </a:solidFill>
                <a:latin typeface="+mn-lt"/>
              </a:rPr>
              <a:t>LRU at a remote site</a:t>
            </a:r>
            <a:r>
              <a:rPr lang="en-US" sz="1800" dirty="0">
                <a:latin typeface="+mn-lt"/>
              </a:rPr>
              <a:t>,</a:t>
            </a:r>
          </a:p>
          <a:p>
            <a:pPr lvl="1">
              <a:buFont typeface="Wingdings" panose="05000000000000000000" pitchFamily="2" charset="2"/>
              <a:buChar char="§"/>
            </a:pPr>
            <a:r>
              <a:rPr lang="en-US" sz="1600" dirty="0">
                <a:solidFill>
                  <a:srgbClr val="002060"/>
                </a:solidFill>
                <a:latin typeface="+mn-lt"/>
              </a:rPr>
              <a:t>Supplier/manufacturer responsible in agreement with CTAO to repair with-in a defined time line (</a:t>
            </a:r>
            <a:r>
              <a:rPr lang="en-US" sz="1600" b="1" dirty="0">
                <a:solidFill>
                  <a:srgbClr val="002060"/>
                </a:solidFill>
                <a:latin typeface="+mn-lt"/>
              </a:rPr>
              <a:t>turnaround time</a:t>
            </a:r>
            <a:r>
              <a:rPr lang="en-US" sz="1600" dirty="0">
                <a:solidFill>
                  <a:srgbClr val="002060"/>
                </a:solidFill>
                <a:latin typeface="+mn-lt"/>
              </a:rPr>
              <a:t> </a:t>
            </a:r>
            <a:r>
              <a:rPr lang="en-US" sz="1600" b="1" dirty="0">
                <a:solidFill>
                  <a:srgbClr val="002060"/>
                </a:solidFill>
                <a:latin typeface="+mn-lt"/>
              </a:rPr>
              <a:t>-TAT)</a:t>
            </a:r>
            <a:endParaRPr lang="en-US" sz="1600" dirty="0">
              <a:solidFill>
                <a:srgbClr val="002060"/>
              </a:solidFill>
              <a:latin typeface="+mn-lt"/>
            </a:endParaRPr>
          </a:p>
          <a:p>
            <a:pPr marL="0" indent="0">
              <a:buNone/>
            </a:pPr>
            <a:endParaRPr lang="en-US" sz="1800" dirty="0">
              <a:latin typeface="+mn-lt"/>
            </a:endParaRPr>
          </a:p>
          <a:p>
            <a:r>
              <a:rPr lang="en-US" sz="1800" b="1" dirty="0">
                <a:solidFill>
                  <a:srgbClr val="C00000"/>
                </a:solidFill>
                <a:latin typeface="+mn-lt"/>
              </a:rPr>
              <a:t>RCCA training! </a:t>
            </a:r>
            <a:r>
              <a:rPr lang="en-US" sz="1800" dirty="0">
                <a:latin typeface="+mn-lt"/>
              </a:rPr>
              <a:t>Information needed generate </a:t>
            </a:r>
            <a:r>
              <a:rPr lang="en-US" sz="1800" b="1" dirty="0">
                <a:solidFill>
                  <a:srgbClr val="C00000"/>
                </a:solidFill>
                <a:latin typeface="+mn-lt"/>
              </a:rPr>
              <a:t>repair shop report </a:t>
            </a:r>
            <a:r>
              <a:rPr lang="en-US" sz="1800" dirty="0">
                <a:latin typeface="+mn-lt"/>
              </a:rPr>
              <a:t>are </a:t>
            </a:r>
            <a:r>
              <a:rPr lang="en-US" sz="1800" b="1" dirty="0">
                <a:solidFill>
                  <a:srgbClr val="C00000"/>
                </a:solidFill>
                <a:latin typeface="+mn-lt"/>
              </a:rPr>
              <a:t>vital information </a:t>
            </a:r>
            <a:r>
              <a:rPr lang="en-US" sz="1800" dirty="0">
                <a:latin typeface="+mn-lt"/>
              </a:rPr>
              <a:t>for the Failure Reporting Analysis and Corrective Action System (</a:t>
            </a:r>
            <a:r>
              <a:rPr lang="en-US" sz="1800" b="1" dirty="0">
                <a:solidFill>
                  <a:srgbClr val="C00000"/>
                </a:solidFill>
                <a:latin typeface="+mn-lt"/>
              </a:rPr>
              <a:t>FRACAS</a:t>
            </a:r>
            <a:r>
              <a:rPr lang="en-US" sz="1800" dirty="0">
                <a:latin typeface="+mn-lt"/>
              </a:rPr>
              <a:t>)- a failure tracking system to be implemented.</a:t>
            </a:r>
          </a:p>
          <a:p>
            <a:endParaRPr lang="en-US" sz="1800" dirty="0">
              <a:latin typeface="+mn-lt"/>
            </a:endParaRPr>
          </a:p>
          <a:p>
            <a:r>
              <a:rPr lang="en-US" sz="1800" b="1" dirty="0">
                <a:solidFill>
                  <a:srgbClr val="C00000"/>
                </a:solidFill>
                <a:latin typeface="+mn-lt"/>
              </a:rPr>
              <a:t>All TLCM </a:t>
            </a:r>
            <a:r>
              <a:rPr lang="en-US" sz="1800" dirty="0">
                <a:latin typeface="+mn-lt"/>
              </a:rPr>
              <a:t>activities are</a:t>
            </a:r>
            <a:r>
              <a:rPr lang="en-US" sz="1800" dirty="0">
                <a:solidFill>
                  <a:srgbClr val="FF0000"/>
                </a:solidFill>
                <a:latin typeface="+mn-lt"/>
              </a:rPr>
              <a:t> </a:t>
            </a:r>
            <a:r>
              <a:rPr lang="en-US" sz="1800" b="1" dirty="0">
                <a:solidFill>
                  <a:srgbClr val="C00000"/>
                </a:solidFill>
                <a:latin typeface="+mn-lt"/>
              </a:rPr>
              <a:t>recommended</a:t>
            </a:r>
            <a:r>
              <a:rPr lang="en-US" sz="1800" dirty="0">
                <a:solidFill>
                  <a:srgbClr val="FF0000"/>
                </a:solidFill>
                <a:latin typeface="+mn-lt"/>
              </a:rPr>
              <a:t> </a:t>
            </a:r>
            <a:r>
              <a:rPr lang="en-US" sz="1800" dirty="0">
                <a:latin typeface="+mn-lt"/>
              </a:rPr>
              <a:t>to be undertaken by the supplier or original manufacturer or their authorized repair and overhaul agencies.</a:t>
            </a:r>
          </a:p>
          <a:p>
            <a:pPr marL="0" indent="0" algn="ctr">
              <a:buNone/>
            </a:pPr>
            <a:endParaRPr lang="en-US" sz="1800" b="1" dirty="0">
              <a:solidFill>
                <a:srgbClr val="C00000"/>
              </a:solidFill>
              <a:latin typeface="+mn-lt"/>
            </a:endParaRPr>
          </a:p>
        </p:txBody>
      </p:sp>
      <p:sp>
        <p:nvSpPr>
          <p:cNvPr id="4" name="Slide Number Placeholder 3">
            <a:extLst>
              <a:ext uri="{FF2B5EF4-FFF2-40B4-BE49-F238E27FC236}">
                <a16:creationId xmlns:a16="http://schemas.microsoft.com/office/drawing/2014/main" id="{E2D2B93A-6B69-474C-80A9-4ED644525EFA}"/>
              </a:ext>
            </a:extLst>
          </p:cNvPr>
          <p:cNvSpPr>
            <a:spLocks noGrp="1"/>
          </p:cNvSpPr>
          <p:nvPr>
            <p:ph type="sldNum" sz="quarter" idx="12"/>
          </p:nvPr>
        </p:nvSpPr>
        <p:spPr>
          <a:xfrm>
            <a:off x="6806206" y="6381529"/>
            <a:ext cx="2133600" cy="365125"/>
          </a:xfrm>
        </p:spPr>
        <p:txBody>
          <a:bodyPr/>
          <a:lstStyle/>
          <a:p>
            <a:r>
              <a:rPr lang="en-US" dirty="0"/>
              <a:t>10</a:t>
            </a:r>
          </a:p>
        </p:txBody>
      </p:sp>
    </p:spTree>
    <p:extLst>
      <p:ext uri="{BB962C8B-B14F-4D97-AF65-F5344CB8AC3E}">
        <p14:creationId xmlns:p14="http://schemas.microsoft.com/office/powerpoint/2010/main" val="29198409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93591-C9D2-4390-B7CD-B2C129A5FA09}"/>
              </a:ext>
            </a:extLst>
          </p:cNvPr>
          <p:cNvSpPr>
            <a:spLocks noGrp="1"/>
          </p:cNvSpPr>
          <p:nvPr>
            <p:ph type="title"/>
          </p:nvPr>
        </p:nvSpPr>
        <p:spPr>
          <a:xfrm>
            <a:off x="641146" y="596348"/>
            <a:ext cx="6293076" cy="627715"/>
          </a:xfrm>
        </p:spPr>
        <p:txBody>
          <a:bodyPr>
            <a:normAutofit/>
          </a:bodyPr>
          <a:lstStyle/>
          <a:p>
            <a:r>
              <a:rPr lang="en-US" dirty="0">
                <a:latin typeface="+mn-lt"/>
              </a:rPr>
              <a:t>Design for Maintenance</a:t>
            </a:r>
          </a:p>
        </p:txBody>
      </p:sp>
      <p:sp>
        <p:nvSpPr>
          <p:cNvPr id="3" name="Content Placeholder 2">
            <a:extLst>
              <a:ext uri="{FF2B5EF4-FFF2-40B4-BE49-F238E27FC236}">
                <a16:creationId xmlns:a16="http://schemas.microsoft.com/office/drawing/2014/main" id="{FBA2D673-7314-4C29-9666-8DC676DA4AF8}"/>
              </a:ext>
            </a:extLst>
          </p:cNvPr>
          <p:cNvSpPr>
            <a:spLocks noGrp="1"/>
          </p:cNvSpPr>
          <p:nvPr>
            <p:ph idx="1"/>
          </p:nvPr>
        </p:nvSpPr>
        <p:spPr>
          <a:xfrm>
            <a:off x="1" y="1320232"/>
            <a:ext cx="9144000" cy="5770850"/>
          </a:xfrm>
        </p:spPr>
        <p:txBody>
          <a:bodyPr>
            <a:noAutofit/>
          </a:bodyPr>
          <a:lstStyle/>
          <a:p>
            <a:pPr lvl="1">
              <a:buFont typeface="Wingdings" panose="05000000000000000000" pitchFamily="2" charset="2"/>
              <a:buChar char="ü"/>
            </a:pPr>
            <a:r>
              <a:rPr lang="en-US" sz="1600" dirty="0">
                <a:latin typeface="+mn-lt"/>
              </a:rPr>
              <a:t>Maintainability is </a:t>
            </a:r>
            <a:r>
              <a:rPr lang="en-US" sz="1600" b="1" dirty="0">
                <a:solidFill>
                  <a:srgbClr val="C00000"/>
                </a:solidFill>
                <a:latin typeface="+mn-lt"/>
              </a:rPr>
              <a:t>created during the design process</a:t>
            </a:r>
            <a:r>
              <a:rPr lang="en-US" sz="1600" dirty="0">
                <a:latin typeface="+mn-lt"/>
              </a:rPr>
              <a:t>. </a:t>
            </a:r>
            <a:r>
              <a:rPr lang="en-US" sz="1600" i="1" dirty="0">
                <a:solidFill>
                  <a:srgbClr val="C00000"/>
                </a:solidFill>
                <a:latin typeface="+mn-lt"/>
              </a:rPr>
              <a:t>It cannot be added later</a:t>
            </a:r>
            <a:r>
              <a:rPr lang="en-US" sz="1600" dirty="0">
                <a:latin typeface="+mn-lt"/>
              </a:rPr>
              <a:t>.</a:t>
            </a:r>
          </a:p>
          <a:p>
            <a:pPr lvl="1">
              <a:buFont typeface="Wingdings" panose="05000000000000000000" pitchFamily="2" charset="2"/>
              <a:buChar char="ü"/>
            </a:pPr>
            <a:r>
              <a:rPr lang="en-US" sz="1600" b="1" dirty="0">
                <a:solidFill>
                  <a:srgbClr val="C00000"/>
                </a:solidFill>
                <a:latin typeface="+mn-lt"/>
              </a:rPr>
              <a:t>Adopt</a:t>
            </a:r>
            <a:r>
              <a:rPr lang="en-US" sz="1600" dirty="0">
                <a:latin typeface="+mn-lt"/>
              </a:rPr>
              <a:t> maintenance philosophy in terms of ‘</a:t>
            </a:r>
            <a:r>
              <a:rPr lang="en-US" sz="1600" b="1" dirty="0">
                <a:solidFill>
                  <a:srgbClr val="C00000"/>
                </a:solidFill>
                <a:latin typeface="+mn-lt"/>
              </a:rPr>
              <a:t>repair versus disposal</a:t>
            </a:r>
            <a:r>
              <a:rPr lang="en-US" sz="1600" dirty="0">
                <a:latin typeface="+mn-lt"/>
              </a:rPr>
              <a:t>’ of the product or components. </a:t>
            </a:r>
            <a:r>
              <a:rPr lang="en-US" sz="1600" i="1" dirty="0">
                <a:solidFill>
                  <a:srgbClr val="C00000"/>
                </a:solidFill>
                <a:latin typeface="+mn-lt"/>
              </a:rPr>
              <a:t>This should be done before starting any design work. </a:t>
            </a:r>
          </a:p>
          <a:p>
            <a:pPr lvl="1">
              <a:buFont typeface="Wingdings" panose="05000000000000000000" pitchFamily="2" charset="2"/>
              <a:buChar char="ü"/>
            </a:pPr>
            <a:r>
              <a:rPr lang="en-US" sz="1600" dirty="0">
                <a:latin typeface="+mn-lt"/>
              </a:rPr>
              <a:t>Consider where maintenance will take place (FLCM, SLCM, TLCM)</a:t>
            </a:r>
          </a:p>
          <a:p>
            <a:pPr lvl="1">
              <a:buFont typeface="Wingdings" panose="05000000000000000000" pitchFamily="2" charset="2"/>
              <a:buChar char="ü"/>
            </a:pPr>
            <a:r>
              <a:rPr lang="en-US" sz="1600" dirty="0">
                <a:latin typeface="+mn-lt"/>
              </a:rPr>
              <a:t>Keep it </a:t>
            </a:r>
            <a:r>
              <a:rPr lang="en-US" sz="1600" b="1" dirty="0">
                <a:solidFill>
                  <a:srgbClr val="C00000"/>
                </a:solidFill>
                <a:latin typeface="+mn-lt"/>
              </a:rPr>
              <a:t>simple. </a:t>
            </a:r>
            <a:r>
              <a:rPr lang="en-US" sz="1600" dirty="0">
                <a:latin typeface="+mn-lt"/>
              </a:rPr>
              <a:t>Complex arrangements are usually harder to maintain.  </a:t>
            </a:r>
          </a:p>
          <a:p>
            <a:pPr lvl="1">
              <a:buFont typeface="Wingdings" panose="05000000000000000000" pitchFamily="2" charset="2"/>
              <a:buChar char="ü"/>
            </a:pPr>
            <a:r>
              <a:rPr lang="en-US" sz="1600" dirty="0">
                <a:latin typeface="+mn-lt"/>
              </a:rPr>
              <a:t>Make it </a:t>
            </a:r>
            <a:r>
              <a:rPr lang="en-US" sz="1600" b="1" dirty="0">
                <a:solidFill>
                  <a:srgbClr val="C00000"/>
                </a:solidFill>
                <a:latin typeface="+mn-lt"/>
              </a:rPr>
              <a:t>testable</a:t>
            </a:r>
            <a:r>
              <a:rPr lang="en-US" sz="1600" dirty="0">
                <a:latin typeface="+mn-lt"/>
              </a:rPr>
              <a:t>. Reactive (fault finding) tests often reveal latent problems that will become faults in the near future. </a:t>
            </a:r>
          </a:p>
          <a:p>
            <a:pPr lvl="1">
              <a:buFont typeface="Wingdings" panose="05000000000000000000" pitchFamily="2" charset="2"/>
              <a:buChar char="ü"/>
            </a:pPr>
            <a:r>
              <a:rPr lang="en-US" sz="1600" b="1" dirty="0">
                <a:solidFill>
                  <a:srgbClr val="C00000"/>
                </a:solidFill>
                <a:latin typeface="+mn-lt"/>
              </a:rPr>
              <a:t>Include diagnostic test points </a:t>
            </a:r>
            <a:r>
              <a:rPr lang="en-US" sz="1600" dirty="0">
                <a:latin typeface="+mn-lt"/>
              </a:rPr>
              <a:t>in electrical circuits. </a:t>
            </a:r>
          </a:p>
          <a:p>
            <a:pPr lvl="1">
              <a:buFont typeface="Wingdings" panose="05000000000000000000" pitchFamily="2" charset="2"/>
              <a:buChar char="ü"/>
            </a:pPr>
            <a:r>
              <a:rPr lang="en-US" sz="1600" b="1" dirty="0">
                <a:solidFill>
                  <a:srgbClr val="C00000"/>
                </a:solidFill>
                <a:latin typeface="+mn-lt"/>
              </a:rPr>
              <a:t>Design reliability </a:t>
            </a:r>
            <a:r>
              <a:rPr lang="en-US" sz="1600" dirty="0">
                <a:latin typeface="+mn-lt"/>
              </a:rPr>
              <a:t>into items that are </a:t>
            </a:r>
            <a:r>
              <a:rPr lang="en-US" sz="1600" dirty="0">
                <a:solidFill>
                  <a:srgbClr val="C00000"/>
                </a:solidFill>
                <a:latin typeface="+mn-lt"/>
              </a:rPr>
              <a:t>difficult to maintain </a:t>
            </a:r>
            <a:r>
              <a:rPr lang="en-US" sz="1600" dirty="0">
                <a:latin typeface="+mn-lt"/>
              </a:rPr>
              <a:t>to reduce the need for maintenance access.  </a:t>
            </a:r>
          </a:p>
          <a:p>
            <a:pPr lvl="1">
              <a:buFont typeface="Wingdings" panose="05000000000000000000" pitchFamily="2" charset="2"/>
              <a:buChar char="ü"/>
            </a:pPr>
            <a:r>
              <a:rPr lang="en-US" sz="1600" b="1" dirty="0">
                <a:solidFill>
                  <a:srgbClr val="C00000"/>
                </a:solidFill>
                <a:latin typeface="+mn-lt"/>
              </a:rPr>
              <a:t>Provide warning labels where a maintenance engineer may be exposed to danger</a:t>
            </a:r>
            <a:r>
              <a:rPr lang="en-US" sz="1600" dirty="0">
                <a:latin typeface="+mn-lt"/>
              </a:rPr>
              <a:t>. For example on hot or heavy items or where there is stored mechanical or electrical energy.  </a:t>
            </a:r>
          </a:p>
          <a:p>
            <a:pPr lvl="1">
              <a:buFont typeface="Wingdings" panose="05000000000000000000" pitchFamily="2" charset="2"/>
              <a:buChar char="ü"/>
            </a:pPr>
            <a:r>
              <a:rPr lang="en-US" sz="1600" b="1" dirty="0">
                <a:solidFill>
                  <a:srgbClr val="C00000"/>
                </a:solidFill>
                <a:latin typeface="+mn-lt"/>
              </a:rPr>
              <a:t>Provide maintenance instructions and information panels if the routine is difficult to remember</a:t>
            </a:r>
            <a:r>
              <a:rPr lang="en-US" sz="1600" dirty="0">
                <a:latin typeface="+mn-lt"/>
              </a:rPr>
              <a:t>, and fix them as close to the point of maintenance as possible.  </a:t>
            </a:r>
          </a:p>
          <a:p>
            <a:pPr lvl="1">
              <a:buFont typeface="Wingdings" panose="05000000000000000000" pitchFamily="2" charset="2"/>
              <a:buChar char="ü"/>
            </a:pPr>
            <a:r>
              <a:rPr lang="en-US" sz="1600" dirty="0">
                <a:latin typeface="+mn-lt"/>
              </a:rPr>
              <a:t>Design equipment </a:t>
            </a:r>
            <a:r>
              <a:rPr lang="en-US" sz="1600" b="1" dirty="0">
                <a:solidFill>
                  <a:srgbClr val="C00000"/>
                </a:solidFill>
                <a:latin typeface="+mn-lt"/>
              </a:rPr>
              <a:t>to fail-safe</a:t>
            </a:r>
            <a:r>
              <a:rPr lang="en-US" sz="1600" dirty="0">
                <a:latin typeface="+mn-lt"/>
              </a:rPr>
              <a:t> so that risk of injury to maintenance personnel is reduced.  </a:t>
            </a:r>
          </a:p>
          <a:p>
            <a:pPr lvl="1">
              <a:buFont typeface="Wingdings" panose="05000000000000000000" pitchFamily="2" charset="2"/>
              <a:buChar char="ü"/>
            </a:pPr>
            <a:r>
              <a:rPr lang="en-US" sz="1600" b="1" dirty="0">
                <a:solidFill>
                  <a:srgbClr val="C00000"/>
                </a:solidFill>
                <a:latin typeface="+mn-lt"/>
              </a:rPr>
              <a:t>Avoid </a:t>
            </a:r>
            <a:r>
              <a:rPr lang="en-US" sz="1600" dirty="0">
                <a:latin typeface="+mn-lt"/>
              </a:rPr>
              <a:t>the requirement for </a:t>
            </a:r>
            <a:r>
              <a:rPr lang="en-US" sz="1600" b="1" dirty="0">
                <a:solidFill>
                  <a:srgbClr val="C00000"/>
                </a:solidFill>
                <a:latin typeface="+mn-lt"/>
              </a:rPr>
              <a:t>special tools.</a:t>
            </a:r>
          </a:p>
          <a:p>
            <a:pPr lvl="1">
              <a:buFont typeface="Wingdings" panose="05000000000000000000" pitchFamily="2" charset="2"/>
              <a:buChar char="ü"/>
            </a:pPr>
            <a:r>
              <a:rPr lang="en-US" sz="1600" b="1" dirty="0">
                <a:solidFill>
                  <a:srgbClr val="C00000"/>
                </a:solidFill>
                <a:latin typeface="+mn-lt"/>
              </a:rPr>
              <a:t>Modularity design</a:t>
            </a:r>
            <a:r>
              <a:rPr lang="en-US" sz="1600" dirty="0">
                <a:latin typeface="+mn-lt"/>
              </a:rPr>
              <a:t>.</a:t>
            </a:r>
          </a:p>
          <a:p>
            <a:pPr lvl="1">
              <a:buFont typeface="Wingdings" panose="05000000000000000000" pitchFamily="2" charset="2"/>
              <a:buChar char="ü"/>
            </a:pPr>
            <a:r>
              <a:rPr lang="en-US" sz="1600" b="1" dirty="0">
                <a:solidFill>
                  <a:srgbClr val="C00000"/>
                </a:solidFill>
                <a:latin typeface="+mn-lt"/>
              </a:rPr>
              <a:t>Remove/replace </a:t>
            </a:r>
            <a:r>
              <a:rPr lang="en-US" sz="1600" dirty="0">
                <a:latin typeface="+mn-lt"/>
              </a:rPr>
              <a:t>with-out the need of removing other than belongings of the defective unit</a:t>
            </a:r>
          </a:p>
          <a:p>
            <a:pPr lvl="1">
              <a:buFont typeface="Wingdings" panose="05000000000000000000" pitchFamily="2" charset="2"/>
              <a:buChar char="ü"/>
            </a:pPr>
            <a:r>
              <a:rPr lang="en-US" sz="1600" b="1" dirty="0">
                <a:solidFill>
                  <a:srgbClr val="C00000"/>
                </a:solidFill>
                <a:latin typeface="+mn-lt"/>
              </a:rPr>
              <a:t>BIT</a:t>
            </a:r>
            <a:r>
              <a:rPr lang="en-US" sz="1600" dirty="0">
                <a:latin typeface="+mn-lt"/>
              </a:rPr>
              <a:t> is </a:t>
            </a:r>
            <a:r>
              <a:rPr lang="en-US" sz="1600" b="1" dirty="0">
                <a:solidFill>
                  <a:srgbClr val="C00000"/>
                </a:solidFill>
                <a:latin typeface="+mn-lt"/>
              </a:rPr>
              <a:t>essential</a:t>
            </a:r>
            <a:r>
              <a:rPr lang="en-US" sz="1600" dirty="0">
                <a:latin typeface="+mn-lt"/>
              </a:rPr>
              <a:t> to ease the troubleshooting and to identify exactly the defective component </a:t>
            </a:r>
          </a:p>
          <a:p>
            <a:pPr lvl="1"/>
            <a:endParaRPr lang="en-US" sz="1600" dirty="0"/>
          </a:p>
        </p:txBody>
      </p:sp>
      <p:sp>
        <p:nvSpPr>
          <p:cNvPr id="4" name="Slide Number Placeholder 3">
            <a:extLst>
              <a:ext uri="{FF2B5EF4-FFF2-40B4-BE49-F238E27FC236}">
                <a16:creationId xmlns:a16="http://schemas.microsoft.com/office/drawing/2014/main" id="{B2F460B4-1924-48E4-872F-3EB1FBD1BA8E}"/>
              </a:ext>
            </a:extLst>
          </p:cNvPr>
          <p:cNvSpPr>
            <a:spLocks noGrp="1"/>
          </p:cNvSpPr>
          <p:nvPr>
            <p:ph type="sldNum" sz="quarter" idx="12"/>
          </p:nvPr>
        </p:nvSpPr>
        <p:spPr/>
        <p:txBody>
          <a:bodyPr/>
          <a:lstStyle/>
          <a:p>
            <a:fld id="{19A9FCDA-B809-C440-BD62-3E96D0DA3F33}" type="slidenum">
              <a:rPr lang="en-US" smtClean="0"/>
              <a:t>15</a:t>
            </a:fld>
            <a:endParaRPr lang="en-US"/>
          </a:p>
        </p:txBody>
      </p:sp>
    </p:spTree>
    <p:extLst>
      <p:ext uri="{BB962C8B-B14F-4D97-AF65-F5344CB8AC3E}">
        <p14:creationId xmlns:p14="http://schemas.microsoft.com/office/powerpoint/2010/main" val="26774729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4287C-30DE-4B24-AF78-528C60777B71}"/>
              </a:ext>
            </a:extLst>
          </p:cNvPr>
          <p:cNvSpPr>
            <a:spLocks noGrp="1"/>
          </p:cNvSpPr>
          <p:nvPr>
            <p:ph type="title"/>
          </p:nvPr>
        </p:nvSpPr>
        <p:spPr>
          <a:xfrm>
            <a:off x="1237204" y="3247324"/>
            <a:ext cx="6293076" cy="1405358"/>
          </a:xfrm>
        </p:spPr>
        <p:txBody>
          <a:bodyPr>
            <a:noAutofit/>
          </a:bodyPr>
          <a:lstStyle/>
          <a:p>
            <a:pPr algn="ctr"/>
            <a:r>
              <a:rPr lang="en-US" sz="4400" dirty="0">
                <a:latin typeface="+mn-lt"/>
              </a:rPr>
              <a:t>Thank You!</a:t>
            </a:r>
            <a:br>
              <a:rPr lang="en-US" sz="4400" dirty="0">
                <a:latin typeface="+mn-lt"/>
              </a:rPr>
            </a:br>
            <a:br>
              <a:rPr lang="en-US" sz="4400" dirty="0">
                <a:latin typeface="+mn-lt"/>
              </a:rPr>
            </a:br>
            <a:r>
              <a:rPr lang="en-US" sz="4400" dirty="0">
                <a:latin typeface="+mn-lt"/>
              </a:rPr>
              <a:t>Questions?</a:t>
            </a:r>
          </a:p>
        </p:txBody>
      </p:sp>
      <p:sp>
        <p:nvSpPr>
          <p:cNvPr id="4" name="Slide Number Placeholder 3">
            <a:extLst>
              <a:ext uri="{FF2B5EF4-FFF2-40B4-BE49-F238E27FC236}">
                <a16:creationId xmlns:a16="http://schemas.microsoft.com/office/drawing/2014/main" id="{4A7CD0CB-F2ED-459C-A54A-0FDB8F8902FE}"/>
              </a:ext>
            </a:extLst>
          </p:cNvPr>
          <p:cNvSpPr>
            <a:spLocks noGrp="1"/>
          </p:cNvSpPr>
          <p:nvPr>
            <p:ph type="sldNum" sz="quarter" idx="12"/>
          </p:nvPr>
        </p:nvSpPr>
        <p:spPr/>
        <p:txBody>
          <a:bodyPr/>
          <a:lstStyle/>
          <a:p>
            <a:fld id="{19A9FCDA-B809-C440-BD62-3E96D0DA3F33}" type="slidenum">
              <a:rPr lang="en-US" smtClean="0"/>
              <a:t>16</a:t>
            </a:fld>
            <a:endParaRPr lang="en-US"/>
          </a:p>
        </p:txBody>
      </p:sp>
    </p:spTree>
    <p:extLst>
      <p:ext uri="{BB962C8B-B14F-4D97-AF65-F5344CB8AC3E}">
        <p14:creationId xmlns:p14="http://schemas.microsoft.com/office/powerpoint/2010/main" val="2292023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2B591-A9A5-4F7E-AC60-5BF2CFA374EA}"/>
              </a:ext>
            </a:extLst>
          </p:cNvPr>
          <p:cNvSpPr>
            <a:spLocks noGrp="1"/>
          </p:cNvSpPr>
          <p:nvPr>
            <p:ph type="title"/>
          </p:nvPr>
        </p:nvSpPr>
        <p:spPr>
          <a:xfrm>
            <a:off x="641146" y="762000"/>
            <a:ext cx="6293076" cy="444133"/>
          </a:xfrm>
        </p:spPr>
        <p:txBody>
          <a:bodyPr>
            <a:noAutofit/>
          </a:bodyPr>
          <a:lstStyle/>
          <a:p>
            <a:r>
              <a:rPr lang="en-US" sz="2400" dirty="0">
                <a:latin typeface="+mn-lt"/>
              </a:rPr>
              <a:t>Agenda:</a:t>
            </a:r>
          </a:p>
        </p:txBody>
      </p:sp>
      <p:sp>
        <p:nvSpPr>
          <p:cNvPr id="3" name="Content Placeholder 2">
            <a:extLst>
              <a:ext uri="{FF2B5EF4-FFF2-40B4-BE49-F238E27FC236}">
                <a16:creationId xmlns:a16="http://schemas.microsoft.com/office/drawing/2014/main" id="{FCCEE8E7-CB42-4053-A5C6-69166C58A4F9}"/>
              </a:ext>
            </a:extLst>
          </p:cNvPr>
          <p:cNvSpPr>
            <a:spLocks noGrp="1"/>
          </p:cNvSpPr>
          <p:nvPr>
            <p:ph idx="1"/>
          </p:nvPr>
        </p:nvSpPr>
        <p:spPr>
          <a:xfrm>
            <a:off x="1157311" y="1560940"/>
            <a:ext cx="8318376" cy="5389825"/>
          </a:xfrm>
        </p:spPr>
        <p:txBody>
          <a:bodyPr>
            <a:noAutofit/>
          </a:bodyPr>
          <a:lstStyle/>
          <a:p>
            <a:r>
              <a:rPr lang="en-US" sz="1800" b="1" dirty="0">
                <a:latin typeface="+mn-lt"/>
              </a:rPr>
              <a:t>RAM Prediction (Lambda Predict)</a:t>
            </a:r>
          </a:p>
          <a:p>
            <a:r>
              <a:rPr lang="en-US" sz="1800" b="1" dirty="0">
                <a:latin typeface="+mn-lt"/>
              </a:rPr>
              <a:t>FMEA</a:t>
            </a:r>
          </a:p>
          <a:p>
            <a:r>
              <a:rPr lang="en-US" sz="1800" b="1" dirty="0">
                <a:latin typeface="+mn-lt"/>
              </a:rPr>
              <a:t>Maintenance Concept philosophy</a:t>
            </a:r>
          </a:p>
          <a:p>
            <a:pPr lvl="1"/>
            <a:r>
              <a:rPr lang="en-US" b="1" dirty="0">
                <a:latin typeface="+mn-lt"/>
              </a:rPr>
              <a:t>Preventive Maintenance (PM)</a:t>
            </a:r>
          </a:p>
          <a:p>
            <a:pPr lvl="1"/>
            <a:r>
              <a:rPr lang="en-US" b="1" dirty="0">
                <a:latin typeface="+mn-lt"/>
              </a:rPr>
              <a:t>Predictive Maintenance (</a:t>
            </a:r>
            <a:r>
              <a:rPr lang="en-US" b="1" dirty="0" err="1">
                <a:latin typeface="+mn-lt"/>
              </a:rPr>
              <a:t>PdM</a:t>
            </a:r>
            <a:r>
              <a:rPr lang="en-US" b="1" dirty="0">
                <a:latin typeface="+mn-lt"/>
              </a:rPr>
              <a:t>)</a:t>
            </a:r>
          </a:p>
          <a:p>
            <a:pPr lvl="2"/>
            <a:r>
              <a:rPr lang="en-US" b="1" dirty="0">
                <a:solidFill>
                  <a:srgbClr val="C00000"/>
                </a:solidFill>
                <a:latin typeface="+mn-lt"/>
              </a:rPr>
              <a:t> Condition Monitoring  System (CMS)</a:t>
            </a:r>
          </a:p>
          <a:p>
            <a:pPr lvl="1"/>
            <a:r>
              <a:rPr lang="en-US" b="1" dirty="0">
                <a:latin typeface="+mn-lt"/>
              </a:rPr>
              <a:t>Corrective Maintenance (CM)</a:t>
            </a:r>
          </a:p>
          <a:p>
            <a:pPr lvl="2"/>
            <a:r>
              <a:rPr lang="en-US" b="1" dirty="0">
                <a:solidFill>
                  <a:srgbClr val="C00000"/>
                </a:solidFill>
                <a:latin typeface="+mn-lt"/>
              </a:rPr>
              <a:t>FLCM (BIT – BITE)</a:t>
            </a:r>
          </a:p>
          <a:p>
            <a:pPr lvl="2"/>
            <a:r>
              <a:rPr lang="en-US" b="1" dirty="0">
                <a:solidFill>
                  <a:srgbClr val="C00000"/>
                </a:solidFill>
                <a:latin typeface="+mn-lt"/>
              </a:rPr>
              <a:t>SLCM</a:t>
            </a:r>
          </a:p>
          <a:p>
            <a:pPr lvl="2"/>
            <a:r>
              <a:rPr lang="en-US" b="1" dirty="0">
                <a:solidFill>
                  <a:srgbClr val="C00000"/>
                </a:solidFill>
                <a:latin typeface="+mn-lt"/>
              </a:rPr>
              <a:t>TLCM </a:t>
            </a:r>
          </a:p>
          <a:p>
            <a:pPr lvl="1"/>
            <a:r>
              <a:rPr lang="en-US" b="1" dirty="0">
                <a:latin typeface="+mn-lt"/>
              </a:rPr>
              <a:t>Design for Maintenance - Concept</a:t>
            </a:r>
          </a:p>
        </p:txBody>
      </p:sp>
      <p:sp>
        <p:nvSpPr>
          <p:cNvPr id="4" name="Slide Number Placeholder 3">
            <a:extLst>
              <a:ext uri="{FF2B5EF4-FFF2-40B4-BE49-F238E27FC236}">
                <a16:creationId xmlns:a16="http://schemas.microsoft.com/office/drawing/2014/main" id="{156F637E-C332-46D0-97C4-B8B4FC0C3A66}"/>
              </a:ext>
            </a:extLst>
          </p:cNvPr>
          <p:cNvSpPr>
            <a:spLocks noGrp="1"/>
          </p:cNvSpPr>
          <p:nvPr>
            <p:ph type="sldNum" sz="quarter" idx="12"/>
          </p:nvPr>
        </p:nvSpPr>
        <p:spPr/>
        <p:txBody>
          <a:bodyPr/>
          <a:lstStyle/>
          <a:p>
            <a:fld id="{19A9FCDA-B809-C440-BD62-3E96D0DA3F33}" type="slidenum">
              <a:rPr lang="en-US" smtClean="0"/>
              <a:t>2</a:t>
            </a:fld>
            <a:endParaRPr lang="en-US"/>
          </a:p>
        </p:txBody>
      </p:sp>
    </p:spTree>
    <p:extLst>
      <p:ext uri="{BB962C8B-B14F-4D97-AF65-F5344CB8AC3E}">
        <p14:creationId xmlns:p14="http://schemas.microsoft.com/office/powerpoint/2010/main" val="1421026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1584D-A741-4FFE-AC6C-DC50443FD423}"/>
              </a:ext>
            </a:extLst>
          </p:cNvPr>
          <p:cNvSpPr>
            <a:spLocks noGrp="1"/>
          </p:cNvSpPr>
          <p:nvPr>
            <p:ph type="title"/>
          </p:nvPr>
        </p:nvSpPr>
        <p:spPr>
          <a:xfrm>
            <a:off x="641146" y="503659"/>
            <a:ext cx="6293076" cy="824083"/>
          </a:xfrm>
        </p:spPr>
        <p:txBody>
          <a:bodyPr>
            <a:normAutofit/>
          </a:bodyPr>
          <a:lstStyle/>
          <a:p>
            <a:r>
              <a:rPr lang="en-US" sz="2400" dirty="0">
                <a:latin typeface="+mn-lt"/>
              </a:rPr>
              <a:t>RAM Prediction (Lambda Predict)</a:t>
            </a:r>
            <a:endParaRPr lang="en-DE" sz="2400" dirty="0">
              <a:latin typeface="+mn-lt"/>
            </a:endParaRPr>
          </a:p>
        </p:txBody>
      </p:sp>
      <p:sp>
        <p:nvSpPr>
          <p:cNvPr id="3" name="Content Placeholder 2">
            <a:extLst>
              <a:ext uri="{FF2B5EF4-FFF2-40B4-BE49-F238E27FC236}">
                <a16:creationId xmlns:a16="http://schemas.microsoft.com/office/drawing/2014/main" id="{F6F0F302-D3CF-4FF1-956C-88571B574225}"/>
              </a:ext>
            </a:extLst>
          </p:cNvPr>
          <p:cNvSpPr>
            <a:spLocks noGrp="1"/>
          </p:cNvSpPr>
          <p:nvPr>
            <p:ph idx="1"/>
          </p:nvPr>
        </p:nvSpPr>
        <p:spPr>
          <a:xfrm>
            <a:off x="641146" y="1470991"/>
            <a:ext cx="8145047" cy="5314122"/>
          </a:xfrm>
        </p:spPr>
        <p:txBody>
          <a:bodyPr>
            <a:normAutofit/>
          </a:bodyPr>
          <a:lstStyle/>
          <a:p>
            <a:r>
              <a:rPr lang="en-US" b="1" dirty="0">
                <a:latin typeface="+mn-lt"/>
              </a:rPr>
              <a:t>Build ‘System Tree’ (more on function than physical location).</a:t>
            </a:r>
          </a:p>
          <a:p>
            <a:r>
              <a:rPr lang="en-US" b="1" dirty="0">
                <a:latin typeface="+mn-lt"/>
              </a:rPr>
              <a:t>Where can be obtain, use </a:t>
            </a:r>
            <a:r>
              <a:rPr lang="en-US" b="1" dirty="0">
                <a:solidFill>
                  <a:srgbClr val="FF0000"/>
                </a:solidFill>
                <a:latin typeface="+mn-lt"/>
              </a:rPr>
              <a:t>supplier information </a:t>
            </a:r>
            <a:r>
              <a:rPr lang="en-US" b="1" dirty="0">
                <a:latin typeface="+mn-lt"/>
              </a:rPr>
              <a:t>(MTBF, FR, Sales vs. Returns in specific time etc.).</a:t>
            </a:r>
          </a:p>
          <a:p>
            <a:r>
              <a:rPr lang="en-US" b="1" dirty="0">
                <a:latin typeface="+mn-lt"/>
              </a:rPr>
              <a:t>Use Part Library available with ‘</a:t>
            </a:r>
            <a:r>
              <a:rPr lang="en-US" b="1" dirty="0" err="1">
                <a:latin typeface="+mn-lt"/>
              </a:rPr>
              <a:t>Reliasoft</a:t>
            </a:r>
            <a:r>
              <a:rPr lang="en-US" b="1" dirty="0">
                <a:latin typeface="+mn-lt"/>
              </a:rPr>
              <a:t>’.</a:t>
            </a:r>
          </a:p>
          <a:p>
            <a:r>
              <a:rPr lang="en-US" b="1" dirty="0">
                <a:latin typeface="+mn-lt"/>
              </a:rPr>
              <a:t>Reliability prediction (FIDES, Telcordia, Mil 217, NSWC-07/11) </a:t>
            </a:r>
          </a:p>
          <a:p>
            <a:pPr lvl="1"/>
            <a:r>
              <a:rPr lang="en-US" sz="2000" b="1" dirty="0">
                <a:latin typeface="+mn-lt"/>
              </a:rPr>
              <a:t>‘Part count’ and ‘Part stress’ Analyses - Mil 217 (friendly user)</a:t>
            </a:r>
          </a:p>
          <a:p>
            <a:pPr marL="0" indent="0">
              <a:buNone/>
            </a:pPr>
            <a:endParaRPr lang="en-US" b="1" dirty="0">
              <a:latin typeface="+mn-lt"/>
            </a:endParaRPr>
          </a:p>
          <a:p>
            <a:r>
              <a:rPr lang="en-US" b="1" dirty="0">
                <a:latin typeface="+mn-lt"/>
              </a:rPr>
              <a:t>Consider environmental and other stress factors</a:t>
            </a:r>
          </a:p>
          <a:p>
            <a:endParaRPr lang="en-US" b="1" dirty="0">
              <a:latin typeface="+mn-lt"/>
            </a:endParaRPr>
          </a:p>
          <a:p>
            <a:r>
              <a:rPr lang="en-US" b="1" dirty="0">
                <a:latin typeface="+mn-lt"/>
              </a:rPr>
              <a:t>Using </a:t>
            </a:r>
            <a:r>
              <a:rPr lang="en-US" b="1" dirty="0" err="1">
                <a:latin typeface="+mn-lt"/>
              </a:rPr>
              <a:t>BlockSim</a:t>
            </a:r>
            <a:r>
              <a:rPr lang="en-US" b="1" dirty="0">
                <a:latin typeface="+mn-lt"/>
              </a:rPr>
              <a:t> to represent the reliability model (RBD – Reliability Block Diagram) of system.</a:t>
            </a:r>
          </a:p>
          <a:p>
            <a:endParaRPr lang="en-US" b="1" dirty="0">
              <a:latin typeface="+mn-lt"/>
            </a:endParaRPr>
          </a:p>
          <a:p>
            <a:r>
              <a:rPr lang="en-US" b="1" dirty="0">
                <a:latin typeface="+mn-lt"/>
              </a:rPr>
              <a:t>Lambda Predict software and Block-Sim and how to connect them.</a:t>
            </a:r>
          </a:p>
          <a:p>
            <a:endParaRPr lang="en-US" b="1" dirty="0">
              <a:latin typeface="+mn-lt"/>
            </a:endParaRPr>
          </a:p>
        </p:txBody>
      </p:sp>
      <p:sp>
        <p:nvSpPr>
          <p:cNvPr id="4" name="Slide Number Placeholder 3">
            <a:extLst>
              <a:ext uri="{FF2B5EF4-FFF2-40B4-BE49-F238E27FC236}">
                <a16:creationId xmlns:a16="http://schemas.microsoft.com/office/drawing/2014/main" id="{30B53C21-ECC4-4AFF-A720-F59AA43E6004}"/>
              </a:ext>
            </a:extLst>
          </p:cNvPr>
          <p:cNvSpPr>
            <a:spLocks noGrp="1"/>
          </p:cNvSpPr>
          <p:nvPr>
            <p:ph type="sldNum" sz="quarter" idx="12"/>
          </p:nvPr>
        </p:nvSpPr>
        <p:spPr/>
        <p:txBody>
          <a:bodyPr/>
          <a:lstStyle/>
          <a:p>
            <a:fld id="{19A9FCDA-B809-C440-BD62-3E96D0DA3F33}" type="slidenum">
              <a:rPr lang="en-US" smtClean="0"/>
              <a:t>3</a:t>
            </a:fld>
            <a:endParaRPr lang="en-US"/>
          </a:p>
        </p:txBody>
      </p:sp>
    </p:spTree>
    <p:extLst>
      <p:ext uri="{BB962C8B-B14F-4D97-AF65-F5344CB8AC3E}">
        <p14:creationId xmlns:p14="http://schemas.microsoft.com/office/powerpoint/2010/main" val="371768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1584D-A741-4FFE-AC6C-DC50443FD423}"/>
              </a:ext>
            </a:extLst>
          </p:cNvPr>
          <p:cNvSpPr>
            <a:spLocks noGrp="1"/>
          </p:cNvSpPr>
          <p:nvPr>
            <p:ph type="title"/>
          </p:nvPr>
        </p:nvSpPr>
        <p:spPr>
          <a:xfrm>
            <a:off x="641146" y="472292"/>
            <a:ext cx="6293076" cy="824083"/>
          </a:xfrm>
        </p:spPr>
        <p:txBody>
          <a:bodyPr>
            <a:normAutofit/>
          </a:bodyPr>
          <a:lstStyle/>
          <a:p>
            <a:r>
              <a:rPr lang="en-US" sz="2400" dirty="0">
                <a:latin typeface="+mn-lt"/>
              </a:rPr>
              <a:t>RAM Prediction – Assumption for correction</a:t>
            </a:r>
            <a:endParaRPr lang="en-DE" sz="2400" dirty="0">
              <a:latin typeface="+mn-lt"/>
            </a:endParaRPr>
          </a:p>
        </p:txBody>
      </p:sp>
      <p:sp>
        <p:nvSpPr>
          <p:cNvPr id="4" name="Slide Number Placeholder 3">
            <a:extLst>
              <a:ext uri="{FF2B5EF4-FFF2-40B4-BE49-F238E27FC236}">
                <a16:creationId xmlns:a16="http://schemas.microsoft.com/office/drawing/2014/main" id="{30B53C21-ECC4-4AFF-A720-F59AA43E6004}"/>
              </a:ext>
            </a:extLst>
          </p:cNvPr>
          <p:cNvSpPr>
            <a:spLocks noGrp="1"/>
          </p:cNvSpPr>
          <p:nvPr>
            <p:ph type="sldNum" sz="quarter" idx="12"/>
          </p:nvPr>
        </p:nvSpPr>
        <p:spPr/>
        <p:txBody>
          <a:bodyPr/>
          <a:lstStyle/>
          <a:p>
            <a:fld id="{19A9FCDA-B809-C440-BD62-3E96D0DA3F33}" type="slidenum">
              <a:rPr lang="en-US" smtClean="0"/>
              <a:t>4</a:t>
            </a:fld>
            <a:endParaRPr lang="en-US"/>
          </a:p>
        </p:txBody>
      </p:sp>
      <p:sp>
        <p:nvSpPr>
          <p:cNvPr id="5" name="Content Placeholder 2">
            <a:extLst>
              <a:ext uri="{FF2B5EF4-FFF2-40B4-BE49-F238E27FC236}">
                <a16:creationId xmlns:a16="http://schemas.microsoft.com/office/drawing/2014/main" id="{44915770-C8E4-4E31-9068-441B7325E2F6}"/>
              </a:ext>
            </a:extLst>
          </p:cNvPr>
          <p:cNvSpPr>
            <a:spLocks noGrp="1"/>
          </p:cNvSpPr>
          <p:nvPr/>
        </p:nvSpPr>
        <p:spPr>
          <a:xfrm>
            <a:off x="348008" y="1296375"/>
            <a:ext cx="8714892" cy="5358841"/>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000" kern="1200">
                <a:solidFill>
                  <a:schemeClr val="tx1"/>
                </a:solidFill>
                <a:latin typeface="Fira Sans"/>
                <a:ea typeface="+mn-ea"/>
                <a:cs typeface="Fira Sans"/>
              </a:defRPr>
            </a:lvl1pPr>
            <a:lvl2pPr marL="742950" indent="-285750" algn="l" defTabSz="457200" rtl="0" eaLnBrk="1" latinLnBrk="0" hangingPunct="1">
              <a:spcBef>
                <a:spcPct val="20000"/>
              </a:spcBef>
              <a:buFont typeface="Arial"/>
              <a:buChar char="–"/>
              <a:defRPr sz="1800" kern="1200">
                <a:solidFill>
                  <a:srgbClr val="0098C3"/>
                </a:solidFill>
                <a:latin typeface="Fira Sans"/>
                <a:ea typeface="+mn-ea"/>
                <a:cs typeface="Fira Sans"/>
              </a:defRPr>
            </a:lvl2pPr>
            <a:lvl3pPr marL="1143000" indent="-228600" algn="l" defTabSz="457200" rtl="0" eaLnBrk="1" latinLnBrk="0" hangingPunct="1">
              <a:spcBef>
                <a:spcPct val="20000"/>
              </a:spcBef>
              <a:buFont typeface="Arial"/>
              <a:buChar char="•"/>
              <a:defRPr sz="1800" kern="1200">
                <a:solidFill>
                  <a:schemeClr val="tx1"/>
                </a:solidFill>
                <a:latin typeface="Fira Sans"/>
                <a:ea typeface="+mn-ea"/>
                <a:cs typeface="Fira Sans"/>
              </a:defRPr>
            </a:lvl3pPr>
            <a:lvl4pPr marL="1600200" indent="-228600" algn="l" defTabSz="457200" rtl="0" eaLnBrk="1" latinLnBrk="0" hangingPunct="1">
              <a:spcBef>
                <a:spcPct val="20000"/>
              </a:spcBef>
              <a:buFont typeface="Arial"/>
              <a:buChar char="–"/>
              <a:defRPr sz="1600" kern="1200">
                <a:solidFill>
                  <a:schemeClr val="tx1"/>
                </a:solidFill>
                <a:latin typeface="Fira Sans"/>
                <a:ea typeface="+mn-ea"/>
                <a:cs typeface="Fira Sans"/>
              </a:defRPr>
            </a:lvl4pPr>
            <a:lvl5pPr marL="2057400" indent="-228600" algn="l" defTabSz="457200" rtl="0" eaLnBrk="1" latinLnBrk="0" hangingPunct="1">
              <a:spcBef>
                <a:spcPct val="20000"/>
              </a:spcBef>
              <a:buFont typeface="Arial"/>
              <a:buChar char="»"/>
              <a:defRPr sz="1600" kern="1200">
                <a:solidFill>
                  <a:schemeClr val="tx1"/>
                </a:solidFill>
                <a:latin typeface="Fira Sans"/>
                <a:ea typeface="+mn-ea"/>
                <a:cs typeface="Fira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600" b="1" dirty="0">
                <a:latin typeface="+mn-lt"/>
              </a:rPr>
              <a:t>Use </a:t>
            </a:r>
            <a:r>
              <a:rPr lang="en-US" sz="1600" b="1" dirty="0">
                <a:solidFill>
                  <a:srgbClr val="C00000"/>
                </a:solidFill>
                <a:latin typeface="+mn-lt"/>
              </a:rPr>
              <a:t>"Ground, benign" </a:t>
            </a:r>
            <a:r>
              <a:rPr lang="en-US" sz="1600" b="1" dirty="0">
                <a:latin typeface="+mn-lt"/>
              </a:rPr>
              <a:t>as Environment Factor for components inside the camera body (assuming the camera is isolated from external conditions and it has offered a controlled temperature and humidity environment),</a:t>
            </a:r>
          </a:p>
          <a:p>
            <a:endParaRPr lang="en-US" sz="1600" b="1" dirty="0">
              <a:latin typeface="+mn-lt"/>
            </a:endParaRPr>
          </a:p>
          <a:p>
            <a:r>
              <a:rPr lang="en-US" sz="1600" b="1" dirty="0">
                <a:latin typeface="+mn-lt"/>
              </a:rPr>
              <a:t>Use </a:t>
            </a:r>
            <a:r>
              <a:rPr lang="en-US" sz="1600" b="1" dirty="0">
                <a:solidFill>
                  <a:srgbClr val="C00000"/>
                </a:solidFill>
                <a:latin typeface="+mn-lt"/>
              </a:rPr>
              <a:t>"Ground, fixed" </a:t>
            </a:r>
            <a:r>
              <a:rPr lang="en-US" sz="1600" b="1" dirty="0">
                <a:latin typeface="+mn-lt"/>
              </a:rPr>
              <a:t>for components outside the camera body,</a:t>
            </a:r>
          </a:p>
          <a:p>
            <a:endParaRPr lang="en-US" sz="1600" b="1" dirty="0">
              <a:latin typeface="+mn-lt"/>
            </a:endParaRPr>
          </a:p>
          <a:p>
            <a:r>
              <a:rPr lang="en-US" sz="1600" b="1" dirty="0">
                <a:latin typeface="+mn-lt"/>
              </a:rPr>
              <a:t>Use </a:t>
            </a:r>
            <a:r>
              <a:rPr lang="en-US" sz="1600" b="1" dirty="0">
                <a:solidFill>
                  <a:srgbClr val="C00000"/>
                </a:solidFill>
                <a:latin typeface="+mn-lt"/>
              </a:rPr>
              <a:t>30°C</a:t>
            </a:r>
            <a:r>
              <a:rPr lang="en-US" sz="1600" b="1" dirty="0">
                <a:latin typeface="+mn-lt"/>
              </a:rPr>
              <a:t> as reference temperature inside the camera, when more specific values are not available,</a:t>
            </a:r>
          </a:p>
          <a:p>
            <a:endParaRPr lang="en-US" sz="1600" b="1" dirty="0">
              <a:latin typeface="+mn-lt"/>
            </a:endParaRPr>
          </a:p>
          <a:p>
            <a:r>
              <a:rPr lang="en-US" sz="1600" b="1" dirty="0">
                <a:latin typeface="+mn-lt"/>
              </a:rPr>
              <a:t>Use a Quality Factor of "M" by default (corresponding to a multiplicative factor x1.0 in the failure rate). At least for passive parts as SMD Capacitors and Resistors, it produces failure rates much closer to those predicted by Fides and Telcordia for similar parts,</a:t>
            </a:r>
          </a:p>
          <a:p>
            <a:endParaRPr lang="en-US" sz="1600" b="1" dirty="0">
              <a:latin typeface="+mn-lt"/>
            </a:endParaRPr>
          </a:p>
          <a:p>
            <a:r>
              <a:rPr lang="en-US" sz="1600" b="1" dirty="0">
                <a:latin typeface="+mn-lt"/>
              </a:rPr>
              <a:t>It is allowed to use the failures rates from the parts manufacturers when they are referred to </a:t>
            </a:r>
            <a:r>
              <a:rPr lang="en-US" sz="1600" b="1" dirty="0">
                <a:solidFill>
                  <a:srgbClr val="C00000"/>
                </a:solidFill>
                <a:latin typeface="+mn-lt"/>
              </a:rPr>
              <a:t>55°C </a:t>
            </a:r>
            <a:r>
              <a:rPr lang="en-US" sz="1600" b="1" dirty="0">
                <a:latin typeface="+mn-lt"/>
              </a:rPr>
              <a:t>and </a:t>
            </a:r>
            <a:r>
              <a:rPr lang="en-US" sz="1600" b="1" dirty="0">
                <a:solidFill>
                  <a:srgbClr val="C00000"/>
                </a:solidFill>
                <a:latin typeface="+mn-lt"/>
              </a:rPr>
              <a:t>60% CL</a:t>
            </a:r>
            <a:r>
              <a:rPr lang="en-US" sz="1600" b="1" dirty="0">
                <a:latin typeface="+mn-lt"/>
              </a:rPr>
              <a:t> (most common case),</a:t>
            </a:r>
          </a:p>
          <a:p>
            <a:endParaRPr lang="en-US" sz="1600" b="1" dirty="0">
              <a:latin typeface="+mn-lt"/>
            </a:endParaRPr>
          </a:p>
          <a:p>
            <a:r>
              <a:rPr lang="en-US" sz="1600" b="1" dirty="0">
                <a:latin typeface="+mn-lt"/>
              </a:rPr>
              <a:t>It is allowed to use reliability models from different Standards to predict the failure rate of given parts. For example, FIDES to predict failure rate of connectors and fans (more updated properties such as L10 supported). FIDES to use </a:t>
            </a:r>
            <a:r>
              <a:rPr lang="en-US" sz="1600" b="1" dirty="0">
                <a:solidFill>
                  <a:srgbClr val="C00000"/>
                </a:solidFill>
                <a:latin typeface="+mn-lt"/>
              </a:rPr>
              <a:t>PI factor </a:t>
            </a:r>
            <a:r>
              <a:rPr lang="en-US" sz="1600" b="1" dirty="0">
                <a:latin typeface="+mn-lt"/>
              </a:rPr>
              <a:t>of </a:t>
            </a:r>
            <a:r>
              <a:rPr lang="en-US" sz="1600" b="1" dirty="0">
                <a:solidFill>
                  <a:srgbClr val="C00000"/>
                </a:solidFill>
                <a:latin typeface="+mn-lt"/>
              </a:rPr>
              <a:t>1 instead of 4</a:t>
            </a:r>
            <a:r>
              <a:rPr lang="en-US" sz="1600" b="1" dirty="0">
                <a:solidFill>
                  <a:schemeClr val="tx2">
                    <a:lumMod val="60000"/>
                    <a:lumOff val="40000"/>
                  </a:schemeClr>
                </a:solidFill>
                <a:latin typeface="+mn-lt"/>
              </a:rPr>
              <a:t>.</a:t>
            </a:r>
          </a:p>
        </p:txBody>
      </p:sp>
    </p:spTree>
    <p:extLst>
      <p:ext uri="{BB962C8B-B14F-4D97-AF65-F5344CB8AC3E}">
        <p14:creationId xmlns:p14="http://schemas.microsoft.com/office/powerpoint/2010/main" val="593563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2BF8F-F2ED-4263-9813-81DA34F74D3F}"/>
              </a:ext>
            </a:extLst>
          </p:cNvPr>
          <p:cNvSpPr>
            <a:spLocks noGrp="1"/>
          </p:cNvSpPr>
          <p:nvPr>
            <p:ph type="title"/>
          </p:nvPr>
        </p:nvSpPr>
        <p:spPr>
          <a:xfrm>
            <a:off x="641144" y="762000"/>
            <a:ext cx="6293076" cy="499482"/>
          </a:xfrm>
        </p:spPr>
        <p:txBody>
          <a:bodyPr>
            <a:normAutofit/>
          </a:bodyPr>
          <a:lstStyle/>
          <a:p>
            <a:r>
              <a:rPr lang="en-US" sz="2400" dirty="0">
                <a:latin typeface="+mn-lt"/>
              </a:rPr>
              <a:t>FMEA</a:t>
            </a:r>
            <a:endParaRPr lang="en-DE" sz="2400" dirty="0">
              <a:latin typeface="+mn-lt"/>
            </a:endParaRPr>
          </a:p>
        </p:txBody>
      </p:sp>
      <p:pic>
        <p:nvPicPr>
          <p:cNvPr id="7" name="Content Placeholder 6">
            <a:extLst>
              <a:ext uri="{FF2B5EF4-FFF2-40B4-BE49-F238E27FC236}">
                <a16:creationId xmlns:a16="http://schemas.microsoft.com/office/drawing/2014/main" id="{8446246F-3D2D-494F-A7F3-13DED2E4467E}"/>
              </a:ext>
            </a:extLst>
          </p:cNvPr>
          <p:cNvPicPr>
            <a:picLocks noGrp="1" noChangeAspect="1"/>
          </p:cNvPicPr>
          <p:nvPr>
            <p:ph idx="1"/>
          </p:nvPr>
        </p:nvPicPr>
        <p:blipFill>
          <a:blip r:embed="rId2"/>
          <a:stretch>
            <a:fillRect/>
          </a:stretch>
        </p:blipFill>
        <p:spPr>
          <a:xfrm>
            <a:off x="121191" y="2547609"/>
            <a:ext cx="3827937" cy="4230878"/>
          </a:xfrm>
          <a:prstGeom prst="rect">
            <a:avLst/>
          </a:prstGeom>
        </p:spPr>
      </p:pic>
      <p:sp>
        <p:nvSpPr>
          <p:cNvPr id="4" name="Slide Number Placeholder 3">
            <a:extLst>
              <a:ext uri="{FF2B5EF4-FFF2-40B4-BE49-F238E27FC236}">
                <a16:creationId xmlns:a16="http://schemas.microsoft.com/office/drawing/2014/main" id="{B96DDBA3-9F67-49B1-8D13-5AA42BCAAAF0}"/>
              </a:ext>
            </a:extLst>
          </p:cNvPr>
          <p:cNvSpPr>
            <a:spLocks noGrp="1"/>
          </p:cNvSpPr>
          <p:nvPr>
            <p:ph type="sldNum" sz="quarter" idx="12"/>
          </p:nvPr>
        </p:nvSpPr>
        <p:spPr/>
        <p:txBody>
          <a:bodyPr/>
          <a:lstStyle/>
          <a:p>
            <a:fld id="{19A9FCDA-B809-C440-BD62-3E96D0DA3F33}" type="slidenum">
              <a:rPr lang="en-US" smtClean="0"/>
              <a:t>5</a:t>
            </a:fld>
            <a:endParaRPr lang="en-US"/>
          </a:p>
        </p:txBody>
      </p:sp>
      <p:pic>
        <p:nvPicPr>
          <p:cNvPr id="6" name="Picture 5">
            <a:extLst>
              <a:ext uri="{FF2B5EF4-FFF2-40B4-BE49-F238E27FC236}">
                <a16:creationId xmlns:a16="http://schemas.microsoft.com/office/drawing/2014/main" id="{A812EFE6-FF55-4ED6-AB9F-CEAFEF5A7B06}"/>
              </a:ext>
            </a:extLst>
          </p:cNvPr>
          <p:cNvPicPr>
            <a:picLocks noChangeAspect="1"/>
          </p:cNvPicPr>
          <p:nvPr/>
        </p:nvPicPr>
        <p:blipFill>
          <a:blip r:embed="rId3"/>
          <a:stretch>
            <a:fillRect/>
          </a:stretch>
        </p:blipFill>
        <p:spPr>
          <a:xfrm>
            <a:off x="0" y="1347958"/>
            <a:ext cx="9144000" cy="1180272"/>
          </a:xfrm>
          <a:prstGeom prst="rect">
            <a:avLst/>
          </a:prstGeom>
        </p:spPr>
      </p:pic>
      <p:pic>
        <p:nvPicPr>
          <p:cNvPr id="9" name="Picture 8">
            <a:extLst>
              <a:ext uri="{FF2B5EF4-FFF2-40B4-BE49-F238E27FC236}">
                <a16:creationId xmlns:a16="http://schemas.microsoft.com/office/drawing/2014/main" id="{9A2C7759-10EC-4B20-8711-D87D5759CB87}"/>
              </a:ext>
            </a:extLst>
          </p:cNvPr>
          <p:cNvPicPr>
            <a:picLocks noChangeAspect="1"/>
          </p:cNvPicPr>
          <p:nvPr/>
        </p:nvPicPr>
        <p:blipFill>
          <a:blip r:embed="rId4"/>
          <a:stretch>
            <a:fillRect/>
          </a:stretch>
        </p:blipFill>
        <p:spPr>
          <a:xfrm>
            <a:off x="1765668" y="2547609"/>
            <a:ext cx="4566300" cy="2828789"/>
          </a:xfrm>
          <a:prstGeom prst="rect">
            <a:avLst/>
          </a:prstGeom>
        </p:spPr>
      </p:pic>
      <p:pic>
        <p:nvPicPr>
          <p:cNvPr id="10" name="Picture 9">
            <a:extLst>
              <a:ext uri="{FF2B5EF4-FFF2-40B4-BE49-F238E27FC236}">
                <a16:creationId xmlns:a16="http://schemas.microsoft.com/office/drawing/2014/main" id="{3795EA14-0554-4D8D-B840-A179A20A8592}"/>
              </a:ext>
            </a:extLst>
          </p:cNvPr>
          <p:cNvPicPr>
            <a:picLocks noChangeAspect="1"/>
          </p:cNvPicPr>
          <p:nvPr/>
        </p:nvPicPr>
        <p:blipFill>
          <a:blip r:embed="rId5"/>
          <a:stretch>
            <a:fillRect/>
          </a:stretch>
        </p:blipFill>
        <p:spPr>
          <a:xfrm>
            <a:off x="5301750" y="3502665"/>
            <a:ext cx="3777525" cy="1809600"/>
          </a:xfrm>
          <a:prstGeom prst="rect">
            <a:avLst/>
          </a:prstGeom>
        </p:spPr>
      </p:pic>
      <p:pic>
        <p:nvPicPr>
          <p:cNvPr id="11" name="Picture 10">
            <a:extLst>
              <a:ext uri="{FF2B5EF4-FFF2-40B4-BE49-F238E27FC236}">
                <a16:creationId xmlns:a16="http://schemas.microsoft.com/office/drawing/2014/main" id="{7910980B-F87C-4827-97B2-40DABD6C1779}"/>
              </a:ext>
            </a:extLst>
          </p:cNvPr>
          <p:cNvPicPr>
            <a:picLocks noChangeAspect="1"/>
          </p:cNvPicPr>
          <p:nvPr/>
        </p:nvPicPr>
        <p:blipFill>
          <a:blip r:embed="rId6"/>
          <a:stretch>
            <a:fillRect/>
          </a:stretch>
        </p:blipFill>
        <p:spPr>
          <a:xfrm>
            <a:off x="3634649" y="5312265"/>
            <a:ext cx="5052151" cy="1484800"/>
          </a:xfrm>
          <a:prstGeom prst="rect">
            <a:avLst/>
          </a:prstGeom>
        </p:spPr>
      </p:pic>
    </p:spTree>
    <p:extLst>
      <p:ext uri="{BB962C8B-B14F-4D97-AF65-F5344CB8AC3E}">
        <p14:creationId xmlns:p14="http://schemas.microsoft.com/office/powerpoint/2010/main" val="1816526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D3A47-A56A-4BC1-8EF6-DECDA7AF831C}"/>
              </a:ext>
            </a:extLst>
          </p:cNvPr>
          <p:cNvSpPr>
            <a:spLocks noGrp="1"/>
          </p:cNvSpPr>
          <p:nvPr>
            <p:ph type="title"/>
          </p:nvPr>
        </p:nvSpPr>
        <p:spPr>
          <a:xfrm>
            <a:off x="641146" y="762000"/>
            <a:ext cx="6293076" cy="446472"/>
          </a:xfrm>
        </p:spPr>
        <p:txBody>
          <a:bodyPr>
            <a:normAutofit fontScale="90000"/>
          </a:bodyPr>
          <a:lstStyle/>
          <a:p>
            <a:r>
              <a:rPr lang="en-US" sz="2400" dirty="0">
                <a:latin typeface="+mn-lt"/>
              </a:rPr>
              <a:t>RPN threshold</a:t>
            </a:r>
            <a:endParaRPr lang="en-DE" sz="2400" dirty="0">
              <a:latin typeface="+mn-lt"/>
            </a:endParaRPr>
          </a:p>
        </p:txBody>
      </p:sp>
      <p:sp>
        <p:nvSpPr>
          <p:cNvPr id="4" name="Slide Number Placeholder 3">
            <a:extLst>
              <a:ext uri="{FF2B5EF4-FFF2-40B4-BE49-F238E27FC236}">
                <a16:creationId xmlns:a16="http://schemas.microsoft.com/office/drawing/2014/main" id="{8DF3B444-6E52-4BE5-ADA9-6FFB7C941F41}"/>
              </a:ext>
            </a:extLst>
          </p:cNvPr>
          <p:cNvSpPr>
            <a:spLocks noGrp="1"/>
          </p:cNvSpPr>
          <p:nvPr>
            <p:ph type="sldNum" sz="quarter" idx="12"/>
          </p:nvPr>
        </p:nvSpPr>
        <p:spPr/>
        <p:txBody>
          <a:bodyPr/>
          <a:lstStyle/>
          <a:p>
            <a:fld id="{19A9FCDA-B809-C440-BD62-3E96D0DA3F33}" type="slidenum">
              <a:rPr lang="en-US" smtClean="0"/>
              <a:t>6</a:t>
            </a:fld>
            <a:endParaRPr lang="en-US"/>
          </a:p>
        </p:txBody>
      </p:sp>
      <p:pic>
        <p:nvPicPr>
          <p:cNvPr id="6" name="Picture 5">
            <a:extLst>
              <a:ext uri="{FF2B5EF4-FFF2-40B4-BE49-F238E27FC236}">
                <a16:creationId xmlns:a16="http://schemas.microsoft.com/office/drawing/2014/main" id="{3D56CC5E-F6D7-47CC-A2F8-8DF9D629908B}"/>
              </a:ext>
            </a:extLst>
          </p:cNvPr>
          <p:cNvPicPr>
            <a:picLocks noChangeAspect="1"/>
          </p:cNvPicPr>
          <p:nvPr/>
        </p:nvPicPr>
        <p:blipFill>
          <a:blip r:embed="rId2"/>
          <a:stretch>
            <a:fillRect/>
          </a:stretch>
        </p:blipFill>
        <p:spPr>
          <a:xfrm>
            <a:off x="641146" y="1441053"/>
            <a:ext cx="6881501" cy="4310391"/>
          </a:xfrm>
          <a:prstGeom prst="rect">
            <a:avLst/>
          </a:prstGeom>
        </p:spPr>
      </p:pic>
    </p:spTree>
    <p:extLst>
      <p:ext uri="{BB962C8B-B14F-4D97-AF65-F5344CB8AC3E}">
        <p14:creationId xmlns:p14="http://schemas.microsoft.com/office/powerpoint/2010/main" val="1030967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dirty="0">
                <a:solidFill>
                  <a:srgbClr val="0070C0"/>
                </a:solidFill>
              </a:rPr>
              <a:t>3</a:t>
            </a:r>
          </a:p>
        </p:txBody>
      </p:sp>
      <p:sp>
        <p:nvSpPr>
          <p:cNvPr id="8" name="Content Placeholder 7">
            <a:extLst>
              <a:ext uri="{FF2B5EF4-FFF2-40B4-BE49-F238E27FC236}">
                <a16:creationId xmlns:a16="http://schemas.microsoft.com/office/drawing/2014/main" id="{ABD208C2-99ED-4972-9D5E-811484386F2D}"/>
              </a:ext>
            </a:extLst>
          </p:cNvPr>
          <p:cNvSpPr>
            <a:spLocks noGrp="1"/>
          </p:cNvSpPr>
          <p:nvPr>
            <p:ph idx="1"/>
          </p:nvPr>
        </p:nvSpPr>
        <p:spPr>
          <a:xfrm>
            <a:off x="638479" y="1491192"/>
            <a:ext cx="8502855" cy="5380804"/>
          </a:xfrm>
        </p:spPr>
        <p:txBody>
          <a:bodyPr>
            <a:normAutofit/>
          </a:bodyPr>
          <a:lstStyle/>
          <a:p>
            <a:pPr marL="0" indent="0">
              <a:buNone/>
            </a:pPr>
            <a:r>
              <a:rPr lang="en-US" sz="1800" dirty="0">
                <a:latin typeface="+mn-lt"/>
                <a:ea typeface="Calibri" panose="020F0502020204030204" pitchFamily="34" charset="0"/>
                <a:cs typeface="Times New Roman" panose="02020603050405020304" pitchFamily="18" charset="0"/>
              </a:rPr>
              <a:t>CTAO basic </a:t>
            </a:r>
            <a:r>
              <a:rPr lang="en-US" sz="1800" b="1" dirty="0">
                <a:solidFill>
                  <a:srgbClr val="C00000"/>
                </a:solidFill>
                <a:latin typeface="+mn-lt"/>
                <a:ea typeface="Calibri" panose="020F0502020204030204" pitchFamily="34" charset="0"/>
                <a:cs typeface="Times New Roman" panose="02020603050405020304" pitchFamily="18" charset="0"/>
              </a:rPr>
              <a:t>philosophy </a:t>
            </a:r>
            <a:r>
              <a:rPr lang="en-US" sz="1800" dirty="0">
                <a:latin typeface="+mn-lt"/>
                <a:ea typeface="Calibri" panose="020F0502020204030204" pitchFamily="34" charset="0"/>
                <a:cs typeface="Times New Roman" panose="02020603050405020304" pitchFamily="18" charset="0"/>
              </a:rPr>
              <a:t>is to have a system that requires </a:t>
            </a:r>
            <a:r>
              <a:rPr lang="en-US" sz="1800" b="1" dirty="0">
                <a:solidFill>
                  <a:srgbClr val="C00000"/>
                </a:solidFill>
                <a:latin typeface="+mn-lt"/>
                <a:ea typeface="Calibri" panose="020F0502020204030204" pitchFamily="34" charset="0"/>
                <a:cs typeface="Times New Roman" panose="02020603050405020304" pitchFamily="18" charset="0"/>
              </a:rPr>
              <a:t>minimum maintenance</a:t>
            </a:r>
            <a:r>
              <a:rPr lang="en-US" sz="1800" b="1" dirty="0">
                <a:latin typeface="+mn-lt"/>
                <a:ea typeface="Calibri" panose="020F0502020204030204" pitchFamily="34" charset="0"/>
                <a:cs typeface="Times New Roman" panose="02020603050405020304" pitchFamily="18" charset="0"/>
              </a:rPr>
              <a:t>, </a:t>
            </a:r>
            <a:r>
              <a:rPr lang="en-US" sz="1800" dirty="0">
                <a:latin typeface="+mn-lt"/>
                <a:ea typeface="Calibri" panose="020F0502020204030204" pitchFamily="34" charset="0"/>
                <a:cs typeface="Times New Roman" panose="02020603050405020304" pitchFamily="18" charset="0"/>
              </a:rPr>
              <a:t>consistent with</a:t>
            </a:r>
            <a:r>
              <a:rPr lang="en-US" sz="1800" dirty="0">
                <a:solidFill>
                  <a:srgbClr val="C00000"/>
                </a:solidFill>
                <a:latin typeface="+mn-lt"/>
                <a:ea typeface="Calibri" panose="020F0502020204030204" pitchFamily="34" charset="0"/>
                <a:cs typeface="Times New Roman" panose="02020603050405020304" pitchFamily="18" charset="0"/>
              </a:rPr>
              <a:t> </a:t>
            </a:r>
            <a:r>
              <a:rPr lang="en-US" sz="1800" b="1" dirty="0">
                <a:solidFill>
                  <a:srgbClr val="C00000"/>
                </a:solidFill>
                <a:latin typeface="+mn-lt"/>
                <a:ea typeface="Calibri" panose="020F0502020204030204" pitchFamily="34" charset="0"/>
                <a:cs typeface="Times New Roman" panose="02020603050405020304" pitchFamily="18" charset="0"/>
              </a:rPr>
              <a:t>safety</a:t>
            </a:r>
            <a:r>
              <a:rPr lang="en-US" sz="1800" dirty="0">
                <a:solidFill>
                  <a:srgbClr val="C00000"/>
                </a:solidFill>
                <a:latin typeface="+mn-lt"/>
                <a:ea typeface="Calibri" panose="020F0502020204030204" pitchFamily="34" charset="0"/>
                <a:cs typeface="Times New Roman" panose="02020603050405020304" pitchFamily="18" charset="0"/>
              </a:rPr>
              <a:t> </a:t>
            </a:r>
            <a:r>
              <a:rPr lang="en-US" sz="1800" dirty="0">
                <a:latin typeface="+mn-lt"/>
                <a:ea typeface="Calibri" panose="020F0502020204030204" pitchFamily="34" charset="0"/>
                <a:cs typeface="Times New Roman" panose="02020603050405020304" pitchFamily="18" charset="0"/>
              </a:rPr>
              <a:t>and a </a:t>
            </a:r>
            <a:r>
              <a:rPr lang="en-US" sz="1800" b="1" dirty="0">
                <a:solidFill>
                  <a:srgbClr val="C00000"/>
                </a:solidFill>
                <a:latin typeface="+mn-lt"/>
                <a:ea typeface="Calibri" panose="020F0502020204030204" pitchFamily="34" charset="0"/>
                <a:cs typeface="Times New Roman" panose="02020603050405020304" pitchFamily="18" charset="0"/>
              </a:rPr>
              <a:t>low cost of operation</a:t>
            </a:r>
            <a:r>
              <a:rPr lang="en-US" sz="1800" dirty="0">
                <a:latin typeface="+mn-lt"/>
                <a:ea typeface="Calibri" panose="020F0502020204030204" pitchFamily="34" charset="0"/>
                <a:cs typeface="Times New Roman" panose="02020603050405020304" pitchFamily="18" charset="0"/>
              </a:rPr>
              <a:t>.</a:t>
            </a:r>
          </a:p>
          <a:p>
            <a:pPr marL="0" indent="0">
              <a:buNone/>
            </a:pPr>
            <a:endParaRPr lang="en-US" sz="1800" dirty="0">
              <a:latin typeface="+mn-lt"/>
            </a:endParaRPr>
          </a:p>
          <a:p>
            <a:pPr marL="0" indent="0">
              <a:buNone/>
            </a:pPr>
            <a:r>
              <a:rPr lang="en-US" sz="1800" dirty="0">
                <a:latin typeface="+mn-lt"/>
              </a:rPr>
              <a:t>CTAO to implement </a:t>
            </a:r>
            <a:r>
              <a:rPr lang="en-US" sz="1800" b="1" dirty="0">
                <a:solidFill>
                  <a:srgbClr val="C00000"/>
                </a:solidFill>
                <a:latin typeface="+mn-lt"/>
              </a:rPr>
              <a:t>Maintenance Process </a:t>
            </a:r>
            <a:r>
              <a:rPr lang="en-US" sz="1800" dirty="0">
                <a:latin typeface="+mn-lt"/>
              </a:rPr>
              <a:t>based on:</a:t>
            </a:r>
          </a:p>
          <a:p>
            <a:pPr>
              <a:buFontTx/>
              <a:buChar char="-"/>
            </a:pPr>
            <a:r>
              <a:rPr lang="en-US" sz="1800" b="1" dirty="0">
                <a:solidFill>
                  <a:srgbClr val="C00000"/>
                </a:solidFill>
                <a:latin typeface="+mn-lt"/>
              </a:rPr>
              <a:t>regular activities </a:t>
            </a:r>
            <a:r>
              <a:rPr lang="en-US" sz="1800" dirty="0">
                <a:latin typeface="+mn-lt"/>
              </a:rPr>
              <a:t>(</a:t>
            </a:r>
            <a:r>
              <a:rPr lang="en-US" sz="1800" dirty="0" err="1">
                <a:latin typeface="+mn-lt"/>
              </a:rPr>
              <a:t>i.e</a:t>
            </a:r>
            <a:r>
              <a:rPr lang="en-US" sz="1800" dirty="0">
                <a:latin typeface="+mn-lt"/>
              </a:rPr>
              <a:t> </a:t>
            </a:r>
            <a:r>
              <a:rPr lang="en-US" sz="1800" b="1" dirty="0">
                <a:solidFill>
                  <a:srgbClr val="C00000"/>
                </a:solidFill>
                <a:latin typeface="+mn-lt"/>
              </a:rPr>
              <a:t>preventive maintenance</a:t>
            </a:r>
            <a:r>
              <a:rPr lang="en-US" sz="1800" dirty="0">
                <a:latin typeface="+mn-lt"/>
              </a:rPr>
              <a:t>), </a:t>
            </a:r>
          </a:p>
          <a:p>
            <a:pPr>
              <a:buFontTx/>
              <a:buChar char="-"/>
            </a:pPr>
            <a:r>
              <a:rPr lang="en-US" sz="1800" b="1" dirty="0">
                <a:solidFill>
                  <a:srgbClr val="C00000"/>
                </a:solidFill>
                <a:latin typeface="+mn-lt"/>
              </a:rPr>
              <a:t>condition monitoring </a:t>
            </a:r>
            <a:r>
              <a:rPr lang="en-US" sz="1800" dirty="0">
                <a:latin typeface="+mn-lt"/>
              </a:rPr>
              <a:t>of all major components and a </a:t>
            </a:r>
          </a:p>
          <a:p>
            <a:pPr>
              <a:buFontTx/>
              <a:buChar char="-"/>
            </a:pPr>
            <a:r>
              <a:rPr lang="en-US" sz="1800" b="1" dirty="0">
                <a:solidFill>
                  <a:srgbClr val="C00000"/>
                </a:solidFill>
                <a:latin typeface="+mn-lt"/>
              </a:rPr>
              <a:t>quick</a:t>
            </a:r>
            <a:r>
              <a:rPr lang="en-US" sz="1800" dirty="0">
                <a:latin typeface="+mn-lt"/>
              </a:rPr>
              <a:t> on-site </a:t>
            </a:r>
            <a:r>
              <a:rPr lang="en-US" sz="1800" b="1" dirty="0">
                <a:solidFill>
                  <a:srgbClr val="C00000"/>
                </a:solidFill>
                <a:latin typeface="+mn-lt"/>
              </a:rPr>
              <a:t>remove/replace (R&amp;R) </a:t>
            </a:r>
            <a:r>
              <a:rPr lang="en-US" sz="1800" dirty="0">
                <a:latin typeface="+mn-lt"/>
              </a:rPr>
              <a:t>of failed component.</a:t>
            </a:r>
          </a:p>
          <a:p>
            <a:pPr marL="0" indent="0">
              <a:buNone/>
            </a:pPr>
            <a:endParaRPr lang="en-US" sz="1800" b="1" dirty="0">
              <a:latin typeface="+mn-lt"/>
            </a:endParaRPr>
          </a:p>
          <a:p>
            <a:pPr marL="0" indent="0">
              <a:buNone/>
            </a:pPr>
            <a:r>
              <a:rPr lang="en-US" sz="1800" b="1" dirty="0">
                <a:latin typeface="+mn-lt"/>
              </a:rPr>
              <a:t>CTAO Maintenance activities:</a:t>
            </a:r>
          </a:p>
          <a:p>
            <a:r>
              <a:rPr lang="en-US" sz="1800" dirty="0">
                <a:latin typeface="+mn-lt"/>
              </a:rPr>
              <a:t>Preventive Maintenance </a:t>
            </a:r>
            <a:r>
              <a:rPr lang="en-US" sz="1800" b="1" dirty="0">
                <a:solidFill>
                  <a:srgbClr val="C00000"/>
                </a:solidFill>
                <a:latin typeface="+mn-lt"/>
              </a:rPr>
              <a:t>(PM) </a:t>
            </a:r>
          </a:p>
          <a:p>
            <a:r>
              <a:rPr lang="en-US" sz="1800" dirty="0">
                <a:latin typeface="+mn-lt"/>
              </a:rPr>
              <a:t>Predictive Maintenance </a:t>
            </a:r>
            <a:r>
              <a:rPr lang="en-US" sz="1800" b="1" dirty="0">
                <a:solidFill>
                  <a:srgbClr val="C00000"/>
                </a:solidFill>
                <a:latin typeface="+mn-lt"/>
              </a:rPr>
              <a:t>(</a:t>
            </a:r>
            <a:r>
              <a:rPr lang="en-US" sz="1800" b="1" dirty="0" err="1">
                <a:solidFill>
                  <a:srgbClr val="C00000"/>
                </a:solidFill>
                <a:latin typeface="+mn-lt"/>
              </a:rPr>
              <a:t>PdM</a:t>
            </a:r>
            <a:r>
              <a:rPr lang="en-US" sz="1800" b="1" dirty="0">
                <a:solidFill>
                  <a:srgbClr val="C00000"/>
                </a:solidFill>
                <a:latin typeface="+mn-lt"/>
              </a:rPr>
              <a:t>) </a:t>
            </a:r>
            <a:r>
              <a:rPr lang="en-US" sz="1800" dirty="0"/>
              <a:t>and Condition Monitoring System (</a:t>
            </a:r>
            <a:r>
              <a:rPr lang="en-US" sz="1800" b="1" dirty="0">
                <a:solidFill>
                  <a:srgbClr val="C00000"/>
                </a:solidFill>
              </a:rPr>
              <a:t>CMS</a:t>
            </a:r>
            <a:r>
              <a:rPr lang="en-US" sz="1800" dirty="0"/>
              <a:t>)</a:t>
            </a:r>
            <a:r>
              <a:rPr lang="en-US" sz="1800" b="1" dirty="0">
                <a:solidFill>
                  <a:srgbClr val="C00000"/>
                </a:solidFill>
                <a:latin typeface="+mn-lt"/>
              </a:rPr>
              <a:t> </a:t>
            </a:r>
          </a:p>
          <a:p>
            <a:r>
              <a:rPr lang="en-US" sz="1800" dirty="0">
                <a:latin typeface="+mn-lt"/>
              </a:rPr>
              <a:t>Corrective Maintenance </a:t>
            </a:r>
            <a:r>
              <a:rPr lang="en-US" sz="1800" b="1" dirty="0">
                <a:solidFill>
                  <a:srgbClr val="C00000"/>
                </a:solidFill>
                <a:latin typeface="+mn-lt"/>
              </a:rPr>
              <a:t>(CM)</a:t>
            </a:r>
          </a:p>
        </p:txBody>
      </p:sp>
      <p:sp>
        <p:nvSpPr>
          <p:cNvPr id="10" name="Title 9">
            <a:extLst>
              <a:ext uri="{FF2B5EF4-FFF2-40B4-BE49-F238E27FC236}">
                <a16:creationId xmlns:a16="http://schemas.microsoft.com/office/drawing/2014/main" id="{51156630-F0C3-466C-84CC-9D3E41A0B96D}"/>
              </a:ext>
            </a:extLst>
          </p:cNvPr>
          <p:cNvSpPr>
            <a:spLocks noGrp="1"/>
          </p:cNvSpPr>
          <p:nvPr>
            <p:ph type="title"/>
          </p:nvPr>
        </p:nvSpPr>
        <p:spPr>
          <a:xfrm>
            <a:off x="641146" y="750987"/>
            <a:ext cx="6293076" cy="507526"/>
          </a:xfrm>
        </p:spPr>
        <p:txBody>
          <a:bodyPr>
            <a:normAutofit fontScale="90000"/>
          </a:bodyPr>
          <a:lstStyle/>
          <a:p>
            <a:r>
              <a:rPr lang="en-US" dirty="0">
                <a:latin typeface="+mn-lt"/>
              </a:rPr>
              <a:t>Maintenance Concept philosophy</a:t>
            </a:r>
          </a:p>
        </p:txBody>
      </p:sp>
    </p:spTree>
    <p:extLst>
      <p:ext uri="{BB962C8B-B14F-4D97-AF65-F5344CB8AC3E}">
        <p14:creationId xmlns:p14="http://schemas.microsoft.com/office/powerpoint/2010/main" val="1302288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2530B-1140-414D-A5DC-3B8532A43BFB}"/>
              </a:ext>
            </a:extLst>
          </p:cNvPr>
          <p:cNvSpPr>
            <a:spLocks noGrp="1"/>
          </p:cNvSpPr>
          <p:nvPr>
            <p:ph type="title"/>
          </p:nvPr>
        </p:nvSpPr>
        <p:spPr>
          <a:xfrm>
            <a:off x="641146" y="753035"/>
            <a:ext cx="6293076" cy="471791"/>
          </a:xfrm>
        </p:spPr>
        <p:txBody>
          <a:bodyPr>
            <a:normAutofit fontScale="90000"/>
          </a:bodyPr>
          <a:lstStyle/>
          <a:p>
            <a:r>
              <a:rPr lang="en-US" dirty="0">
                <a:latin typeface="+mn-lt"/>
              </a:rPr>
              <a:t>Preventive Maintenance (PM)</a:t>
            </a:r>
          </a:p>
        </p:txBody>
      </p:sp>
      <p:sp>
        <p:nvSpPr>
          <p:cNvPr id="3" name="Content Placeholder 2">
            <a:extLst>
              <a:ext uri="{FF2B5EF4-FFF2-40B4-BE49-F238E27FC236}">
                <a16:creationId xmlns:a16="http://schemas.microsoft.com/office/drawing/2014/main" id="{5E5A587E-0FB1-4AD4-A85E-F5366924C3ED}"/>
              </a:ext>
            </a:extLst>
          </p:cNvPr>
          <p:cNvSpPr>
            <a:spLocks noGrp="1"/>
          </p:cNvSpPr>
          <p:nvPr>
            <p:ph idx="1"/>
          </p:nvPr>
        </p:nvSpPr>
        <p:spPr>
          <a:xfrm>
            <a:off x="641146" y="1430281"/>
            <a:ext cx="8405318" cy="4945948"/>
          </a:xfrm>
        </p:spPr>
        <p:txBody>
          <a:bodyPr>
            <a:noAutofit/>
          </a:bodyPr>
          <a:lstStyle/>
          <a:p>
            <a:pPr marL="0" indent="0">
              <a:buNone/>
            </a:pPr>
            <a:r>
              <a:rPr lang="en-US" sz="1800" dirty="0">
                <a:latin typeface="+mn-lt"/>
              </a:rPr>
              <a:t>A </a:t>
            </a:r>
            <a:r>
              <a:rPr lang="en-US" sz="1800" b="1" dirty="0">
                <a:solidFill>
                  <a:srgbClr val="C00000"/>
                </a:solidFill>
                <a:latin typeface="+mn-lt"/>
              </a:rPr>
              <a:t>preventive maintenance program </a:t>
            </a:r>
            <a:r>
              <a:rPr lang="en-US" sz="1800" dirty="0">
                <a:latin typeface="+mn-lt"/>
              </a:rPr>
              <a:t>will be </a:t>
            </a:r>
            <a:r>
              <a:rPr lang="en-US" sz="1800" b="1" dirty="0">
                <a:solidFill>
                  <a:srgbClr val="C00000"/>
                </a:solidFill>
                <a:latin typeface="+mn-lt"/>
              </a:rPr>
              <a:t>determined by economics or safety </a:t>
            </a:r>
            <a:r>
              <a:rPr lang="en-US" sz="1800" dirty="0">
                <a:latin typeface="+mn-lt"/>
              </a:rPr>
              <a:t>would result in much</a:t>
            </a:r>
            <a:r>
              <a:rPr lang="en-US" sz="1800" dirty="0">
                <a:solidFill>
                  <a:srgbClr val="C00000"/>
                </a:solidFill>
                <a:latin typeface="+mn-lt"/>
              </a:rPr>
              <a:t> </a:t>
            </a:r>
            <a:r>
              <a:rPr lang="en-US" sz="1800" b="1" dirty="0">
                <a:solidFill>
                  <a:srgbClr val="C00000"/>
                </a:solidFill>
                <a:latin typeface="+mn-lt"/>
              </a:rPr>
              <a:t>less ‘emergency work’ and costly repairs.</a:t>
            </a:r>
          </a:p>
          <a:p>
            <a:pPr>
              <a:buFontTx/>
              <a:buChar char="-"/>
            </a:pPr>
            <a:endParaRPr lang="en-US" sz="1800" dirty="0">
              <a:latin typeface="+mn-lt"/>
            </a:endParaRPr>
          </a:p>
          <a:p>
            <a:pPr marL="0" indent="0">
              <a:buNone/>
            </a:pPr>
            <a:r>
              <a:rPr lang="en-US" sz="1800" dirty="0">
                <a:latin typeface="+mn-lt"/>
              </a:rPr>
              <a:t>PM consists of ‘</a:t>
            </a:r>
            <a:r>
              <a:rPr lang="en-US" sz="1800" b="1" dirty="0">
                <a:solidFill>
                  <a:srgbClr val="C00000"/>
                </a:solidFill>
                <a:latin typeface="+mn-lt"/>
              </a:rPr>
              <a:t>check point periodic, scheduled activities</a:t>
            </a:r>
            <a:r>
              <a:rPr lang="en-US" sz="1800" dirty="0">
                <a:latin typeface="+mn-lt"/>
              </a:rPr>
              <a:t>’ on equipment:</a:t>
            </a:r>
          </a:p>
          <a:p>
            <a:pPr lvl="1">
              <a:buFont typeface="Arial" panose="020B0604020202020204" pitchFamily="34" charset="0"/>
              <a:buChar char="•"/>
            </a:pPr>
            <a:r>
              <a:rPr lang="en-US" b="1" dirty="0">
                <a:solidFill>
                  <a:srgbClr val="C00000"/>
                </a:solidFill>
                <a:latin typeface="+mn-lt"/>
              </a:rPr>
              <a:t>visual inspection</a:t>
            </a:r>
            <a:r>
              <a:rPr lang="en-US" dirty="0">
                <a:solidFill>
                  <a:schemeClr val="tx1"/>
                </a:solidFill>
                <a:latin typeface="+mn-lt"/>
              </a:rPr>
              <a:t>, </a:t>
            </a:r>
          </a:p>
          <a:p>
            <a:pPr lvl="1">
              <a:buFont typeface="Arial" panose="020B0604020202020204" pitchFamily="34" charset="0"/>
              <a:buChar char="•"/>
            </a:pPr>
            <a:r>
              <a:rPr lang="en-US" b="1" dirty="0">
                <a:solidFill>
                  <a:srgbClr val="C00000"/>
                </a:solidFill>
                <a:latin typeface="+mn-lt"/>
              </a:rPr>
              <a:t>cabinets thermography </a:t>
            </a:r>
          </a:p>
          <a:p>
            <a:pPr lvl="1">
              <a:buFont typeface="Arial" panose="020B0604020202020204" pitchFamily="34" charset="0"/>
              <a:buChar char="•"/>
            </a:pPr>
            <a:r>
              <a:rPr lang="en-US" b="1" dirty="0">
                <a:solidFill>
                  <a:srgbClr val="C00000"/>
                </a:solidFill>
                <a:latin typeface="+mn-lt"/>
              </a:rPr>
              <a:t>adjustments</a:t>
            </a:r>
            <a:r>
              <a:rPr lang="en-US" dirty="0">
                <a:solidFill>
                  <a:schemeClr val="tx1"/>
                </a:solidFill>
                <a:latin typeface="+mn-lt"/>
              </a:rPr>
              <a:t>, </a:t>
            </a:r>
            <a:r>
              <a:rPr lang="en-US" b="1" dirty="0">
                <a:solidFill>
                  <a:srgbClr val="C00000"/>
                </a:solidFill>
                <a:latin typeface="+mn-lt"/>
              </a:rPr>
              <a:t>cleaning</a:t>
            </a:r>
            <a:r>
              <a:rPr lang="en-US" dirty="0">
                <a:solidFill>
                  <a:schemeClr val="tx1"/>
                </a:solidFill>
                <a:latin typeface="+mn-lt"/>
              </a:rPr>
              <a:t>, </a:t>
            </a:r>
          </a:p>
          <a:p>
            <a:pPr lvl="1">
              <a:buFont typeface="Arial" panose="020B0604020202020204" pitchFamily="34" charset="0"/>
              <a:buChar char="•"/>
            </a:pPr>
            <a:r>
              <a:rPr lang="en-US" b="1" dirty="0">
                <a:solidFill>
                  <a:srgbClr val="C00000"/>
                </a:solidFill>
                <a:latin typeface="+mn-lt"/>
              </a:rPr>
              <a:t>lubrication</a:t>
            </a:r>
            <a:r>
              <a:rPr lang="en-US" dirty="0">
                <a:solidFill>
                  <a:schemeClr val="tx1"/>
                </a:solidFill>
                <a:latin typeface="+mn-lt"/>
              </a:rPr>
              <a:t> (</a:t>
            </a:r>
            <a:r>
              <a:rPr lang="en-US" b="1" dirty="0">
                <a:solidFill>
                  <a:srgbClr val="C00000"/>
                </a:solidFill>
                <a:latin typeface="+mn-lt"/>
              </a:rPr>
              <a:t>use automated process particularly in difficult to reach spots</a:t>
            </a:r>
            <a:r>
              <a:rPr lang="en-US" dirty="0">
                <a:solidFill>
                  <a:schemeClr val="tx1"/>
                </a:solidFill>
                <a:latin typeface="+mn-lt"/>
              </a:rPr>
              <a:t>)</a:t>
            </a:r>
          </a:p>
          <a:p>
            <a:pPr lvl="1">
              <a:buFont typeface="Arial" panose="020B0604020202020204" pitchFamily="34" charset="0"/>
              <a:buChar char="•"/>
            </a:pPr>
            <a:r>
              <a:rPr lang="en-US" b="1" dirty="0">
                <a:solidFill>
                  <a:srgbClr val="C00000"/>
                </a:solidFill>
                <a:latin typeface="+mn-lt"/>
              </a:rPr>
              <a:t>scheduled replacements of:</a:t>
            </a:r>
          </a:p>
          <a:p>
            <a:pPr lvl="2">
              <a:buFont typeface="Arial" panose="020B0604020202020204" pitchFamily="34" charset="0"/>
              <a:buChar char="•"/>
            </a:pPr>
            <a:r>
              <a:rPr lang="en-US" b="1" dirty="0">
                <a:solidFill>
                  <a:srgbClr val="C00000"/>
                </a:solidFill>
                <a:latin typeface="+mn-lt"/>
              </a:rPr>
              <a:t>consumable parts </a:t>
            </a:r>
            <a:r>
              <a:rPr lang="en-US" dirty="0">
                <a:solidFill>
                  <a:schemeClr val="tx1"/>
                </a:solidFill>
                <a:latin typeface="+mn-lt"/>
              </a:rPr>
              <a:t>(</a:t>
            </a:r>
            <a:r>
              <a:rPr lang="en-US" dirty="0">
                <a:solidFill>
                  <a:srgbClr val="002060"/>
                </a:solidFill>
                <a:latin typeface="+mn-lt"/>
              </a:rPr>
              <a:t>air filters, oil filters</a:t>
            </a:r>
            <a:r>
              <a:rPr lang="en-US" dirty="0">
                <a:solidFill>
                  <a:schemeClr val="tx1"/>
                </a:solidFill>
                <a:latin typeface="+mn-lt"/>
              </a:rPr>
              <a:t>),</a:t>
            </a:r>
          </a:p>
          <a:p>
            <a:pPr lvl="2">
              <a:buFont typeface="Arial" panose="020B0604020202020204" pitchFamily="34" charset="0"/>
              <a:buChar char="•"/>
            </a:pPr>
            <a:r>
              <a:rPr lang="en-US" b="1" dirty="0">
                <a:solidFill>
                  <a:srgbClr val="C00000"/>
                </a:solidFill>
                <a:latin typeface="+mn-lt"/>
              </a:rPr>
              <a:t>limited life items </a:t>
            </a:r>
            <a:r>
              <a:rPr lang="en-US" dirty="0">
                <a:solidFill>
                  <a:srgbClr val="002060"/>
                </a:solidFill>
                <a:latin typeface="+mn-lt"/>
              </a:rPr>
              <a:t>(camera sensors??),</a:t>
            </a:r>
          </a:p>
          <a:p>
            <a:pPr lvl="2">
              <a:buFont typeface="Arial" panose="020B0604020202020204" pitchFamily="34" charset="0"/>
              <a:buChar char="•"/>
            </a:pPr>
            <a:r>
              <a:rPr lang="en-US" b="1" dirty="0">
                <a:solidFill>
                  <a:srgbClr val="C00000"/>
                </a:solidFill>
                <a:latin typeface="+mn-lt"/>
              </a:rPr>
              <a:t>Items subject to restoration </a:t>
            </a:r>
            <a:r>
              <a:rPr lang="en-US" dirty="0">
                <a:solidFill>
                  <a:schemeClr val="tx1"/>
                </a:solidFill>
                <a:latin typeface="+mn-lt"/>
              </a:rPr>
              <a:t>to "</a:t>
            </a:r>
            <a:r>
              <a:rPr lang="en-US" b="1" dirty="0">
                <a:solidFill>
                  <a:srgbClr val="C00000"/>
                </a:solidFill>
                <a:latin typeface="+mn-lt"/>
              </a:rPr>
              <a:t>as new</a:t>
            </a:r>
            <a:r>
              <a:rPr lang="en-US" dirty="0">
                <a:solidFill>
                  <a:schemeClr val="tx1"/>
                </a:solidFill>
                <a:latin typeface="+mn-lt"/>
              </a:rPr>
              <a:t>" condition (</a:t>
            </a:r>
            <a:r>
              <a:rPr lang="en-US" b="1" dirty="0">
                <a:solidFill>
                  <a:srgbClr val="C00000"/>
                </a:solidFill>
                <a:latin typeface="+mn-lt"/>
              </a:rPr>
              <a:t>overhaul</a:t>
            </a:r>
            <a:r>
              <a:rPr lang="en-US" dirty="0">
                <a:solidFill>
                  <a:schemeClr val="tx1"/>
                </a:solidFill>
                <a:latin typeface="+mn-lt"/>
              </a:rPr>
              <a:t>), </a:t>
            </a:r>
          </a:p>
          <a:p>
            <a:pPr lvl="1">
              <a:buFont typeface="Arial" panose="020B0604020202020204" pitchFamily="34" charset="0"/>
              <a:buChar char="•"/>
            </a:pPr>
            <a:r>
              <a:rPr lang="en-US" b="1" dirty="0">
                <a:solidFill>
                  <a:srgbClr val="C00000"/>
                </a:solidFill>
                <a:latin typeface="+mn-lt"/>
              </a:rPr>
              <a:t>minor repair </a:t>
            </a:r>
            <a:r>
              <a:rPr lang="en-US" dirty="0">
                <a:solidFill>
                  <a:schemeClr val="tx1"/>
                </a:solidFill>
                <a:latin typeface="+mn-lt"/>
              </a:rPr>
              <a:t>and maintenance of equipment and systems (cleaning mirrors, checking oil etc.). </a:t>
            </a:r>
          </a:p>
          <a:p>
            <a:pPr lvl="1">
              <a:buFont typeface="Arial" panose="020B0604020202020204" pitchFamily="34" charset="0"/>
              <a:buChar char="•"/>
            </a:pPr>
            <a:r>
              <a:rPr lang="en-GB" dirty="0">
                <a:solidFill>
                  <a:schemeClr val="tx1"/>
                </a:solidFill>
                <a:latin typeface="+mn-lt"/>
              </a:rPr>
              <a:t>Replacement of </a:t>
            </a:r>
            <a:r>
              <a:rPr lang="en-GB" b="1" dirty="0">
                <a:solidFill>
                  <a:srgbClr val="C00000"/>
                </a:solidFill>
                <a:latin typeface="+mn-lt"/>
              </a:rPr>
              <a:t>obsolete items</a:t>
            </a:r>
            <a:r>
              <a:rPr lang="en-GB" dirty="0">
                <a:solidFill>
                  <a:schemeClr val="tx1"/>
                </a:solidFill>
                <a:latin typeface="+mn-lt"/>
              </a:rPr>
              <a:t>.</a:t>
            </a:r>
          </a:p>
        </p:txBody>
      </p:sp>
      <p:sp>
        <p:nvSpPr>
          <p:cNvPr id="4" name="Slide Number Placeholder 3">
            <a:extLst>
              <a:ext uri="{FF2B5EF4-FFF2-40B4-BE49-F238E27FC236}">
                <a16:creationId xmlns:a16="http://schemas.microsoft.com/office/drawing/2014/main" id="{500E3A64-F0C9-40FC-84DC-665BA02E7072}"/>
              </a:ext>
            </a:extLst>
          </p:cNvPr>
          <p:cNvSpPr>
            <a:spLocks noGrp="1"/>
          </p:cNvSpPr>
          <p:nvPr>
            <p:ph type="sldNum" sz="quarter" idx="12"/>
          </p:nvPr>
        </p:nvSpPr>
        <p:spPr/>
        <p:txBody>
          <a:bodyPr/>
          <a:lstStyle/>
          <a:p>
            <a:r>
              <a:rPr lang="en-US" dirty="0"/>
              <a:t>4</a:t>
            </a:r>
          </a:p>
        </p:txBody>
      </p:sp>
    </p:spTree>
    <p:extLst>
      <p:ext uri="{BB962C8B-B14F-4D97-AF65-F5344CB8AC3E}">
        <p14:creationId xmlns:p14="http://schemas.microsoft.com/office/powerpoint/2010/main" val="861989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C9D85-2098-42EE-8C5E-04EC66AA1414}"/>
              </a:ext>
            </a:extLst>
          </p:cNvPr>
          <p:cNvSpPr>
            <a:spLocks noGrp="1"/>
          </p:cNvSpPr>
          <p:nvPr>
            <p:ph type="title"/>
          </p:nvPr>
        </p:nvSpPr>
        <p:spPr>
          <a:xfrm>
            <a:off x="641146" y="427559"/>
            <a:ext cx="6293076" cy="817564"/>
          </a:xfrm>
        </p:spPr>
        <p:txBody>
          <a:bodyPr>
            <a:noAutofit/>
          </a:bodyPr>
          <a:lstStyle/>
          <a:p>
            <a:r>
              <a:rPr lang="en-US" sz="2400" dirty="0">
                <a:latin typeface="+mn-lt"/>
              </a:rPr>
              <a:t>Predictive maintenance (</a:t>
            </a:r>
            <a:r>
              <a:rPr lang="en-US" sz="2400" dirty="0" err="1">
                <a:latin typeface="+mn-lt"/>
              </a:rPr>
              <a:t>PdM</a:t>
            </a:r>
            <a:r>
              <a:rPr lang="en-US" sz="2400" dirty="0">
                <a:latin typeface="+mn-lt"/>
              </a:rPr>
              <a:t>) and Condition Monitoring System (CMS)</a:t>
            </a:r>
          </a:p>
        </p:txBody>
      </p:sp>
      <p:sp>
        <p:nvSpPr>
          <p:cNvPr id="3" name="Content Placeholder 2">
            <a:extLst>
              <a:ext uri="{FF2B5EF4-FFF2-40B4-BE49-F238E27FC236}">
                <a16:creationId xmlns:a16="http://schemas.microsoft.com/office/drawing/2014/main" id="{4AE68EA4-C272-47DD-ACA5-0E046D23C06A}"/>
              </a:ext>
            </a:extLst>
          </p:cNvPr>
          <p:cNvSpPr>
            <a:spLocks noGrp="1"/>
          </p:cNvSpPr>
          <p:nvPr>
            <p:ph idx="1"/>
          </p:nvPr>
        </p:nvSpPr>
        <p:spPr>
          <a:xfrm>
            <a:off x="641146" y="1324370"/>
            <a:ext cx="8502854" cy="5476353"/>
          </a:xfrm>
        </p:spPr>
        <p:txBody>
          <a:bodyPr>
            <a:noAutofit/>
          </a:bodyPr>
          <a:lstStyle/>
          <a:p>
            <a:pPr marL="0" indent="0">
              <a:buNone/>
            </a:pPr>
            <a:r>
              <a:rPr lang="en-US" sz="1600" b="1" u="sng" dirty="0">
                <a:solidFill>
                  <a:srgbClr val="C00000"/>
                </a:solidFill>
                <a:latin typeface="+mn-lt"/>
              </a:rPr>
              <a:t>Goal </a:t>
            </a:r>
            <a:r>
              <a:rPr lang="en-US" sz="1600" b="1" u="sng" dirty="0">
                <a:latin typeface="+mn-lt"/>
              </a:rPr>
              <a:t>of </a:t>
            </a:r>
            <a:r>
              <a:rPr lang="en-US" sz="1600" b="1" u="sng" dirty="0" err="1">
                <a:latin typeface="+mn-lt"/>
              </a:rPr>
              <a:t>PdM</a:t>
            </a:r>
            <a:r>
              <a:rPr lang="en-US" sz="1600" b="1" u="sng" dirty="0">
                <a:latin typeface="+mn-lt"/>
              </a:rPr>
              <a:t> is the ability to:</a:t>
            </a:r>
          </a:p>
          <a:p>
            <a:pPr lvl="1">
              <a:buFont typeface="Wingdings" panose="05000000000000000000" pitchFamily="2" charset="2"/>
              <a:buChar char="§"/>
            </a:pPr>
            <a:r>
              <a:rPr lang="en-US" sz="1600" b="1" dirty="0">
                <a:solidFill>
                  <a:srgbClr val="C00000"/>
                </a:solidFill>
                <a:latin typeface="+mn-lt"/>
              </a:rPr>
              <a:t>collect data </a:t>
            </a:r>
            <a:r>
              <a:rPr lang="en-US" sz="1600" dirty="0">
                <a:solidFill>
                  <a:srgbClr val="C00000"/>
                </a:solidFill>
                <a:latin typeface="+mn-lt"/>
              </a:rPr>
              <a:t>(essential parameters), </a:t>
            </a:r>
          </a:p>
          <a:p>
            <a:pPr lvl="1">
              <a:buFont typeface="Wingdings" panose="05000000000000000000" pitchFamily="2" charset="2"/>
              <a:buChar char="§"/>
            </a:pPr>
            <a:r>
              <a:rPr lang="en-US" sz="1600" b="1" dirty="0">
                <a:solidFill>
                  <a:srgbClr val="C00000"/>
                </a:solidFill>
                <a:latin typeface="+mn-lt"/>
              </a:rPr>
              <a:t>analyze data </a:t>
            </a:r>
            <a:r>
              <a:rPr lang="en-US" sz="1600" dirty="0">
                <a:solidFill>
                  <a:srgbClr val="002060"/>
                </a:solidFill>
                <a:latin typeface="+mn-lt"/>
              </a:rPr>
              <a:t>and </a:t>
            </a:r>
          </a:p>
          <a:p>
            <a:pPr lvl="1">
              <a:buFont typeface="Wingdings" panose="05000000000000000000" pitchFamily="2" charset="2"/>
              <a:buChar char="§"/>
            </a:pPr>
            <a:r>
              <a:rPr lang="en-US" sz="1600" b="1" dirty="0">
                <a:solidFill>
                  <a:srgbClr val="C00000"/>
                </a:solidFill>
                <a:latin typeface="+mn-lt"/>
              </a:rPr>
              <a:t>predict</a:t>
            </a:r>
            <a:r>
              <a:rPr lang="en-US" sz="1600" dirty="0">
                <a:latin typeface="+mn-lt"/>
              </a:rPr>
              <a:t> when equipment failure could occur, and, case by case followed by </a:t>
            </a:r>
            <a:r>
              <a:rPr lang="en-US" sz="1600" dirty="0">
                <a:solidFill>
                  <a:srgbClr val="C00000"/>
                </a:solidFill>
                <a:latin typeface="+mn-lt"/>
              </a:rPr>
              <a:t>preventing the potential failure through regularly schedule </a:t>
            </a:r>
            <a:r>
              <a:rPr lang="en-US" sz="1600" dirty="0">
                <a:latin typeface="+mn-lt"/>
              </a:rPr>
              <a:t>or </a:t>
            </a:r>
            <a:r>
              <a:rPr lang="en-US" sz="1600" dirty="0">
                <a:solidFill>
                  <a:srgbClr val="C00000"/>
                </a:solidFill>
                <a:latin typeface="+mn-lt"/>
              </a:rPr>
              <a:t>schedule replacement before failure</a:t>
            </a:r>
            <a:r>
              <a:rPr lang="en-US" sz="1600" dirty="0">
                <a:latin typeface="+mn-lt"/>
              </a:rPr>
              <a:t>.</a:t>
            </a:r>
          </a:p>
          <a:p>
            <a:pPr marL="0" indent="0" fontAlgn="t">
              <a:buNone/>
            </a:pPr>
            <a:endParaRPr lang="en-US" sz="1600" dirty="0"/>
          </a:p>
          <a:p>
            <a:pPr marL="0" indent="0" fontAlgn="t">
              <a:buNone/>
            </a:pPr>
            <a:r>
              <a:rPr lang="en-US" sz="1600" dirty="0"/>
              <a:t>Predictive maintenance</a:t>
            </a:r>
            <a:r>
              <a:rPr lang="en-US" sz="1600" b="1" dirty="0">
                <a:solidFill>
                  <a:srgbClr val="C00000"/>
                </a:solidFill>
              </a:rPr>
              <a:t> cannot </a:t>
            </a:r>
            <a:r>
              <a:rPr lang="en-US" sz="1600" dirty="0"/>
              <a:t>exist without </a:t>
            </a:r>
            <a:r>
              <a:rPr lang="en-US" sz="1600" b="1" dirty="0">
                <a:solidFill>
                  <a:srgbClr val="C00000"/>
                </a:solidFill>
              </a:rPr>
              <a:t>Condition Monitoring System (CMS)</a:t>
            </a:r>
            <a:r>
              <a:rPr lang="en-US" sz="1600" dirty="0">
                <a:solidFill>
                  <a:srgbClr val="C00000"/>
                </a:solidFill>
              </a:rPr>
              <a:t>, </a:t>
            </a:r>
            <a:endParaRPr lang="en-US" sz="1600" b="1" u="sng" dirty="0">
              <a:solidFill>
                <a:srgbClr val="002060"/>
              </a:solidFill>
              <a:latin typeface="+mn-lt"/>
            </a:endParaRPr>
          </a:p>
          <a:p>
            <a:pPr marL="0" indent="0" fontAlgn="t">
              <a:buNone/>
            </a:pPr>
            <a:r>
              <a:rPr lang="en-US" sz="1600" b="1" u="sng" dirty="0">
                <a:solidFill>
                  <a:srgbClr val="002060"/>
                </a:solidFill>
                <a:latin typeface="+mn-lt"/>
              </a:rPr>
              <a:t>CMS correctly implemented will: </a:t>
            </a:r>
          </a:p>
          <a:p>
            <a:pPr fontAlgn="t"/>
            <a:r>
              <a:rPr lang="en-US" sz="1600" b="1" dirty="0">
                <a:latin typeface="+mn-lt"/>
              </a:rPr>
              <a:t>Reduce:</a:t>
            </a:r>
          </a:p>
          <a:p>
            <a:pPr lvl="1" fontAlgn="t">
              <a:buFont typeface="Wingdings" panose="05000000000000000000" pitchFamily="2" charset="2"/>
              <a:buChar char="§"/>
            </a:pPr>
            <a:r>
              <a:rPr lang="en-US" sz="1600" b="1" dirty="0">
                <a:solidFill>
                  <a:srgbClr val="C00000"/>
                </a:solidFill>
                <a:latin typeface="+mn-lt"/>
              </a:rPr>
              <a:t>cost of asset failures </a:t>
            </a:r>
            <a:r>
              <a:rPr lang="en-US" sz="1600" dirty="0">
                <a:solidFill>
                  <a:srgbClr val="002060"/>
                </a:solidFill>
                <a:latin typeface="+mn-lt"/>
              </a:rPr>
              <a:t>and</a:t>
            </a:r>
          </a:p>
          <a:p>
            <a:pPr lvl="1" fontAlgn="t">
              <a:buFont typeface="Wingdings" panose="05000000000000000000" pitchFamily="2" charset="2"/>
              <a:buChar char="§"/>
            </a:pPr>
            <a:r>
              <a:rPr lang="en-US" sz="1600" dirty="0">
                <a:solidFill>
                  <a:srgbClr val="002060"/>
                </a:solidFill>
                <a:latin typeface="+mn-lt"/>
              </a:rPr>
              <a:t>potential </a:t>
            </a:r>
            <a:r>
              <a:rPr lang="en-US" sz="1600" b="1" dirty="0">
                <a:solidFill>
                  <a:srgbClr val="C00000"/>
                </a:solidFill>
                <a:latin typeface="+mn-lt"/>
              </a:rPr>
              <a:t>collateral damages </a:t>
            </a:r>
            <a:r>
              <a:rPr lang="en-US" sz="1600" dirty="0">
                <a:solidFill>
                  <a:srgbClr val="002060"/>
                </a:solidFill>
                <a:latin typeface="+mn-lt"/>
              </a:rPr>
              <a:t>to the system.</a:t>
            </a:r>
          </a:p>
          <a:p>
            <a:pPr fontAlgn="t"/>
            <a:r>
              <a:rPr lang="en-US" sz="1600" b="1" dirty="0">
                <a:latin typeface="+mn-lt"/>
              </a:rPr>
              <a:t>Improve:</a:t>
            </a:r>
          </a:p>
          <a:p>
            <a:pPr lvl="1" fontAlgn="t">
              <a:buFont typeface="Wingdings" panose="05000000000000000000" pitchFamily="2" charset="2"/>
              <a:buChar char="§"/>
            </a:pPr>
            <a:r>
              <a:rPr lang="en-US" sz="1600" dirty="0">
                <a:solidFill>
                  <a:srgbClr val="002060"/>
                </a:solidFill>
                <a:latin typeface="+mn-lt"/>
              </a:rPr>
              <a:t>equipment </a:t>
            </a:r>
            <a:r>
              <a:rPr lang="en-US" sz="1600" b="1" dirty="0">
                <a:solidFill>
                  <a:srgbClr val="C00000"/>
                </a:solidFill>
                <a:latin typeface="+mn-lt"/>
              </a:rPr>
              <a:t>reliability and safety</a:t>
            </a:r>
          </a:p>
          <a:p>
            <a:pPr fontAlgn="t"/>
            <a:r>
              <a:rPr lang="en-US" sz="1600" b="1" dirty="0">
                <a:latin typeface="+mn-lt"/>
              </a:rPr>
              <a:t>Minimize:</a:t>
            </a:r>
            <a:r>
              <a:rPr lang="en-US" sz="1600" dirty="0">
                <a:latin typeface="+mn-lt"/>
              </a:rPr>
              <a:t> </a:t>
            </a:r>
          </a:p>
          <a:p>
            <a:pPr lvl="1" fontAlgn="t">
              <a:buFont typeface="Wingdings" panose="05000000000000000000" pitchFamily="2" charset="2"/>
              <a:buChar char="§"/>
            </a:pPr>
            <a:r>
              <a:rPr lang="en-US" sz="1600" dirty="0">
                <a:solidFill>
                  <a:srgbClr val="E00034"/>
                </a:solidFill>
                <a:latin typeface="+mn-lt"/>
              </a:rPr>
              <a:t>	</a:t>
            </a:r>
            <a:r>
              <a:rPr lang="en-US" sz="1600" b="1" dirty="0">
                <a:solidFill>
                  <a:srgbClr val="C00000"/>
                </a:solidFill>
                <a:latin typeface="+mn-lt"/>
              </a:rPr>
              <a:t>unscheduled downtime </a:t>
            </a:r>
            <a:r>
              <a:rPr lang="en-US" sz="1600" dirty="0">
                <a:solidFill>
                  <a:srgbClr val="002060"/>
                </a:solidFill>
                <a:latin typeface="+mn-lt"/>
              </a:rPr>
              <a:t>due to catastrophic failure.</a:t>
            </a:r>
          </a:p>
          <a:p>
            <a:pPr lvl="1" fontAlgn="t">
              <a:buFont typeface="Wingdings" panose="05000000000000000000" pitchFamily="2" charset="2"/>
              <a:buChar char="§"/>
            </a:pPr>
            <a:r>
              <a:rPr lang="en-US" sz="1600" dirty="0">
                <a:solidFill>
                  <a:srgbClr val="002060"/>
                </a:solidFill>
                <a:latin typeface="+mn-lt"/>
              </a:rPr>
              <a:t>	</a:t>
            </a:r>
            <a:r>
              <a:rPr lang="en-US" sz="1600" b="1" dirty="0">
                <a:solidFill>
                  <a:srgbClr val="C00000"/>
                </a:solidFill>
                <a:latin typeface="+mn-lt"/>
              </a:rPr>
              <a:t>maintenance time </a:t>
            </a:r>
          </a:p>
          <a:p>
            <a:pPr lvl="1" fontAlgn="t">
              <a:buFont typeface="Wingdings" panose="05000000000000000000" pitchFamily="2" charset="2"/>
              <a:buChar char="§"/>
            </a:pPr>
            <a:r>
              <a:rPr lang="en-US" sz="1600" dirty="0">
                <a:solidFill>
                  <a:srgbClr val="002060"/>
                </a:solidFill>
                <a:latin typeface="+mn-lt"/>
              </a:rPr>
              <a:t>	requirement for ‘</a:t>
            </a:r>
            <a:r>
              <a:rPr lang="en-US" sz="1600" b="1" dirty="0">
                <a:solidFill>
                  <a:srgbClr val="C00000"/>
                </a:solidFill>
                <a:latin typeface="+mn-lt"/>
              </a:rPr>
              <a:t>emergency spare</a:t>
            </a:r>
            <a:r>
              <a:rPr lang="en-US" sz="1600" dirty="0">
                <a:solidFill>
                  <a:srgbClr val="002060"/>
                </a:solidFill>
                <a:latin typeface="+mn-lt"/>
              </a:rPr>
              <a:t>’ parts</a:t>
            </a:r>
          </a:p>
          <a:p>
            <a:pPr fontAlgn="t"/>
            <a:r>
              <a:rPr lang="en-US" sz="1600" b="1" dirty="0">
                <a:latin typeface="+mn-lt"/>
              </a:rPr>
              <a:t>Optimizes:</a:t>
            </a:r>
            <a:r>
              <a:rPr lang="en-US" sz="1600" dirty="0">
                <a:solidFill>
                  <a:srgbClr val="002060"/>
                </a:solidFill>
                <a:latin typeface="+mn-lt"/>
              </a:rPr>
              <a:t> </a:t>
            </a:r>
          </a:p>
          <a:p>
            <a:pPr lvl="1" fontAlgn="t">
              <a:buFont typeface="Wingdings" panose="05000000000000000000" pitchFamily="2" charset="2"/>
              <a:buChar char="§"/>
            </a:pPr>
            <a:r>
              <a:rPr lang="en-US" sz="1400" b="1" dirty="0">
                <a:solidFill>
                  <a:srgbClr val="C00000"/>
                </a:solidFill>
                <a:latin typeface="+mn-lt"/>
              </a:rPr>
              <a:t>maintenance intervals </a:t>
            </a:r>
            <a:r>
              <a:rPr lang="en-US" sz="1400" u="sng" dirty="0">
                <a:solidFill>
                  <a:srgbClr val="C00000"/>
                </a:solidFill>
                <a:latin typeface="+mn-lt"/>
              </a:rPr>
              <a:t>(better than manufacturer recommendations)</a:t>
            </a:r>
          </a:p>
          <a:p>
            <a:pPr lvl="1"/>
            <a:endParaRPr lang="en-US" sz="1600" dirty="0">
              <a:latin typeface="+mn-lt"/>
            </a:endParaRPr>
          </a:p>
          <a:p>
            <a:endParaRPr lang="en-US" sz="1600" dirty="0">
              <a:latin typeface="+mn-lt"/>
            </a:endParaRPr>
          </a:p>
          <a:p>
            <a:endParaRPr lang="en-US" sz="1600" dirty="0">
              <a:latin typeface="+mn-lt"/>
            </a:endParaRPr>
          </a:p>
        </p:txBody>
      </p:sp>
      <p:sp>
        <p:nvSpPr>
          <p:cNvPr id="4" name="Slide Number Placeholder 3">
            <a:extLst>
              <a:ext uri="{FF2B5EF4-FFF2-40B4-BE49-F238E27FC236}">
                <a16:creationId xmlns:a16="http://schemas.microsoft.com/office/drawing/2014/main" id="{62D9B4C1-04D2-4017-832C-D9D1C8905A4B}"/>
              </a:ext>
            </a:extLst>
          </p:cNvPr>
          <p:cNvSpPr>
            <a:spLocks noGrp="1"/>
          </p:cNvSpPr>
          <p:nvPr>
            <p:ph type="sldNum" sz="quarter" idx="12"/>
          </p:nvPr>
        </p:nvSpPr>
        <p:spPr/>
        <p:txBody>
          <a:bodyPr/>
          <a:lstStyle/>
          <a:p>
            <a:r>
              <a:rPr lang="en-US" dirty="0"/>
              <a:t>5</a:t>
            </a:r>
          </a:p>
        </p:txBody>
      </p:sp>
    </p:spTree>
    <p:extLst>
      <p:ext uri="{BB962C8B-B14F-4D97-AF65-F5344CB8AC3E}">
        <p14:creationId xmlns:p14="http://schemas.microsoft.com/office/powerpoint/2010/main" val="734420340"/>
      </p:ext>
    </p:extLst>
  </p:cSld>
  <p:clrMapOvr>
    <a:masterClrMapping/>
  </p:clrMapOvr>
</p:sld>
</file>

<file path=ppt/theme/theme1.xml><?xml version="1.0" encoding="utf-8"?>
<a:theme xmlns:a="http://schemas.openxmlformats.org/drawingml/2006/main" name="Office Theme">
  <a:themeElements>
    <a:clrScheme name="CTA 1">
      <a:dk1>
        <a:srgbClr val="00204E"/>
      </a:dk1>
      <a:lt1>
        <a:sysClr val="window" lastClr="FFFFFF"/>
      </a:lt1>
      <a:dk2>
        <a:srgbClr val="E00034"/>
      </a:dk2>
      <a:lt2>
        <a:srgbClr val="595959"/>
      </a:lt2>
      <a:accent1>
        <a:srgbClr val="002034"/>
      </a:accent1>
      <a:accent2>
        <a:srgbClr val="E00034"/>
      </a:accent2>
      <a:accent3>
        <a:srgbClr val="0098C3"/>
      </a:accent3>
      <a:accent4>
        <a:srgbClr val="FFFFFF"/>
      </a:accent4>
      <a:accent5>
        <a:srgbClr val="F3E653"/>
      </a:accent5>
      <a:accent6>
        <a:srgbClr val="F79D13"/>
      </a:accent6>
      <a:hlink>
        <a:srgbClr val="0098C3"/>
      </a:hlink>
      <a:folHlink>
        <a:srgbClr val="AB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CEED2E8722D3424D829C842C3F0ABD94" ma:contentTypeVersion="10" ma:contentTypeDescription="Create a new document." ma:contentTypeScope="" ma:versionID="505674f19f4191f5898ea4e078bae496">
  <xsd:schema xmlns:xsd="http://www.w3.org/2001/XMLSchema" xmlns:xs="http://www.w3.org/2001/XMLSchema" xmlns:p="http://schemas.microsoft.com/office/2006/metadata/properties" xmlns:ns2="ce7a6e4b-0f6a-4611-a079-2a9736700155" targetNamespace="http://schemas.microsoft.com/office/2006/metadata/properties" ma:root="true" ma:fieldsID="0a249e5bf2c21b26bfe027346b5d9f05" ns2:_="">
    <xsd:import namespace="ce7a6e4b-0f6a-4611-a079-2a9736700155"/>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7a6e4b-0f6a-4611-a079-2a973670015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Conserver l’ID" ma:description="Conserver l’ID lors de l’ajout."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ce7a6e4b-0f6a-4611-a079-2a9736700155">CTADOC-683-81</_dlc_DocId>
    <_dlc_DocIdUrl xmlns="ce7a6e4b-0f6a-4611-a079-2a9736700155">
      <Url>https://portal.cta-observatory.org/WG/outreach/_layouts/DocIdRedir.aspx?ID=CTADOC-683-81</Url>
      <Description>CTADOC-683-81</Description>
    </_dlc_DocIdUrl>
  </documentManagement>
</p:properties>
</file>

<file path=customXml/itemProps1.xml><?xml version="1.0" encoding="utf-8"?>
<ds:datastoreItem xmlns:ds="http://schemas.openxmlformats.org/officeDocument/2006/customXml" ds:itemID="{DB63613A-6995-43F6-B9ED-6AA5A2F9C32F}">
  <ds:schemaRefs>
    <ds:schemaRef ds:uri="http://schemas.microsoft.com/sharepoint/events"/>
  </ds:schemaRefs>
</ds:datastoreItem>
</file>

<file path=customXml/itemProps2.xml><?xml version="1.0" encoding="utf-8"?>
<ds:datastoreItem xmlns:ds="http://schemas.openxmlformats.org/officeDocument/2006/customXml" ds:itemID="{7ADEB357-81C3-44BA-818D-1D8616AC1A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7a6e4b-0f6a-4611-a079-2a973670015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0CFFFC6-4733-4E4B-9E27-F6FAE7E76064}">
  <ds:schemaRefs>
    <ds:schemaRef ds:uri="http://schemas.microsoft.com/sharepoint/v3/contenttype/forms"/>
  </ds:schemaRefs>
</ds:datastoreItem>
</file>

<file path=customXml/itemProps4.xml><?xml version="1.0" encoding="utf-8"?>
<ds:datastoreItem xmlns:ds="http://schemas.openxmlformats.org/officeDocument/2006/customXml" ds:itemID="{BE9E6A13-6875-4825-8B53-855710543219}">
  <ds:schemaRefs>
    <ds:schemaRef ds:uri="http://schemas.microsoft.com/office/2006/documentManagement/types"/>
    <ds:schemaRef ds:uri="http://www.w3.org/XML/1998/namespace"/>
    <ds:schemaRef ds:uri="http://purl.org/dc/terms/"/>
    <ds:schemaRef ds:uri="http://schemas.openxmlformats.org/package/2006/metadata/core-properties"/>
    <ds:schemaRef ds:uri="http://schemas.microsoft.com/office/infopath/2007/PartnerControls"/>
    <ds:schemaRef ds:uri="http://purl.org/dc/elements/1.1/"/>
    <ds:schemaRef ds:uri="http://purl.org/dc/dcmitype/"/>
    <ds:schemaRef ds:uri="ce7a6e4b-0f6a-4611-a079-2a9736700155"/>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0</TotalTime>
  <Words>1323</Words>
  <Application>Microsoft Office PowerPoint</Application>
  <PresentationFormat>On-screen Show (4:3)</PresentationFormat>
  <Paragraphs>174</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Fira Sans</vt:lpstr>
      <vt:lpstr>Wingdings</vt:lpstr>
      <vt:lpstr>Office Theme</vt:lpstr>
      <vt:lpstr>PowerPoint Presentation</vt:lpstr>
      <vt:lpstr>Agenda:</vt:lpstr>
      <vt:lpstr>RAM Prediction (Lambda Predict)</vt:lpstr>
      <vt:lpstr>RAM Prediction – Assumption for correction</vt:lpstr>
      <vt:lpstr>FMEA</vt:lpstr>
      <vt:lpstr>RPN threshold</vt:lpstr>
      <vt:lpstr>Maintenance Concept philosophy</vt:lpstr>
      <vt:lpstr>Preventive Maintenance (PM)</vt:lpstr>
      <vt:lpstr>Predictive maintenance (PdM) and Condition Monitoring System (CMS)</vt:lpstr>
      <vt:lpstr>Corrective Maintenance (CM)</vt:lpstr>
      <vt:lpstr>First Level Corrective Maintenance (FLCM) &amp; BITE (BIT)</vt:lpstr>
      <vt:lpstr>BITE – Built in Test Equipment</vt:lpstr>
      <vt:lpstr>Second Level Corrective Maintenance (SLCM)</vt:lpstr>
      <vt:lpstr>Third Level Corrective Maintenance (TLCM)</vt:lpstr>
      <vt:lpstr>Design for Maintenance</vt:lpstr>
      <vt:lpstr>Thank You!  Questions?</vt:lpstr>
    </vt:vector>
  </TitlesOfParts>
  <Company>pm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 m</dc:creator>
  <cp:lastModifiedBy>George Pruteanu</cp:lastModifiedBy>
  <cp:revision>319</cp:revision>
  <cp:lastPrinted>2019-02-18T08:27:49Z</cp:lastPrinted>
  <dcterms:created xsi:type="dcterms:W3CDTF">2015-11-08T21:38:01Z</dcterms:created>
  <dcterms:modified xsi:type="dcterms:W3CDTF">2019-07-05T11:02:17Z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0x010100CEED2E8722D3424D829C842C3F0ABD94</vt:lpwstr>
  </property>
  <property fmtid="{D5CDD505-2E9C-101B-9397-08002B2CF9AE}" pid="3" name="_dlc_DocIdItemGuid">
    <vt:lpwstr>ee5cc8ea-ef89-4f4e-ae60-9e9140252d3e</vt:lpwstr>
  </property>
</Properties>
</file>