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66" r:id="rId4"/>
    <p:sldId id="269" r:id="rId5"/>
    <p:sldId id="270" r:id="rId6"/>
    <p:sldId id="286" r:id="rId7"/>
    <p:sldId id="271" r:id="rId8"/>
    <p:sldId id="260" r:id="rId9"/>
    <p:sldId id="261" r:id="rId10"/>
    <p:sldId id="262" r:id="rId11"/>
    <p:sldId id="287" r:id="rId12"/>
    <p:sldId id="289" r:id="rId13"/>
    <p:sldId id="284" r:id="rId14"/>
    <p:sldId id="285" r:id="rId15"/>
    <p:sldId id="290" r:id="rId16"/>
    <p:sldId id="291" r:id="rId17"/>
    <p:sldId id="288" r:id="rId18"/>
    <p:sldId id="264"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45"/>
    <p:restoredTop sz="93625"/>
  </p:normalViewPr>
  <p:slideViewPr>
    <p:cSldViewPr snapToGrid="0" snapToObjects="1">
      <p:cViewPr varScale="1">
        <p:scale>
          <a:sx n="72" d="100"/>
          <a:sy n="72" d="100"/>
        </p:scale>
        <p:origin x="232" y="9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4D9017-2F57-0247-AD63-CF53EC36D36C}" type="datetimeFigureOut">
              <a:rPr lang="en-US" smtClean="0"/>
              <a:t>4/24/19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1DCAC2-6034-604C-9176-816B8F6A382E}" type="slidenum">
              <a:rPr lang="en-US" smtClean="0"/>
              <a:t>‹#›</a:t>
            </a:fld>
            <a:endParaRPr lang="en-US" dirty="0"/>
          </a:p>
        </p:txBody>
      </p:sp>
    </p:spTree>
    <p:extLst>
      <p:ext uri="{BB962C8B-B14F-4D97-AF65-F5344CB8AC3E}">
        <p14:creationId xmlns:p14="http://schemas.microsoft.com/office/powerpoint/2010/main" val="1697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B1DCAC2-6034-604C-9176-816B8F6A382E}" type="slidenum">
              <a:rPr lang="en-US" smtClean="0"/>
              <a:t>9</a:t>
            </a:fld>
            <a:endParaRPr lang="en-US"/>
          </a:p>
        </p:txBody>
      </p:sp>
    </p:spTree>
    <p:extLst>
      <p:ext uri="{BB962C8B-B14F-4D97-AF65-F5344CB8AC3E}">
        <p14:creationId xmlns:p14="http://schemas.microsoft.com/office/powerpoint/2010/main" val="786781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5CD59-9183-2846-8C8D-4725DE0E4C3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537305-9E8E-964C-AB3D-83AFACB766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035B2F-D01A-E247-87EF-9063A0E52264}"/>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5" name="Footer Placeholder 4">
            <a:extLst>
              <a:ext uri="{FF2B5EF4-FFF2-40B4-BE49-F238E27FC236}">
                <a16:creationId xmlns:a16="http://schemas.microsoft.com/office/drawing/2014/main" id="{E3088C5E-DD92-E14C-A2B1-AF1777FBF5D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4FDD88-537E-2948-94DC-E2DAAB3C151C}"/>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4052901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42A17-F921-AD4B-A9C2-CD1BC01D26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1261E7-B97C-974F-BCBE-FA6B05C0BD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78BAA-7C1A-4944-8C28-BFE6B747B6A5}"/>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5" name="Footer Placeholder 4">
            <a:extLst>
              <a:ext uri="{FF2B5EF4-FFF2-40B4-BE49-F238E27FC236}">
                <a16:creationId xmlns:a16="http://schemas.microsoft.com/office/drawing/2014/main" id="{3CEED3FC-C492-0B46-A6BB-FC8646F8CD9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EA69A32-382D-374D-8B81-454398C5EFB3}"/>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2976464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8E6CD4-FC5B-CC4A-BBBD-4CC13CBC39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DBEC81B-9D31-EE45-A545-91D9F5AA3A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83612-706B-3B41-8FB4-517800765343}"/>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5" name="Footer Placeholder 4">
            <a:extLst>
              <a:ext uri="{FF2B5EF4-FFF2-40B4-BE49-F238E27FC236}">
                <a16:creationId xmlns:a16="http://schemas.microsoft.com/office/drawing/2014/main" id="{7F4B0AE7-AD9B-8C43-A3BE-9E1B78AAEB7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313A41-5F3F-E248-9EB3-EFBA522D711B}"/>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184611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5E16-0018-D541-BF76-ED3A7D44E0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42A288-547F-AD40-9EB8-71D867CB653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EC607-D284-6348-AB88-541381296C8D}"/>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5" name="Footer Placeholder 4">
            <a:extLst>
              <a:ext uri="{FF2B5EF4-FFF2-40B4-BE49-F238E27FC236}">
                <a16:creationId xmlns:a16="http://schemas.microsoft.com/office/drawing/2014/main" id="{3B407F0F-FEA0-5C41-A910-2718E1B800F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1BCB07-8A85-3644-9BA0-9C15C20D96FA}"/>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3827125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72167-BAFE-7A4D-A313-8176001F57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67D7A7-C1BB-5746-91B2-27EB6BBCDE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47D6010-0FA3-4F43-BAE7-99F3D017E91D}"/>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5" name="Footer Placeholder 4">
            <a:extLst>
              <a:ext uri="{FF2B5EF4-FFF2-40B4-BE49-F238E27FC236}">
                <a16:creationId xmlns:a16="http://schemas.microsoft.com/office/drawing/2014/main" id="{5F48E367-226B-7540-BD37-226B35B9A6F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D5A13E1-BD18-744D-9C03-C911D9EBFE3D}"/>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3630018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82E9D-853E-8F43-A2F9-D70518413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170EED-925B-7B47-BA96-18D5321F8B5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4D2D20-BFF1-8A4B-900C-7DB03D09304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B5B294-C89F-3E4E-A773-BC2443645C4E}"/>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6" name="Footer Placeholder 5">
            <a:extLst>
              <a:ext uri="{FF2B5EF4-FFF2-40B4-BE49-F238E27FC236}">
                <a16:creationId xmlns:a16="http://schemas.microsoft.com/office/drawing/2014/main" id="{F0A73B86-95F2-4B4C-B9AD-605025EC9A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A4775BC-374D-3449-A3D1-772C42AE272E}"/>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3021247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2A01-2DCA-914B-B459-7AA5FFEC10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346963-8CE1-3B49-B824-C0F9F07353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E5E5140-1E7E-F345-8D88-802FD5C6D28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C6B0A7-F316-4145-940F-91796C017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4446A6-E839-2A4E-BBEB-ACA41C7C28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E3AEE4-358E-DE4B-9B8A-5C62AE1B183E}"/>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8" name="Footer Placeholder 7">
            <a:extLst>
              <a:ext uri="{FF2B5EF4-FFF2-40B4-BE49-F238E27FC236}">
                <a16:creationId xmlns:a16="http://schemas.microsoft.com/office/drawing/2014/main" id="{D20F23E9-B10C-AF45-8E37-C01997985B2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A93D741-F415-3F47-95E8-C45B85E1D2BF}"/>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2123875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0A874-444B-C94C-9814-D9DEBEE3F3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B5CDB-E259-D642-96FA-2DADAB774BB7}"/>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4" name="Footer Placeholder 3">
            <a:extLst>
              <a:ext uri="{FF2B5EF4-FFF2-40B4-BE49-F238E27FC236}">
                <a16:creationId xmlns:a16="http://schemas.microsoft.com/office/drawing/2014/main" id="{ADAB6A57-B8CF-6C46-870C-7AFC5CB44CA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2FE58A-76D2-0C47-986A-DCD13C55ED74}"/>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3385595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399182-0F25-9D40-A4D8-0E511E8B5403}"/>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3" name="Footer Placeholder 2">
            <a:extLst>
              <a:ext uri="{FF2B5EF4-FFF2-40B4-BE49-F238E27FC236}">
                <a16:creationId xmlns:a16="http://schemas.microsoft.com/office/drawing/2014/main" id="{394F70B6-4EE2-464E-AAC7-820555DE2F7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FE10C42-2CFC-9B4F-AE3E-7BCA507E0118}"/>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12391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ACFE5-F569-A048-A7DF-154F8BDBE5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036052-1589-4343-9FDC-C045937C23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06B0258-EF51-DD4D-9BD2-C3FCE1FA6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19AC2EA-0DD0-764C-ACC5-CAA25CC3B46E}"/>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6" name="Footer Placeholder 5">
            <a:extLst>
              <a:ext uri="{FF2B5EF4-FFF2-40B4-BE49-F238E27FC236}">
                <a16:creationId xmlns:a16="http://schemas.microsoft.com/office/drawing/2014/main" id="{BFC37518-1EAE-FA4E-BBB9-9A6C262A4FA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57AD32E-0F3E-0D45-BB00-E23BCEBB38BC}"/>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3661699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76200-A24D-BD4B-9091-CDF8C2A512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535FB1-CAFA-CE49-BF1E-96BBAB2945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3784F00-CFE0-174E-B95E-2C6B69E121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A651AFA-2A38-E441-B8B3-23BD6AE632A7}"/>
              </a:ext>
            </a:extLst>
          </p:cNvPr>
          <p:cNvSpPr>
            <a:spLocks noGrp="1"/>
          </p:cNvSpPr>
          <p:nvPr>
            <p:ph type="dt" sz="half" idx="10"/>
          </p:nvPr>
        </p:nvSpPr>
        <p:spPr/>
        <p:txBody>
          <a:bodyPr/>
          <a:lstStyle/>
          <a:p>
            <a:fld id="{7F624B6F-3A4B-B742-90B4-ECF3E31C03EC}" type="datetimeFigureOut">
              <a:rPr lang="en-US" smtClean="0"/>
              <a:t>4/24/19</a:t>
            </a:fld>
            <a:endParaRPr lang="en-US" dirty="0"/>
          </a:p>
        </p:txBody>
      </p:sp>
      <p:sp>
        <p:nvSpPr>
          <p:cNvPr id="6" name="Footer Placeholder 5">
            <a:extLst>
              <a:ext uri="{FF2B5EF4-FFF2-40B4-BE49-F238E27FC236}">
                <a16:creationId xmlns:a16="http://schemas.microsoft.com/office/drawing/2014/main" id="{F6F04D9F-BE15-F946-8F6D-625B6D3E691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01D1B8E-FA63-564B-8468-958B044BD7C4}"/>
              </a:ext>
            </a:extLst>
          </p:cNvPr>
          <p:cNvSpPr>
            <a:spLocks noGrp="1"/>
          </p:cNvSpPr>
          <p:nvPr>
            <p:ph type="sldNum" sz="quarter" idx="12"/>
          </p:nvPr>
        </p:nvSpPr>
        <p:spPr/>
        <p:txBody>
          <a:bodyPr/>
          <a:lstStyle/>
          <a:p>
            <a:fld id="{6106A6F1-C3D4-EC4D-BC6D-3FBC1CCF1B05}" type="slidenum">
              <a:rPr lang="en-US" smtClean="0"/>
              <a:t>‹#›</a:t>
            </a:fld>
            <a:endParaRPr lang="en-US" dirty="0"/>
          </a:p>
        </p:txBody>
      </p:sp>
    </p:spTree>
    <p:extLst>
      <p:ext uri="{BB962C8B-B14F-4D97-AF65-F5344CB8AC3E}">
        <p14:creationId xmlns:p14="http://schemas.microsoft.com/office/powerpoint/2010/main" val="41977071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41E1DF-BE66-1743-9C2E-8978A9AA6C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19B03F-2A0B-B041-AA14-7F20E9D03C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854292-9FDF-CC49-927A-18AB8ED57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24B6F-3A4B-B742-90B4-ECF3E31C03EC}" type="datetimeFigureOut">
              <a:rPr lang="en-US" smtClean="0"/>
              <a:t>4/24/19</a:t>
            </a:fld>
            <a:endParaRPr lang="en-US" dirty="0"/>
          </a:p>
        </p:txBody>
      </p:sp>
      <p:sp>
        <p:nvSpPr>
          <p:cNvPr id="5" name="Footer Placeholder 4">
            <a:extLst>
              <a:ext uri="{FF2B5EF4-FFF2-40B4-BE49-F238E27FC236}">
                <a16:creationId xmlns:a16="http://schemas.microsoft.com/office/drawing/2014/main" id="{ABE09EF7-4543-AC4E-8FAB-F18929A729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C595032-13D1-494F-8E3F-029FBE21DD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06A6F1-C3D4-EC4D-BC6D-3FBC1CCF1B05}" type="slidenum">
              <a:rPr lang="en-US" smtClean="0"/>
              <a:t>‹#›</a:t>
            </a:fld>
            <a:endParaRPr lang="en-US" dirty="0"/>
          </a:p>
        </p:txBody>
      </p:sp>
    </p:spTree>
    <p:extLst>
      <p:ext uri="{BB962C8B-B14F-4D97-AF65-F5344CB8AC3E}">
        <p14:creationId xmlns:p14="http://schemas.microsoft.com/office/powerpoint/2010/main" val="29569268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xml"/><Relationship Id="rId4" Type="http://schemas.openxmlformats.org/officeDocument/2006/relationships/image" Target="../media/image38.tiff"/></Relationships>
</file>

<file path=ppt/slides/_rels/slide11.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xml"/><Relationship Id="rId4" Type="http://schemas.openxmlformats.org/officeDocument/2006/relationships/image" Target="../media/image41.emf"/></Relationships>
</file>

<file path=ppt/slides/_rels/slide1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tiff"/><Relationship Id="rId1" Type="http://schemas.openxmlformats.org/officeDocument/2006/relationships/slideLayout" Target="../slideLayouts/slideLayout1.xml"/><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emf"/><Relationship Id="rId1" Type="http://schemas.openxmlformats.org/officeDocument/2006/relationships/slideLayout" Target="../slideLayouts/slideLayout1.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s>
</file>

<file path=ppt/slides/_rels/slide1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emf"/><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emf"/><Relationship Id="rId2" Type="http://schemas.openxmlformats.org/officeDocument/2006/relationships/image" Target="../media/image5.emf"/><Relationship Id="rId1" Type="http://schemas.openxmlformats.org/officeDocument/2006/relationships/slideLayout" Target="../slideLayouts/slideLayout1.xml"/><Relationship Id="rId6" Type="http://schemas.openxmlformats.org/officeDocument/2006/relationships/image" Target="../media/image9.tiff"/><Relationship Id="rId5" Type="http://schemas.openxmlformats.org/officeDocument/2006/relationships/image" Target="../media/image8.em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tiff"/><Relationship Id="rId1" Type="http://schemas.openxmlformats.org/officeDocument/2006/relationships/slideLayout" Target="../slideLayouts/slideLayout1.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7" Type="http://schemas.openxmlformats.org/officeDocument/2006/relationships/image" Target="../media/image21.png"/><Relationship Id="rId2" Type="http://schemas.openxmlformats.org/officeDocument/2006/relationships/image" Target="../media/image16.emf"/><Relationship Id="rId1" Type="http://schemas.openxmlformats.org/officeDocument/2006/relationships/slideLayout" Target="../slideLayouts/slideLayout1.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tiff"/><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tiff"/><Relationship Id="rId7" Type="http://schemas.openxmlformats.org/officeDocument/2006/relationships/image" Target="../media/image32.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1.tiff"/><Relationship Id="rId5" Type="http://schemas.openxmlformats.org/officeDocument/2006/relationships/image" Target="../media/image30.tiff"/><Relationship Id="rId10" Type="http://schemas.openxmlformats.org/officeDocument/2006/relationships/image" Target="../media/image35.emf"/><Relationship Id="rId4" Type="http://schemas.openxmlformats.org/officeDocument/2006/relationships/image" Target="../media/image29.tiff"/><Relationship Id="rId9" Type="http://schemas.openxmlformats.org/officeDocument/2006/relationships/image" Target="../media/image3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8406C-B4BF-9E4A-85E6-CE237AD153C3}"/>
              </a:ext>
            </a:extLst>
          </p:cNvPr>
          <p:cNvSpPr>
            <a:spLocks noGrp="1"/>
          </p:cNvSpPr>
          <p:nvPr>
            <p:ph type="ctrTitle"/>
          </p:nvPr>
        </p:nvSpPr>
        <p:spPr>
          <a:xfrm>
            <a:off x="1524000" y="232026"/>
            <a:ext cx="9144000" cy="2387600"/>
          </a:xfrm>
        </p:spPr>
        <p:txBody>
          <a:bodyPr>
            <a:normAutofit fontScale="90000"/>
          </a:bodyPr>
          <a:lstStyle/>
          <a:p>
            <a:br>
              <a:rPr lang="en-US" dirty="0"/>
            </a:br>
            <a:br>
              <a:rPr lang="en-US" dirty="0"/>
            </a:br>
            <a:br>
              <a:rPr lang="en-US" dirty="0"/>
            </a:br>
            <a:br>
              <a:rPr lang="en-US" dirty="0"/>
            </a:br>
            <a:r>
              <a:rPr lang="en-US" dirty="0">
                <a:solidFill>
                  <a:srgbClr val="C00000"/>
                </a:solidFill>
              </a:rPr>
              <a:t>Electroweak monopoles and prospects of their detection</a:t>
            </a:r>
            <a:br>
              <a:rPr lang="en-US" dirty="0">
                <a:solidFill>
                  <a:srgbClr val="C00000"/>
                </a:solidFill>
              </a:rPr>
            </a:br>
            <a:endParaRPr lang="en-US" dirty="0">
              <a:solidFill>
                <a:srgbClr val="C00000"/>
              </a:solidFill>
            </a:endParaRPr>
          </a:p>
        </p:txBody>
      </p:sp>
      <p:sp>
        <p:nvSpPr>
          <p:cNvPr id="3" name="Subtitle 2">
            <a:extLst>
              <a:ext uri="{FF2B5EF4-FFF2-40B4-BE49-F238E27FC236}">
                <a16:creationId xmlns:a16="http://schemas.microsoft.com/office/drawing/2014/main" id="{64F9C1F3-9D17-AA4E-ABEB-BC2836C643AD}"/>
              </a:ext>
            </a:extLst>
          </p:cNvPr>
          <p:cNvSpPr>
            <a:spLocks noGrp="1"/>
          </p:cNvSpPr>
          <p:nvPr>
            <p:ph type="subTitle" idx="1"/>
          </p:nvPr>
        </p:nvSpPr>
        <p:spPr>
          <a:xfrm>
            <a:off x="1524000" y="2771858"/>
            <a:ext cx="9144000" cy="3854115"/>
          </a:xfrm>
        </p:spPr>
        <p:txBody>
          <a:bodyPr>
            <a:noAutofit/>
          </a:bodyPr>
          <a:lstStyle/>
          <a:p>
            <a:r>
              <a:rPr lang="en-US" sz="2800" dirty="0" err="1">
                <a:latin typeface="+mj-lt"/>
              </a:rPr>
              <a:t>Archil</a:t>
            </a:r>
            <a:r>
              <a:rPr lang="en-US" sz="2800">
                <a:latin typeface="+mj-lt"/>
              </a:rPr>
              <a:t> </a:t>
            </a:r>
            <a:r>
              <a:rPr lang="en-US" sz="2800" err="1">
                <a:latin typeface="+mj-lt"/>
              </a:rPr>
              <a:t>Kobakhidze</a:t>
            </a:r>
            <a:endParaRPr lang="en-US" sz="2800">
              <a:latin typeface="+mj-lt"/>
            </a:endParaRPr>
          </a:p>
          <a:p>
            <a:endParaRPr lang="en-US" sz="2800">
              <a:solidFill>
                <a:srgbClr val="002060"/>
              </a:solidFill>
              <a:latin typeface="+mj-lt"/>
            </a:endParaRPr>
          </a:p>
          <a:p>
            <a:endParaRPr lang="en-US" sz="2800">
              <a:solidFill>
                <a:srgbClr val="002060"/>
              </a:solidFill>
              <a:latin typeface="+mj-lt"/>
            </a:endParaRPr>
          </a:p>
          <a:p>
            <a:endParaRPr lang="en-US" sz="2800">
              <a:solidFill>
                <a:srgbClr val="002060"/>
              </a:solidFill>
            </a:endParaRPr>
          </a:p>
          <a:p>
            <a:endParaRPr lang="en-US" sz="2800">
              <a:solidFill>
                <a:srgbClr val="002060"/>
              </a:solidFill>
            </a:endParaRPr>
          </a:p>
          <a:p>
            <a:endParaRPr lang="en-US">
              <a:latin typeface="+mj-lt"/>
            </a:endParaRPr>
          </a:p>
          <a:p>
            <a:r>
              <a:rPr lang="en-US">
                <a:latin typeface="+mj-lt"/>
              </a:rPr>
              <a:t>CTA-Australia: Consortium Workshop 8</a:t>
            </a:r>
          </a:p>
          <a:p>
            <a:r>
              <a:rPr lang="en-US">
                <a:latin typeface="+mj-lt"/>
              </a:rPr>
              <a:t>University of Sydney, 23-24 April 2019 </a:t>
            </a:r>
          </a:p>
        </p:txBody>
      </p:sp>
      <p:pic>
        <p:nvPicPr>
          <p:cNvPr id="4" name="Picture 4">
            <a:extLst>
              <a:ext uri="{FF2B5EF4-FFF2-40B4-BE49-F238E27FC236}">
                <a16:creationId xmlns:a16="http://schemas.microsoft.com/office/drawing/2014/main" id="{0413A450-82A7-DB42-878E-974E2638A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2231" y="3315377"/>
            <a:ext cx="3513137" cy="9080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1713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6801862"/>
          </a:xfrm>
          <a:prstGeom prst="rect">
            <a:avLst/>
          </a:prstGeom>
          <a:noFill/>
        </p:spPr>
        <p:txBody>
          <a:bodyPr wrap="square" rtlCol="0">
            <a:spAutoFit/>
          </a:bodyPr>
          <a:lstStyle/>
          <a:p>
            <a:r>
              <a:rPr lang="en-US" sz="2800">
                <a:solidFill>
                  <a:srgbClr val="C00000"/>
                </a:solidFill>
                <a:latin typeface="+mj-lt"/>
              </a:rPr>
              <a:t>The electroweak monopole</a:t>
            </a:r>
          </a:p>
          <a:p>
            <a:endParaRPr lang="en-US" sz="2400">
              <a:solidFill>
                <a:srgbClr val="C00000"/>
              </a:solidFill>
              <a:latin typeface="+mj-lt"/>
            </a:endParaRPr>
          </a:p>
          <a:p>
            <a:pPr marL="342900" indent="-342900">
              <a:buFontTx/>
              <a:buChar char="-"/>
            </a:pPr>
            <a:r>
              <a:rPr lang="en-US" sz="2400">
                <a:latin typeface="+mj-lt"/>
              </a:rPr>
              <a:t>Considering, two monopole solutions on the whole space (with opposite magnetic charges), one gets monopole-</a:t>
            </a:r>
            <a:r>
              <a:rPr lang="en-US" sz="2400" err="1">
                <a:latin typeface="+mj-lt"/>
              </a:rPr>
              <a:t>antimonopole</a:t>
            </a:r>
            <a:r>
              <a:rPr lang="en-US" sz="2400">
                <a:latin typeface="+mj-lt"/>
              </a:rPr>
              <a:t> bound state, which actually is a </a:t>
            </a:r>
            <a:r>
              <a:rPr lang="en-US" sz="2400" err="1">
                <a:latin typeface="+mj-lt"/>
              </a:rPr>
              <a:t>sphaleron</a:t>
            </a:r>
            <a:r>
              <a:rPr lang="en-US" sz="2400">
                <a:latin typeface="+mj-lt"/>
              </a:rPr>
              <a:t>!</a:t>
            </a:r>
          </a:p>
          <a:p>
            <a:r>
              <a:rPr lang="en-US" sz="2400">
                <a:latin typeface="+mj-lt"/>
              </a:rPr>
              <a:t> </a:t>
            </a:r>
          </a:p>
          <a:p>
            <a:pPr marL="342900" indent="-342900">
              <a:buFontTx/>
              <a:buChar char="-"/>
            </a:pPr>
            <a:r>
              <a:rPr lang="en-US" sz="2400">
                <a:latin typeface="+mj-lt"/>
              </a:rPr>
              <a:t>Monopole – particle scattering is known unsuppressed (</a:t>
            </a:r>
            <a:r>
              <a:rPr lang="en-US" sz="2400" err="1">
                <a:solidFill>
                  <a:schemeClr val="accent6">
                    <a:lumMod val="50000"/>
                  </a:schemeClr>
                </a:solidFill>
                <a:latin typeface="+mj-lt"/>
              </a:rPr>
              <a:t>Rubakov</a:t>
            </a:r>
            <a:r>
              <a:rPr lang="en-US" sz="2400">
                <a:solidFill>
                  <a:schemeClr val="accent6">
                    <a:lumMod val="50000"/>
                  </a:schemeClr>
                </a:solidFill>
                <a:latin typeface="+mj-lt"/>
              </a:rPr>
              <a:t> 81’; Callan 82’</a:t>
            </a:r>
            <a:r>
              <a:rPr lang="en-US" sz="2400">
                <a:latin typeface="+mj-lt"/>
              </a:rPr>
              <a:t>). By crossing symmetry the process of production of monopole-</a:t>
            </a:r>
            <a:r>
              <a:rPr lang="en-US" sz="2400" err="1">
                <a:latin typeface="+mj-lt"/>
              </a:rPr>
              <a:t>antimonopole</a:t>
            </a:r>
            <a:r>
              <a:rPr lang="en-US" sz="2400">
                <a:latin typeface="+mj-lt"/>
              </a:rPr>
              <a:t> pair in two-particle collision must not be suppressed either. Monopole-</a:t>
            </a:r>
            <a:r>
              <a:rPr lang="en-US" sz="2400" err="1">
                <a:latin typeface="+mj-lt"/>
              </a:rPr>
              <a:t>antimonopole</a:t>
            </a:r>
            <a:r>
              <a:rPr lang="en-US" sz="2400">
                <a:latin typeface="+mj-lt"/>
              </a:rPr>
              <a:t> pair then can form </a:t>
            </a:r>
            <a:r>
              <a:rPr lang="en-US" sz="2400" err="1">
                <a:latin typeface="+mj-lt"/>
              </a:rPr>
              <a:t>sphaleron</a:t>
            </a:r>
            <a:r>
              <a:rPr lang="en-US" sz="2400">
                <a:latin typeface="+mj-lt"/>
              </a:rPr>
              <a:t>:</a:t>
            </a: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r>
              <a:rPr lang="en-US" sz="2400">
                <a:latin typeface="+mj-lt"/>
              </a:rPr>
              <a:t>EW monopoles inevitably introduce new CP violating phase (</a:t>
            </a:r>
            <a:r>
              <a:rPr lang="en-US" sz="2400">
                <a:solidFill>
                  <a:schemeClr val="accent6">
                    <a:lumMod val="50000"/>
                  </a:schemeClr>
                </a:solidFill>
                <a:latin typeface="+mj-lt"/>
              </a:rPr>
              <a:t>Witten effect</a:t>
            </a:r>
            <a:r>
              <a:rPr lang="en-US" sz="2400">
                <a:latin typeface="+mj-lt"/>
              </a:rPr>
              <a:t>):</a:t>
            </a:r>
          </a:p>
          <a:p>
            <a:pPr marL="342900" indent="-342900">
              <a:buFontTx/>
              <a:buChar char="-"/>
            </a:pPr>
            <a:endParaRPr lang="en-US" sz="2400">
              <a:latin typeface="+mj-lt"/>
            </a:endParaRPr>
          </a:p>
          <a:p>
            <a:r>
              <a:rPr lang="en-US" sz="2400">
                <a:latin typeface="+mj-lt"/>
              </a:rPr>
              <a:t>                                                                                 ==&gt;                                   , ,</a:t>
            </a:r>
          </a:p>
          <a:p>
            <a:endParaRPr lang="en-US" sz="2400">
              <a:latin typeface="+mj-lt"/>
            </a:endParaRPr>
          </a:p>
          <a:p>
            <a:pPr marL="342900" indent="-342900">
              <a:buFont typeface="System Font Regular"/>
              <a:buChar char="-"/>
            </a:pPr>
            <a:r>
              <a:rPr lang="en-US" sz="2400">
                <a:latin typeface="+mj-lt"/>
              </a:rPr>
              <a:t>Contribute to EDM of known particles</a:t>
            </a:r>
          </a:p>
          <a:p>
            <a:pPr marL="342900" indent="-342900">
              <a:buFont typeface="System Font Regular"/>
              <a:buChar char="-"/>
            </a:pPr>
            <a:r>
              <a:rPr lang="en-US" sz="2400">
                <a:latin typeface="+mj-lt"/>
              </a:rPr>
              <a:t>Successful electroweak </a:t>
            </a:r>
            <a:r>
              <a:rPr lang="en-US" sz="2400" err="1">
                <a:latin typeface="+mj-lt"/>
              </a:rPr>
              <a:t>baryogenesis</a:t>
            </a:r>
            <a:r>
              <a:rPr lang="en-US" sz="2400">
                <a:latin typeface="+mj-lt"/>
              </a:rPr>
              <a:t> scenario </a:t>
            </a:r>
            <a:r>
              <a:rPr lang="en-US" sz="2400">
                <a:solidFill>
                  <a:schemeClr val="accent6">
                    <a:lumMod val="50000"/>
                  </a:schemeClr>
                </a:solidFill>
                <a:latin typeface="+mj-lt"/>
              </a:rPr>
              <a:t>[</a:t>
            </a:r>
            <a:r>
              <a:rPr lang="en-US" sz="2400" err="1">
                <a:solidFill>
                  <a:schemeClr val="accent6">
                    <a:lumMod val="50000"/>
                  </a:schemeClr>
                </a:solidFill>
                <a:latin typeface="+mj-lt"/>
              </a:rPr>
              <a:t>Arunasalam</a:t>
            </a:r>
            <a:r>
              <a:rPr lang="en-US" sz="2400">
                <a:solidFill>
                  <a:schemeClr val="accent6">
                    <a:lumMod val="50000"/>
                  </a:schemeClr>
                </a:solidFill>
                <a:latin typeface="+mj-lt"/>
              </a:rPr>
              <a:t> and AK, 17’]</a:t>
            </a:r>
          </a:p>
          <a:p>
            <a:pPr marL="342900" indent="-342900">
              <a:buFontTx/>
              <a:buChar char="-"/>
            </a:pPr>
            <a:endParaRPr lang="en-US" sz="2400">
              <a:latin typeface="+mj-lt"/>
            </a:endParaRPr>
          </a:p>
        </p:txBody>
      </p:sp>
      <p:sp>
        <p:nvSpPr>
          <p:cNvPr id="3" name="TextBox 2">
            <a:extLst>
              <a:ext uri="{FF2B5EF4-FFF2-40B4-BE49-F238E27FC236}">
                <a16:creationId xmlns:a16="http://schemas.microsoft.com/office/drawing/2014/main" id="{34AF8B52-322F-D940-81F4-A195CABCFBFC}"/>
              </a:ext>
            </a:extLst>
          </p:cNvPr>
          <p:cNvSpPr txBox="1"/>
          <p:nvPr/>
        </p:nvSpPr>
        <p:spPr>
          <a:xfrm>
            <a:off x="3603971" y="3429000"/>
            <a:ext cx="5766322" cy="461665"/>
          </a:xfrm>
          <a:prstGeom prst="rect">
            <a:avLst/>
          </a:prstGeom>
          <a:noFill/>
        </p:spPr>
        <p:txBody>
          <a:bodyPr wrap="none" rtlCol="0">
            <a:spAutoFit/>
          </a:bodyPr>
          <a:lstStyle/>
          <a:p>
            <a:r>
              <a:rPr lang="en-US" sz="2400">
                <a:latin typeface="+mj-lt"/>
              </a:rPr>
              <a:t>q + q -&gt; M + M</a:t>
            </a:r>
            <a:r>
              <a:rPr lang="en-US" sz="2400" baseline="30000">
                <a:latin typeface="+mj-lt"/>
              </a:rPr>
              <a:t>c </a:t>
            </a:r>
            <a:r>
              <a:rPr lang="en-US" sz="2400">
                <a:latin typeface="+mj-lt"/>
              </a:rPr>
              <a:t>-&gt; 7q</a:t>
            </a:r>
            <a:r>
              <a:rPr lang="en-US" sz="2400" baseline="30000">
                <a:latin typeface="+mj-lt"/>
              </a:rPr>
              <a:t>c </a:t>
            </a:r>
            <a:r>
              <a:rPr lang="en-US" sz="2400">
                <a:latin typeface="+mj-lt"/>
              </a:rPr>
              <a:t>+ 3l</a:t>
            </a:r>
            <a:r>
              <a:rPr lang="en-US" sz="2400" baseline="30000">
                <a:latin typeface="+mj-lt"/>
              </a:rPr>
              <a:t>c </a:t>
            </a:r>
            <a:r>
              <a:rPr lang="en-US" sz="2400">
                <a:latin typeface="+mj-lt"/>
              </a:rPr>
              <a:t>+ </a:t>
            </a:r>
            <a:r>
              <a:rPr lang="en-US" sz="2400" err="1">
                <a:latin typeface="+mj-lt"/>
              </a:rPr>
              <a:t>n</a:t>
            </a:r>
            <a:r>
              <a:rPr lang="en-US" sz="2400" baseline="-25000" err="1">
                <a:latin typeface="+mj-lt"/>
              </a:rPr>
              <a:t>W</a:t>
            </a:r>
            <a:r>
              <a:rPr lang="en-US" sz="2400" err="1">
                <a:latin typeface="+mj-lt"/>
              </a:rPr>
              <a:t>W</a:t>
            </a:r>
            <a:r>
              <a:rPr lang="en-US" sz="2400">
                <a:latin typeface="+mj-lt"/>
              </a:rPr>
              <a:t> + </a:t>
            </a:r>
            <a:r>
              <a:rPr lang="en-US" sz="2400" err="1">
                <a:latin typeface="+mj-lt"/>
              </a:rPr>
              <a:t>n</a:t>
            </a:r>
            <a:r>
              <a:rPr lang="en-US" sz="2400" baseline="-25000" err="1">
                <a:latin typeface="+mj-lt"/>
              </a:rPr>
              <a:t>Z</a:t>
            </a:r>
            <a:r>
              <a:rPr lang="en-US" sz="2400" err="1">
                <a:latin typeface="+mj-lt"/>
              </a:rPr>
              <a:t>Z</a:t>
            </a:r>
            <a:r>
              <a:rPr lang="en-US" sz="2400">
                <a:latin typeface="+mj-lt"/>
              </a:rPr>
              <a:t> + </a:t>
            </a:r>
            <a:r>
              <a:rPr lang="en-US" sz="2400" err="1">
                <a:latin typeface="+mj-lt"/>
              </a:rPr>
              <a:t>n</a:t>
            </a:r>
            <a:r>
              <a:rPr lang="en-US" sz="2400" baseline="-25000" err="1">
                <a:latin typeface="+mj-lt"/>
              </a:rPr>
              <a:t>H</a:t>
            </a:r>
            <a:r>
              <a:rPr lang="en-US" sz="2400" err="1">
                <a:latin typeface="+mj-lt"/>
              </a:rPr>
              <a:t>H</a:t>
            </a:r>
            <a:endParaRPr lang="en-US" sz="2400">
              <a:latin typeface="+mj-lt"/>
            </a:endParaRPr>
          </a:p>
        </p:txBody>
      </p:sp>
      <p:pic>
        <p:nvPicPr>
          <p:cNvPr id="4" name="Picture 3">
            <a:extLst>
              <a:ext uri="{FF2B5EF4-FFF2-40B4-BE49-F238E27FC236}">
                <a16:creationId xmlns:a16="http://schemas.microsoft.com/office/drawing/2014/main" id="{D7D76319-DCD0-F541-AE8A-592E3887E12C}"/>
              </a:ext>
            </a:extLst>
          </p:cNvPr>
          <p:cNvPicPr>
            <a:picLocks noChangeAspect="1"/>
          </p:cNvPicPr>
          <p:nvPr/>
        </p:nvPicPr>
        <p:blipFill>
          <a:blip r:embed="rId2"/>
          <a:stretch>
            <a:fillRect/>
          </a:stretch>
        </p:blipFill>
        <p:spPr>
          <a:xfrm>
            <a:off x="1786729" y="4840636"/>
            <a:ext cx="3905734" cy="650956"/>
          </a:xfrm>
          <a:prstGeom prst="rect">
            <a:avLst/>
          </a:prstGeom>
        </p:spPr>
      </p:pic>
      <p:pic>
        <p:nvPicPr>
          <p:cNvPr id="5" name="Picture 4">
            <a:extLst>
              <a:ext uri="{FF2B5EF4-FFF2-40B4-BE49-F238E27FC236}">
                <a16:creationId xmlns:a16="http://schemas.microsoft.com/office/drawing/2014/main" id="{7213FF51-272D-A64C-B443-0D783C320D7B}"/>
              </a:ext>
            </a:extLst>
          </p:cNvPr>
          <p:cNvPicPr>
            <a:picLocks noChangeAspect="1"/>
          </p:cNvPicPr>
          <p:nvPr/>
        </p:nvPicPr>
        <p:blipFill>
          <a:blip r:embed="rId3"/>
          <a:stretch>
            <a:fillRect/>
          </a:stretch>
        </p:blipFill>
        <p:spPr>
          <a:xfrm>
            <a:off x="6345786" y="4867164"/>
            <a:ext cx="2373211" cy="641812"/>
          </a:xfrm>
          <a:prstGeom prst="rect">
            <a:avLst/>
          </a:prstGeom>
        </p:spPr>
      </p:pic>
      <p:pic>
        <p:nvPicPr>
          <p:cNvPr id="9" name="Picture 8">
            <a:extLst>
              <a:ext uri="{FF2B5EF4-FFF2-40B4-BE49-F238E27FC236}">
                <a16:creationId xmlns:a16="http://schemas.microsoft.com/office/drawing/2014/main" id="{468BB937-1EE6-A947-859C-18CF7F50ECEA}"/>
              </a:ext>
            </a:extLst>
          </p:cNvPr>
          <p:cNvPicPr>
            <a:picLocks noChangeAspect="1"/>
          </p:cNvPicPr>
          <p:nvPr/>
        </p:nvPicPr>
        <p:blipFill>
          <a:blip r:embed="rId4"/>
          <a:stretch>
            <a:fillRect/>
          </a:stretch>
        </p:blipFill>
        <p:spPr>
          <a:xfrm>
            <a:off x="9055011" y="5032382"/>
            <a:ext cx="1697686" cy="459210"/>
          </a:xfrm>
          <a:prstGeom prst="rect">
            <a:avLst/>
          </a:prstGeom>
        </p:spPr>
      </p:pic>
    </p:spTree>
    <p:extLst>
      <p:ext uri="{BB962C8B-B14F-4D97-AF65-F5344CB8AC3E}">
        <p14:creationId xmlns:p14="http://schemas.microsoft.com/office/powerpoint/2010/main" val="1384355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6863417"/>
          </a:xfrm>
          <a:prstGeom prst="rect">
            <a:avLst/>
          </a:prstGeom>
          <a:noFill/>
        </p:spPr>
        <p:txBody>
          <a:bodyPr wrap="square" rtlCol="0">
            <a:spAutoFit/>
          </a:bodyPr>
          <a:lstStyle/>
          <a:p>
            <a:r>
              <a:rPr lang="en-US" sz="2800">
                <a:solidFill>
                  <a:srgbClr val="C00000"/>
                </a:solidFill>
                <a:latin typeface="+mj-lt"/>
              </a:rPr>
              <a:t>The electroweak monopole</a:t>
            </a:r>
          </a:p>
          <a:p>
            <a:endParaRPr lang="en-US" sz="2800">
              <a:solidFill>
                <a:srgbClr val="C00000"/>
              </a:solidFill>
              <a:latin typeface="+mj-lt"/>
            </a:endParaRPr>
          </a:p>
          <a:p>
            <a:pPr marL="342900" indent="-342900">
              <a:buFontTx/>
              <a:buChar char="-"/>
            </a:pPr>
            <a:r>
              <a:rPr lang="en-US" sz="2400">
                <a:latin typeface="+mj-lt"/>
              </a:rPr>
              <a:t>The mass of EW monopoles is divergent. Within the string theory inspired Born-</a:t>
            </a:r>
            <a:r>
              <a:rPr lang="en-US" sz="2400" err="1">
                <a:latin typeface="+mj-lt"/>
              </a:rPr>
              <a:t>Infeld</a:t>
            </a:r>
            <a:r>
              <a:rPr lang="en-US" sz="2400">
                <a:latin typeface="+mj-lt"/>
              </a:rPr>
              <a:t>-type extension of the Standard Model </a:t>
            </a:r>
            <a:r>
              <a:rPr lang="en-US" sz="2400">
                <a:solidFill>
                  <a:schemeClr val="accent6">
                    <a:lumMod val="50000"/>
                  </a:schemeClr>
                </a:solidFill>
                <a:latin typeface="+mj-lt"/>
              </a:rPr>
              <a:t>[</a:t>
            </a:r>
            <a:r>
              <a:rPr lang="en-US" sz="2400" err="1">
                <a:solidFill>
                  <a:schemeClr val="accent6">
                    <a:lumMod val="50000"/>
                  </a:schemeClr>
                </a:solidFill>
                <a:latin typeface="+mj-lt"/>
              </a:rPr>
              <a:t>Arunasalam</a:t>
            </a:r>
            <a:r>
              <a:rPr lang="en-US" sz="2400">
                <a:solidFill>
                  <a:schemeClr val="accent6">
                    <a:lumMod val="50000"/>
                  </a:schemeClr>
                </a:solidFill>
                <a:latin typeface="+mj-lt"/>
              </a:rPr>
              <a:t>, AK, 17’]</a:t>
            </a:r>
            <a:r>
              <a:rPr lang="en-US" sz="2400">
                <a:latin typeface="+mj-lt"/>
              </a:rPr>
              <a:t>:</a:t>
            </a: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r>
              <a:rPr lang="en-US" sz="2400">
                <a:latin typeface="+mj-lt"/>
              </a:rPr>
              <a:t>PVLAS </a:t>
            </a:r>
            <a:r>
              <a:rPr lang="en-AU" sz="2400">
                <a:latin typeface="+mj-lt"/>
              </a:rPr>
              <a:t>measurements of nonlinearity in light propagation:</a:t>
            </a:r>
          </a:p>
          <a:p>
            <a:pPr marL="342900" indent="-342900">
              <a:buFontTx/>
              <a:buChar char="-"/>
            </a:pPr>
            <a:endParaRPr lang="en-AU" sz="2400">
              <a:latin typeface="+mj-lt"/>
            </a:endParaRPr>
          </a:p>
          <a:p>
            <a:endParaRPr lang="en-AU" sz="2400">
              <a:latin typeface="+mj-lt"/>
            </a:endParaRPr>
          </a:p>
          <a:p>
            <a:pPr marL="342900" indent="-342900">
              <a:buFontTx/>
              <a:buChar char="-"/>
            </a:pPr>
            <a:r>
              <a:rPr lang="en-AU" sz="2400">
                <a:latin typeface="+mj-lt"/>
              </a:rPr>
              <a:t>Constraints from the light-by-light scattering data extracted from heavy ion collisions at LHC:</a:t>
            </a:r>
          </a:p>
          <a:p>
            <a:pPr marL="342900" indent="-342900">
              <a:buFontTx/>
              <a:buChar char="-"/>
            </a:pPr>
            <a:endParaRPr lang="en-AU" sz="2400">
              <a:latin typeface="+mj-lt"/>
            </a:endParaRPr>
          </a:p>
          <a:p>
            <a:pPr marL="342900" indent="-342900">
              <a:buFontTx/>
              <a:buChar char="-"/>
            </a:pPr>
            <a:endParaRPr lang="en-AU" sz="2400">
              <a:latin typeface="+mj-lt"/>
            </a:endParaRPr>
          </a:p>
          <a:p>
            <a:pPr marL="342900" indent="-342900">
              <a:buFontTx/>
              <a:buChar char="-"/>
            </a:pPr>
            <a:r>
              <a:rPr lang="en-AU" sz="2400">
                <a:latin typeface="+mj-lt"/>
              </a:rPr>
              <a:t>LHC is not capable to produce EW monopoles. Higher energy collider or search in cosmic rays!</a:t>
            </a:r>
          </a:p>
          <a:p>
            <a:pPr marL="342900" indent="-342900">
              <a:buFontTx/>
              <a:buChar char="-"/>
            </a:pPr>
            <a:endParaRPr lang="en-AU" sz="2400">
              <a:latin typeface="+mj-lt"/>
            </a:endParaRPr>
          </a:p>
          <a:p>
            <a:pPr marL="342900" indent="-342900">
              <a:buFontTx/>
              <a:buChar char="-"/>
            </a:pPr>
            <a:r>
              <a:rPr lang="en-AU" sz="2400">
                <a:latin typeface="+mj-lt"/>
              </a:rPr>
              <a:t>‘Sweet spot’ value for EW monopole mass </a:t>
            </a:r>
            <a:r>
              <a:rPr lang="en-US" sz="2400">
                <a:latin typeface="+mj-lt"/>
              </a:rPr>
              <a:t>~ 10</a:t>
            </a:r>
            <a:r>
              <a:rPr lang="en-US" sz="2400" baseline="30000">
                <a:latin typeface="+mj-lt"/>
              </a:rPr>
              <a:t>7</a:t>
            </a:r>
            <a:r>
              <a:rPr lang="en-US" sz="2400">
                <a:latin typeface="+mj-lt"/>
              </a:rPr>
              <a:t> GeV (</a:t>
            </a:r>
            <a:r>
              <a:rPr lang="en-US" sz="2400" err="1">
                <a:latin typeface="+mj-lt"/>
              </a:rPr>
              <a:t>baryogenesis</a:t>
            </a:r>
            <a:r>
              <a:rPr lang="en-US" sz="2400">
                <a:latin typeface="+mj-lt"/>
              </a:rPr>
              <a:t>)</a:t>
            </a:r>
            <a:endParaRPr lang="en-US" sz="2400">
              <a:solidFill>
                <a:srgbClr val="C00000"/>
              </a:solidFill>
              <a:latin typeface="+mj-lt"/>
            </a:endParaRPr>
          </a:p>
          <a:p>
            <a:r>
              <a:rPr lang="en-US" sz="2400">
                <a:latin typeface="+mj-lt"/>
              </a:rPr>
              <a:t> </a:t>
            </a:r>
          </a:p>
        </p:txBody>
      </p:sp>
      <p:pic>
        <p:nvPicPr>
          <p:cNvPr id="5" name="Picture 4">
            <a:extLst>
              <a:ext uri="{FF2B5EF4-FFF2-40B4-BE49-F238E27FC236}">
                <a16:creationId xmlns:a16="http://schemas.microsoft.com/office/drawing/2014/main" id="{DAD92E58-A785-9E49-B46B-97A79F734578}"/>
              </a:ext>
            </a:extLst>
          </p:cNvPr>
          <p:cNvPicPr>
            <a:picLocks noChangeAspect="1"/>
          </p:cNvPicPr>
          <p:nvPr/>
        </p:nvPicPr>
        <p:blipFill>
          <a:blip r:embed="rId2"/>
          <a:stretch>
            <a:fillRect/>
          </a:stretch>
        </p:blipFill>
        <p:spPr>
          <a:xfrm>
            <a:off x="2017987" y="2142114"/>
            <a:ext cx="9765650" cy="388897"/>
          </a:xfrm>
          <a:prstGeom prst="rect">
            <a:avLst/>
          </a:prstGeom>
        </p:spPr>
      </p:pic>
      <p:pic>
        <p:nvPicPr>
          <p:cNvPr id="7" name="Picture 6">
            <a:extLst>
              <a:ext uri="{FF2B5EF4-FFF2-40B4-BE49-F238E27FC236}">
                <a16:creationId xmlns:a16="http://schemas.microsoft.com/office/drawing/2014/main" id="{CBE586BE-0462-1246-93FE-055570A81466}"/>
              </a:ext>
            </a:extLst>
          </p:cNvPr>
          <p:cNvPicPr>
            <a:picLocks noChangeAspect="1"/>
          </p:cNvPicPr>
          <p:nvPr/>
        </p:nvPicPr>
        <p:blipFill>
          <a:blip r:embed="rId3"/>
          <a:stretch>
            <a:fillRect/>
          </a:stretch>
        </p:blipFill>
        <p:spPr>
          <a:xfrm>
            <a:off x="2017987" y="3458813"/>
            <a:ext cx="6498896" cy="388897"/>
          </a:xfrm>
          <a:prstGeom prst="rect">
            <a:avLst/>
          </a:prstGeom>
        </p:spPr>
      </p:pic>
      <p:pic>
        <p:nvPicPr>
          <p:cNvPr id="8" name="Picture 7">
            <a:extLst>
              <a:ext uri="{FF2B5EF4-FFF2-40B4-BE49-F238E27FC236}">
                <a16:creationId xmlns:a16="http://schemas.microsoft.com/office/drawing/2014/main" id="{7A02B269-2F22-4D42-8FC0-BBFDDB8A25F1}"/>
              </a:ext>
            </a:extLst>
          </p:cNvPr>
          <p:cNvPicPr>
            <a:picLocks noChangeAspect="1"/>
          </p:cNvPicPr>
          <p:nvPr/>
        </p:nvPicPr>
        <p:blipFill>
          <a:blip r:embed="rId4"/>
          <a:stretch>
            <a:fillRect/>
          </a:stretch>
        </p:blipFill>
        <p:spPr>
          <a:xfrm>
            <a:off x="2017987" y="4516713"/>
            <a:ext cx="5833241" cy="408872"/>
          </a:xfrm>
          <a:prstGeom prst="rect">
            <a:avLst/>
          </a:prstGeom>
        </p:spPr>
      </p:pic>
      <p:sp>
        <p:nvSpPr>
          <p:cNvPr id="9" name="TextBox 8">
            <a:extLst>
              <a:ext uri="{FF2B5EF4-FFF2-40B4-BE49-F238E27FC236}">
                <a16:creationId xmlns:a16="http://schemas.microsoft.com/office/drawing/2014/main" id="{08D02AAB-7848-3C40-909E-AD2FA0FCCB26}"/>
              </a:ext>
            </a:extLst>
          </p:cNvPr>
          <p:cNvSpPr txBox="1"/>
          <p:nvPr/>
        </p:nvSpPr>
        <p:spPr>
          <a:xfrm>
            <a:off x="8103476" y="4525475"/>
            <a:ext cx="2980111" cy="400110"/>
          </a:xfrm>
          <a:prstGeom prst="rect">
            <a:avLst/>
          </a:prstGeom>
          <a:noFill/>
        </p:spPr>
        <p:txBody>
          <a:bodyPr wrap="none" rtlCol="0">
            <a:spAutoFit/>
          </a:bodyPr>
          <a:lstStyle/>
          <a:p>
            <a:r>
              <a:rPr lang="en-US" sz="2000">
                <a:solidFill>
                  <a:schemeClr val="accent6">
                    <a:lumMod val="50000"/>
                  </a:schemeClr>
                </a:solidFill>
                <a:latin typeface="+mj-lt"/>
              </a:rPr>
              <a:t>Ellis, </a:t>
            </a:r>
            <a:r>
              <a:rPr lang="en-US" sz="2000" err="1">
                <a:solidFill>
                  <a:schemeClr val="accent6">
                    <a:lumMod val="50000"/>
                  </a:schemeClr>
                </a:solidFill>
                <a:latin typeface="+mj-lt"/>
              </a:rPr>
              <a:t>Mavromatos</a:t>
            </a:r>
            <a:r>
              <a:rPr lang="en-US" sz="2000">
                <a:solidFill>
                  <a:schemeClr val="accent6">
                    <a:lumMod val="50000"/>
                  </a:schemeClr>
                </a:solidFill>
                <a:latin typeface="+mj-lt"/>
              </a:rPr>
              <a:t>, You, 17’</a:t>
            </a:r>
          </a:p>
        </p:txBody>
      </p:sp>
    </p:spTree>
    <p:extLst>
      <p:ext uri="{BB962C8B-B14F-4D97-AF65-F5344CB8AC3E}">
        <p14:creationId xmlns:p14="http://schemas.microsoft.com/office/powerpoint/2010/main" val="1405502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5693866"/>
          </a:xfrm>
          <a:prstGeom prst="rect">
            <a:avLst/>
          </a:prstGeom>
          <a:noFill/>
        </p:spPr>
        <p:txBody>
          <a:bodyPr wrap="square" rtlCol="0">
            <a:spAutoFit/>
          </a:bodyPr>
          <a:lstStyle/>
          <a:p>
            <a:r>
              <a:rPr lang="en-US" sz="2800">
                <a:solidFill>
                  <a:srgbClr val="C00000"/>
                </a:solidFill>
                <a:latin typeface="+mj-lt"/>
              </a:rPr>
              <a:t>Cosmological production of EW monopoles</a:t>
            </a:r>
          </a:p>
          <a:p>
            <a:endParaRPr lang="en-US" sz="2400">
              <a:solidFill>
                <a:srgbClr val="C00000"/>
              </a:solidFill>
              <a:latin typeface="+mj-lt"/>
            </a:endParaRPr>
          </a:p>
          <a:p>
            <a:pPr marL="342900" indent="-342900">
              <a:buFontTx/>
              <a:buChar char="-"/>
            </a:pPr>
            <a:r>
              <a:rPr lang="en-US" sz="2400">
                <a:latin typeface="+mj-lt"/>
              </a:rPr>
              <a:t>The EW monopoles are produced during the electroweak phase transition when the temperature of the universe was T</a:t>
            </a:r>
            <a:r>
              <a:rPr lang="en-US" sz="2400" baseline="-25000">
                <a:latin typeface="+mj-lt"/>
              </a:rPr>
              <a:t>EW</a:t>
            </a:r>
            <a:r>
              <a:rPr lang="en-US" sz="2400">
                <a:latin typeface="+mj-lt"/>
              </a:rPr>
              <a:t>~ 100 GeV (~10</a:t>
            </a:r>
            <a:r>
              <a:rPr lang="en-US" sz="2400" baseline="30000">
                <a:latin typeface="+mj-lt"/>
              </a:rPr>
              <a:t>-32</a:t>
            </a:r>
            <a:r>
              <a:rPr lang="en-US" sz="2400">
                <a:latin typeface="+mj-lt"/>
              </a:rPr>
              <a:t> s after Big Bang) via the Kibble mechanism. </a:t>
            </a:r>
          </a:p>
          <a:p>
            <a:pPr marL="342900" indent="-342900">
              <a:buFontTx/>
              <a:buChar char="-"/>
            </a:pPr>
            <a:endParaRPr lang="en-US" sz="2400">
              <a:latin typeface="+mj-lt"/>
            </a:endParaRPr>
          </a:p>
          <a:p>
            <a:pPr marL="342900" indent="-342900">
              <a:buFontTx/>
              <a:buChar char="-"/>
            </a:pPr>
            <a:r>
              <a:rPr lang="en-US" sz="2400">
                <a:latin typeface="+mj-lt"/>
              </a:rPr>
              <a:t> The estimated monopole number density today:</a:t>
            </a: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r>
              <a:rPr lang="en-US" sz="2400">
                <a:latin typeface="+mj-lt"/>
              </a:rPr>
              <a:t>                                            - the magnetic ‘fine structure’ constant</a:t>
            </a:r>
          </a:p>
          <a:p>
            <a:endParaRPr lang="en-US" sz="2400">
              <a:latin typeface="+mj-lt"/>
            </a:endParaRPr>
          </a:p>
          <a:p>
            <a:r>
              <a:rPr lang="en-US" sz="2400">
                <a:latin typeface="+mj-lt"/>
              </a:rPr>
              <a:t> </a:t>
            </a:r>
          </a:p>
        </p:txBody>
      </p:sp>
      <p:pic>
        <p:nvPicPr>
          <p:cNvPr id="2" name="Picture 1">
            <a:extLst>
              <a:ext uri="{FF2B5EF4-FFF2-40B4-BE49-F238E27FC236}">
                <a16:creationId xmlns:a16="http://schemas.microsoft.com/office/drawing/2014/main" id="{63265F33-A525-6743-BE6B-B5DD7B9573D5}"/>
              </a:ext>
            </a:extLst>
          </p:cNvPr>
          <p:cNvPicPr>
            <a:picLocks noChangeAspect="1"/>
          </p:cNvPicPr>
          <p:nvPr/>
        </p:nvPicPr>
        <p:blipFill>
          <a:blip r:embed="rId2"/>
          <a:stretch>
            <a:fillRect/>
          </a:stretch>
        </p:blipFill>
        <p:spPr>
          <a:xfrm>
            <a:off x="8195095" y="1713535"/>
            <a:ext cx="3686504" cy="3233006"/>
          </a:xfrm>
          <a:prstGeom prst="rect">
            <a:avLst/>
          </a:prstGeom>
        </p:spPr>
      </p:pic>
      <p:pic>
        <p:nvPicPr>
          <p:cNvPr id="7" name="Picture 6">
            <a:extLst>
              <a:ext uri="{FF2B5EF4-FFF2-40B4-BE49-F238E27FC236}">
                <a16:creationId xmlns:a16="http://schemas.microsoft.com/office/drawing/2014/main" id="{4F0AD4D9-7BDF-8249-BEE7-BCCF472369DD}"/>
              </a:ext>
            </a:extLst>
          </p:cNvPr>
          <p:cNvPicPr>
            <a:picLocks noChangeAspect="1"/>
          </p:cNvPicPr>
          <p:nvPr/>
        </p:nvPicPr>
        <p:blipFill>
          <a:blip r:embed="rId3"/>
          <a:stretch>
            <a:fillRect/>
          </a:stretch>
        </p:blipFill>
        <p:spPr>
          <a:xfrm>
            <a:off x="620110" y="4674906"/>
            <a:ext cx="2506711" cy="347646"/>
          </a:xfrm>
          <a:prstGeom prst="rect">
            <a:avLst/>
          </a:prstGeom>
        </p:spPr>
      </p:pic>
      <p:pic>
        <p:nvPicPr>
          <p:cNvPr id="8" name="Picture 7">
            <a:extLst>
              <a:ext uri="{FF2B5EF4-FFF2-40B4-BE49-F238E27FC236}">
                <a16:creationId xmlns:a16="http://schemas.microsoft.com/office/drawing/2014/main" id="{3F6D2D67-9672-2442-83B8-720F50BABE6F}"/>
              </a:ext>
            </a:extLst>
          </p:cNvPr>
          <p:cNvPicPr>
            <a:picLocks noChangeAspect="1"/>
          </p:cNvPicPr>
          <p:nvPr/>
        </p:nvPicPr>
        <p:blipFill>
          <a:blip r:embed="rId4"/>
          <a:stretch>
            <a:fillRect/>
          </a:stretch>
        </p:blipFill>
        <p:spPr>
          <a:xfrm>
            <a:off x="620110" y="3429000"/>
            <a:ext cx="7183256" cy="794260"/>
          </a:xfrm>
          <a:prstGeom prst="rect">
            <a:avLst/>
          </a:prstGeom>
        </p:spPr>
      </p:pic>
    </p:spTree>
    <p:extLst>
      <p:ext uri="{BB962C8B-B14F-4D97-AF65-F5344CB8AC3E}">
        <p14:creationId xmlns:p14="http://schemas.microsoft.com/office/powerpoint/2010/main" val="33292916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4647426"/>
          </a:xfrm>
          <a:prstGeom prst="rect">
            <a:avLst/>
          </a:prstGeom>
          <a:noFill/>
        </p:spPr>
        <p:txBody>
          <a:bodyPr wrap="square" rtlCol="0">
            <a:spAutoFit/>
          </a:bodyPr>
          <a:lstStyle/>
          <a:p>
            <a:r>
              <a:rPr lang="en-US" sz="2800">
                <a:solidFill>
                  <a:srgbClr val="C00000"/>
                </a:solidFill>
                <a:latin typeface="+mj-lt"/>
              </a:rPr>
              <a:t>Astrophysics of EW monopoles</a:t>
            </a:r>
          </a:p>
          <a:p>
            <a:endParaRPr lang="en-US" sz="2800">
              <a:latin typeface="+mj-lt"/>
            </a:endParaRPr>
          </a:p>
          <a:p>
            <a:pPr marL="342900" indent="-342900">
              <a:buFontTx/>
              <a:buChar char="-"/>
            </a:pPr>
            <a:r>
              <a:rPr lang="en-US" sz="2400">
                <a:latin typeface="+mj-lt"/>
              </a:rPr>
              <a:t>While produced non-relativistic, (not very heavy) EW monopoles are easily accelerated in a galactic magnetic field B ~ 3</a:t>
            </a:r>
            <a:r>
              <a:rPr lang="el-GR" sz="2400">
                <a:latin typeface="+mj-lt"/>
              </a:rPr>
              <a:t>μ</a:t>
            </a:r>
            <a:r>
              <a:rPr lang="en-AU" sz="2400">
                <a:latin typeface="+mj-lt"/>
              </a:rPr>
              <a:t>G:</a:t>
            </a:r>
          </a:p>
          <a:p>
            <a:pPr marL="342900" indent="-342900">
              <a:buFontTx/>
              <a:buChar char="-"/>
            </a:pPr>
            <a:endParaRPr lang="en-AU" sz="2400">
              <a:latin typeface="+mj-lt"/>
            </a:endParaRPr>
          </a:p>
          <a:p>
            <a:pPr marL="342900" indent="-342900">
              <a:buFontTx/>
              <a:buChar char="-"/>
            </a:pPr>
            <a:endParaRPr lang="en-AU" sz="2400">
              <a:latin typeface="+mj-lt"/>
            </a:endParaRPr>
          </a:p>
          <a:p>
            <a:pPr marL="342900" indent="-342900">
              <a:buFontTx/>
              <a:buChar char="-"/>
            </a:pPr>
            <a:endParaRPr lang="en-AU" sz="2400">
              <a:latin typeface="+mj-lt"/>
            </a:endParaRPr>
          </a:p>
          <a:p>
            <a:pPr marL="342900" indent="-342900">
              <a:buFontTx/>
              <a:buChar char="-"/>
            </a:pPr>
            <a:endParaRPr lang="en-AU" sz="2400">
              <a:latin typeface="+mj-lt"/>
            </a:endParaRPr>
          </a:p>
          <a:p>
            <a:pPr marL="342900" indent="-342900">
              <a:buFontTx/>
              <a:buChar char="-"/>
            </a:pPr>
            <a:endParaRPr lang="en-AU" sz="2400">
              <a:latin typeface="+mj-lt"/>
            </a:endParaRPr>
          </a:p>
          <a:p>
            <a:pPr marL="342900" indent="-342900">
              <a:buFontTx/>
              <a:buChar char="-"/>
            </a:pPr>
            <a:r>
              <a:rPr lang="en-AU" sz="2400">
                <a:latin typeface="+mj-lt"/>
              </a:rPr>
              <a:t>The flux of relativistic monopoles: </a:t>
            </a:r>
            <a:r>
              <a:rPr lang="en-US" sz="2400">
                <a:latin typeface="+mj-lt"/>
              </a:rPr>
              <a:t> </a:t>
            </a:r>
          </a:p>
          <a:p>
            <a:endParaRPr lang="en-US" sz="2400">
              <a:solidFill>
                <a:srgbClr val="C00000"/>
              </a:solidFill>
              <a:latin typeface="+mj-lt"/>
            </a:endParaRPr>
          </a:p>
          <a:p>
            <a:r>
              <a:rPr lang="en-US" sz="2400">
                <a:latin typeface="+mj-lt"/>
              </a:rPr>
              <a:t> </a:t>
            </a:r>
          </a:p>
        </p:txBody>
      </p:sp>
      <p:pic>
        <p:nvPicPr>
          <p:cNvPr id="2" name="Picture 1">
            <a:extLst>
              <a:ext uri="{FF2B5EF4-FFF2-40B4-BE49-F238E27FC236}">
                <a16:creationId xmlns:a16="http://schemas.microsoft.com/office/drawing/2014/main" id="{669C58F8-33AB-6243-85DE-F8A40AE54546}"/>
              </a:ext>
            </a:extLst>
          </p:cNvPr>
          <p:cNvPicPr>
            <a:picLocks noChangeAspect="1"/>
          </p:cNvPicPr>
          <p:nvPr/>
        </p:nvPicPr>
        <p:blipFill>
          <a:blip r:embed="rId2"/>
          <a:stretch>
            <a:fillRect/>
          </a:stretch>
        </p:blipFill>
        <p:spPr>
          <a:xfrm>
            <a:off x="2775606" y="1903068"/>
            <a:ext cx="6273801" cy="1396093"/>
          </a:xfrm>
          <a:prstGeom prst="rect">
            <a:avLst/>
          </a:prstGeom>
        </p:spPr>
      </p:pic>
      <p:pic>
        <p:nvPicPr>
          <p:cNvPr id="3" name="Picture 2">
            <a:extLst>
              <a:ext uri="{FF2B5EF4-FFF2-40B4-BE49-F238E27FC236}">
                <a16:creationId xmlns:a16="http://schemas.microsoft.com/office/drawing/2014/main" id="{EB80ED97-2735-8A41-AFCD-24C7F6F40D0B}"/>
              </a:ext>
            </a:extLst>
          </p:cNvPr>
          <p:cNvPicPr>
            <a:picLocks noChangeAspect="1"/>
          </p:cNvPicPr>
          <p:nvPr/>
        </p:nvPicPr>
        <p:blipFill>
          <a:blip r:embed="rId3"/>
          <a:stretch>
            <a:fillRect/>
          </a:stretch>
        </p:blipFill>
        <p:spPr>
          <a:xfrm>
            <a:off x="2775606" y="4256885"/>
            <a:ext cx="7548179" cy="812737"/>
          </a:xfrm>
          <a:prstGeom prst="rect">
            <a:avLst/>
          </a:prstGeom>
        </p:spPr>
      </p:pic>
    </p:spTree>
    <p:extLst>
      <p:ext uri="{BB962C8B-B14F-4D97-AF65-F5344CB8AC3E}">
        <p14:creationId xmlns:p14="http://schemas.microsoft.com/office/powerpoint/2010/main" val="1176305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6432530"/>
          </a:xfrm>
          <a:prstGeom prst="rect">
            <a:avLst/>
          </a:prstGeom>
          <a:noFill/>
        </p:spPr>
        <p:txBody>
          <a:bodyPr wrap="square" rtlCol="0">
            <a:spAutoFit/>
          </a:bodyPr>
          <a:lstStyle/>
          <a:p>
            <a:r>
              <a:rPr lang="en-US" sz="2800" dirty="0">
                <a:solidFill>
                  <a:srgbClr val="C00000"/>
                </a:solidFill>
                <a:latin typeface="+mj-lt"/>
              </a:rPr>
              <a:t>Astrophysics of EW monopoles</a:t>
            </a:r>
          </a:p>
          <a:p>
            <a:endParaRPr lang="en-US" sz="2400" dirty="0">
              <a:latin typeface="+mj-lt"/>
            </a:endParaRPr>
          </a:p>
          <a:p>
            <a:pPr marL="342900" indent="-342900">
              <a:buFontTx/>
              <a:buChar char="-"/>
            </a:pPr>
            <a:r>
              <a:rPr lang="en-US" sz="2400" dirty="0">
                <a:latin typeface="+mj-lt"/>
              </a:rPr>
              <a:t>Constraints from the survival of galactic magnetic field (the Parker bound):</a:t>
            </a:r>
          </a:p>
          <a:p>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r>
              <a:rPr lang="en-US" sz="2400" dirty="0">
                <a:latin typeface="+mj-lt"/>
              </a:rPr>
              <a:t>EW monopoles do not </a:t>
            </a:r>
            <a:r>
              <a:rPr lang="en-US" sz="2400" dirty="0" err="1">
                <a:latin typeface="+mj-lt"/>
              </a:rPr>
              <a:t>catalyse</a:t>
            </a:r>
            <a:r>
              <a:rPr lang="en-US" sz="2400" dirty="0">
                <a:latin typeface="+mj-lt"/>
              </a:rPr>
              <a:t> proton decay (like GUT monopoles). Therefore, bounds from the heating of compact objects does not directly apply. However, they mediate different B+L violating processes, requires careful study.</a:t>
            </a:r>
          </a:p>
          <a:p>
            <a:pPr marL="342900" indent="-342900">
              <a:buFontTx/>
              <a:buChar char="-"/>
            </a:pPr>
            <a:endParaRPr lang="en-US" sz="2400" dirty="0">
              <a:latin typeface="+mj-lt"/>
            </a:endParaRPr>
          </a:p>
          <a:p>
            <a:pPr marL="342900" indent="-342900">
              <a:buFontTx/>
              <a:buChar char="-"/>
            </a:pPr>
            <a:endParaRPr lang="en-US" sz="2400" dirty="0">
              <a:latin typeface="+mj-lt"/>
            </a:endParaRPr>
          </a:p>
          <a:p>
            <a:endParaRPr lang="en-US" sz="2400" dirty="0">
              <a:latin typeface="+mj-lt"/>
            </a:endParaRPr>
          </a:p>
          <a:p>
            <a:endParaRPr lang="en-US" sz="2400" dirty="0">
              <a:solidFill>
                <a:srgbClr val="C00000"/>
              </a:solidFill>
              <a:latin typeface="+mj-lt"/>
            </a:endParaRPr>
          </a:p>
          <a:p>
            <a:r>
              <a:rPr lang="en-US" sz="2400" dirty="0">
                <a:latin typeface="+mj-lt"/>
              </a:rPr>
              <a:t> </a:t>
            </a:r>
          </a:p>
        </p:txBody>
      </p:sp>
      <p:pic>
        <p:nvPicPr>
          <p:cNvPr id="2" name="Picture 1">
            <a:extLst>
              <a:ext uri="{FF2B5EF4-FFF2-40B4-BE49-F238E27FC236}">
                <a16:creationId xmlns:a16="http://schemas.microsoft.com/office/drawing/2014/main" id="{1EF7AB30-B7B4-A54C-8A47-D0F986B186F5}"/>
              </a:ext>
            </a:extLst>
          </p:cNvPr>
          <p:cNvPicPr>
            <a:picLocks noChangeAspect="1"/>
          </p:cNvPicPr>
          <p:nvPr/>
        </p:nvPicPr>
        <p:blipFill>
          <a:blip r:embed="rId2"/>
          <a:stretch>
            <a:fillRect/>
          </a:stretch>
        </p:blipFill>
        <p:spPr>
          <a:xfrm>
            <a:off x="1397437" y="1821752"/>
            <a:ext cx="8272418" cy="1366259"/>
          </a:xfrm>
          <a:prstGeom prst="rect">
            <a:avLst/>
          </a:prstGeom>
        </p:spPr>
      </p:pic>
    </p:spTree>
    <p:extLst>
      <p:ext uri="{BB962C8B-B14F-4D97-AF65-F5344CB8AC3E}">
        <p14:creationId xmlns:p14="http://schemas.microsoft.com/office/powerpoint/2010/main" val="1110292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2000548"/>
          </a:xfrm>
          <a:prstGeom prst="rect">
            <a:avLst/>
          </a:prstGeom>
          <a:noFill/>
        </p:spPr>
        <p:txBody>
          <a:bodyPr wrap="square" rtlCol="0">
            <a:spAutoFit/>
          </a:bodyPr>
          <a:lstStyle/>
          <a:p>
            <a:r>
              <a:rPr lang="en-US" sz="2800" dirty="0">
                <a:solidFill>
                  <a:srgbClr val="C00000"/>
                </a:solidFill>
                <a:latin typeface="+mj-lt"/>
              </a:rPr>
              <a:t>Summary of constraints </a:t>
            </a:r>
          </a:p>
          <a:p>
            <a:endParaRPr lang="en-US" sz="2400" dirty="0">
              <a:latin typeface="+mj-lt"/>
            </a:endParaRPr>
          </a:p>
          <a:p>
            <a:endParaRPr lang="en-US" sz="2400" dirty="0">
              <a:latin typeface="+mj-lt"/>
            </a:endParaRPr>
          </a:p>
          <a:p>
            <a:endParaRPr lang="en-US" sz="2400" dirty="0">
              <a:solidFill>
                <a:srgbClr val="C00000"/>
              </a:solidFill>
              <a:latin typeface="+mj-lt"/>
            </a:endParaRPr>
          </a:p>
          <a:p>
            <a:r>
              <a:rPr lang="en-US" sz="2400" dirty="0">
                <a:latin typeface="+mj-lt"/>
              </a:rPr>
              <a:t> </a:t>
            </a:r>
          </a:p>
        </p:txBody>
      </p:sp>
      <p:pic>
        <p:nvPicPr>
          <p:cNvPr id="3" name="Picture 2">
            <a:extLst>
              <a:ext uri="{FF2B5EF4-FFF2-40B4-BE49-F238E27FC236}">
                <a16:creationId xmlns:a16="http://schemas.microsoft.com/office/drawing/2014/main" id="{41E4F2DC-BAA9-AE46-8FF3-9D9E83E8921A}"/>
              </a:ext>
            </a:extLst>
          </p:cNvPr>
          <p:cNvPicPr>
            <a:picLocks noChangeAspect="1"/>
          </p:cNvPicPr>
          <p:nvPr/>
        </p:nvPicPr>
        <p:blipFill>
          <a:blip r:embed="rId2"/>
          <a:stretch>
            <a:fillRect/>
          </a:stretch>
        </p:blipFill>
        <p:spPr>
          <a:xfrm>
            <a:off x="987752" y="1156686"/>
            <a:ext cx="9802091" cy="4133412"/>
          </a:xfrm>
          <a:prstGeom prst="rect">
            <a:avLst/>
          </a:prstGeom>
        </p:spPr>
      </p:pic>
      <p:sp>
        <p:nvSpPr>
          <p:cNvPr id="5" name="TextBox 4">
            <a:extLst>
              <a:ext uri="{FF2B5EF4-FFF2-40B4-BE49-F238E27FC236}">
                <a16:creationId xmlns:a16="http://schemas.microsoft.com/office/drawing/2014/main" id="{973181E0-1F87-7448-A056-C9D56800E3B7}"/>
              </a:ext>
            </a:extLst>
          </p:cNvPr>
          <p:cNvSpPr txBox="1"/>
          <p:nvPr/>
        </p:nvSpPr>
        <p:spPr>
          <a:xfrm>
            <a:off x="6747641" y="5694198"/>
            <a:ext cx="4279633" cy="400110"/>
          </a:xfrm>
          <a:prstGeom prst="rect">
            <a:avLst/>
          </a:prstGeom>
          <a:noFill/>
        </p:spPr>
        <p:txBody>
          <a:bodyPr wrap="none" rtlCol="0">
            <a:spAutoFit/>
          </a:bodyPr>
          <a:lstStyle/>
          <a:p>
            <a:r>
              <a:rPr lang="en-US" sz="2000" dirty="0">
                <a:solidFill>
                  <a:schemeClr val="accent6">
                    <a:lumMod val="50000"/>
                  </a:schemeClr>
                </a:solidFill>
                <a:latin typeface="+mj-lt"/>
              </a:rPr>
              <a:t>D. </a:t>
            </a:r>
            <a:r>
              <a:rPr lang="en-US" sz="2000" dirty="0" err="1">
                <a:solidFill>
                  <a:schemeClr val="accent6">
                    <a:lumMod val="50000"/>
                  </a:schemeClr>
                </a:solidFill>
                <a:latin typeface="+mj-lt"/>
              </a:rPr>
              <a:t>Mealsted</a:t>
            </a:r>
            <a:r>
              <a:rPr lang="en-US" sz="2000" dirty="0">
                <a:solidFill>
                  <a:schemeClr val="accent6">
                    <a:lumMod val="50000"/>
                  </a:schemeClr>
                </a:solidFill>
                <a:latin typeface="+mj-lt"/>
              </a:rPr>
              <a:t> &amp; E.J. Weinberg, PDG 2017</a:t>
            </a:r>
          </a:p>
        </p:txBody>
      </p:sp>
    </p:spTree>
    <p:extLst>
      <p:ext uri="{BB962C8B-B14F-4D97-AF65-F5344CB8AC3E}">
        <p14:creationId xmlns:p14="http://schemas.microsoft.com/office/powerpoint/2010/main" val="601003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6432530"/>
          </a:xfrm>
          <a:prstGeom prst="rect">
            <a:avLst/>
          </a:prstGeom>
          <a:noFill/>
        </p:spPr>
        <p:txBody>
          <a:bodyPr wrap="square" rtlCol="0">
            <a:spAutoFit/>
          </a:bodyPr>
          <a:lstStyle/>
          <a:p>
            <a:r>
              <a:rPr lang="en-US" sz="2800" dirty="0">
                <a:solidFill>
                  <a:srgbClr val="C00000"/>
                </a:solidFill>
                <a:latin typeface="+mj-lt"/>
              </a:rPr>
              <a:t>Astrophysics of EW monopoles</a:t>
            </a:r>
          </a:p>
          <a:p>
            <a:endParaRPr lang="en-US" sz="2400" dirty="0">
              <a:latin typeface="+mj-lt"/>
            </a:endParaRPr>
          </a:p>
          <a:p>
            <a:pPr marL="342900" indent="-342900">
              <a:buFontTx/>
              <a:buChar char="-"/>
            </a:pPr>
            <a:r>
              <a:rPr lang="en-US" sz="2400" dirty="0">
                <a:latin typeface="+mj-lt"/>
              </a:rPr>
              <a:t>Constraints from the survival of galactic magnetic field (the Parker bound):</a:t>
            </a:r>
          </a:p>
          <a:p>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r>
              <a:rPr lang="en-US" sz="2400" dirty="0">
                <a:latin typeface="+mj-lt"/>
              </a:rPr>
              <a:t>EW monopoles do not </a:t>
            </a:r>
            <a:r>
              <a:rPr lang="en-US" sz="2400" dirty="0" err="1">
                <a:latin typeface="+mj-lt"/>
              </a:rPr>
              <a:t>catalyse</a:t>
            </a:r>
            <a:r>
              <a:rPr lang="en-US" sz="2400" dirty="0">
                <a:latin typeface="+mj-lt"/>
              </a:rPr>
              <a:t> proton decay (like GUT monopoles). Therefore, bounds from the heating of compact objects does not directly apply. However, they mediate different B+L violating processes, requires careful study.</a:t>
            </a:r>
          </a:p>
          <a:p>
            <a:pPr marL="342900" indent="-342900">
              <a:buFontTx/>
              <a:buChar char="-"/>
            </a:pPr>
            <a:endParaRPr lang="en-US" sz="2400" dirty="0">
              <a:latin typeface="+mj-lt"/>
            </a:endParaRPr>
          </a:p>
          <a:p>
            <a:pPr marL="342900" indent="-342900">
              <a:buFontTx/>
              <a:buChar char="-"/>
            </a:pPr>
            <a:endParaRPr lang="en-US" sz="2400" dirty="0">
              <a:latin typeface="+mj-lt"/>
            </a:endParaRPr>
          </a:p>
          <a:p>
            <a:endParaRPr lang="en-US" sz="2400" dirty="0">
              <a:latin typeface="+mj-lt"/>
            </a:endParaRPr>
          </a:p>
          <a:p>
            <a:endParaRPr lang="en-US" sz="2400" dirty="0">
              <a:solidFill>
                <a:srgbClr val="C00000"/>
              </a:solidFill>
              <a:latin typeface="+mj-lt"/>
            </a:endParaRPr>
          </a:p>
          <a:p>
            <a:r>
              <a:rPr lang="en-US" sz="2400" dirty="0">
                <a:latin typeface="+mj-lt"/>
              </a:rPr>
              <a:t> </a:t>
            </a:r>
          </a:p>
        </p:txBody>
      </p:sp>
      <p:pic>
        <p:nvPicPr>
          <p:cNvPr id="2" name="Picture 1">
            <a:extLst>
              <a:ext uri="{FF2B5EF4-FFF2-40B4-BE49-F238E27FC236}">
                <a16:creationId xmlns:a16="http://schemas.microsoft.com/office/drawing/2014/main" id="{1EF7AB30-B7B4-A54C-8A47-D0F986B186F5}"/>
              </a:ext>
            </a:extLst>
          </p:cNvPr>
          <p:cNvPicPr>
            <a:picLocks noChangeAspect="1"/>
          </p:cNvPicPr>
          <p:nvPr/>
        </p:nvPicPr>
        <p:blipFill>
          <a:blip r:embed="rId2"/>
          <a:stretch>
            <a:fillRect/>
          </a:stretch>
        </p:blipFill>
        <p:spPr>
          <a:xfrm>
            <a:off x="1397437" y="1821752"/>
            <a:ext cx="8272418" cy="1366259"/>
          </a:xfrm>
          <a:prstGeom prst="rect">
            <a:avLst/>
          </a:prstGeom>
        </p:spPr>
      </p:pic>
    </p:spTree>
    <p:extLst>
      <p:ext uri="{BB962C8B-B14F-4D97-AF65-F5344CB8AC3E}">
        <p14:creationId xmlns:p14="http://schemas.microsoft.com/office/powerpoint/2010/main" val="3533247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3847207"/>
          </a:xfrm>
          <a:prstGeom prst="rect">
            <a:avLst/>
          </a:prstGeom>
          <a:noFill/>
        </p:spPr>
        <p:txBody>
          <a:bodyPr wrap="square" rtlCol="0">
            <a:spAutoFit/>
          </a:bodyPr>
          <a:lstStyle/>
          <a:p>
            <a:r>
              <a:rPr lang="en-US" sz="2800" dirty="0">
                <a:solidFill>
                  <a:srgbClr val="C00000"/>
                </a:solidFill>
                <a:latin typeface="+mj-lt"/>
              </a:rPr>
              <a:t>Cherenkov light from relativistic monopoles</a:t>
            </a:r>
          </a:p>
          <a:p>
            <a:endParaRPr lang="en-US" sz="2400" dirty="0">
              <a:latin typeface="+mj-lt"/>
            </a:endParaRPr>
          </a:p>
          <a:p>
            <a:pPr marL="342900" indent="-342900">
              <a:buFontTx/>
              <a:buChar char="-"/>
            </a:pPr>
            <a:r>
              <a:rPr lang="en-US" sz="2400" dirty="0">
                <a:latin typeface="+mj-lt"/>
              </a:rPr>
              <a:t>Because much stronger electromagnetic interactions a relativistic monopole produces</a:t>
            </a:r>
          </a:p>
          <a:p>
            <a:pPr marL="342900" indent="-342900">
              <a:buFontTx/>
              <a:buChar char="-"/>
            </a:pPr>
            <a:endParaRPr lang="en-US" sz="2400" dirty="0">
              <a:latin typeface="+mj-lt"/>
            </a:endParaRPr>
          </a:p>
          <a:p>
            <a:r>
              <a:rPr lang="en-US" sz="2400" dirty="0">
                <a:latin typeface="+mj-lt"/>
              </a:rPr>
              <a:t>                                                                more photons than e.g., a relativistic muon.</a:t>
            </a:r>
          </a:p>
          <a:p>
            <a:endParaRPr lang="en-US" sz="2400" dirty="0">
              <a:latin typeface="+mj-lt"/>
            </a:endParaRPr>
          </a:p>
          <a:p>
            <a:pPr marL="342900" indent="-342900">
              <a:buFontTx/>
              <a:buChar char="-"/>
            </a:pPr>
            <a:r>
              <a:rPr lang="en-US" sz="2400" dirty="0">
                <a:latin typeface="+mj-lt"/>
              </a:rPr>
              <a:t>If no other interactions, very distinct image </a:t>
            </a:r>
            <a:r>
              <a:rPr lang="en-US" sz="2400" dirty="0">
                <a:solidFill>
                  <a:schemeClr val="accent6">
                    <a:lumMod val="50000"/>
                  </a:schemeClr>
                </a:solidFill>
                <a:latin typeface="+mj-lt"/>
              </a:rPr>
              <a:t>[Spengler, </a:t>
            </a:r>
            <a:r>
              <a:rPr lang="en-US" sz="2400" dirty="0" err="1">
                <a:solidFill>
                  <a:schemeClr val="accent6">
                    <a:lumMod val="50000"/>
                  </a:schemeClr>
                </a:solidFill>
                <a:latin typeface="+mj-lt"/>
              </a:rPr>
              <a:t>Schwanke</a:t>
            </a:r>
            <a:r>
              <a:rPr lang="en-US" sz="2400" dirty="0">
                <a:solidFill>
                  <a:schemeClr val="accent6">
                    <a:lumMod val="50000"/>
                  </a:schemeClr>
                </a:solidFill>
                <a:latin typeface="+mj-lt"/>
              </a:rPr>
              <a:t>, 11’]</a:t>
            </a:r>
            <a:r>
              <a:rPr lang="en-US" sz="2400" dirty="0">
                <a:latin typeface="+mj-lt"/>
              </a:rPr>
              <a:t>: </a:t>
            </a:r>
          </a:p>
          <a:p>
            <a:pPr marL="342900" indent="-342900">
              <a:buFontTx/>
              <a:buChar char="-"/>
            </a:pPr>
            <a:endParaRPr lang="en-US" sz="2400" dirty="0">
              <a:latin typeface="+mj-lt"/>
            </a:endParaRPr>
          </a:p>
          <a:p>
            <a:endParaRPr lang="en-US" sz="2400" dirty="0">
              <a:solidFill>
                <a:srgbClr val="C00000"/>
              </a:solidFill>
              <a:latin typeface="+mj-lt"/>
            </a:endParaRPr>
          </a:p>
          <a:p>
            <a:r>
              <a:rPr lang="en-US" sz="2400" dirty="0">
                <a:latin typeface="+mj-lt"/>
              </a:rPr>
              <a:t> </a:t>
            </a:r>
          </a:p>
        </p:txBody>
      </p:sp>
      <p:pic>
        <p:nvPicPr>
          <p:cNvPr id="2" name="Picture 1">
            <a:extLst>
              <a:ext uri="{FF2B5EF4-FFF2-40B4-BE49-F238E27FC236}">
                <a16:creationId xmlns:a16="http://schemas.microsoft.com/office/drawing/2014/main" id="{7C9E7E85-5AB7-5945-B3D7-DC69DE9238FE}"/>
              </a:ext>
            </a:extLst>
          </p:cNvPr>
          <p:cNvPicPr>
            <a:picLocks noChangeAspect="1"/>
          </p:cNvPicPr>
          <p:nvPr/>
        </p:nvPicPr>
        <p:blipFill>
          <a:blip r:embed="rId2"/>
          <a:stretch>
            <a:fillRect/>
          </a:stretch>
        </p:blipFill>
        <p:spPr>
          <a:xfrm>
            <a:off x="398517" y="1537998"/>
            <a:ext cx="3968531" cy="695420"/>
          </a:xfrm>
          <a:prstGeom prst="rect">
            <a:avLst/>
          </a:prstGeom>
        </p:spPr>
      </p:pic>
      <p:pic>
        <p:nvPicPr>
          <p:cNvPr id="3" name="Picture 2">
            <a:extLst>
              <a:ext uri="{FF2B5EF4-FFF2-40B4-BE49-F238E27FC236}">
                <a16:creationId xmlns:a16="http://schemas.microsoft.com/office/drawing/2014/main" id="{3E4DC5FD-DBA5-AA48-978B-694C8ABF24D6}"/>
              </a:ext>
            </a:extLst>
          </p:cNvPr>
          <p:cNvPicPr>
            <a:picLocks noChangeAspect="1"/>
          </p:cNvPicPr>
          <p:nvPr/>
        </p:nvPicPr>
        <p:blipFill>
          <a:blip r:embed="rId3"/>
          <a:stretch>
            <a:fillRect/>
          </a:stretch>
        </p:blipFill>
        <p:spPr>
          <a:xfrm>
            <a:off x="134353" y="2949053"/>
            <a:ext cx="2933700" cy="3659382"/>
          </a:xfrm>
          <a:prstGeom prst="rect">
            <a:avLst/>
          </a:prstGeom>
        </p:spPr>
      </p:pic>
      <p:pic>
        <p:nvPicPr>
          <p:cNvPr id="4" name="Picture 3">
            <a:extLst>
              <a:ext uri="{FF2B5EF4-FFF2-40B4-BE49-F238E27FC236}">
                <a16:creationId xmlns:a16="http://schemas.microsoft.com/office/drawing/2014/main" id="{3D1CCB4A-4F02-0243-BAE2-B7D790BBC34B}"/>
              </a:ext>
            </a:extLst>
          </p:cNvPr>
          <p:cNvPicPr>
            <a:picLocks noChangeAspect="1"/>
          </p:cNvPicPr>
          <p:nvPr/>
        </p:nvPicPr>
        <p:blipFill>
          <a:blip r:embed="rId4"/>
          <a:stretch>
            <a:fillRect/>
          </a:stretch>
        </p:blipFill>
        <p:spPr>
          <a:xfrm>
            <a:off x="2933700" y="2949053"/>
            <a:ext cx="2679700" cy="1993900"/>
          </a:xfrm>
          <a:prstGeom prst="rect">
            <a:avLst/>
          </a:prstGeom>
        </p:spPr>
      </p:pic>
      <p:pic>
        <p:nvPicPr>
          <p:cNvPr id="5" name="Picture 4">
            <a:extLst>
              <a:ext uri="{FF2B5EF4-FFF2-40B4-BE49-F238E27FC236}">
                <a16:creationId xmlns:a16="http://schemas.microsoft.com/office/drawing/2014/main" id="{85044A6D-4613-5B4A-9E5B-E3F6B0D945B5}"/>
              </a:ext>
            </a:extLst>
          </p:cNvPr>
          <p:cNvPicPr>
            <a:picLocks noChangeAspect="1"/>
          </p:cNvPicPr>
          <p:nvPr/>
        </p:nvPicPr>
        <p:blipFill>
          <a:blip r:embed="rId5"/>
          <a:stretch>
            <a:fillRect/>
          </a:stretch>
        </p:blipFill>
        <p:spPr>
          <a:xfrm>
            <a:off x="3072259" y="4782288"/>
            <a:ext cx="2402581" cy="1752600"/>
          </a:xfrm>
          <a:prstGeom prst="rect">
            <a:avLst/>
          </a:prstGeom>
        </p:spPr>
      </p:pic>
      <p:pic>
        <p:nvPicPr>
          <p:cNvPr id="7" name="Picture 6">
            <a:extLst>
              <a:ext uri="{FF2B5EF4-FFF2-40B4-BE49-F238E27FC236}">
                <a16:creationId xmlns:a16="http://schemas.microsoft.com/office/drawing/2014/main" id="{CBC315C5-EBEB-D349-91D8-9B395F899D17}"/>
              </a:ext>
            </a:extLst>
          </p:cNvPr>
          <p:cNvPicPr>
            <a:picLocks noChangeAspect="1"/>
          </p:cNvPicPr>
          <p:nvPr/>
        </p:nvPicPr>
        <p:blipFill>
          <a:blip r:embed="rId6"/>
          <a:stretch>
            <a:fillRect/>
          </a:stretch>
        </p:blipFill>
        <p:spPr>
          <a:xfrm>
            <a:off x="6096000" y="2897286"/>
            <a:ext cx="5359400" cy="3429000"/>
          </a:xfrm>
          <a:prstGeom prst="rect">
            <a:avLst/>
          </a:prstGeom>
        </p:spPr>
      </p:pic>
      <p:sp>
        <p:nvSpPr>
          <p:cNvPr id="8" name="TextBox 7">
            <a:extLst>
              <a:ext uri="{FF2B5EF4-FFF2-40B4-BE49-F238E27FC236}">
                <a16:creationId xmlns:a16="http://schemas.microsoft.com/office/drawing/2014/main" id="{BDF2A314-8730-7E4E-A31A-3103C68A0449}"/>
              </a:ext>
            </a:extLst>
          </p:cNvPr>
          <p:cNvSpPr txBox="1"/>
          <p:nvPr/>
        </p:nvSpPr>
        <p:spPr>
          <a:xfrm>
            <a:off x="8103476" y="6126231"/>
            <a:ext cx="2190984" cy="400110"/>
          </a:xfrm>
          <a:prstGeom prst="rect">
            <a:avLst/>
          </a:prstGeom>
          <a:noFill/>
        </p:spPr>
        <p:txBody>
          <a:bodyPr wrap="none" rtlCol="0">
            <a:spAutoFit/>
          </a:bodyPr>
          <a:lstStyle/>
          <a:p>
            <a:r>
              <a:rPr lang="en-US" sz="2000" dirty="0">
                <a:solidFill>
                  <a:schemeClr val="accent6">
                    <a:lumMod val="50000"/>
                  </a:schemeClr>
                </a:solidFill>
                <a:latin typeface="+mj-lt"/>
              </a:rPr>
              <a:t>M. Doro et al, 2012</a:t>
            </a:r>
          </a:p>
        </p:txBody>
      </p:sp>
    </p:spTree>
    <p:extLst>
      <p:ext uri="{BB962C8B-B14F-4D97-AF65-F5344CB8AC3E}">
        <p14:creationId xmlns:p14="http://schemas.microsoft.com/office/powerpoint/2010/main" val="30206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4955203"/>
          </a:xfrm>
          <a:prstGeom prst="rect">
            <a:avLst/>
          </a:prstGeom>
          <a:noFill/>
        </p:spPr>
        <p:txBody>
          <a:bodyPr wrap="square" rtlCol="0">
            <a:spAutoFit/>
          </a:bodyPr>
          <a:lstStyle/>
          <a:p>
            <a:r>
              <a:rPr lang="en-US" sz="2800" dirty="0">
                <a:solidFill>
                  <a:srgbClr val="C00000"/>
                </a:solidFill>
                <a:latin typeface="+mj-lt"/>
              </a:rPr>
              <a:t>More exotic signatures from EW monopoles</a:t>
            </a:r>
          </a:p>
          <a:p>
            <a:endParaRPr lang="en-US" sz="2400" dirty="0">
              <a:solidFill>
                <a:srgbClr val="C00000"/>
              </a:solidFill>
              <a:latin typeface="+mj-lt"/>
            </a:endParaRPr>
          </a:p>
          <a:p>
            <a:endParaRPr lang="en-US" sz="2400" dirty="0">
              <a:solidFill>
                <a:srgbClr val="C00000"/>
              </a:solidFill>
              <a:latin typeface="+mj-lt"/>
            </a:endParaRPr>
          </a:p>
          <a:p>
            <a:pPr marL="342900" indent="-342900">
              <a:buFontTx/>
              <a:buChar char="-"/>
            </a:pPr>
            <a:r>
              <a:rPr lang="en-US" sz="2400" dirty="0">
                <a:latin typeface="+mj-lt"/>
              </a:rPr>
              <a:t>B+L-violating electroweak scatterings:</a:t>
            </a:r>
          </a:p>
          <a:p>
            <a:pPr marL="342900" indent="-342900">
              <a:buFontTx/>
              <a:buChar char="-"/>
            </a:pPr>
            <a:endParaRPr lang="en-US" sz="2400" dirty="0">
              <a:latin typeface="+mj-lt"/>
            </a:endParaRPr>
          </a:p>
          <a:p>
            <a:pPr marL="342900" indent="-342900">
              <a:buFontTx/>
              <a:buChar char="-"/>
            </a:pPr>
            <a:endParaRPr lang="en-US" sz="2400" dirty="0">
              <a:latin typeface="+mj-lt"/>
            </a:endParaRPr>
          </a:p>
          <a:p>
            <a:endParaRPr lang="en-US" sz="2400" dirty="0">
              <a:latin typeface="+mj-lt"/>
            </a:endParaRPr>
          </a:p>
          <a:p>
            <a:r>
              <a:rPr lang="en-US" sz="2400" dirty="0">
                <a:latin typeface="+mj-lt"/>
              </a:rPr>
              <a:t>Much more brighter showers than usual hadronic ones. </a:t>
            </a:r>
          </a:p>
          <a:p>
            <a:endParaRPr lang="en-US" sz="2400" dirty="0">
              <a:latin typeface="+mj-lt"/>
            </a:endParaRPr>
          </a:p>
          <a:p>
            <a:pPr marL="342900" indent="-342900">
              <a:buFontTx/>
              <a:buChar char="-"/>
            </a:pPr>
            <a:r>
              <a:rPr lang="en-US" sz="2400" dirty="0">
                <a:latin typeface="+mj-lt"/>
              </a:rPr>
              <a:t>More theoretical work required</a:t>
            </a:r>
          </a:p>
          <a:p>
            <a:pPr marL="342900" indent="-342900">
              <a:buFontTx/>
              <a:buChar char="-"/>
            </a:pPr>
            <a:r>
              <a:rPr lang="en-US" sz="2400" dirty="0">
                <a:latin typeface="+mj-lt"/>
              </a:rPr>
              <a:t>Are we throwing them out as a ‘background’?</a:t>
            </a:r>
          </a:p>
          <a:p>
            <a:pPr marL="342900" indent="-342900">
              <a:buFontTx/>
              <a:buChar char="-"/>
            </a:pPr>
            <a:r>
              <a:rPr lang="en-US" sz="2400" dirty="0">
                <a:latin typeface="+mj-lt"/>
              </a:rPr>
              <a:t>A dedicated image cleaning? A dedicated analysis?</a:t>
            </a:r>
          </a:p>
          <a:p>
            <a:endParaRPr lang="en-US" sz="2400" dirty="0">
              <a:latin typeface="+mj-lt"/>
            </a:endParaRPr>
          </a:p>
        </p:txBody>
      </p:sp>
      <p:pic>
        <p:nvPicPr>
          <p:cNvPr id="2" name="Picture 1">
            <a:extLst>
              <a:ext uri="{FF2B5EF4-FFF2-40B4-BE49-F238E27FC236}">
                <a16:creationId xmlns:a16="http://schemas.microsoft.com/office/drawing/2014/main" id="{62C2CD0B-06C4-AB4A-B8CB-D056C63E1B4C}"/>
              </a:ext>
            </a:extLst>
          </p:cNvPr>
          <p:cNvPicPr>
            <a:picLocks noChangeAspect="1"/>
          </p:cNvPicPr>
          <p:nvPr/>
        </p:nvPicPr>
        <p:blipFill>
          <a:blip r:embed="rId2"/>
          <a:stretch>
            <a:fillRect/>
          </a:stretch>
        </p:blipFill>
        <p:spPr>
          <a:xfrm>
            <a:off x="1791576" y="2137760"/>
            <a:ext cx="7825390" cy="396629"/>
          </a:xfrm>
          <a:prstGeom prst="rect">
            <a:avLst/>
          </a:prstGeom>
        </p:spPr>
      </p:pic>
    </p:spTree>
    <p:extLst>
      <p:ext uri="{BB962C8B-B14F-4D97-AF65-F5344CB8AC3E}">
        <p14:creationId xmlns:p14="http://schemas.microsoft.com/office/powerpoint/2010/main" val="3311339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3847207"/>
          </a:xfrm>
          <a:prstGeom prst="rect">
            <a:avLst/>
          </a:prstGeom>
          <a:noFill/>
        </p:spPr>
        <p:txBody>
          <a:bodyPr wrap="square" rtlCol="0">
            <a:spAutoFit/>
          </a:bodyPr>
          <a:lstStyle/>
          <a:p>
            <a:r>
              <a:rPr lang="en-US" sz="2800" dirty="0">
                <a:solidFill>
                  <a:srgbClr val="C00000"/>
                </a:solidFill>
                <a:latin typeface="+mj-lt"/>
              </a:rPr>
              <a:t>Conclusion</a:t>
            </a:r>
          </a:p>
          <a:p>
            <a:endParaRPr lang="en-US" sz="2400" dirty="0">
              <a:solidFill>
                <a:srgbClr val="C00000"/>
              </a:solidFill>
              <a:latin typeface="+mj-lt"/>
            </a:endParaRPr>
          </a:p>
          <a:p>
            <a:endParaRPr lang="en-US" sz="2400" dirty="0">
              <a:solidFill>
                <a:srgbClr val="C00000"/>
              </a:solidFill>
              <a:latin typeface="+mj-lt"/>
            </a:endParaRPr>
          </a:p>
          <a:p>
            <a:pPr marL="342900" indent="-342900">
              <a:buFontTx/>
              <a:buChar char="-"/>
            </a:pPr>
            <a:r>
              <a:rPr lang="en-US" sz="2400" dirty="0">
                <a:latin typeface="+mj-lt"/>
              </a:rPr>
              <a:t>Electroweak monopoles are inescapable prediction of the Standard Model</a:t>
            </a:r>
          </a:p>
          <a:p>
            <a:endParaRPr lang="en-US" sz="2400" dirty="0">
              <a:latin typeface="+mj-lt"/>
            </a:endParaRPr>
          </a:p>
          <a:p>
            <a:pPr marL="342900" indent="-342900">
              <a:buFontTx/>
              <a:buChar char="-"/>
            </a:pPr>
            <a:r>
              <a:rPr lang="en-US" sz="2400" dirty="0">
                <a:latin typeface="+mj-lt"/>
              </a:rPr>
              <a:t>They are seem heavy to search for them at the LHC</a:t>
            </a:r>
          </a:p>
          <a:p>
            <a:pPr marL="342900" indent="-342900">
              <a:buFontTx/>
              <a:buChar char="-"/>
            </a:pPr>
            <a:endParaRPr lang="en-US" sz="2400" dirty="0">
              <a:latin typeface="+mj-lt"/>
            </a:endParaRPr>
          </a:p>
          <a:p>
            <a:pPr marL="342900" indent="-342900">
              <a:buFontTx/>
              <a:buChar char="-"/>
            </a:pPr>
            <a:r>
              <a:rPr lang="en-US" sz="2400" dirty="0">
                <a:latin typeface="+mj-lt"/>
              </a:rPr>
              <a:t>Astrophysical experiments may be within the reach</a:t>
            </a:r>
          </a:p>
          <a:p>
            <a:pPr marL="342900" indent="-342900">
              <a:buFontTx/>
              <a:buChar char="-"/>
            </a:pPr>
            <a:endParaRPr lang="en-US" sz="2400" dirty="0">
              <a:latin typeface="+mj-lt"/>
            </a:endParaRPr>
          </a:p>
          <a:p>
            <a:pPr marL="342900" indent="-342900">
              <a:buFontTx/>
              <a:buChar char="-"/>
            </a:pPr>
            <a:r>
              <a:rPr lang="en-US" sz="2400" dirty="0">
                <a:latin typeface="+mj-lt"/>
              </a:rPr>
              <a:t>Several theoretical challenges needs to be overcome, </a:t>
            </a:r>
            <a:r>
              <a:rPr lang="fr" sz="2400" dirty="0">
                <a:latin typeface="+mj-lt"/>
              </a:rPr>
              <a:t>le jeu en vaut la chandelle!</a:t>
            </a:r>
            <a:endParaRPr lang="en-US" sz="2400" dirty="0">
              <a:latin typeface="+mj-lt"/>
            </a:endParaRPr>
          </a:p>
        </p:txBody>
      </p:sp>
    </p:spTree>
    <p:extLst>
      <p:ext uri="{BB962C8B-B14F-4D97-AF65-F5344CB8AC3E}">
        <p14:creationId xmlns:p14="http://schemas.microsoft.com/office/powerpoint/2010/main" val="3722777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892552"/>
          </a:xfrm>
          <a:prstGeom prst="rect">
            <a:avLst/>
          </a:prstGeom>
          <a:noFill/>
        </p:spPr>
        <p:txBody>
          <a:bodyPr wrap="square" rtlCol="0">
            <a:spAutoFit/>
          </a:bodyPr>
          <a:lstStyle/>
          <a:p>
            <a:r>
              <a:rPr lang="en-US" sz="2800">
                <a:solidFill>
                  <a:srgbClr val="C00000"/>
                </a:solidFill>
                <a:latin typeface="+mj-lt"/>
              </a:rPr>
              <a:t>Maxwell’s Electromagnetism – the triumph of symmetry in physics</a:t>
            </a:r>
          </a:p>
          <a:p>
            <a:endParaRPr lang="en-US" sz="2400">
              <a:solidFill>
                <a:srgbClr val="C00000"/>
              </a:solidFill>
              <a:latin typeface="+mj-lt"/>
            </a:endParaRPr>
          </a:p>
        </p:txBody>
      </p:sp>
      <p:sp>
        <p:nvSpPr>
          <p:cNvPr id="5" name="Donut 4">
            <a:extLst>
              <a:ext uri="{FF2B5EF4-FFF2-40B4-BE49-F238E27FC236}">
                <a16:creationId xmlns:a16="http://schemas.microsoft.com/office/drawing/2014/main" id="{70378CD3-69B4-7F47-80C2-7B431521E0C5}"/>
              </a:ext>
            </a:extLst>
          </p:cNvPr>
          <p:cNvSpPr/>
          <p:nvPr/>
        </p:nvSpPr>
        <p:spPr>
          <a:xfrm>
            <a:off x="2727058" y="3092668"/>
            <a:ext cx="800129" cy="1211318"/>
          </a:xfrm>
          <a:prstGeom prst="donut">
            <a:avLst>
              <a:gd name="adj" fmla="val 1223"/>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Arrow Connector 10">
            <a:extLst>
              <a:ext uri="{FF2B5EF4-FFF2-40B4-BE49-F238E27FC236}">
                <a16:creationId xmlns:a16="http://schemas.microsoft.com/office/drawing/2014/main" id="{A942F0BD-5E6D-EC42-8865-A4AFF0C153E1}"/>
              </a:ext>
            </a:extLst>
          </p:cNvPr>
          <p:cNvCxnSpPr>
            <a:cxnSpLocks/>
          </p:cNvCxnSpPr>
          <p:nvPr/>
        </p:nvCxnSpPr>
        <p:spPr>
          <a:xfrm flipH="1">
            <a:off x="1576551" y="3929396"/>
            <a:ext cx="1171191" cy="749179"/>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65EBC24-F7BB-B545-9E35-023AC105908E}"/>
              </a:ext>
            </a:extLst>
          </p:cNvPr>
          <p:cNvSpPr txBox="1"/>
          <p:nvPr/>
        </p:nvSpPr>
        <p:spPr>
          <a:xfrm>
            <a:off x="244712" y="4632882"/>
            <a:ext cx="11280508" cy="1569660"/>
          </a:xfrm>
          <a:prstGeom prst="rect">
            <a:avLst/>
          </a:prstGeom>
          <a:noFill/>
        </p:spPr>
        <p:txBody>
          <a:bodyPr wrap="square" rtlCol="0">
            <a:spAutoFit/>
          </a:bodyPr>
          <a:lstStyle/>
          <a:p>
            <a:r>
              <a:rPr lang="en-US" sz="2400">
                <a:latin typeface="+mj-lt"/>
              </a:rPr>
              <a:t>Maxwell added this term relying on mathematical consistency and aesthetic considerations </a:t>
            </a:r>
          </a:p>
          <a:p>
            <a:r>
              <a:rPr lang="en-US" sz="2400">
                <a:latin typeface="+mj-lt"/>
              </a:rPr>
              <a:t>(dual-symmetric to the Faraday’s (magnetic) induction law) =&gt; extraordinary progress in fundamental physics (special/general relativity,…) and technologies (electromagnetic radiation,…)</a:t>
            </a:r>
          </a:p>
        </p:txBody>
      </p:sp>
      <p:pic>
        <p:nvPicPr>
          <p:cNvPr id="15" name="Picture 14">
            <a:extLst>
              <a:ext uri="{FF2B5EF4-FFF2-40B4-BE49-F238E27FC236}">
                <a16:creationId xmlns:a16="http://schemas.microsoft.com/office/drawing/2014/main" id="{8D3F1014-155E-F84D-9D21-C9B96667E8C7}"/>
              </a:ext>
            </a:extLst>
          </p:cNvPr>
          <p:cNvPicPr>
            <a:picLocks noChangeAspect="1"/>
          </p:cNvPicPr>
          <p:nvPr/>
        </p:nvPicPr>
        <p:blipFill>
          <a:blip r:embed="rId2"/>
          <a:stretch>
            <a:fillRect/>
          </a:stretch>
        </p:blipFill>
        <p:spPr>
          <a:xfrm>
            <a:off x="1371593" y="1085136"/>
            <a:ext cx="2743204" cy="2954961"/>
          </a:xfrm>
          <a:prstGeom prst="rect">
            <a:avLst/>
          </a:prstGeom>
        </p:spPr>
      </p:pic>
      <p:cxnSp>
        <p:nvCxnSpPr>
          <p:cNvPr id="17" name="Straight Arrow Connector 16">
            <a:extLst>
              <a:ext uri="{FF2B5EF4-FFF2-40B4-BE49-F238E27FC236}">
                <a16:creationId xmlns:a16="http://schemas.microsoft.com/office/drawing/2014/main" id="{A9C1BE47-336B-994C-A0AD-E96C1F17B4B7}"/>
              </a:ext>
            </a:extLst>
          </p:cNvPr>
          <p:cNvCxnSpPr/>
          <p:nvPr/>
        </p:nvCxnSpPr>
        <p:spPr>
          <a:xfrm flipV="1">
            <a:off x="3127122" y="1292772"/>
            <a:ext cx="2643057" cy="599090"/>
          </a:xfrm>
          <a:prstGeom prst="straightConnector1">
            <a:avLst/>
          </a:prstGeom>
          <a:ln w="127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35365E6-E5A2-DE49-954A-307DF3B5C955}"/>
              </a:ext>
            </a:extLst>
          </p:cNvPr>
          <p:cNvSpPr txBox="1"/>
          <p:nvPr/>
        </p:nvSpPr>
        <p:spPr>
          <a:xfrm>
            <a:off x="5449614" y="928269"/>
            <a:ext cx="5728138" cy="461665"/>
          </a:xfrm>
          <a:prstGeom prst="rect">
            <a:avLst/>
          </a:prstGeom>
          <a:noFill/>
        </p:spPr>
        <p:txBody>
          <a:bodyPr wrap="square" rtlCol="0">
            <a:spAutoFit/>
          </a:bodyPr>
          <a:lstStyle/>
          <a:p>
            <a:r>
              <a:rPr lang="en-US" sz="2400">
                <a:latin typeface="+mj-lt"/>
              </a:rPr>
              <a:t>There are no isolated magnetic charges</a:t>
            </a:r>
          </a:p>
        </p:txBody>
      </p:sp>
      <p:pic>
        <p:nvPicPr>
          <p:cNvPr id="20" name="Picture 19">
            <a:extLst>
              <a:ext uri="{FF2B5EF4-FFF2-40B4-BE49-F238E27FC236}">
                <a16:creationId xmlns:a16="http://schemas.microsoft.com/office/drawing/2014/main" id="{C4535FE7-1D55-1C4C-96C5-DE2591C1A92E}"/>
              </a:ext>
            </a:extLst>
          </p:cNvPr>
          <p:cNvPicPr>
            <a:picLocks noChangeAspect="1"/>
          </p:cNvPicPr>
          <p:nvPr/>
        </p:nvPicPr>
        <p:blipFill>
          <a:blip r:embed="rId3"/>
          <a:stretch>
            <a:fillRect/>
          </a:stretch>
        </p:blipFill>
        <p:spPr>
          <a:xfrm>
            <a:off x="6710857" y="1418900"/>
            <a:ext cx="2378998" cy="858786"/>
          </a:xfrm>
          <a:prstGeom prst="rect">
            <a:avLst/>
          </a:prstGeom>
        </p:spPr>
      </p:pic>
      <p:pic>
        <p:nvPicPr>
          <p:cNvPr id="21" name="Picture 20">
            <a:extLst>
              <a:ext uri="{FF2B5EF4-FFF2-40B4-BE49-F238E27FC236}">
                <a16:creationId xmlns:a16="http://schemas.microsoft.com/office/drawing/2014/main" id="{B0C5432F-3985-DC4A-8F63-F64F802F2E51}"/>
              </a:ext>
            </a:extLst>
          </p:cNvPr>
          <p:cNvPicPr>
            <a:picLocks noChangeAspect="1"/>
          </p:cNvPicPr>
          <p:nvPr/>
        </p:nvPicPr>
        <p:blipFill>
          <a:blip r:embed="rId4"/>
          <a:stretch>
            <a:fillRect/>
          </a:stretch>
        </p:blipFill>
        <p:spPr>
          <a:xfrm>
            <a:off x="7773356" y="2275337"/>
            <a:ext cx="254000" cy="419100"/>
          </a:xfrm>
          <a:prstGeom prst="rect">
            <a:avLst/>
          </a:prstGeom>
        </p:spPr>
      </p:pic>
      <p:pic>
        <p:nvPicPr>
          <p:cNvPr id="22" name="Picture 21">
            <a:extLst>
              <a:ext uri="{FF2B5EF4-FFF2-40B4-BE49-F238E27FC236}">
                <a16:creationId xmlns:a16="http://schemas.microsoft.com/office/drawing/2014/main" id="{23E4140C-C378-1C43-A267-45E66E6CE048}"/>
              </a:ext>
            </a:extLst>
          </p:cNvPr>
          <p:cNvPicPr>
            <a:picLocks noChangeAspect="1"/>
          </p:cNvPicPr>
          <p:nvPr/>
        </p:nvPicPr>
        <p:blipFill>
          <a:blip r:embed="rId3"/>
          <a:stretch>
            <a:fillRect/>
          </a:stretch>
        </p:blipFill>
        <p:spPr>
          <a:xfrm>
            <a:off x="6573970" y="2739385"/>
            <a:ext cx="1358353" cy="490347"/>
          </a:xfrm>
          <a:prstGeom prst="rect">
            <a:avLst/>
          </a:prstGeom>
        </p:spPr>
      </p:pic>
      <p:pic>
        <p:nvPicPr>
          <p:cNvPr id="24" name="Picture 23">
            <a:extLst>
              <a:ext uri="{FF2B5EF4-FFF2-40B4-BE49-F238E27FC236}">
                <a16:creationId xmlns:a16="http://schemas.microsoft.com/office/drawing/2014/main" id="{5B3A2148-5A3E-8240-8F04-DF013589166A}"/>
              </a:ext>
            </a:extLst>
          </p:cNvPr>
          <p:cNvPicPr>
            <a:picLocks noChangeAspect="1"/>
          </p:cNvPicPr>
          <p:nvPr/>
        </p:nvPicPr>
        <p:blipFill>
          <a:blip r:embed="rId3"/>
          <a:stretch>
            <a:fillRect/>
          </a:stretch>
        </p:blipFill>
        <p:spPr>
          <a:xfrm>
            <a:off x="7914766" y="2739386"/>
            <a:ext cx="1358353" cy="490347"/>
          </a:xfrm>
          <a:prstGeom prst="rect">
            <a:avLst/>
          </a:prstGeom>
        </p:spPr>
      </p:pic>
      <p:pic>
        <p:nvPicPr>
          <p:cNvPr id="25" name="Picture 24">
            <a:extLst>
              <a:ext uri="{FF2B5EF4-FFF2-40B4-BE49-F238E27FC236}">
                <a16:creationId xmlns:a16="http://schemas.microsoft.com/office/drawing/2014/main" id="{8F5EF9B0-8A05-0C46-AD3E-0E51C6E04A25}"/>
              </a:ext>
            </a:extLst>
          </p:cNvPr>
          <p:cNvPicPr>
            <a:picLocks noChangeAspect="1"/>
          </p:cNvPicPr>
          <p:nvPr/>
        </p:nvPicPr>
        <p:blipFill>
          <a:blip r:embed="rId4"/>
          <a:stretch>
            <a:fillRect/>
          </a:stretch>
        </p:blipFill>
        <p:spPr>
          <a:xfrm>
            <a:off x="7125711" y="3199168"/>
            <a:ext cx="254000" cy="419100"/>
          </a:xfrm>
          <a:prstGeom prst="rect">
            <a:avLst/>
          </a:prstGeom>
        </p:spPr>
      </p:pic>
      <p:pic>
        <p:nvPicPr>
          <p:cNvPr id="26" name="Picture 25">
            <a:extLst>
              <a:ext uri="{FF2B5EF4-FFF2-40B4-BE49-F238E27FC236}">
                <a16:creationId xmlns:a16="http://schemas.microsoft.com/office/drawing/2014/main" id="{9515E820-E975-5547-ACCA-9238B74C399B}"/>
              </a:ext>
            </a:extLst>
          </p:cNvPr>
          <p:cNvPicPr>
            <a:picLocks noChangeAspect="1"/>
          </p:cNvPicPr>
          <p:nvPr/>
        </p:nvPicPr>
        <p:blipFill>
          <a:blip r:embed="rId4"/>
          <a:stretch>
            <a:fillRect/>
          </a:stretch>
        </p:blipFill>
        <p:spPr>
          <a:xfrm>
            <a:off x="8482708" y="3198200"/>
            <a:ext cx="254000" cy="419100"/>
          </a:xfrm>
          <a:prstGeom prst="rect">
            <a:avLst/>
          </a:prstGeom>
        </p:spPr>
      </p:pic>
      <p:pic>
        <p:nvPicPr>
          <p:cNvPr id="32" name="Picture 31">
            <a:extLst>
              <a:ext uri="{FF2B5EF4-FFF2-40B4-BE49-F238E27FC236}">
                <a16:creationId xmlns:a16="http://schemas.microsoft.com/office/drawing/2014/main" id="{B8734D25-84FB-534A-BA50-827A7F24FD94}"/>
              </a:ext>
            </a:extLst>
          </p:cNvPr>
          <p:cNvPicPr>
            <a:picLocks noChangeAspect="1"/>
          </p:cNvPicPr>
          <p:nvPr/>
        </p:nvPicPr>
        <p:blipFill>
          <a:blip r:embed="rId3"/>
          <a:stretch>
            <a:fillRect/>
          </a:stretch>
        </p:blipFill>
        <p:spPr>
          <a:xfrm>
            <a:off x="7885461" y="3621794"/>
            <a:ext cx="722509" cy="260816"/>
          </a:xfrm>
          <a:prstGeom prst="rect">
            <a:avLst/>
          </a:prstGeom>
        </p:spPr>
      </p:pic>
      <p:pic>
        <p:nvPicPr>
          <p:cNvPr id="33" name="Picture 32">
            <a:extLst>
              <a:ext uri="{FF2B5EF4-FFF2-40B4-BE49-F238E27FC236}">
                <a16:creationId xmlns:a16="http://schemas.microsoft.com/office/drawing/2014/main" id="{534CC1F7-8468-304F-AA2D-1329BB1E2BE8}"/>
              </a:ext>
            </a:extLst>
          </p:cNvPr>
          <p:cNvPicPr>
            <a:picLocks noChangeAspect="1"/>
          </p:cNvPicPr>
          <p:nvPr/>
        </p:nvPicPr>
        <p:blipFill>
          <a:blip r:embed="rId3"/>
          <a:stretch>
            <a:fillRect/>
          </a:stretch>
        </p:blipFill>
        <p:spPr>
          <a:xfrm>
            <a:off x="8607970" y="3632529"/>
            <a:ext cx="722509" cy="260816"/>
          </a:xfrm>
          <a:prstGeom prst="rect">
            <a:avLst/>
          </a:prstGeom>
        </p:spPr>
      </p:pic>
      <p:pic>
        <p:nvPicPr>
          <p:cNvPr id="34" name="Picture 33">
            <a:extLst>
              <a:ext uri="{FF2B5EF4-FFF2-40B4-BE49-F238E27FC236}">
                <a16:creationId xmlns:a16="http://schemas.microsoft.com/office/drawing/2014/main" id="{2BA9EE03-1E0A-E940-B45C-CF53AF276420}"/>
              </a:ext>
            </a:extLst>
          </p:cNvPr>
          <p:cNvPicPr>
            <a:picLocks noChangeAspect="1"/>
          </p:cNvPicPr>
          <p:nvPr/>
        </p:nvPicPr>
        <p:blipFill>
          <a:blip r:embed="rId3"/>
          <a:stretch>
            <a:fillRect/>
          </a:stretch>
        </p:blipFill>
        <p:spPr>
          <a:xfrm>
            <a:off x="6530202" y="3624560"/>
            <a:ext cx="722509" cy="260816"/>
          </a:xfrm>
          <a:prstGeom prst="rect">
            <a:avLst/>
          </a:prstGeom>
        </p:spPr>
      </p:pic>
      <p:pic>
        <p:nvPicPr>
          <p:cNvPr id="35" name="Picture 34">
            <a:extLst>
              <a:ext uri="{FF2B5EF4-FFF2-40B4-BE49-F238E27FC236}">
                <a16:creationId xmlns:a16="http://schemas.microsoft.com/office/drawing/2014/main" id="{124DF342-9E77-3346-A501-FE12952C758B}"/>
              </a:ext>
            </a:extLst>
          </p:cNvPr>
          <p:cNvPicPr>
            <a:picLocks noChangeAspect="1"/>
          </p:cNvPicPr>
          <p:nvPr/>
        </p:nvPicPr>
        <p:blipFill>
          <a:blip r:embed="rId3"/>
          <a:stretch>
            <a:fillRect/>
          </a:stretch>
        </p:blipFill>
        <p:spPr>
          <a:xfrm>
            <a:off x="7236498" y="3617528"/>
            <a:ext cx="722509" cy="260816"/>
          </a:xfrm>
          <a:prstGeom prst="rect">
            <a:avLst/>
          </a:prstGeom>
        </p:spPr>
      </p:pic>
    </p:spTree>
    <p:extLst>
      <p:ext uri="{BB962C8B-B14F-4D97-AF65-F5344CB8AC3E}">
        <p14:creationId xmlns:p14="http://schemas.microsoft.com/office/powerpoint/2010/main" val="129902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1261884"/>
          </a:xfrm>
          <a:prstGeom prst="rect">
            <a:avLst/>
          </a:prstGeom>
          <a:noFill/>
        </p:spPr>
        <p:txBody>
          <a:bodyPr wrap="square" rtlCol="0">
            <a:spAutoFit/>
          </a:bodyPr>
          <a:lstStyle/>
          <a:p>
            <a:r>
              <a:rPr lang="en-US" sz="2800">
                <a:solidFill>
                  <a:srgbClr val="C00000"/>
                </a:solidFill>
                <a:latin typeface="+mj-lt"/>
              </a:rPr>
              <a:t>The Dirac magnetic monopole (1931)</a:t>
            </a:r>
          </a:p>
          <a:p>
            <a:endParaRPr lang="en-US" sz="2400">
              <a:solidFill>
                <a:srgbClr val="C00000"/>
              </a:solidFill>
              <a:latin typeface="+mj-lt"/>
            </a:endParaRPr>
          </a:p>
          <a:p>
            <a:r>
              <a:rPr lang="en-US" sz="2400">
                <a:latin typeface="+mj-lt"/>
              </a:rPr>
              <a:t> </a:t>
            </a:r>
          </a:p>
        </p:txBody>
      </p:sp>
      <p:pic>
        <p:nvPicPr>
          <p:cNvPr id="2" name="Picture 1">
            <a:extLst>
              <a:ext uri="{FF2B5EF4-FFF2-40B4-BE49-F238E27FC236}">
                <a16:creationId xmlns:a16="http://schemas.microsoft.com/office/drawing/2014/main" id="{0CB3BCD7-635B-BE47-BD44-7D603B3C3C48}"/>
              </a:ext>
            </a:extLst>
          </p:cNvPr>
          <p:cNvPicPr>
            <a:picLocks noChangeAspect="1"/>
          </p:cNvPicPr>
          <p:nvPr/>
        </p:nvPicPr>
        <p:blipFill>
          <a:blip r:embed="rId2"/>
          <a:stretch>
            <a:fillRect/>
          </a:stretch>
        </p:blipFill>
        <p:spPr>
          <a:xfrm>
            <a:off x="1043370" y="1116943"/>
            <a:ext cx="3164181" cy="3045153"/>
          </a:xfrm>
          <a:prstGeom prst="rect">
            <a:avLst/>
          </a:prstGeom>
        </p:spPr>
      </p:pic>
      <p:sp>
        <p:nvSpPr>
          <p:cNvPr id="5" name="TextBox 4">
            <a:extLst>
              <a:ext uri="{FF2B5EF4-FFF2-40B4-BE49-F238E27FC236}">
                <a16:creationId xmlns:a16="http://schemas.microsoft.com/office/drawing/2014/main" id="{78796F69-A7A9-F948-98D1-C51ABF1A4D90}"/>
              </a:ext>
            </a:extLst>
          </p:cNvPr>
          <p:cNvSpPr txBox="1"/>
          <p:nvPr/>
        </p:nvSpPr>
        <p:spPr>
          <a:xfrm>
            <a:off x="5000005" y="1037526"/>
            <a:ext cx="7057642" cy="461665"/>
          </a:xfrm>
          <a:prstGeom prst="rect">
            <a:avLst/>
          </a:prstGeom>
          <a:noFill/>
        </p:spPr>
        <p:txBody>
          <a:bodyPr wrap="square" rtlCol="0">
            <a:spAutoFit/>
          </a:bodyPr>
          <a:lstStyle/>
          <a:p>
            <a:r>
              <a:rPr lang="en-US" sz="2400">
                <a:latin typeface="+mj-lt"/>
              </a:rPr>
              <a:t>The equations become invariant under the duality map:</a:t>
            </a:r>
          </a:p>
        </p:txBody>
      </p:sp>
      <p:pic>
        <p:nvPicPr>
          <p:cNvPr id="7" name="Picture 6">
            <a:extLst>
              <a:ext uri="{FF2B5EF4-FFF2-40B4-BE49-F238E27FC236}">
                <a16:creationId xmlns:a16="http://schemas.microsoft.com/office/drawing/2014/main" id="{B62E1473-D8BA-D147-8513-C122DC9DCED3}"/>
              </a:ext>
            </a:extLst>
          </p:cNvPr>
          <p:cNvPicPr>
            <a:picLocks noChangeAspect="1"/>
          </p:cNvPicPr>
          <p:nvPr/>
        </p:nvPicPr>
        <p:blipFill>
          <a:blip r:embed="rId3"/>
          <a:stretch>
            <a:fillRect/>
          </a:stretch>
        </p:blipFill>
        <p:spPr>
          <a:xfrm>
            <a:off x="6444894" y="1537169"/>
            <a:ext cx="3375410" cy="1532513"/>
          </a:xfrm>
          <a:prstGeom prst="rect">
            <a:avLst/>
          </a:prstGeom>
        </p:spPr>
      </p:pic>
      <p:sp>
        <p:nvSpPr>
          <p:cNvPr id="8" name="TextBox 7">
            <a:extLst>
              <a:ext uri="{FF2B5EF4-FFF2-40B4-BE49-F238E27FC236}">
                <a16:creationId xmlns:a16="http://schemas.microsoft.com/office/drawing/2014/main" id="{573CDDFF-2C1C-1843-9978-2191D8EFDAF5}"/>
              </a:ext>
            </a:extLst>
          </p:cNvPr>
          <p:cNvSpPr txBox="1"/>
          <p:nvPr/>
        </p:nvSpPr>
        <p:spPr>
          <a:xfrm>
            <a:off x="9027819" y="3260103"/>
            <a:ext cx="3164181" cy="400110"/>
          </a:xfrm>
          <a:prstGeom prst="rect">
            <a:avLst/>
          </a:prstGeom>
          <a:noFill/>
        </p:spPr>
        <p:txBody>
          <a:bodyPr wrap="square" rtlCol="0">
            <a:spAutoFit/>
          </a:bodyPr>
          <a:lstStyle/>
          <a:p>
            <a:r>
              <a:rPr lang="en-US" sz="2000" err="1">
                <a:latin typeface="+mj-lt"/>
              </a:rPr>
              <a:t>Montonen</a:t>
            </a:r>
            <a:r>
              <a:rPr lang="en-US" sz="2000">
                <a:latin typeface="+mj-lt"/>
              </a:rPr>
              <a:t>-Olive duality 77’</a:t>
            </a:r>
          </a:p>
        </p:txBody>
      </p:sp>
      <p:pic>
        <p:nvPicPr>
          <p:cNvPr id="10" name="Picture 9">
            <a:extLst>
              <a:ext uri="{FF2B5EF4-FFF2-40B4-BE49-F238E27FC236}">
                <a16:creationId xmlns:a16="http://schemas.microsoft.com/office/drawing/2014/main" id="{40915274-2A96-DA4C-8F12-D699D302B238}"/>
              </a:ext>
            </a:extLst>
          </p:cNvPr>
          <p:cNvPicPr>
            <a:picLocks noChangeAspect="1"/>
          </p:cNvPicPr>
          <p:nvPr/>
        </p:nvPicPr>
        <p:blipFill>
          <a:blip r:embed="rId4"/>
          <a:stretch>
            <a:fillRect/>
          </a:stretch>
        </p:blipFill>
        <p:spPr>
          <a:xfrm>
            <a:off x="386601" y="4612323"/>
            <a:ext cx="8174075" cy="588286"/>
          </a:xfrm>
          <a:prstGeom prst="rect">
            <a:avLst/>
          </a:prstGeom>
        </p:spPr>
      </p:pic>
      <p:sp>
        <p:nvSpPr>
          <p:cNvPr id="11" name="TextBox 10">
            <a:extLst>
              <a:ext uri="{FF2B5EF4-FFF2-40B4-BE49-F238E27FC236}">
                <a16:creationId xmlns:a16="http://schemas.microsoft.com/office/drawing/2014/main" id="{C274618D-61BC-0546-A04C-C85F943296EF}"/>
              </a:ext>
            </a:extLst>
          </p:cNvPr>
          <p:cNvSpPr txBox="1"/>
          <p:nvPr/>
        </p:nvSpPr>
        <p:spPr>
          <a:xfrm>
            <a:off x="332342" y="5250726"/>
            <a:ext cx="4629601" cy="461665"/>
          </a:xfrm>
          <a:prstGeom prst="rect">
            <a:avLst/>
          </a:prstGeom>
          <a:noFill/>
        </p:spPr>
        <p:txBody>
          <a:bodyPr wrap="none" rtlCol="0">
            <a:spAutoFit/>
          </a:bodyPr>
          <a:lstStyle/>
          <a:p>
            <a:pPr marL="342900" indent="-342900">
              <a:buFontTx/>
              <a:buChar char="-"/>
            </a:pPr>
            <a:r>
              <a:rPr lang="en-US" sz="2400">
                <a:latin typeface="+mj-lt"/>
              </a:rPr>
              <a:t>Dirac string – singularity along    </a:t>
            </a:r>
            <a:r>
              <a:rPr lang="en-US" sz="2000">
                <a:latin typeface="+mj-lt"/>
              </a:rPr>
              <a:t>. </a:t>
            </a:r>
          </a:p>
        </p:txBody>
      </p:sp>
      <p:pic>
        <p:nvPicPr>
          <p:cNvPr id="12" name="Picture 11">
            <a:extLst>
              <a:ext uri="{FF2B5EF4-FFF2-40B4-BE49-F238E27FC236}">
                <a16:creationId xmlns:a16="http://schemas.microsoft.com/office/drawing/2014/main" id="{059BB506-93CF-5C43-B1B4-D67DE9C22EF8}"/>
              </a:ext>
            </a:extLst>
          </p:cNvPr>
          <p:cNvPicPr>
            <a:picLocks noChangeAspect="1"/>
          </p:cNvPicPr>
          <p:nvPr/>
        </p:nvPicPr>
        <p:blipFill>
          <a:blip r:embed="rId5"/>
          <a:stretch>
            <a:fillRect/>
          </a:stretch>
        </p:blipFill>
        <p:spPr>
          <a:xfrm>
            <a:off x="4508940" y="5358177"/>
            <a:ext cx="176041" cy="226338"/>
          </a:xfrm>
          <a:prstGeom prst="rect">
            <a:avLst/>
          </a:prstGeom>
        </p:spPr>
      </p:pic>
      <p:sp>
        <p:nvSpPr>
          <p:cNvPr id="13" name="Rectangle 12">
            <a:extLst>
              <a:ext uri="{FF2B5EF4-FFF2-40B4-BE49-F238E27FC236}">
                <a16:creationId xmlns:a16="http://schemas.microsoft.com/office/drawing/2014/main" id="{3726D142-F46A-2D4F-9D41-2D0593C93DBA}"/>
              </a:ext>
            </a:extLst>
          </p:cNvPr>
          <p:cNvSpPr/>
          <p:nvPr/>
        </p:nvSpPr>
        <p:spPr>
          <a:xfrm>
            <a:off x="325874" y="5741057"/>
            <a:ext cx="9101905" cy="461665"/>
          </a:xfrm>
          <a:prstGeom prst="rect">
            <a:avLst/>
          </a:prstGeom>
        </p:spPr>
        <p:txBody>
          <a:bodyPr wrap="square">
            <a:spAutoFit/>
          </a:bodyPr>
          <a:lstStyle/>
          <a:p>
            <a:pPr marL="342900" indent="-342900">
              <a:buFontTx/>
              <a:buChar char="-"/>
            </a:pPr>
            <a:r>
              <a:rPr lang="en-US" sz="2400">
                <a:latin typeface="+mj-lt"/>
              </a:rPr>
              <a:t>Classically the singularity is not physical, because of gauge invariance:  </a:t>
            </a:r>
          </a:p>
        </p:txBody>
      </p:sp>
      <p:pic>
        <p:nvPicPr>
          <p:cNvPr id="47" name="Picture 46">
            <a:extLst>
              <a:ext uri="{FF2B5EF4-FFF2-40B4-BE49-F238E27FC236}">
                <a16:creationId xmlns:a16="http://schemas.microsoft.com/office/drawing/2014/main" id="{CB95C69F-A5A7-5E48-8780-A01C1815F78F}"/>
              </a:ext>
            </a:extLst>
          </p:cNvPr>
          <p:cNvPicPr>
            <a:picLocks noChangeAspect="1"/>
          </p:cNvPicPr>
          <p:nvPr/>
        </p:nvPicPr>
        <p:blipFill>
          <a:blip r:embed="rId6"/>
          <a:stretch>
            <a:fillRect/>
          </a:stretch>
        </p:blipFill>
        <p:spPr>
          <a:xfrm>
            <a:off x="9043300" y="3629191"/>
            <a:ext cx="2210360" cy="3243069"/>
          </a:xfrm>
          <a:prstGeom prst="rect">
            <a:avLst/>
          </a:prstGeom>
        </p:spPr>
      </p:pic>
      <p:pic>
        <p:nvPicPr>
          <p:cNvPr id="48" name="Picture 47">
            <a:extLst>
              <a:ext uri="{FF2B5EF4-FFF2-40B4-BE49-F238E27FC236}">
                <a16:creationId xmlns:a16="http://schemas.microsoft.com/office/drawing/2014/main" id="{C4A71E49-767A-2D4A-BD0A-9E5056E78597}"/>
              </a:ext>
            </a:extLst>
          </p:cNvPr>
          <p:cNvPicPr>
            <a:picLocks noChangeAspect="1"/>
          </p:cNvPicPr>
          <p:nvPr/>
        </p:nvPicPr>
        <p:blipFill>
          <a:blip r:embed="rId7"/>
          <a:stretch>
            <a:fillRect/>
          </a:stretch>
        </p:blipFill>
        <p:spPr>
          <a:xfrm>
            <a:off x="4038591" y="6200514"/>
            <a:ext cx="2260673" cy="409340"/>
          </a:xfrm>
          <a:prstGeom prst="rect">
            <a:avLst/>
          </a:prstGeom>
        </p:spPr>
      </p:pic>
    </p:spTree>
    <p:extLst>
      <p:ext uri="{BB962C8B-B14F-4D97-AF65-F5344CB8AC3E}">
        <p14:creationId xmlns:p14="http://schemas.microsoft.com/office/powerpoint/2010/main" val="141062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1"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1261884"/>
          </a:xfrm>
          <a:prstGeom prst="rect">
            <a:avLst/>
          </a:prstGeom>
          <a:noFill/>
        </p:spPr>
        <p:txBody>
          <a:bodyPr wrap="square" rtlCol="0">
            <a:spAutoFit/>
          </a:bodyPr>
          <a:lstStyle/>
          <a:p>
            <a:r>
              <a:rPr lang="en-US" sz="2800">
                <a:solidFill>
                  <a:srgbClr val="C00000"/>
                </a:solidFill>
                <a:latin typeface="+mj-lt"/>
              </a:rPr>
              <a:t>The Dirac magnetic monopole (1931)</a:t>
            </a:r>
          </a:p>
          <a:p>
            <a:endParaRPr lang="en-US" sz="2400">
              <a:solidFill>
                <a:srgbClr val="C00000"/>
              </a:solidFill>
              <a:latin typeface="+mj-lt"/>
            </a:endParaRPr>
          </a:p>
          <a:p>
            <a:r>
              <a:rPr lang="en-US" sz="2400">
                <a:latin typeface="+mj-lt"/>
              </a:rPr>
              <a:t> </a:t>
            </a:r>
          </a:p>
        </p:txBody>
      </p:sp>
      <p:pic>
        <p:nvPicPr>
          <p:cNvPr id="8" name="Picture 7">
            <a:extLst>
              <a:ext uri="{FF2B5EF4-FFF2-40B4-BE49-F238E27FC236}">
                <a16:creationId xmlns:a16="http://schemas.microsoft.com/office/drawing/2014/main" id="{9B38A82D-0D16-664B-BCF4-BBD45033B762}"/>
              </a:ext>
            </a:extLst>
          </p:cNvPr>
          <p:cNvPicPr>
            <a:picLocks noChangeAspect="1"/>
          </p:cNvPicPr>
          <p:nvPr/>
        </p:nvPicPr>
        <p:blipFill>
          <a:blip r:embed="rId2"/>
          <a:stretch>
            <a:fillRect/>
          </a:stretch>
        </p:blipFill>
        <p:spPr>
          <a:xfrm>
            <a:off x="134353" y="787354"/>
            <a:ext cx="3060700" cy="3657600"/>
          </a:xfrm>
          <a:prstGeom prst="rect">
            <a:avLst/>
          </a:prstGeom>
        </p:spPr>
      </p:pic>
      <p:sp>
        <p:nvSpPr>
          <p:cNvPr id="9" name="TextBox 8">
            <a:extLst>
              <a:ext uri="{FF2B5EF4-FFF2-40B4-BE49-F238E27FC236}">
                <a16:creationId xmlns:a16="http://schemas.microsoft.com/office/drawing/2014/main" id="{70497C5B-9DEA-8A41-9D22-BD753D92E15E}"/>
              </a:ext>
            </a:extLst>
          </p:cNvPr>
          <p:cNvSpPr txBox="1"/>
          <p:nvPr/>
        </p:nvSpPr>
        <p:spPr>
          <a:xfrm>
            <a:off x="3284436" y="818131"/>
            <a:ext cx="8676381" cy="1200329"/>
          </a:xfrm>
          <a:prstGeom prst="rect">
            <a:avLst/>
          </a:prstGeom>
          <a:noFill/>
        </p:spPr>
        <p:txBody>
          <a:bodyPr wrap="square" rtlCol="0">
            <a:spAutoFit/>
          </a:bodyPr>
          <a:lstStyle/>
          <a:p>
            <a:r>
              <a:rPr lang="en-US" sz="2400">
                <a:latin typeface="+mj-lt"/>
              </a:rPr>
              <a:t>The Dirac </a:t>
            </a:r>
            <a:r>
              <a:rPr lang="en-US" sz="2400" err="1">
                <a:latin typeface="+mj-lt"/>
              </a:rPr>
              <a:t>quantisation</a:t>
            </a:r>
            <a:r>
              <a:rPr lang="en-US" sz="2400">
                <a:latin typeface="+mj-lt"/>
              </a:rPr>
              <a:t> condition: In quantum mechanics, to make the Dirac string undetectable (aka unphysical) an extra condition must be satisfied:</a:t>
            </a:r>
          </a:p>
        </p:txBody>
      </p:sp>
      <p:pic>
        <p:nvPicPr>
          <p:cNvPr id="10" name="Picture 9">
            <a:extLst>
              <a:ext uri="{FF2B5EF4-FFF2-40B4-BE49-F238E27FC236}">
                <a16:creationId xmlns:a16="http://schemas.microsoft.com/office/drawing/2014/main" id="{44A8AD4D-B9E1-4041-A93A-E718EE975310}"/>
              </a:ext>
            </a:extLst>
          </p:cNvPr>
          <p:cNvPicPr>
            <a:picLocks noChangeAspect="1"/>
          </p:cNvPicPr>
          <p:nvPr/>
        </p:nvPicPr>
        <p:blipFill>
          <a:blip r:embed="rId3"/>
          <a:stretch>
            <a:fillRect/>
          </a:stretch>
        </p:blipFill>
        <p:spPr>
          <a:xfrm>
            <a:off x="5879088" y="1985896"/>
            <a:ext cx="2775606" cy="341613"/>
          </a:xfrm>
          <a:prstGeom prst="rect">
            <a:avLst/>
          </a:prstGeom>
        </p:spPr>
      </p:pic>
      <p:sp>
        <p:nvSpPr>
          <p:cNvPr id="11" name="Rectangle 10">
            <a:extLst>
              <a:ext uri="{FF2B5EF4-FFF2-40B4-BE49-F238E27FC236}">
                <a16:creationId xmlns:a16="http://schemas.microsoft.com/office/drawing/2014/main" id="{0376C660-66A8-5045-8D05-AC1D874EFF83}"/>
              </a:ext>
            </a:extLst>
          </p:cNvPr>
          <p:cNvSpPr/>
          <p:nvPr/>
        </p:nvSpPr>
        <p:spPr>
          <a:xfrm>
            <a:off x="3284436" y="2537899"/>
            <a:ext cx="8773211" cy="1569660"/>
          </a:xfrm>
          <a:prstGeom prst="rect">
            <a:avLst/>
          </a:prstGeom>
        </p:spPr>
        <p:txBody>
          <a:bodyPr wrap="square">
            <a:spAutoFit/>
          </a:bodyPr>
          <a:lstStyle/>
          <a:p>
            <a:r>
              <a:rPr lang="en-AU" sz="2400" dirty="0">
                <a:solidFill>
                  <a:srgbClr val="222222"/>
                </a:solidFill>
                <a:latin typeface="+mj-lt"/>
              </a:rPr>
              <a:t>“The quantization of electricity is one of the most fundamental and striking features of atomic physics, and there seems to be no explanation for it apart from the theory of poles. This provides some grounds for believing in the existence of these poles.”  P. Dirac, 1948</a:t>
            </a:r>
            <a:endParaRPr lang="en-US" sz="2400" dirty="0">
              <a:latin typeface="+mj-lt"/>
            </a:endParaRPr>
          </a:p>
        </p:txBody>
      </p:sp>
      <p:sp>
        <p:nvSpPr>
          <p:cNvPr id="12" name="TextBox 11">
            <a:extLst>
              <a:ext uri="{FF2B5EF4-FFF2-40B4-BE49-F238E27FC236}">
                <a16:creationId xmlns:a16="http://schemas.microsoft.com/office/drawing/2014/main" id="{D9C729A5-12DE-3B4E-8581-6AE5E2E264E1}"/>
              </a:ext>
            </a:extLst>
          </p:cNvPr>
          <p:cNvSpPr txBox="1"/>
          <p:nvPr/>
        </p:nvSpPr>
        <p:spPr>
          <a:xfrm>
            <a:off x="351911" y="4347057"/>
            <a:ext cx="10053329" cy="2246769"/>
          </a:xfrm>
          <a:prstGeom prst="rect">
            <a:avLst/>
          </a:prstGeom>
          <a:noFill/>
        </p:spPr>
        <p:txBody>
          <a:bodyPr wrap="square" rtlCol="0">
            <a:spAutoFit/>
          </a:bodyPr>
          <a:lstStyle/>
          <a:p>
            <a:r>
              <a:rPr lang="en-US" sz="2400" dirty="0">
                <a:latin typeface="+mj-lt"/>
              </a:rPr>
              <a:t>The static energy (aka the rest mass) of the Dirac monopole is divergent:</a:t>
            </a:r>
          </a:p>
          <a:p>
            <a:endParaRPr lang="en-US" sz="2400" dirty="0">
              <a:latin typeface="+mj-lt"/>
            </a:endParaRPr>
          </a:p>
          <a:p>
            <a:pPr marL="342900" indent="-342900">
              <a:buFontTx/>
              <a:buChar char="-"/>
            </a:pPr>
            <a:r>
              <a:rPr lang="en-US" sz="2400" dirty="0">
                <a:latin typeface="+mj-lt"/>
              </a:rPr>
              <a:t>Magnetic Coulomb field                  , monopole charge is localized at a point.</a:t>
            </a:r>
          </a:p>
          <a:p>
            <a:r>
              <a:rPr lang="en-US" sz="2400" dirty="0">
                <a:latin typeface="+mj-lt"/>
              </a:rPr>
              <a:t> </a:t>
            </a:r>
          </a:p>
          <a:p>
            <a:r>
              <a:rPr lang="en-US" sz="2400" dirty="0">
                <a:latin typeface="+mj-lt"/>
              </a:rPr>
              <a:t>  </a:t>
            </a:r>
          </a:p>
          <a:p>
            <a:endParaRPr lang="en-US" sz="2000" dirty="0">
              <a:latin typeface="+mj-lt"/>
            </a:endParaRPr>
          </a:p>
        </p:txBody>
      </p:sp>
      <p:pic>
        <p:nvPicPr>
          <p:cNvPr id="13" name="Picture 12">
            <a:extLst>
              <a:ext uri="{FF2B5EF4-FFF2-40B4-BE49-F238E27FC236}">
                <a16:creationId xmlns:a16="http://schemas.microsoft.com/office/drawing/2014/main" id="{491C7A24-554C-014E-BAD7-3EAAEF31E5D2}"/>
              </a:ext>
            </a:extLst>
          </p:cNvPr>
          <p:cNvPicPr>
            <a:picLocks noChangeAspect="1"/>
          </p:cNvPicPr>
          <p:nvPr/>
        </p:nvPicPr>
        <p:blipFill>
          <a:blip r:embed="rId4"/>
          <a:stretch>
            <a:fillRect/>
          </a:stretch>
        </p:blipFill>
        <p:spPr>
          <a:xfrm>
            <a:off x="3804706" y="5058939"/>
            <a:ext cx="1053662" cy="494311"/>
          </a:xfrm>
          <a:prstGeom prst="rect">
            <a:avLst/>
          </a:prstGeom>
        </p:spPr>
      </p:pic>
      <p:pic>
        <p:nvPicPr>
          <p:cNvPr id="14" name="Picture 13">
            <a:extLst>
              <a:ext uri="{FF2B5EF4-FFF2-40B4-BE49-F238E27FC236}">
                <a16:creationId xmlns:a16="http://schemas.microsoft.com/office/drawing/2014/main" id="{07495989-C360-044F-BDE3-C0343D56C6ED}"/>
              </a:ext>
            </a:extLst>
          </p:cNvPr>
          <p:cNvPicPr>
            <a:picLocks noChangeAspect="1"/>
          </p:cNvPicPr>
          <p:nvPr/>
        </p:nvPicPr>
        <p:blipFill>
          <a:blip r:embed="rId5"/>
          <a:stretch>
            <a:fillRect/>
          </a:stretch>
        </p:blipFill>
        <p:spPr>
          <a:xfrm>
            <a:off x="740841" y="5657945"/>
            <a:ext cx="4908423" cy="702442"/>
          </a:xfrm>
          <a:prstGeom prst="rect">
            <a:avLst/>
          </a:prstGeom>
        </p:spPr>
      </p:pic>
      <p:sp>
        <p:nvSpPr>
          <p:cNvPr id="15" name="TextBox 14">
            <a:extLst>
              <a:ext uri="{FF2B5EF4-FFF2-40B4-BE49-F238E27FC236}">
                <a16:creationId xmlns:a16="http://schemas.microsoft.com/office/drawing/2014/main" id="{8B9796CA-24EB-1B4F-A3DE-02855F604267}"/>
              </a:ext>
            </a:extLst>
          </p:cNvPr>
          <p:cNvSpPr txBox="1"/>
          <p:nvPr/>
        </p:nvSpPr>
        <p:spPr>
          <a:xfrm>
            <a:off x="5879088" y="5714056"/>
            <a:ext cx="5992346" cy="1107996"/>
          </a:xfrm>
          <a:prstGeom prst="rect">
            <a:avLst/>
          </a:prstGeom>
          <a:noFill/>
        </p:spPr>
        <p:txBody>
          <a:bodyPr wrap="square" rtlCol="0">
            <a:spAutoFit/>
          </a:bodyPr>
          <a:lstStyle/>
          <a:p>
            <a:r>
              <a:rPr lang="en-US" sz="2400" dirty="0">
                <a:latin typeface="+mj-lt"/>
              </a:rPr>
              <a:t>The Maxwell theory has to be modified at small distance scales          !</a:t>
            </a:r>
          </a:p>
          <a:p>
            <a:endParaRPr lang="en-US" dirty="0"/>
          </a:p>
        </p:txBody>
      </p:sp>
      <p:pic>
        <p:nvPicPr>
          <p:cNvPr id="16" name="Picture 15">
            <a:extLst>
              <a:ext uri="{FF2B5EF4-FFF2-40B4-BE49-F238E27FC236}">
                <a16:creationId xmlns:a16="http://schemas.microsoft.com/office/drawing/2014/main" id="{C257C035-FF11-FE4D-83C9-2423FC4301DF}"/>
              </a:ext>
            </a:extLst>
          </p:cNvPr>
          <p:cNvPicPr>
            <a:picLocks noChangeAspect="1"/>
          </p:cNvPicPr>
          <p:nvPr/>
        </p:nvPicPr>
        <p:blipFill>
          <a:blip r:embed="rId6"/>
          <a:stretch>
            <a:fillRect/>
          </a:stretch>
        </p:blipFill>
        <p:spPr>
          <a:xfrm>
            <a:off x="7873740" y="6232110"/>
            <a:ext cx="592349" cy="225947"/>
          </a:xfrm>
          <a:prstGeom prst="rect">
            <a:avLst/>
          </a:prstGeom>
        </p:spPr>
      </p:pic>
    </p:spTree>
    <p:extLst>
      <p:ext uri="{BB962C8B-B14F-4D97-AF65-F5344CB8AC3E}">
        <p14:creationId xmlns:p14="http://schemas.microsoft.com/office/powerpoint/2010/main" val="343667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6124754"/>
          </a:xfrm>
          <a:prstGeom prst="rect">
            <a:avLst/>
          </a:prstGeom>
          <a:noFill/>
        </p:spPr>
        <p:txBody>
          <a:bodyPr wrap="square" rtlCol="0">
            <a:spAutoFit/>
          </a:bodyPr>
          <a:lstStyle/>
          <a:p>
            <a:r>
              <a:rPr lang="en-US" sz="2800">
                <a:solidFill>
                  <a:srgbClr val="C00000"/>
                </a:solidFill>
                <a:latin typeface="+mj-lt"/>
              </a:rPr>
              <a:t>‘t </a:t>
            </a:r>
            <a:r>
              <a:rPr lang="en-US" sz="2800" err="1">
                <a:solidFill>
                  <a:srgbClr val="C00000"/>
                </a:solidFill>
                <a:latin typeface="+mj-lt"/>
              </a:rPr>
              <a:t>Hooft-Polyakov</a:t>
            </a:r>
            <a:r>
              <a:rPr lang="en-US" sz="2800">
                <a:solidFill>
                  <a:srgbClr val="C00000"/>
                </a:solidFill>
                <a:latin typeface="+mj-lt"/>
              </a:rPr>
              <a:t> monopole (1974)</a:t>
            </a:r>
          </a:p>
          <a:p>
            <a:endParaRPr lang="en-US" sz="2800">
              <a:solidFill>
                <a:srgbClr val="C00000"/>
              </a:solidFill>
              <a:latin typeface="+mj-lt"/>
            </a:endParaRPr>
          </a:p>
          <a:p>
            <a:r>
              <a:rPr lang="en-US" sz="2400">
                <a:latin typeface="+mj-lt"/>
              </a:rPr>
              <a:t>Assume the Maxwell electromagnetism (U(1) gauge theory) at small distance scales is described by more complicated SU(2) gauge theory which is spontaneously broken by the triplet scalar field:  </a:t>
            </a:r>
          </a:p>
          <a:p>
            <a:endParaRPr lang="en-US" sz="2400">
              <a:latin typeface="+mj-lt"/>
            </a:endParaRPr>
          </a:p>
          <a:p>
            <a:endParaRPr lang="en-US" sz="2400">
              <a:latin typeface="+mj-lt"/>
            </a:endParaRPr>
          </a:p>
          <a:p>
            <a:pPr marL="342900" indent="-342900">
              <a:buFontTx/>
              <a:buChar char="-"/>
            </a:pPr>
            <a:r>
              <a:rPr lang="en-US" sz="2400">
                <a:latin typeface="+mj-lt"/>
              </a:rPr>
              <a:t>Two out of three SU(2) gauge fields develop masses                             . The corresponding charges at distances                         are screened and the observer probes only U(1) charges</a:t>
            </a:r>
          </a:p>
          <a:p>
            <a:pPr marL="342900" indent="-342900">
              <a:buFontTx/>
              <a:buChar char="-"/>
            </a:pPr>
            <a:endParaRPr lang="en-US" sz="2400">
              <a:latin typeface="+mj-lt"/>
            </a:endParaRPr>
          </a:p>
          <a:p>
            <a:pPr marL="342900" indent="-342900">
              <a:buFontTx/>
              <a:buChar char="-"/>
            </a:pPr>
            <a:r>
              <a:rPr lang="en-US" sz="2400">
                <a:latin typeface="+mj-lt"/>
              </a:rPr>
              <a:t>Smooth solutions to field equations</a:t>
            </a:r>
          </a:p>
          <a:p>
            <a:pPr marL="342900" indent="-342900">
              <a:buFontTx/>
              <a:buChar char="-"/>
            </a:pPr>
            <a:endParaRPr lang="en-US" sz="2400">
              <a:latin typeface="+mj-lt"/>
            </a:endParaRPr>
          </a:p>
          <a:p>
            <a:pPr marL="342900" indent="-342900">
              <a:buFontTx/>
              <a:buChar char="-"/>
            </a:pPr>
            <a:endParaRPr lang="en-US" sz="2400">
              <a:latin typeface="+mj-lt"/>
            </a:endParaRPr>
          </a:p>
          <a:p>
            <a:endParaRPr lang="en-US" sz="2400">
              <a:latin typeface="+mj-lt"/>
            </a:endParaRPr>
          </a:p>
          <a:p>
            <a:endParaRPr lang="en-US" sz="2400">
              <a:latin typeface="+mj-lt"/>
            </a:endParaRPr>
          </a:p>
          <a:p>
            <a:pPr marL="342900" indent="-342900">
              <a:buFontTx/>
              <a:buChar char="-"/>
            </a:pPr>
            <a:r>
              <a:rPr lang="en-US" sz="2400">
                <a:latin typeface="+mj-lt"/>
              </a:rPr>
              <a:t>Finite monopole mass: </a:t>
            </a:r>
          </a:p>
        </p:txBody>
      </p:sp>
      <p:pic>
        <p:nvPicPr>
          <p:cNvPr id="4" name="Picture 3">
            <a:extLst>
              <a:ext uri="{FF2B5EF4-FFF2-40B4-BE49-F238E27FC236}">
                <a16:creationId xmlns:a16="http://schemas.microsoft.com/office/drawing/2014/main" id="{26C5A76A-DBE1-4C40-8190-F76150ED45EC}"/>
              </a:ext>
            </a:extLst>
          </p:cNvPr>
          <p:cNvPicPr>
            <a:picLocks noChangeAspect="1"/>
          </p:cNvPicPr>
          <p:nvPr/>
        </p:nvPicPr>
        <p:blipFill>
          <a:blip r:embed="rId2"/>
          <a:stretch>
            <a:fillRect/>
          </a:stretch>
        </p:blipFill>
        <p:spPr>
          <a:xfrm>
            <a:off x="2828595" y="2232673"/>
            <a:ext cx="6167821" cy="426067"/>
          </a:xfrm>
          <a:prstGeom prst="rect">
            <a:avLst/>
          </a:prstGeom>
        </p:spPr>
      </p:pic>
      <p:pic>
        <p:nvPicPr>
          <p:cNvPr id="5" name="Picture 4">
            <a:extLst>
              <a:ext uri="{FF2B5EF4-FFF2-40B4-BE49-F238E27FC236}">
                <a16:creationId xmlns:a16="http://schemas.microsoft.com/office/drawing/2014/main" id="{6773156B-9258-AF4F-9928-F5B0CEA62E3A}"/>
              </a:ext>
            </a:extLst>
          </p:cNvPr>
          <p:cNvPicPr>
            <a:picLocks noChangeAspect="1"/>
          </p:cNvPicPr>
          <p:nvPr/>
        </p:nvPicPr>
        <p:blipFill>
          <a:blip r:embed="rId3"/>
          <a:stretch>
            <a:fillRect/>
          </a:stretch>
        </p:blipFill>
        <p:spPr>
          <a:xfrm>
            <a:off x="6922818" y="2895918"/>
            <a:ext cx="1795517" cy="332171"/>
          </a:xfrm>
          <a:prstGeom prst="rect">
            <a:avLst/>
          </a:prstGeom>
        </p:spPr>
      </p:pic>
      <p:pic>
        <p:nvPicPr>
          <p:cNvPr id="7" name="Picture 6">
            <a:extLst>
              <a:ext uri="{FF2B5EF4-FFF2-40B4-BE49-F238E27FC236}">
                <a16:creationId xmlns:a16="http://schemas.microsoft.com/office/drawing/2014/main" id="{99C2F18C-B085-B54A-862E-1069724CEA32}"/>
              </a:ext>
            </a:extLst>
          </p:cNvPr>
          <p:cNvPicPr>
            <a:picLocks noChangeAspect="1"/>
          </p:cNvPicPr>
          <p:nvPr/>
        </p:nvPicPr>
        <p:blipFill>
          <a:blip r:embed="rId4"/>
          <a:stretch>
            <a:fillRect/>
          </a:stretch>
        </p:blipFill>
        <p:spPr>
          <a:xfrm>
            <a:off x="3159675" y="3260310"/>
            <a:ext cx="1454370" cy="332171"/>
          </a:xfrm>
          <a:prstGeom prst="rect">
            <a:avLst/>
          </a:prstGeom>
        </p:spPr>
      </p:pic>
      <p:pic>
        <p:nvPicPr>
          <p:cNvPr id="8" name="Picture 7">
            <a:extLst>
              <a:ext uri="{FF2B5EF4-FFF2-40B4-BE49-F238E27FC236}">
                <a16:creationId xmlns:a16="http://schemas.microsoft.com/office/drawing/2014/main" id="{DCD52CAC-C72A-8049-8158-24433195B27D}"/>
              </a:ext>
            </a:extLst>
          </p:cNvPr>
          <p:cNvPicPr>
            <a:picLocks noChangeAspect="1"/>
          </p:cNvPicPr>
          <p:nvPr/>
        </p:nvPicPr>
        <p:blipFill>
          <a:blip r:embed="rId5"/>
          <a:stretch>
            <a:fillRect/>
          </a:stretch>
        </p:blipFill>
        <p:spPr>
          <a:xfrm>
            <a:off x="5263707" y="3812408"/>
            <a:ext cx="3296968" cy="1466261"/>
          </a:xfrm>
          <a:prstGeom prst="rect">
            <a:avLst/>
          </a:prstGeom>
        </p:spPr>
      </p:pic>
      <p:pic>
        <p:nvPicPr>
          <p:cNvPr id="9" name="Picture 8">
            <a:extLst>
              <a:ext uri="{FF2B5EF4-FFF2-40B4-BE49-F238E27FC236}">
                <a16:creationId xmlns:a16="http://schemas.microsoft.com/office/drawing/2014/main" id="{BEC7855E-EF71-204C-B427-5DE830B402C9}"/>
              </a:ext>
            </a:extLst>
          </p:cNvPr>
          <p:cNvPicPr>
            <a:picLocks noChangeAspect="1"/>
          </p:cNvPicPr>
          <p:nvPr/>
        </p:nvPicPr>
        <p:blipFill>
          <a:blip r:embed="rId6"/>
          <a:stretch>
            <a:fillRect/>
          </a:stretch>
        </p:blipFill>
        <p:spPr>
          <a:xfrm>
            <a:off x="5263496" y="5627203"/>
            <a:ext cx="2776268" cy="759630"/>
          </a:xfrm>
          <a:prstGeom prst="rect">
            <a:avLst/>
          </a:prstGeom>
        </p:spPr>
      </p:pic>
      <p:pic>
        <p:nvPicPr>
          <p:cNvPr id="10" name="Picture 9">
            <a:extLst>
              <a:ext uri="{FF2B5EF4-FFF2-40B4-BE49-F238E27FC236}">
                <a16:creationId xmlns:a16="http://schemas.microsoft.com/office/drawing/2014/main" id="{090994F2-D077-624C-822C-27C009E085E6}"/>
              </a:ext>
            </a:extLst>
          </p:cNvPr>
          <p:cNvPicPr>
            <a:picLocks noChangeAspect="1"/>
          </p:cNvPicPr>
          <p:nvPr/>
        </p:nvPicPr>
        <p:blipFill>
          <a:blip r:embed="rId7"/>
          <a:stretch>
            <a:fillRect/>
          </a:stretch>
        </p:blipFill>
        <p:spPr>
          <a:xfrm>
            <a:off x="8996415" y="3691837"/>
            <a:ext cx="2776267" cy="2776267"/>
          </a:xfrm>
          <a:prstGeom prst="rect">
            <a:avLst/>
          </a:prstGeom>
        </p:spPr>
      </p:pic>
    </p:spTree>
    <p:extLst>
      <p:ext uri="{BB962C8B-B14F-4D97-AF65-F5344CB8AC3E}">
        <p14:creationId xmlns:p14="http://schemas.microsoft.com/office/powerpoint/2010/main" val="8090882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6432530"/>
          </a:xfrm>
          <a:prstGeom prst="rect">
            <a:avLst/>
          </a:prstGeom>
          <a:noFill/>
        </p:spPr>
        <p:txBody>
          <a:bodyPr wrap="square" rtlCol="0">
            <a:spAutoFit/>
          </a:bodyPr>
          <a:lstStyle/>
          <a:p>
            <a:r>
              <a:rPr lang="en-US" sz="2800">
                <a:solidFill>
                  <a:srgbClr val="C00000"/>
                </a:solidFill>
                <a:latin typeface="+mj-lt"/>
              </a:rPr>
              <a:t>‘t </a:t>
            </a:r>
            <a:r>
              <a:rPr lang="en-US" sz="2800" err="1">
                <a:solidFill>
                  <a:srgbClr val="C00000"/>
                </a:solidFill>
                <a:latin typeface="+mj-lt"/>
              </a:rPr>
              <a:t>Hooft-Polyakov</a:t>
            </a:r>
            <a:r>
              <a:rPr lang="en-US" sz="2800">
                <a:solidFill>
                  <a:srgbClr val="C00000"/>
                </a:solidFill>
                <a:latin typeface="+mj-lt"/>
              </a:rPr>
              <a:t> monopole (1974)</a:t>
            </a:r>
          </a:p>
          <a:p>
            <a:endParaRPr lang="en-US" sz="2400">
              <a:solidFill>
                <a:srgbClr val="C00000"/>
              </a:solidFill>
              <a:latin typeface="+mj-lt"/>
            </a:endParaRPr>
          </a:p>
          <a:p>
            <a:r>
              <a:rPr lang="en-US" sz="2400">
                <a:latin typeface="+mj-lt"/>
              </a:rPr>
              <a:t>‘t </a:t>
            </a:r>
            <a:r>
              <a:rPr lang="en-US" sz="2400" err="1">
                <a:latin typeface="+mj-lt"/>
              </a:rPr>
              <a:t>Hooft-Polyakov</a:t>
            </a:r>
            <a:r>
              <a:rPr lang="en-US" sz="2400">
                <a:latin typeface="+mj-lt"/>
              </a:rPr>
              <a:t> monopole is stable because of the topological properties:</a:t>
            </a:r>
          </a:p>
          <a:p>
            <a:endParaRPr lang="en-US" sz="2400">
              <a:latin typeface="+mj-lt"/>
            </a:endParaRPr>
          </a:p>
          <a:p>
            <a:pPr marL="342900" indent="-342900">
              <a:buFontTx/>
              <a:buChar char="-"/>
            </a:pPr>
            <a:r>
              <a:rPr lang="en-US" sz="2400">
                <a:latin typeface="+mj-lt"/>
              </a:rPr>
              <a:t>Vacuum manifold                                      describes 2-sphere;</a:t>
            </a:r>
          </a:p>
          <a:p>
            <a:pPr marL="342900" indent="-342900">
              <a:buFontTx/>
              <a:buChar char="-"/>
            </a:pPr>
            <a:r>
              <a:rPr lang="en-US" sz="2400">
                <a:latin typeface="+mj-lt"/>
              </a:rPr>
              <a:t> The solutions approach their vacuum configurations at spatial infinity, which is also 2-sphere.</a:t>
            </a:r>
          </a:p>
          <a:p>
            <a:pPr marL="342900" indent="-342900">
              <a:buFontTx/>
              <a:buChar char="-"/>
            </a:pPr>
            <a:r>
              <a:rPr lang="en-US" sz="2400">
                <a:latin typeface="+mj-lt"/>
              </a:rPr>
              <a:t>The map S</a:t>
            </a:r>
            <a:r>
              <a:rPr lang="en-US" sz="2400" baseline="30000">
                <a:latin typeface="+mj-lt"/>
              </a:rPr>
              <a:t>2</a:t>
            </a:r>
            <a:r>
              <a:rPr lang="en-US" sz="2400">
                <a:latin typeface="+mj-lt"/>
              </a:rPr>
              <a:t> -&gt; S</a:t>
            </a:r>
            <a:r>
              <a:rPr lang="en-US" sz="2400" baseline="30000">
                <a:latin typeface="+mj-lt"/>
              </a:rPr>
              <a:t>2</a:t>
            </a:r>
            <a:r>
              <a:rPr lang="en-US" sz="2400">
                <a:latin typeface="+mj-lt"/>
              </a:rPr>
              <a:t> provided by the monopole solution is topologically non-trivial: </a:t>
            </a: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endParaRPr lang="en-US" sz="2400">
              <a:latin typeface="+mj-lt"/>
            </a:endParaRPr>
          </a:p>
          <a:p>
            <a:pPr marL="342900" indent="-342900">
              <a:buFontTx/>
              <a:buChar char="-"/>
            </a:pPr>
            <a:r>
              <a:rPr lang="en-US" sz="2400">
                <a:latin typeface="+mj-lt"/>
              </a:rPr>
              <a:t>Topological monopoles are not optional, they are mandatory!</a:t>
            </a:r>
          </a:p>
          <a:p>
            <a:r>
              <a:rPr lang="en-US" sz="2400">
                <a:latin typeface="+mj-lt"/>
              </a:rPr>
              <a:t> </a:t>
            </a:r>
          </a:p>
        </p:txBody>
      </p:sp>
      <p:pic>
        <p:nvPicPr>
          <p:cNvPr id="2" name="Picture 1">
            <a:extLst>
              <a:ext uri="{FF2B5EF4-FFF2-40B4-BE49-F238E27FC236}">
                <a16:creationId xmlns:a16="http://schemas.microsoft.com/office/drawing/2014/main" id="{112F564E-0BF6-4343-AB2B-167F1FE0D86F}"/>
              </a:ext>
            </a:extLst>
          </p:cNvPr>
          <p:cNvPicPr>
            <a:picLocks noChangeAspect="1"/>
          </p:cNvPicPr>
          <p:nvPr/>
        </p:nvPicPr>
        <p:blipFill>
          <a:blip r:embed="rId2"/>
          <a:stretch>
            <a:fillRect/>
          </a:stretch>
        </p:blipFill>
        <p:spPr>
          <a:xfrm>
            <a:off x="2150679" y="3264955"/>
            <a:ext cx="8128438" cy="2235200"/>
          </a:xfrm>
          <a:prstGeom prst="rect">
            <a:avLst/>
          </a:prstGeom>
        </p:spPr>
      </p:pic>
      <p:pic>
        <p:nvPicPr>
          <p:cNvPr id="3" name="Picture 2">
            <a:extLst>
              <a:ext uri="{FF2B5EF4-FFF2-40B4-BE49-F238E27FC236}">
                <a16:creationId xmlns:a16="http://schemas.microsoft.com/office/drawing/2014/main" id="{41471F35-A199-7648-A6AA-05C70E5D40F8}"/>
              </a:ext>
            </a:extLst>
          </p:cNvPr>
          <p:cNvPicPr>
            <a:picLocks noChangeAspect="1"/>
          </p:cNvPicPr>
          <p:nvPr/>
        </p:nvPicPr>
        <p:blipFill>
          <a:blip r:embed="rId3"/>
          <a:stretch>
            <a:fillRect/>
          </a:stretch>
        </p:blipFill>
        <p:spPr>
          <a:xfrm>
            <a:off x="2806261" y="1720653"/>
            <a:ext cx="2396359" cy="362040"/>
          </a:xfrm>
          <a:prstGeom prst="rect">
            <a:avLst/>
          </a:prstGeom>
        </p:spPr>
      </p:pic>
      <p:pic>
        <p:nvPicPr>
          <p:cNvPr id="4" name="Picture 3">
            <a:extLst>
              <a:ext uri="{FF2B5EF4-FFF2-40B4-BE49-F238E27FC236}">
                <a16:creationId xmlns:a16="http://schemas.microsoft.com/office/drawing/2014/main" id="{A265B49B-87CC-3B44-8EEA-68B22AC1AA03}"/>
              </a:ext>
            </a:extLst>
          </p:cNvPr>
          <p:cNvPicPr>
            <a:picLocks noChangeAspect="1"/>
          </p:cNvPicPr>
          <p:nvPr/>
        </p:nvPicPr>
        <p:blipFill>
          <a:blip r:embed="rId4"/>
          <a:stretch>
            <a:fillRect/>
          </a:stretch>
        </p:blipFill>
        <p:spPr>
          <a:xfrm>
            <a:off x="5000516" y="2997512"/>
            <a:ext cx="1841719" cy="431488"/>
          </a:xfrm>
          <a:prstGeom prst="rect">
            <a:avLst/>
          </a:prstGeom>
        </p:spPr>
      </p:pic>
    </p:spTree>
    <p:extLst>
      <p:ext uri="{BB962C8B-B14F-4D97-AF65-F5344CB8AC3E}">
        <p14:creationId xmlns:p14="http://schemas.microsoft.com/office/powerpoint/2010/main" val="2673555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5693866"/>
          </a:xfrm>
          <a:prstGeom prst="rect">
            <a:avLst/>
          </a:prstGeom>
          <a:noFill/>
        </p:spPr>
        <p:txBody>
          <a:bodyPr wrap="square" rtlCol="0">
            <a:spAutoFit/>
          </a:bodyPr>
          <a:lstStyle/>
          <a:p>
            <a:r>
              <a:rPr lang="en-US" sz="2800" dirty="0">
                <a:solidFill>
                  <a:srgbClr val="C00000"/>
                </a:solidFill>
                <a:latin typeface="+mj-lt"/>
              </a:rPr>
              <a:t>The electroweak monopole</a:t>
            </a:r>
            <a:endParaRPr lang="en-US" sz="2400" dirty="0">
              <a:solidFill>
                <a:srgbClr val="C00000"/>
              </a:solidFill>
              <a:latin typeface="+mj-lt"/>
            </a:endParaRPr>
          </a:p>
          <a:p>
            <a:r>
              <a:rPr lang="en-US" sz="2400" dirty="0">
                <a:latin typeface="+mj-lt"/>
              </a:rPr>
              <a:t> </a:t>
            </a:r>
          </a:p>
          <a:p>
            <a:pPr marL="342900" indent="-342900">
              <a:buFontTx/>
              <a:buChar char="-"/>
            </a:pPr>
            <a:r>
              <a:rPr lang="en-US" sz="2400" dirty="0">
                <a:latin typeface="+mj-lt"/>
              </a:rPr>
              <a:t>The Standard Model is the established physics down the distance scales ~ 10</a:t>
            </a:r>
            <a:r>
              <a:rPr lang="en-US" sz="2400" baseline="30000" dirty="0">
                <a:latin typeface="+mj-lt"/>
              </a:rPr>
              <a:t>-17</a:t>
            </a:r>
            <a:r>
              <a:rPr lang="en-US" sz="2400" dirty="0">
                <a:latin typeface="+mj-lt"/>
              </a:rPr>
              <a:t>cm.</a:t>
            </a:r>
          </a:p>
          <a:p>
            <a:pPr marL="342900" indent="-342900">
              <a:buFontTx/>
              <a:buChar char="-"/>
            </a:pPr>
            <a:r>
              <a:rPr lang="en-US" sz="2400" dirty="0">
                <a:latin typeface="+mj-lt"/>
              </a:rPr>
              <a:t>Maxwell’s electromagnetism is unified together with weak forces into the electroweak theory. The theory exhibits spontaneous symmetry breaking via the Higgs mechanism: </a:t>
            </a: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pPr marL="342900" indent="-342900">
              <a:buFontTx/>
              <a:buChar char="-"/>
            </a:pPr>
            <a:endParaRPr lang="en-US" sz="2400" dirty="0">
              <a:latin typeface="+mj-lt"/>
            </a:endParaRPr>
          </a:p>
          <a:p>
            <a:r>
              <a:rPr lang="en-US" sz="2400" dirty="0">
                <a:latin typeface="+mj-lt"/>
              </a:rPr>
              <a:t>“</a:t>
            </a:r>
            <a:r>
              <a:rPr lang="en-AU" sz="2400" dirty="0">
                <a:latin typeface="+mj-lt"/>
              </a:rPr>
              <a:t>The first is the electroweak theory, with SU(2) × U(1) broken to U(1). There are no topologically nontrivial configurations of the Higgs field, and hence no topologically stable monopole solutions.</a:t>
            </a:r>
            <a:r>
              <a:rPr lang="en-US" sz="2400" dirty="0">
                <a:latin typeface="+mj-lt"/>
              </a:rPr>
              <a:t>”  - D. </a:t>
            </a:r>
            <a:r>
              <a:rPr lang="en-US" sz="2400" dirty="0" err="1">
                <a:latin typeface="+mj-lt"/>
              </a:rPr>
              <a:t>Mealsted</a:t>
            </a:r>
            <a:r>
              <a:rPr lang="en-US" sz="2400" dirty="0">
                <a:latin typeface="+mj-lt"/>
              </a:rPr>
              <a:t> &amp; E.J. Weinberg, PDG 2017.</a:t>
            </a:r>
          </a:p>
          <a:p>
            <a:endParaRPr lang="en-US" sz="2400" dirty="0">
              <a:latin typeface="+mj-lt"/>
            </a:endParaRPr>
          </a:p>
          <a:p>
            <a:endParaRPr lang="en-US" sz="2400" dirty="0">
              <a:latin typeface="+mj-lt"/>
            </a:endParaRPr>
          </a:p>
          <a:p>
            <a:r>
              <a:rPr lang="en-US" sz="2400" dirty="0">
                <a:latin typeface="+mj-lt"/>
              </a:rPr>
              <a:t>This is plain wrong!</a:t>
            </a:r>
          </a:p>
        </p:txBody>
      </p:sp>
      <p:pic>
        <p:nvPicPr>
          <p:cNvPr id="2" name="Picture 1">
            <a:extLst>
              <a:ext uri="{FF2B5EF4-FFF2-40B4-BE49-F238E27FC236}">
                <a16:creationId xmlns:a16="http://schemas.microsoft.com/office/drawing/2014/main" id="{CCBC3C6A-540C-AD46-BD47-885121441774}"/>
              </a:ext>
            </a:extLst>
          </p:cNvPr>
          <p:cNvPicPr>
            <a:picLocks noChangeAspect="1"/>
          </p:cNvPicPr>
          <p:nvPr/>
        </p:nvPicPr>
        <p:blipFill>
          <a:blip r:embed="rId2"/>
          <a:stretch>
            <a:fillRect/>
          </a:stretch>
        </p:blipFill>
        <p:spPr>
          <a:xfrm>
            <a:off x="3687817" y="2594960"/>
            <a:ext cx="4462955" cy="398863"/>
          </a:xfrm>
          <a:prstGeom prst="rect">
            <a:avLst/>
          </a:prstGeom>
        </p:spPr>
      </p:pic>
    </p:spTree>
    <p:extLst>
      <p:ext uri="{BB962C8B-B14F-4D97-AF65-F5344CB8AC3E}">
        <p14:creationId xmlns:p14="http://schemas.microsoft.com/office/powerpoint/2010/main" val="28292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34353" y="156412"/>
            <a:ext cx="11923294" cy="4585871"/>
          </a:xfrm>
          <a:prstGeom prst="rect">
            <a:avLst/>
          </a:prstGeom>
          <a:noFill/>
        </p:spPr>
        <p:txBody>
          <a:bodyPr wrap="square" rtlCol="0">
            <a:spAutoFit/>
          </a:bodyPr>
          <a:lstStyle/>
          <a:p>
            <a:r>
              <a:rPr lang="en-US" sz="2800">
                <a:solidFill>
                  <a:srgbClr val="C00000"/>
                </a:solidFill>
                <a:latin typeface="+mj-lt"/>
              </a:rPr>
              <a:t>The electroweak monopole</a:t>
            </a:r>
          </a:p>
          <a:p>
            <a:r>
              <a:rPr lang="en-US" sz="2200">
                <a:solidFill>
                  <a:schemeClr val="accent6">
                    <a:lumMod val="50000"/>
                  </a:schemeClr>
                </a:solidFill>
                <a:latin typeface="+mj-lt"/>
              </a:rPr>
              <a:t>[</a:t>
            </a:r>
            <a:r>
              <a:rPr lang="en-US" sz="2200" err="1">
                <a:solidFill>
                  <a:schemeClr val="accent6">
                    <a:lumMod val="50000"/>
                  </a:schemeClr>
                </a:solidFill>
                <a:latin typeface="+mj-lt"/>
              </a:rPr>
              <a:t>Arunasalam</a:t>
            </a:r>
            <a:r>
              <a:rPr lang="en-US" sz="2200">
                <a:solidFill>
                  <a:schemeClr val="accent6">
                    <a:lumMod val="50000"/>
                  </a:schemeClr>
                </a:solidFill>
                <a:latin typeface="+mj-lt"/>
              </a:rPr>
              <a:t>, Collison, AK, 18’]</a:t>
            </a:r>
          </a:p>
          <a:p>
            <a:pPr marL="342900" indent="-342900">
              <a:buFontTx/>
              <a:buChar char="-"/>
            </a:pPr>
            <a:r>
              <a:rPr lang="en-US" sz="2400">
                <a:latin typeface="+mj-lt"/>
              </a:rPr>
              <a:t>Standard (and incorrect) argument against electroweak monopoles:</a:t>
            </a:r>
          </a:p>
          <a:p>
            <a:pPr marL="342900" indent="-342900">
              <a:buFontTx/>
              <a:buChar char="-"/>
            </a:pPr>
            <a:endParaRPr lang="en-US" sz="2400">
              <a:latin typeface="+mj-lt"/>
            </a:endParaRPr>
          </a:p>
          <a:p>
            <a:pPr marL="342900" indent="-342900">
              <a:buFontTx/>
              <a:buChar char="-"/>
            </a:pPr>
            <a:endParaRPr lang="en-US" sz="2400">
              <a:latin typeface="+mj-lt"/>
            </a:endParaRPr>
          </a:p>
          <a:p>
            <a:endParaRPr lang="en-US" sz="2400">
              <a:latin typeface="+mj-lt"/>
            </a:endParaRPr>
          </a:p>
          <a:p>
            <a:r>
              <a:rPr lang="en-US" sz="2400">
                <a:latin typeface="+mj-lt"/>
              </a:rPr>
              <a:t>Map of S</a:t>
            </a:r>
            <a:r>
              <a:rPr lang="en-US" sz="2400" baseline="30000">
                <a:latin typeface="+mj-lt"/>
              </a:rPr>
              <a:t>2</a:t>
            </a:r>
            <a:r>
              <a:rPr lang="en-US" sz="2400">
                <a:latin typeface="+mj-lt"/>
              </a:rPr>
              <a:t> (boundary at spatial infinity) onto the vacuum manifold S</a:t>
            </a:r>
            <a:r>
              <a:rPr lang="en-US" sz="2400" baseline="30000">
                <a:latin typeface="+mj-lt"/>
              </a:rPr>
              <a:t>3 </a:t>
            </a:r>
            <a:r>
              <a:rPr lang="en-US" sz="2400">
                <a:latin typeface="+mj-lt"/>
              </a:rPr>
              <a:t>. The map is trivial, hence topological (‘t </a:t>
            </a:r>
            <a:r>
              <a:rPr lang="en-US" sz="2400" err="1">
                <a:latin typeface="+mj-lt"/>
              </a:rPr>
              <a:t>Hooft-Polyakov</a:t>
            </a:r>
            <a:r>
              <a:rPr lang="en-US" sz="2400">
                <a:latin typeface="+mj-lt"/>
              </a:rPr>
              <a:t>) monopoles do not exist. </a:t>
            </a:r>
          </a:p>
          <a:p>
            <a:endParaRPr lang="en-US" sz="2400">
              <a:latin typeface="+mj-lt"/>
            </a:endParaRPr>
          </a:p>
          <a:p>
            <a:pPr marL="342900" indent="-342900">
              <a:buFont typeface="System Font Regular"/>
              <a:buChar char="-"/>
            </a:pPr>
            <a:r>
              <a:rPr lang="en-US" sz="2400">
                <a:latin typeface="+mj-lt"/>
              </a:rPr>
              <a:t>However, </a:t>
            </a:r>
            <a:r>
              <a:rPr lang="el-GR" sz="2400">
                <a:latin typeface="+mj-lt"/>
              </a:rPr>
              <a:t>φ</a:t>
            </a:r>
            <a:r>
              <a:rPr lang="en-US" sz="2400" baseline="-25000" err="1">
                <a:latin typeface="+mj-lt"/>
              </a:rPr>
              <a:t>i</a:t>
            </a:r>
            <a:r>
              <a:rPr lang="en-US" sz="2400">
                <a:latin typeface="+mj-lt"/>
              </a:rPr>
              <a:t> can be singular (gauge </a:t>
            </a:r>
            <a:r>
              <a:rPr lang="en-US" sz="2400" err="1">
                <a:latin typeface="+mj-lt"/>
              </a:rPr>
              <a:t>d.o.f</a:t>
            </a:r>
            <a:r>
              <a:rPr lang="en-US" sz="2400">
                <a:latin typeface="+mj-lt"/>
              </a:rPr>
              <a:t>.). In that case the vacuum manifold may not be S</a:t>
            </a:r>
            <a:r>
              <a:rPr lang="en-US" sz="2400" baseline="30000">
                <a:latin typeface="+mj-lt"/>
              </a:rPr>
              <a:t>3</a:t>
            </a:r>
            <a:r>
              <a:rPr lang="en-US" sz="2400">
                <a:latin typeface="+mj-lt"/>
              </a:rPr>
              <a:t>. </a:t>
            </a:r>
          </a:p>
          <a:p>
            <a:pPr marL="342900" indent="-342900">
              <a:buFont typeface="System Font Regular"/>
              <a:buChar char="-"/>
            </a:pPr>
            <a:endParaRPr lang="en-US" sz="2400">
              <a:latin typeface="+mj-lt"/>
            </a:endParaRPr>
          </a:p>
          <a:p>
            <a:pPr marL="342900" indent="-342900">
              <a:buFont typeface="System Font Regular"/>
              <a:buChar char="-"/>
            </a:pPr>
            <a:r>
              <a:rPr lang="en-US" sz="2400">
                <a:latin typeface="+mj-lt"/>
              </a:rPr>
              <a:t>Consider an ansatz: </a:t>
            </a:r>
          </a:p>
        </p:txBody>
      </p:sp>
      <p:pic>
        <p:nvPicPr>
          <p:cNvPr id="2" name="Picture 1">
            <a:extLst>
              <a:ext uri="{FF2B5EF4-FFF2-40B4-BE49-F238E27FC236}">
                <a16:creationId xmlns:a16="http://schemas.microsoft.com/office/drawing/2014/main" id="{D3EE61B5-1F59-C749-AAB1-F57D68893010}"/>
              </a:ext>
            </a:extLst>
          </p:cNvPr>
          <p:cNvPicPr>
            <a:picLocks noChangeAspect="1"/>
          </p:cNvPicPr>
          <p:nvPr/>
        </p:nvPicPr>
        <p:blipFill>
          <a:blip r:embed="rId2"/>
          <a:stretch>
            <a:fillRect/>
          </a:stretch>
        </p:blipFill>
        <p:spPr>
          <a:xfrm>
            <a:off x="3477296" y="1665400"/>
            <a:ext cx="5009882" cy="651365"/>
          </a:xfrm>
          <a:prstGeom prst="rect">
            <a:avLst/>
          </a:prstGeom>
        </p:spPr>
      </p:pic>
      <p:pic>
        <p:nvPicPr>
          <p:cNvPr id="3" name="Picture 2">
            <a:extLst>
              <a:ext uri="{FF2B5EF4-FFF2-40B4-BE49-F238E27FC236}">
                <a16:creationId xmlns:a16="http://schemas.microsoft.com/office/drawing/2014/main" id="{7AA195CD-77C9-A747-85A8-49F707B58D6A}"/>
              </a:ext>
            </a:extLst>
          </p:cNvPr>
          <p:cNvPicPr>
            <a:picLocks noChangeAspect="1"/>
          </p:cNvPicPr>
          <p:nvPr/>
        </p:nvPicPr>
        <p:blipFill>
          <a:blip r:embed="rId3"/>
          <a:stretch>
            <a:fillRect/>
          </a:stretch>
        </p:blipFill>
        <p:spPr>
          <a:xfrm>
            <a:off x="3530600" y="4049600"/>
            <a:ext cx="5130800" cy="2286000"/>
          </a:xfrm>
          <a:prstGeom prst="rect">
            <a:avLst/>
          </a:prstGeom>
        </p:spPr>
      </p:pic>
      <p:sp>
        <p:nvSpPr>
          <p:cNvPr id="4" name="TextBox 3">
            <a:extLst>
              <a:ext uri="{FF2B5EF4-FFF2-40B4-BE49-F238E27FC236}">
                <a16:creationId xmlns:a16="http://schemas.microsoft.com/office/drawing/2014/main" id="{2904FC66-3E14-034B-B9BF-ACD9FA90D90F}"/>
              </a:ext>
            </a:extLst>
          </p:cNvPr>
          <p:cNvSpPr txBox="1"/>
          <p:nvPr/>
        </p:nvSpPr>
        <p:spPr>
          <a:xfrm>
            <a:off x="569150" y="4892611"/>
            <a:ext cx="2526654" cy="430887"/>
          </a:xfrm>
          <a:prstGeom prst="rect">
            <a:avLst/>
          </a:prstGeom>
          <a:noFill/>
        </p:spPr>
        <p:txBody>
          <a:bodyPr wrap="none" rtlCol="0">
            <a:spAutoFit/>
          </a:bodyPr>
          <a:lstStyle/>
          <a:p>
            <a:r>
              <a:rPr lang="en-US" sz="2200">
                <a:solidFill>
                  <a:schemeClr val="accent6">
                    <a:lumMod val="50000"/>
                  </a:schemeClr>
                </a:solidFill>
                <a:latin typeface="+mj-lt"/>
              </a:rPr>
              <a:t>Cho and Maison, 96’</a:t>
            </a:r>
          </a:p>
        </p:txBody>
      </p:sp>
      <p:cxnSp>
        <p:nvCxnSpPr>
          <p:cNvPr id="7" name="Straight Arrow Connector 6">
            <a:extLst>
              <a:ext uri="{FF2B5EF4-FFF2-40B4-BE49-F238E27FC236}">
                <a16:creationId xmlns:a16="http://schemas.microsoft.com/office/drawing/2014/main" id="{037C4911-809F-6E4D-91B9-556367BB13C7}"/>
              </a:ext>
            </a:extLst>
          </p:cNvPr>
          <p:cNvCxnSpPr>
            <a:cxnSpLocks/>
          </p:cNvCxnSpPr>
          <p:nvPr/>
        </p:nvCxnSpPr>
        <p:spPr>
          <a:xfrm flipH="1" flipV="1">
            <a:off x="8152686" y="4497586"/>
            <a:ext cx="1357776" cy="61046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9C094AB-1BE4-3443-B5D4-F4F6B559FF9B}"/>
              </a:ext>
            </a:extLst>
          </p:cNvPr>
          <p:cNvCxnSpPr>
            <a:cxnSpLocks/>
          </p:cNvCxnSpPr>
          <p:nvPr/>
        </p:nvCxnSpPr>
        <p:spPr>
          <a:xfrm flipH="1">
            <a:off x="8000286" y="5291214"/>
            <a:ext cx="1510176" cy="6638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81E5F5D-B2B9-1645-A489-6E6C7400B7D3}"/>
              </a:ext>
            </a:extLst>
          </p:cNvPr>
          <p:cNvSpPr txBox="1"/>
          <p:nvPr/>
        </p:nvSpPr>
        <p:spPr>
          <a:xfrm>
            <a:off x="9510462" y="4984191"/>
            <a:ext cx="2259401" cy="430887"/>
          </a:xfrm>
          <a:prstGeom prst="rect">
            <a:avLst/>
          </a:prstGeom>
          <a:noFill/>
        </p:spPr>
        <p:txBody>
          <a:bodyPr wrap="none" rtlCol="0">
            <a:spAutoFit/>
          </a:bodyPr>
          <a:lstStyle/>
          <a:p>
            <a:r>
              <a:rPr lang="en-US" sz="2200">
                <a:latin typeface="+mj-lt"/>
              </a:rPr>
              <a:t>Singular at </a:t>
            </a:r>
            <a:r>
              <a:rPr lang="el-GR" sz="2200">
                <a:latin typeface="+mj-lt"/>
              </a:rPr>
              <a:t>θ = π/2</a:t>
            </a:r>
            <a:endParaRPr lang="en-US" sz="2200">
              <a:latin typeface="+mj-lt"/>
            </a:endParaRPr>
          </a:p>
        </p:txBody>
      </p:sp>
    </p:spTree>
    <p:extLst>
      <p:ext uri="{BB962C8B-B14F-4D97-AF65-F5344CB8AC3E}">
        <p14:creationId xmlns:p14="http://schemas.microsoft.com/office/powerpoint/2010/main" val="266808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410DF6F-4779-4742-896E-5B8F4ABFF776}"/>
              </a:ext>
            </a:extLst>
          </p:cNvPr>
          <p:cNvSpPr txBox="1"/>
          <p:nvPr/>
        </p:nvSpPr>
        <p:spPr>
          <a:xfrm>
            <a:off x="147232" y="156412"/>
            <a:ext cx="11923294" cy="6801862"/>
          </a:xfrm>
          <a:prstGeom prst="rect">
            <a:avLst/>
          </a:prstGeom>
          <a:noFill/>
        </p:spPr>
        <p:txBody>
          <a:bodyPr wrap="square" rtlCol="0">
            <a:spAutoFit/>
          </a:bodyPr>
          <a:lstStyle/>
          <a:p>
            <a:r>
              <a:rPr lang="en-US" sz="2800">
                <a:solidFill>
                  <a:srgbClr val="C00000"/>
                </a:solidFill>
                <a:latin typeface="+mj-lt"/>
              </a:rPr>
              <a:t>The electroweak monopole</a:t>
            </a:r>
          </a:p>
          <a:p>
            <a:endParaRPr lang="en-US" sz="2400">
              <a:solidFill>
                <a:srgbClr val="C00000"/>
              </a:solidFill>
              <a:latin typeface="+mj-lt"/>
            </a:endParaRPr>
          </a:p>
          <a:p>
            <a:pPr marL="342900" indent="-342900">
              <a:buFontTx/>
              <a:buChar char="-"/>
            </a:pPr>
            <a:r>
              <a:rPr lang="en-AU" sz="2400">
                <a:latin typeface="+mj-lt"/>
              </a:rPr>
              <a:t>Denote the components of doublet Higgs as:</a:t>
            </a:r>
          </a:p>
          <a:p>
            <a:pPr marL="342900" indent="-342900">
              <a:buFontTx/>
              <a:buChar char="-"/>
            </a:pPr>
            <a:endParaRPr lang="en-US" sz="2400">
              <a:latin typeface="+mj-lt"/>
            </a:endParaRPr>
          </a:p>
          <a:p>
            <a:pPr marL="342900" indent="-342900">
              <a:buFontTx/>
              <a:buChar char="-"/>
            </a:pPr>
            <a:r>
              <a:rPr lang="en-US" sz="2400">
                <a:latin typeface="+mj-lt"/>
              </a:rPr>
              <a:t>Are defined up to hypercharge gauge transformations:</a:t>
            </a:r>
          </a:p>
          <a:p>
            <a:r>
              <a:rPr lang="en-US" sz="2400">
                <a:latin typeface="+mj-lt"/>
              </a:rPr>
              <a:t>Hence could be viewed as coordinates on a complex plane C</a:t>
            </a:r>
            <a:r>
              <a:rPr lang="en-US" sz="2400" baseline="30000">
                <a:latin typeface="+mj-lt"/>
              </a:rPr>
              <a:t>2 </a:t>
            </a:r>
            <a:r>
              <a:rPr lang="en-US" sz="2400">
                <a:latin typeface="+mj-lt"/>
              </a:rPr>
              <a:t>(modulo singularities).</a:t>
            </a:r>
          </a:p>
          <a:p>
            <a:pPr marL="342900" indent="-342900">
              <a:buFont typeface="System Font Regular"/>
              <a:buChar char="-"/>
            </a:pPr>
            <a:endParaRPr lang="en-US" sz="2400">
              <a:latin typeface="+mj-lt"/>
            </a:endParaRPr>
          </a:p>
          <a:p>
            <a:pPr marL="342900" indent="-342900">
              <a:buFont typeface="System Font Regular"/>
              <a:buChar char="-"/>
            </a:pPr>
            <a:r>
              <a:rPr lang="en-US" sz="2400">
                <a:latin typeface="+mj-lt"/>
              </a:rPr>
              <a:t>Remove singularities by using the gauge freedom and defining two monopole solutions on two different patches of space:</a:t>
            </a:r>
          </a:p>
          <a:p>
            <a:pPr marL="342900" indent="-342900">
              <a:buFont typeface="System Font Regular"/>
              <a:buChar char="-"/>
            </a:pPr>
            <a:endParaRPr lang="en-US" sz="2400">
              <a:latin typeface="+mj-lt"/>
            </a:endParaRPr>
          </a:p>
          <a:p>
            <a:pPr marL="342900" indent="-342900">
              <a:buFont typeface="System Font Regular"/>
              <a:buChar char="-"/>
            </a:pPr>
            <a:endParaRPr lang="en-US" sz="2400">
              <a:latin typeface="+mj-lt"/>
            </a:endParaRPr>
          </a:p>
          <a:p>
            <a:pPr marL="342900" indent="-342900">
              <a:buFont typeface="System Font Regular"/>
              <a:buChar char="-"/>
            </a:pPr>
            <a:endParaRPr lang="en-US" sz="2400">
              <a:latin typeface="+mj-lt"/>
            </a:endParaRPr>
          </a:p>
          <a:p>
            <a:endParaRPr lang="en-US" sz="2400">
              <a:latin typeface="+mj-lt"/>
            </a:endParaRPr>
          </a:p>
          <a:p>
            <a:endParaRPr lang="en-US" sz="2400">
              <a:latin typeface="+mj-lt"/>
            </a:endParaRPr>
          </a:p>
          <a:p>
            <a:pPr marL="342900" indent="-342900">
              <a:buFont typeface="System Font Regular"/>
              <a:buChar char="-"/>
            </a:pPr>
            <a:r>
              <a:rPr lang="en-US" sz="2400">
                <a:latin typeface="+mj-lt"/>
              </a:rPr>
              <a:t>At the equator (</a:t>
            </a:r>
            <a:r>
              <a:rPr lang="el-GR" sz="2400">
                <a:latin typeface="+mj-lt"/>
              </a:rPr>
              <a:t>θ = π/2</a:t>
            </a:r>
            <a:r>
              <a:rPr lang="en-US" sz="2400">
                <a:latin typeface="+mj-lt"/>
              </a:rPr>
              <a:t>)</a:t>
            </a:r>
            <a:r>
              <a:rPr lang="el-GR" sz="2400">
                <a:latin typeface="+mj-lt"/>
              </a:rPr>
              <a:t> </a:t>
            </a:r>
            <a:r>
              <a:rPr lang="en-AU" sz="2400">
                <a:latin typeface="+mj-lt"/>
              </a:rPr>
              <a:t>the transition function </a:t>
            </a:r>
            <a:r>
              <a:rPr lang="en-AU" sz="2400" err="1">
                <a:latin typeface="+mj-lt"/>
              </a:rPr>
              <a:t>e</a:t>
            </a:r>
            <a:r>
              <a:rPr lang="en-AU" sz="2400" baseline="30000" err="1">
                <a:latin typeface="+mj-lt"/>
              </a:rPr>
              <a:t>i</a:t>
            </a:r>
            <a:r>
              <a:rPr lang="el-GR" sz="2400" baseline="30000">
                <a:latin typeface="+mj-lt"/>
              </a:rPr>
              <a:t>φ</a:t>
            </a:r>
            <a:r>
              <a:rPr lang="en-AU" sz="2400" baseline="30000">
                <a:latin typeface="+mj-lt"/>
              </a:rPr>
              <a:t> </a:t>
            </a:r>
            <a:r>
              <a:rPr lang="en-AU" sz="2400">
                <a:latin typeface="+mj-lt"/>
              </a:rPr>
              <a:t>is a holomorphic function =&gt; (z</a:t>
            </a:r>
            <a:r>
              <a:rPr lang="en-AU" sz="2400" baseline="-25000">
                <a:latin typeface="+mj-lt"/>
              </a:rPr>
              <a:t>1</a:t>
            </a:r>
            <a:r>
              <a:rPr lang="en-AU" sz="2400">
                <a:latin typeface="+mj-lt"/>
              </a:rPr>
              <a:t>, z</a:t>
            </a:r>
            <a:r>
              <a:rPr lang="en-AU" sz="2400" baseline="-25000">
                <a:latin typeface="+mj-lt"/>
              </a:rPr>
              <a:t>2</a:t>
            </a:r>
            <a:r>
              <a:rPr lang="en-AU" sz="2400">
                <a:latin typeface="+mj-lt"/>
              </a:rPr>
              <a:t>) actually span a projective complex plane CP</a:t>
            </a:r>
            <a:r>
              <a:rPr lang="en-AU" sz="2400" baseline="30000">
                <a:latin typeface="+mj-lt"/>
              </a:rPr>
              <a:t>1</a:t>
            </a:r>
            <a:r>
              <a:rPr lang="en-US" sz="2400">
                <a:latin typeface="+mj-lt"/>
              </a:rPr>
              <a:t> .</a:t>
            </a:r>
          </a:p>
          <a:p>
            <a:pPr marL="342900" indent="-342900">
              <a:buFont typeface="System Font Regular"/>
              <a:buChar char="-"/>
            </a:pPr>
            <a:r>
              <a:rPr lang="en-US" sz="2400">
                <a:latin typeface="+mj-lt"/>
              </a:rPr>
              <a:t>Hence, monopole solution is topologically nontrivial: </a:t>
            </a:r>
          </a:p>
          <a:p>
            <a:endParaRPr lang="en-AU" sz="2400">
              <a:latin typeface="+mj-lt"/>
            </a:endParaRPr>
          </a:p>
        </p:txBody>
      </p:sp>
      <p:pic>
        <p:nvPicPr>
          <p:cNvPr id="2" name="Picture 1">
            <a:extLst>
              <a:ext uri="{FF2B5EF4-FFF2-40B4-BE49-F238E27FC236}">
                <a16:creationId xmlns:a16="http://schemas.microsoft.com/office/drawing/2014/main" id="{C65AE55A-9E44-FC44-A40D-A490D8E45FB7}"/>
              </a:ext>
            </a:extLst>
          </p:cNvPr>
          <p:cNvPicPr>
            <a:picLocks noChangeAspect="1"/>
          </p:cNvPicPr>
          <p:nvPr/>
        </p:nvPicPr>
        <p:blipFill>
          <a:blip r:embed="rId3"/>
          <a:stretch>
            <a:fillRect/>
          </a:stretch>
        </p:blipFill>
        <p:spPr>
          <a:xfrm>
            <a:off x="6096000" y="1024059"/>
            <a:ext cx="1778000" cy="355600"/>
          </a:xfrm>
          <a:prstGeom prst="rect">
            <a:avLst/>
          </a:prstGeom>
        </p:spPr>
      </p:pic>
      <p:pic>
        <p:nvPicPr>
          <p:cNvPr id="3" name="Picture 2">
            <a:extLst>
              <a:ext uri="{FF2B5EF4-FFF2-40B4-BE49-F238E27FC236}">
                <a16:creationId xmlns:a16="http://schemas.microsoft.com/office/drawing/2014/main" id="{A3CA4CFD-39E3-864F-BED1-FB73D783F8AF}"/>
              </a:ext>
            </a:extLst>
          </p:cNvPr>
          <p:cNvPicPr>
            <a:picLocks noChangeAspect="1"/>
          </p:cNvPicPr>
          <p:nvPr/>
        </p:nvPicPr>
        <p:blipFill>
          <a:blip r:embed="rId4"/>
          <a:stretch>
            <a:fillRect/>
          </a:stretch>
        </p:blipFill>
        <p:spPr>
          <a:xfrm>
            <a:off x="7898595" y="1030499"/>
            <a:ext cx="1739900" cy="355600"/>
          </a:xfrm>
          <a:prstGeom prst="rect">
            <a:avLst/>
          </a:prstGeom>
        </p:spPr>
      </p:pic>
      <p:pic>
        <p:nvPicPr>
          <p:cNvPr id="4" name="Picture 3">
            <a:extLst>
              <a:ext uri="{FF2B5EF4-FFF2-40B4-BE49-F238E27FC236}">
                <a16:creationId xmlns:a16="http://schemas.microsoft.com/office/drawing/2014/main" id="{72DA1CC4-198F-DA4F-AF11-68EE9966A42C}"/>
              </a:ext>
            </a:extLst>
          </p:cNvPr>
          <p:cNvPicPr>
            <a:picLocks noChangeAspect="1"/>
          </p:cNvPicPr>
          <p:nvPr/>
        </p:nvPicPr>
        <p:blipFill>
          <a:blip r:embed="rId5"/>
          <a:stretch>
            <a:fillRect/>
          </a:stretch>
        </p:blipFill>
        <p:spPr>
          <a:xfrm>
            <a:off x="7259928" y="1723907"/>
            <a:ext cx="3975100" cy="342900"/>
          </a:xfrm>
          <a:prstGeom prst="rect">
            <a:avLst/>
          </a:prstGeom>
        </p:spPr>
      </p:pic>
      <p:pic>
        <p:nvPicPr>
          <p:cNvPr id="5" name="Picture 4">
            <a:extLst>
              <a:ext uri="{FF2B5EF4-FFF2-40B4-BE49-F238E27FC236}">
                <a16:creationId xmlns:a16="http://schemas.microsoft.com/office/drawing/2014/main" id="{D14DBBF6-DEC5-CA4F-B2A8-70A510F17CF6}"/>
              </a:ext>
            </a:extLst>
          </p:cNvPr>
          <p:cNvPicPr>
            <a:picLocks noChangeAspect="1"/>
          </p:cNvPicPr>
          <p:nvPr/>
        </p:nvPicPr>
        <p:blipFill>
          <a:blip r:embed="rId6"/>
          <a:stretch>
            <a:fillRect/>
          </a:stretch>
        </p:blipFill>
        <p:spPr>
          <a:xfrm>
            <a:off x="2102923" y="3573077"/>
            <a:ext cx="4864100" cy="825500"/>
          </a:xfrm>
          <a:prstGeom prst="rect">
            <a:avLst/>
          </a:prstGeom>
        </p:spPr>
      </p:pic>
      <p:pic>
        <p:nvPicPr>
          <p:cNvPr id="7" name="Picture 6">
            <a:extLst>
              <a:ext uri="{FF2B5EF4-FFF2-40B4-BE49-F238E27FC236}">
                <a16:creationId xmlns:a16="http://schemas.microsoft.com/office/drawing/2014/main" id="{8EA05E26-CA4F-7D4B-85E5-3E576D22352B}"/>
              </a:ext>
            </a:extLst>
          </p:cNvPr>
          <p:cNvPicPr>
            <a:picLocks noChangeAspect="1"/>
          </p:cNvPicPr>
          <p:nvPr/>
        </p:nvPicPr>
        <p:blipFill>
          <a:blip r:embed="rId7"/>
          <a:stretch>
            <a:fillRect/>
          </a:stretch>
        </p:blipFill>
        <p:spPr>
          <a:xfrm>
            <a:off x="6985000" y="3808027"/>
            <a:ext cx="2247900" cy="355600"/>
          </a:xfrm>
          <a:prstGeom prst="rect">
            <a:avLst/>
          </a:prstGeom>
        </p:spPr>
      </p:pic>
      <p:pic>
        <p:nvPicPr>
          <p:cNvPr id="8" name="Picture 7">
            <a:extLst>
              <a:ext uri="{FF2B5EF4-FFF2-40B4-BE49-F238E27FC236}">
                <a16:creationId xmlns:a16="http://schemas.microsoft.com/office/drawing/2014/main" id="{6F4644EB-F47A-FB40-9FB7-FD705CD05F44}"/>
              </a:ext>
            </a:extLst>
          </p:cNvPr>
          <p:cNvPicPr>
            <a:picLocks noChangeAspect="1"/>
          </p:cNvPicPr>
          <p:nvPr/>
        </p:nvPicPr>
        <p:blipFill>
          <a:blip r:embed="rId8"/>
          <a:stretch>
            <a:fillRect/>
          </a:stretch>
        </p:blipFill>
        <p:spPr>
          <a:xfrm>
            <a:off x="2102923" y="4439928"/>
            <a:ext cx="4711700" cy="660400"/>
          </a:xfrm>
          <a:prstGeom prst="rect">
            <a:avLst/>
          </a:prstGeom>
        </p:spPr>
      </p:pic>
      <p:pic>
        <p:nvPicPr>
          <p:cNvPr id="9" name="Picture 8">
            <a:extLst>
              <a:ext uri="{FF2B5EF4-FFF2-40B4-BE49-F238E27FC236}">
                <a16:creationId xmlns:a16="http://schemas.microsoft.com/office/drawing/2014/main" id="{9A5F0FC4-BDC0-C144-BD9B-88FA21FDE324}"/>
              </a:ext>
            </a:extLst>
          </p:cNvPr>
          <p:cNvPicPr>
            <a:picLocks noChangeAspect="1"/>
          </p:cNvPicPr>
          <p:nvPr/>
        </p:nvPicPr>
        <p:blipFill>
          <a:blip r:embed="rId9"/>
          <a:stretch>
            <a:fillRect/>
          </a:stretch>
        </p:blipFill>
        <p:spPr>
          <a:xfrm>
            <a:off x="6985000" y="4566466"/>
            <a:ext cx="1955800" cy="304800"/>
          </a:xfrm>
          <a:prstGeom prst="rect">
            <a:avLst/>
          </a:prstGeom>
        </p:spPr>
      </p:pic>
      <p:pic>
        <p:nvPicPr>
          <p:cNvPr id="11" name="Picture 10">
            <a:extLst>
              <a:ext uri="{FF2B5EF4-FFF2-40B4-BE49-F238E27FC236}">
                <a16:creationId xmlns:a16="http://schemas.microsoft.com/office/drawing/2014/main" id="{2D9E5DFA-57A7-7140-9DB9-B9B8E8377CAA}"/>
              </a:ext>
            </a:extLst>
          </p:cNvPr>
          <p:cNvPicPr>
            <a:picLocks noChangeAspect="1"/>
          </p:cNvPicPr>
          <p:nvPr/>
        </p:nvPicPr>
        <p:blipFill>
          <a:blip r:embed="rId10"/>
          <a:stretch>
            <a:fillRect/>
          </a:stretch>
        </p:blipFill>
        <p:spPr>
          <a:xfrm>
            <a:off x="7158501" y="6101036"/>
            <a:ext cx="3157023" cy="359550"/>
          </a:xfrm>
          <a:prstGeom prst="rect">
            <a:avLst/>
          </a:prstGeom>
        </p:spPr>
      </p:pic>
    </p:spTree>
    <p:extLst>
      <p:ext uri="{BB962C8B-B14F-4D97-AF65-F5344CB8AC3E}">
        <p14:creationId xmlns:p14="http://schemas.microsoft.com/office/powerpoint/2010/main" val="108031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12018</TotalTime>
  <Words>1256</Words>
  <Application>Microsoft Macintosh PowerPoint</Application>
  <PresentationFormat>Widescreen</PresentationFormat>
  <Paragraphs>227</Paragraphs>
  <Slides>19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System Font Regular</vt:lpstr>
      <vt:lpstr>Office Theme</vt:lpstr>
      <vt:lpstr>    Electroweak monopoles and prospects of their detection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Topological avatars of the Standard Model</dc:title>
  <dc:creator>Archil Kobakhidze</dc:creator>
  <cp:lastModifiedBy>Archil Kobakhidze</cp:lastModifiedBy>
  <cp:revision>110</cp:revision>
  <dcterms:created xsi:type="dcterms:W3CDTF">2019-02-08T03:57:51Z</dcterms:created>
  <dcterms:modified xsi:type="dcterms:W3CDTF">2019-04-24T04:30:41Z</dcterms:modified>
</cp:coreProperties>
</file>