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6" r:id="rId3"/>
    <p:sldId id="277" r:id="rId4"/>
    <p:sldId id="281" r:id="rId5"/>
    <p:sldId id="258" r:id="rId6"/>
    <p:sldId id="264" r:id="rId7"/>
    <p:sldId id="282" r:id="rId8"/>
    <p:sldId id="265" r:id="rId9"/>
    <p:sldId id="273" r:id="rId10"/>
    <p:sldId id="286" r:id="rId11"/>
    <p:sldId id="267" r:id="rId12"/>
    <p:sldId id="284" r:id="rId13"/>
    <p:sldId id="287" r:id="rId14"/>
    <p:sldId id="288" r:id="rId15"/>
    <p:sldId id="278" r:id="rId16"/>
    <p:sldId id="295" r:id="rId17"/>
    <p:sldId id="289" r:id="rId18"/>
    <p:sldId id="280" r:id="rId19"/>
    <p:sldId id="290" r:id="rId20"/>
    <p:sldId id="293" r:id="rId21"/>
    <p:sldId id="291" r:id="rId22"/>
    <p:sldId id="297" r:id="rId23"/>
    <p:sldId id="274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4166-09D9-4F55-A9DA-FB5F5FB58057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9C94D-2B64-41EE-989C-46BF9ED1B1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806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210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203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941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436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4634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020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374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935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148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968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711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936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857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309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189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795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311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179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635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538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6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024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36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544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D0D6-B6B8-4DCB-8C82-1B01D55B6C38}" type="datetimeFigureOut">
              <a:rPr lang="en-ZA" smtClean="0"/>
              <a:t>2019/11/28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19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180" y="-806091"/>
            <a:ext cx="8586697" cy="9042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8" y="839893"/>
            <a:ext cx="8039461" cy="181302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The Multi-Messenger View of AGN</a:t>
            </a:r>
            <a:endParaRPr lang="en-ZA" u="sng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327" y="3154522"/>
            <a:ext cx="6858000" cy="174788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Markus </a:t>
            </a:r>
            <a:r>
              <a:rPr lang="en-US" dirty="0" err="1" smtClean="0">
                <a:solidFill>
                  <a:srgbClr val="FFFF00"/>
                </a:solidFill>
              </a:rPr>
              <a:t>Böttcher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North-West University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Potchefstroom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South Africa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14655" y="5462520"/>
            <a:ext cx="6106889" cy="12828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7" y="5551719"/>
            <a:ext cx="1733550" cy="581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8591" y="6204479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Supported by the South African Research Chairs Initiative (</a:t>
            </a:r>
            <a:r>
              <a:rPr lang="en-US" sz="1200" dirty="0" err="1"/>
              <a:t>SARChI</a:t>
            </a:r>
            <a:r>
              <a:rPr lang="en-US" sz="1200" dirty="0"/>
              <a:t>) of the Department of Science and </a:t>
            </a:r>
            <a:r>
              <a:rPr lang="en-US" sz="1200" dirty="0" smtClean="0"/>
              <a:t>Innovation </a:t>
            </a:r>
            <a:r>
              <a:rPr lang="en-US" sz="1200" dirty="0"/>
              <a:t>and the National Research Foundation of South Africa. </a:t>
            </a:r>
            <a:endParaRPr lang="en-ZA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" y="5624112"/>
            <a:ext cx="2760003" cy="952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74" y="5501710"/>
            <a:ext cx="1586666" cy="7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32" y="590811"/>
            <a:ext cx="7176733" cy="47961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8" y="5364963"/>
            <a:ext cx="9110223" cy="141469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From cascading constraints: 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 neutrino production in TXS 0506+056 possible with strong external UV/X-ray radiation field, but under-predicts Fermi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-rays.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=&gt; No neutrino –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-ray correlation expected!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0828" y="1074138"/>
            <a:ext cx="310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Need </a:t>
            </a:r>
            <a:r>
              <a:rPr lang="en-US" sz="2400" dirty="0" err="1" smtClean="0">
                <a:solidFill>
                  <a:srgbClr val="002060"/>
                </a:solidFill>
              </a:rPr>
              <a:t>u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’ &gt;&gt; </a:t>
            </a:r>
            <a:r>
              <a:rPr lang="en-US" sz="2400" dirty="0" err="1" smtClean="0">
                <a:solidFill>
                  <a:srgbClr val="002060"/>
                </a:solidFill>
              </a:rPr>
              <a:t>u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B</a:t>
            </a:r>
            <a:r>
              <a:rPr lang="en-US" sz="2400" dirty="0" smtClean="0">
                <a:solidFill>
                  <a:srgbClr val="002060"/>
                </a:solidFill>
              </a:rPr>
              <a:t>’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= 4 B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baseline="30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 erg / cm</a:t>
            </a:r>
            <a:r>
              <a:rPr lang="en-US" sz="2400" baseline="30000" dirty="0" smtClean="0">
                <a:solidFill>
                  <a:srgbClr val="002060"/>
                </a:solidFill>
              </a:rPr>
              <a:t>3</a:t>
            </a:r>
            <a:endParaRPr lang="en-ZA" sz="2400" baseline="30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9005" y="2193407"/>
            <a:ext cx="1830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Proton-synchrotron</a:t>
            </a:r>
            <a:endParaRPr lang="en-ZA" sz="2400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10828" y="2989908"/>
            <a:ext cx="746772" cy="19750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98041" y="3024404"/>
            <a:ext cx="938816" cy="79650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38418" y="4837765"/>
            <a:ext cx="344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(Reimer et al. 2019: </a:t>
            </a:r>
            <a:r>
              <a:rPr lang="en-US" dirty="0" err="1" smtClean="0"/>
              <a:t>ApJ</a:t>
            </a:r>
            <a:r>
              <a:rPr lang="en-US" dirty="0" smtClean="0"/>
              <a:t>, 881, 46)</a:t>
            </a:r>
            <a:endParaRPr lang="en-ZA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1712" y="82834"/>
            <a:ext cx="7886700" cy="67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u="sng" dirty="0" smtClean="0">
                <a:solidFill>
                  <a:srgbClr val="002060"/>
                </a:solidFill>
              </a:rPr>
              <a:t>Photo-Pion Models for TXS 0506+056</a:t>
            </a:r>
            <a:endParaRPr lang="en-ZA" sz="40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067" y="686223"/>
            <a:ext cx="5162864" cy="417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672104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</a:rPr>
              <a:t>Photo-Pion Models for TXS 0506+056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083" y="5468016"/>
            <a:ext cx="8210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Models producing neutrinos and gamma-rays require </a:t>
            </a:r>
            <a:r>
              <a:rPr lang="en-US" sz="2800" dirty="0" err="1" smtClean="0">
                <a:solidFill>
                  <a:srgbClr val="FF0000"/>
                </a:solidFill>
              </a:rPr>
              <a:t>leptonically</a:t>
            </a:r>
            <a:r>
              <a:rPr lang="en-US" sz="2800" dirty="0" smtClean="0">
                <a:solidFill>
                  <a:srgbClr val="FF0000"/>
                </a:solidFill>
              </a:rPr>
              <a:t> dominated gamma-ray production!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083" y="4791324"/>
            <a:ext cx="419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(Gao et al. 2018, Nature Astron., 3, 88)</a:t>
            </a:r>
            <a:endParaRPr lang="en-Z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813" y="780272"/>
            <a:ext cx="5070142" cy="42226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12423" y="4791324"/>
            <a:ext cx="376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Keivani</a:t>
            </a:r>
            <a:r>
              <a:rPr lang="en-US" dirty="0" smtClean="0"/>
              <a:t> et al. 2018, </a:t>
            </a:r>
            <a:r>
              <a:rPr lang="en-US" dirty="0" err="1" smtClean="0"/>
              <a:t>ApJ</a:t>
            </a:r>
            <a:r>
              <a:rPr lang="en-US" dirty="0" smtClean="0"/>
              <a:t>, 864, 84)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71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01" y="1750346"/>
            <a:ext cx="4479576" cy="306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167"/>
            <a:ext cx="7886700" cy="713047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The </a:t>
            </a:r>
            <a:r>
              <a:rPr lang="en-US" u="sng" dirty="0" err="1" smtClean="0">
                <a:solidFill>
                  <a:srgbClr val="002060"/>
                </a:solidFill>
              </a:rPr>
              <a:t>p</a:t>
            </a:r>
            <a:r>
              <a:rPr lang="en-US" u="sng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u="sng" dirty="0" smtClean="0">
                <a:solidFill>
                  <a:srgbClr val="002060"/>
                </a:solidFill>
              </a:rPr>
              <a:t> Efficiency Problem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96" y="979465"/>
            <a:ext cx="8717764" cy="31831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Efficiency for protons to undergo </a:t>
            </a:r>
            <a:r>
              <a:rPr lang="en-US" sz="2400" dirty="0" err="1" smtClean="0"/>
              <a:t>p</a:t>
            </a: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interaction</a:t>
            </a:r>
            <a:r>
              <a:rPr lang="en-ZA" sz="2400" dirty="0" smtClean="0"/>
              <a:t> ~ </a:t>
            </a:r>
            <a:r>
              <a:rPr lang="en-ZA" sz="2400" dirty="0" err="1" smtClean="0">
                <a:latin typeface="Symbol" panose="05050102010706020507" pitchFamily="18" charset="2"/>
              </a:rPr>
              <a:t>t</a:t>
            </a:r>
            <a:r>
              <a:rPr lang="en-ZA" sz="2400" baseline="-25000" dirty="0" err="1" smtClean="0"/>
              <a:t>p</a:t>
            </a:r>
            <a:r>
              <a:rPr lang="en-ZA" sz="2400" baseline="-25000" dirty="0" err="1" smtClean="0">
                <a:latin typeface="Symbol" panose="05050102010706020507" pitchFamily="18" charset="2"/>
              </a:rPr>
              <a:t>g</a:t>
            </a:r>
            <a:r>
              <a:rPr lang="en-ZA" sz="2400" dirty="0" smtClean="0"/>
              <a:t> = </a:t>
            </a:r>
            <a:r>
              <a:rPr lang="en-ZA" sz="2400" dirty="0" err="1" smtClean="0">
                <a:latin typeface="French Script MT" panose="03020402040607040605" pitchFamily="66" charset="0"/>
              </a:rPr>
              <a:t>l</a:t>
            </a:r>
            <a:r>
              <a:rPr lang="en-ZA" sz="2400" baseline="-25000" dirty="0" err="1" smtClean="0"/>
              <a:t>esc</a:t>
            </a:r>
            <a:r>
              <a:rPr lang="en-ZA" sz="2400" dirty="0" smtClean="0"/>
              <a:t> </a:t>
            </a:r>
            <a:r>
              <a:rPr lang="en-ZA" sz="2400" dirty="0" err="1" smtClean="0">
                <a:latin typeface="Symbol" panose="05050102010706020507" pitchFamily="18" charset="2"/>
              </a:rPr>
              <a:t>s</a:t>
            </a:r>
            <a:r>
              <a:rPr lang="en-ZA" sz="2400" baseline="-25000" dirty="0" err="1" smtClean="0"/>
              <a:t>p</a:t>
            </a:r>
            <a:r>
              <a:rPr lang="en-ZA" sz="2400" baseline="-25000" dirty="0" err="1" smtClean="0">
                <a:latin typeface="Symbol" panose="05050102010706020507" pitchFamily="18" charset="2"/>
              </a:rPr>
              <a:t>g</a:t>
            </a:r>
            <a:r>
              <a:rPr lang="en-ZA" sz="2400" dirty="0" smtClean="0"/>
              <a:t> </a:t>
            </a:r>
            <a:r>
              <a:rPr lang="en-ZA" sz="2400" dirty="0" err="1" smtClean="0"/>
              <a:t>n</a:t>
            </a:r>
            <a:r>
              <a:rPr lang="en-ZA" sz="2400" baseline="-25000" dirty="0" err="1" smtClean="0"/>
              <a:t>ph</a:t>
            </a:r>
            <a:endParaRPr lang="en-ZA" sz="2400" baseline="-25000" dirty="0" smtClean="0"/>
          </a:p>
          <a:p>
            <a:r>
              <a:rPr lang="en-US" sz="2400" dirty="0" smtClean="0"/>
              <a:t>Likelihood of 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-ray photons to be absorbed ~ </a:t>
            </a:r>
            <a:r>
              <a:rPr lang="en-US" sz="2400" dirty="0" err="1" smtClean="0">
                <a:latin typeface="Symbol" panose="05050102010706020507" pitchFamily="18" charset="2"/>
              </a:rPr>
              <a:t>t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gg</a:t>
            </a:r>
            <a:r>
              <a:rPr lang="en-US" sz="2400" dirty="0" smtClean="0"/>
              <a:t> = R </a:t>
            </a:r>
            <a:r>
              <a:rPr lang="en-US" sz="2400" dirty="0" err="1" smtClean="0"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gg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ph</a:t>
            </a:r>
            <a:endParaRPr lang="en-US" sz="2400" baseline="-25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2" y="1951630"/>
            <a:ext cx="4272579" cy="287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6552" y="2140370"/>
            <a:ext cx="915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US" sz="3200" baseline="-25000" dirty="0" err="1" smtClean="0">
                <a:solidFill>
                  <a:srgbClr val="00206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endParaRPr lang="en-ZA" sz="3200" baseline="-25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472" y="2278628"/>
            <a:ext cx="89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US" sz="3200" baseline="-250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gg</a:t>
            </a:r>
            <a:endParaRPr lang="en-ZA" sz="3200" baseline="-25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796" y="4884062"/>
                <a:ext cx="5282233" cy="1973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f>
                      <m:fPr>
                        <m:ctrlP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ZA" sz="320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nor/>
                          </m:rPr>
                          <a:rPr lang="en-US" sz="3200" b="0" i="0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dirty="0" smtClean="0">
                            <a:solidFill>
                              <a:srgbClr val="002060"/>
                            </a:solidFill>
                            <a:latin typeface="French Script MT" panose="03020402040607040605" pitchFamily="66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ZA" sz="2800" baseline="-25000" dirty="0" smtClean="0">
                            <a:solidFill>
                              <a:srgbClr val="002060"/>
                            </a:solidFill>
                          </a:rPr>
                          <m:t>esc</m:t>
                        </m:r>
                      </m:num>
                      <m:den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ZA" sz="320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ZA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</m:t>
                        </m:r>
                      </m:den>
                    </m:f>
                    <m:f>
                      <m:f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dirty="0">
                            <a:solidFill>
                              <a:srgbClr val="002060"/>
                            </a:solidFill>
                            <a:latin typeface="French Script MT" panose="03020402040607040605" pitchFamily="66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ZA" sz="2800" baseline="-25000" dirty="0">
                            <a:solidFill>
                              <a:srgbClr val="002060"/>
                            </a:solidFill>
                          </a:rPr>
                          <m:t>esc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      </a:t>
                </a:r>
              </a:p>
              <a:p>
                <a:endParaRPr lang="en-ZA" sz="2800" dirty="0" smtClean="0">
                  <a:solidFill>
                    <a:srgbClr val="002060"/>
                  </a:solidFill>
                </a:endParaRPr>
              </a:p>
              <a:p>
                <a:r>
                  <a:rPr lang="en-ZA" sz="2800" dirty="0" smtClean="0">
                    <a:solidFill>
                      <a:srgbClr val="002060"/>
                    </a:solidFill>
                  </a:rPr>
                  <a:t>at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~ 3.3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</m:t>
                    </m:r>
                    <m:r>
                      <a:rPr lang="en-US" sz="2800" b="0" i="1" baseline="30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baseline="50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b="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ZA" sz="2800" dirty="0" smtClean="0">
                  <a:solidFill>
                    <a:srgbClr val="002060"/>
                  </a:solidFill>
                </a:endParaRPr>
              </a:p>
              <a:p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96" y="4884062"/>
                <a:ext cx="5282233" cy="1973938"/>
              </a:xfrm>
              <a:prstGeom prst="rect">
                <a:avLst/>
              </a:prstGeom>
              <a:blipFill rotWithShape="0">
                <a:blip r:embed="rId5"/>
                <a:stretch>
                  <a:fillRect l="-415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91774" y="4857936"/>
            <a:ext cx="284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err="1" smtClean="0">
                <a:latin typeface="French Script MT" panose="03020402040607040605" pitchFamily="66" charset="0"/>
              </a:rPr>
              <a:t>l</a:t>
            </a:r>
            <a:r>
              <a:rPr lang="en-ZA" sz="2400" baseline="-25000" dirty="0" err="1" smtClean="0"/>
              <a:t>esc</a:t>
            </a:r>
            <a:r>
              <a:rPr lang="en-ZA" sz="2400" dirty="0" smtClean="0"/>
              <a:t> = average length travelled by protons until escape</a:t>
            </a:r>
            <a:endParaRPr lang="en-Z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91796" y="6157121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~ GeV – </a:t>
            </a:r>
            <a:r>
              <a:rPr lang="en-US" sz="2400" dirty="0" err="1" smtClean="0">
                <a:solidFill>
                  <a:srgbClr val="002060"/>
                </a:solidFill>
              </a:rPr>
              <a:t>TeV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-rays</a:t>
            </a:r>
            <a:endParaRPr lang="en-ZA" sz="2400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47212" y="6322424"/>
            <a:ext cx="718458" cy="1306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4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167"/>
            <a:ext cx="7886700" cy="713047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The </a:t>
            </a:r>
            <a:r>
              <a:rPr lang="en-US" u="sng" dirty="0" err="1" smtClean="0">
                <a:solidFill>
                  <a:srgbClr val="002060"/>
                </a:solidFill>
              </a:rPr>
              <a:t>p</a:t>
            </a:r>
            <a:r>
              <a:rPr lang="en-US" u="sng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u="sng" dirty="0" smtClean="0">
                <a:solidFill>
                  <a:srgbClr val="002060"/>
                </a:solidFill>
              </a:rPr>
              <a:t> Efficiency Problem</a:t>
            </a:r>
            <a:endParaRPr lang="en-ZA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0291" y="886827"/>
                <a:ext cx="5282233" cy="75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f>
                      <m:fPr>
                        <m:ctrlP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ZA" sz="320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nor/>
                          </m:rPr>
                          <a:rPr lang="en-US" sz="3200" b="0" i="0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dirty="0" smtClean="0">
                            <a:solidFill>
                              <a:srgbClr val="002060"/>
                            </a:solidFill>
                            <a:latin typeface="French Script MT" panose="03020402040607040605" pitchFamily="66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ZA" sz="2800" baseline="-25000" dirty="0" smtClean="0">
                            <a:solidFill>
                              <a:srgbClr val="002060"/>
                            </a:solidFill>
                          </a:rPr>
                          <m:t>esc</m:t>
                        </m:r>
                      </m:num>
                      <m:den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ZA" sz="320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ZA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</m:t>
                        </m:r>
                      </m:den>
                    </m:f>
                    <m:f>
                      <m:f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dirty="0">
                            <a:solidFill>
                              <a:srgbClr val="002060"/>
                            </a:solidFill>
                            <a:latin typeface="French Script MT" panose="03020402040607040605" pitchFamily="66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ZA" sz="2800" baseline="-25000" dirty="0">
                            <a:solidFill>
                              <a:srgbClr val="002060"/>
                            </a:solidFill>
                          </a:rPr>
                          <m:t>esc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   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91" y="886827"/>
                <a:ext cx="5282233" cy="751937"/>
              </a:xfrm>
              <a:prstGeom prst="rect">
                <a:avLst/>
              </a:prstGeom>
              <a:blipFill rotWithShape="0">
                <a:blip r:embed="rId3"/>
                <a:stretch>
                  <a:fillRect b="-1209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00332" y="886827"/>
            <a:ext cx="284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err="1" smtClean="0">
                <a:latin typeface="French Script MT" panose="03020402040607040605" pitchFamily="66" charset="0"/>
              </a:rPr>
              <a:t>l</a:t>
            </a:r>
            <a:r>
              <a:rPr lang="en-ZA" sz="2400" baseline="-25000" dirty="0" err="1" smtClean="0"/>
              <a:t>esc</a:t>
            </a:r>
            <a:r>
              <a:rPr lang="en-ZA" sz="2400" dirty="0" smtClean="0"/>
              <a:t> = average length travelled by protons until escape</a:t>
            </a:r>
            <a:endParaRPr lang="en-Z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6398" y="2064265"/>
                <a:ext cx="7737607" cy="2214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2400" dirty="0" smtClean="0">
                    <a:solidFill>
                      <a:srgbClr val="002060"/>
                    </a:solidFill>
                    <a:latin typeface="French Script MT" panose="03020402040607040605" pitchFamily="66" charset="0"/>
                  </a:rPr>
                  <a:t>l</a:t>
                </a:r>
                <a:r>
                  <a:rPr lang="en-ZA" sz="2400" baseline="-25000" dirty="0" err="1" smtClean="0">
                    <a:solidFill>
                      <a:srgbClr val="002060"/>
                    </a:solidFill>
                  </a:rPr>
                  <a:t>esc</a:t>
                </a:r>
                <a:r>
                  <a:rPr lang="en-ZA" sz="2400" dirty="0" smtClean="0">
                    <a:solidFill>
                      <a:srgbClr val="002060"/>
                    </a:solidFill>
                  </a:rPr>
                  <a:t> from random walk: </a:t>
                </a:r>
              </a:p>
              <a:p>
                <a:pPr algn="ctr"/>
                <a:endParaRPr lang="en-ZA" sz="1000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ZA" sz="2400" dirty="0" smtClean="0">
                    <a:solidFill>
                      <a:srgbClr val="002060"/>
                    </a:solidFill>
                  </a:rPr>
                  <a:t>mean free path 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l</a:t>
                </a:r>
                <a:r>
                  <a:rPr lang="en-ZA" sz="2400" dirty="0" smtClean="0">
                    <a:solidFill>
                      <a:srgbClr val="002060"/>
                    </a:solidFill>
                  </a:rPr>
                  <a:t> = 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h(g)</a:t>
                </a:r>
                <a:r>
                  <a:rPr lang="en-ZA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ZA" sz="2400" dirty="0" err="1" smtClean="0">
                    <a:solidFill>
                      <a:srgbClr val="002060"/>
                    </a:solidFill>
                  </a:rPr>
                  <a:t>r</a:t>
                </a:r>
                <a:r>
                  <a:rPr lang="en-ZA" sz="2400" baseline="-25000" dirty="0" err="1" smtClean="0">
                    <a:solidFill>
                      <a:srgbClr val="002060"/>
                    </a:solidFill>
                  </a:rPr>
                  <a:t>g</a:t>
                </a:r>
                <a:r>
                  <a:rPr lang="en-ZA" sz="240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ZA" sz="2400" dirty="0" smtClean="0">
                    <a:solidFill>
                      <a:srgbClr val="002060"/>
                    </a:solidFill>
                  </a:rPr>
                  <a:t>)</a:t>
                </a:r>
              </a:p>
              <a:p>
                <a:pPr algn="ctr"/>
                <a:endParaRPr lang="en-ZA" sz="1000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ZA" sz="2400" dirty="0" smtClean="0">
                    <a:solidFill>
                      <a:srgbClr val="002060"/>
                    </a:solidFill>
                  </a:rPr>
                  <a:t>Number of scatterings to escape, N</a:t>
                </a:r>
                <a:r>
                  <a:rPr lang="en-ZA" sz="2400" baseline="-25000" dirty="0" smtClean="0">
                    <a:solidFill>
                      <a:srgbClr val="002060"/>
                    </a:solidFill>
                  </a:rPr>
                  <a:t>s</a:t>
                </a:r>
                <a:r>
                  <a:rPr lang="en-ZA" sz="2400" dirty="0" smtClean="0">
                    <a:solidFill>
                      <a:srgbClr val="002060"/>
                    </a:solidFill>
                  </a:rPr>
                  <a:t>:   R = </a:t>
                </a:r>
                <a14:m>
                  <m:oMath xmlns:m="http://schemas.openxmlformats.org/officeDocument/2006/math">
                    <m:r>
                      <a:rPr lang="en-ZA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ZA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l</a:t>
                </a:r>
              </a:p>
              <a:p>
                <a:pPr algn="ctr"/>
                <a:endParaRPr lang="en-ZA" sz="1000" dirty="0">
                  <a:solidFill>
                    <a:srgbClr val="002060"/>
                  </a:solidFill>
                  <a:latin typeface="Symbol" panose="05050102010706020507" pitchFamily="18" charset="2"/>
                </a:endParaRPr>
              </a:p>
              <a:p>
                <a:pPr algn="ctr"/>
                <a:r>
                  <a:rPr lang="en-ZA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ZA" sz="2400" dirty="0" err="1">
                    <a:solidFill>
                      <a:srgbClr val="002060"/>
                    </a:solidFill>
                    <a:latin typeface="French Script MT" panose="03020402040607040605" pitchFamily="66" charset="0"/>
                  </a:rPr>
                  <a:t>l</a:t>
                </a:r>
                <a:r>
                  <a:rPr lang="en-ZA" sz="2400" baseline="-25000" dirty="0" err="1">
                    <a:solidFill>
                      <a:srgbClr val="002060"/>
                    </a:solidFill>
                  </a:rPr>
                  <a:t>esc</a:t>
                </a:r>
                <a:r>
                  <a:rPr lang="en-ZA" sz="2400" dirty="0" smtClean="0">
                    <a:solidFill>
                      <a:srgbClr val="002060"/>
                    </a:solidFill>
                  </a:rPr>
                  <a:t>  = N</a:t>
                </a:r>
                <a:r>
                  <a:rPr lang="en-ZA" sz="2400" baseline="-25000" dirty="0" smtClean="0">
                    <a:solidFill>
                      <a:srgbClr val="002060"/>
                    </a:solidFill>
                  </a:rPr>
                  <a:t>s</a:t>
                </a:r>
                <a:r>
                  <a:rPr lang="en-ZA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l</a:t>
                </a:r>
                <a:r>
                  <a:rPr lang="en-ZA" sz="24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ZA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sz="2400" dirty="0" smtClean="0">
                    <a:solidFill>
                      <a:srgbClr val="002060"/>
                    </a:solidFill>
                  </a:rPr>
                  <a:t>3.3 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 10</a:t>
                </a:r>
                <a:r>
                  <a:rPr lang="en-ZA" sz="2400" baseline="30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h(g)</a:t>
                </a:r>
                <a:r>
                  <a:rPr lang="en-ZA" sz="2400" baseline="30000" dirty="0" smtClean="0">
                    <a:solidFill>
                      <a:srgbClr val="00206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-1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</a:t>
                </a:r>
                <a:r>
                  <a:rPr lang="en-ZA" sz="2400" baseline="-25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r>
                  <a:rPr lang="en-ZA" sz="2400" baseline="30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en-ZA" sz="2400" baseline="-25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:r>
                  <a:rPr lang="en-ZA" sz="2400" baseline="-25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lang="en-ZA" sz="2400" baseline="30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ZA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 </a:t>
                </a:r>
                <a:endParaRPr lang="en-ZA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98" y="2064265"/>
                <a:ext cx="7737607" cy="2214004"/>
              </a:xfrm>
              <a:prstGeom prst="rect">
                <a:avLst/>
              </a:prstGeom>
              <a:blipFill rotWithShape="0">
                <a:blip r:embed="rId4"/>
                <a:stretch>
                  <a:fillRect t="-2755" b="-275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7631" y="4481700"/>
                <a:ext cx="8266549" cy="24071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ZA" sz="2800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8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Z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ZA" sz="280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Z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nor/>
                          </m:rPr>
                          <a:rPr lang="en-US" sz="28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dirty="0" smtClean="0">
                            <a:solidFill>
                              <a:srgbClr val="FF0000"/>
                            </a:solidFill>
                            <a:latin typeface="French Script MT" panose="03020402040607040605" pitchFamily="66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ZA" sz="2800" baseline="-25000" dirty="0" smtClean="0">
                            <a:solidFill>
                              <a:srgbClr val="FF0000"/>
                            </a:solidFill>
                          </a:rPr>
                          <m:t>esc</m:t>
                        </m:r>
                      </m:num>
                      <m:den>
                        <m:r>
                          <a:rPr lang="en-Z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ZA" sz="280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ZA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ZA" sz="2800" dirty="0" smtClean="0">
                    <a:solidFill>
                      <a:srgbClr val="FF0000"/>
                    </a:solidFill>
                  </a:rPr>
                  <a:t> 1.1 </a:t>
                </a:r>
                <a:r>
                  <a:rPr lang="en-ZA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 10</a:t>
                </a:r>
                <a:r>
                  <a:rPr lang="en-ZA" sz="28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ZA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ZA" sz="2800" dirty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h(g)</a:t>
                </a:r>
                <a:r>
                  <a:rPr lang="en-ZA" sz="2800" baseline="30000" dirty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-1</a:t>
                </a:r>
                <a:r>
                  <a:rPr lang="en-ZA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ZA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ZA" sz="28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r>
                  <a:rPr lang="en-ZA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ZA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ZA" sz="28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ZA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:r>
                  <a:rPr lang="en-ZA" sz="28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lang="en-ZA" sz="28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ZA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ZA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ZA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Proton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efficiency can be &gt;&gt;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t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gg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but 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misleading, as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cool,p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esc,p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&gt;&gt; R/c</a:t>
                </a:r>
                <a:endParaRPr lang="en-ZA" sz="2800" dirty="0" smtClean="0">
                  <a:solidFill>
                    <a:srgbClr val="FF0000"/>
                  </a:solidFill>
                </a:endParaRPr>
              </a:p>
              <a:p>
                <a:r>
                  <a:rPr lang="en-ZA" sz="2800" dirty="0" smtClean="0">
                    <a:solidFill>
                      <a:srgbClr val="002060"/>
                    </a:solidFill>
                  </a:rPr>
                  <a:t>  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31" y="4481700"/>
                <a:ext cx="8266549" cy="2407134"/>
              </a:xfrm>
              <a:prstGeom prst="rect">
                <a:avLst/>
              </a:prstGeom>
              <a:blipFill rotWithShape="0">
                <a:blip r:embed="rId5"/>
                <a:stretch>
                  <a:fillRect l="-265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8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167"/>
            <a:ext cx="7886700" cy="713047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The </a:t>
            </a:r>
            <a:r>
              <a:rPr lang="en-US" u="sng" dirty="0" err="1" smtClean="0">
                <a:solidFill>
                  <a:srgbClr val="002060"/>
                </a:solidFill>
              </a:rPr>
              <a:t>p</a:t>
            </a:r>
            <a:r>
              <a:rPr lang="en-US" u="sng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u="sng" dirty="0" smtClean="0">
                <a:solidFill>
                  <a:srgbClr val="002060"/>
                </a:solidFill>
              </a:rPr>
              <a:t> Efficiency Problem</a:t>
            </a:r>
            <a:endParaRPr lang="en-ZA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643" y="2003012"/>
                <a:ext cx="8611737" cy="304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𝑚𝑝𝑐</m:t>
                    </m:r>
                    <m:r>
                      <a:rPr lang="en-US" sz="2800" b="0" i="1" baseline="30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𝑁𝑝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800" b="0" i="1" baseline="-250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baseline="-250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2800" dirty="0" err="1" smtClean="0">
                    <a:solidFill>
                      <a:srgbClr val="002060"/>
                    </a:solidFill>
                  </a:rPr>
                  <a:t>obs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b="0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baseline="30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baseline="-25000" dirty="0" smtClean="0">
                  <a:solidFill>
                    <a:srgbClr val="002060"/>
                  </a:solidFill>
                </a:endParaRPr>
              </a:p>
              <a:p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endParaRPr lang="en-US" sz="2800" dirty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L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u’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</a:rPr>
                  <a:t>ph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1.4</a:t>
                </a:r>
                <a:r>
                  <a:rPr lang="en-US" sz="28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×10</a:t>
                </a:r>
                <a:r>
                  <a:rPr lang="en-US" sz="2800" baseline="300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52</a:t>
                </a:r>
                <a:r>
                  <a:rPr lang="en-US" sz="28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800" baseline="-25000" dirty="0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1</a:t>
                </a:r>
                <a:r>
                  <a:rPr lang="en-US" sz="2800" baseline="30000" dirty="0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-4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 G</a:t>
                </a:r>
                <a:r>
                  <a:rPr lang="en-US" sz="2800" baseline="-25000" dirty="0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1</a:t>
                </a:r>
                <a:r>
                  <a:rPr lang="en-US" sz="2800" baseline="30000" dirty="0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2</a:t>
                </a:r>
                <a:r>
                  <a:rPr lang="en-US" sz="28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R</a:t>
                </a:r>
                <a:r>
                  <a:rPr lang="en-US" sz="2800" baseline="-250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16</a:t>
                </a:r>
                <a:r>
                  <a:rPr lang="en-US" sz="2800" baseline="300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𝑒𝑟𝑔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𝑒𝑟𝑔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𝑐𝑚</m:t>
                            </m:r>
                            <m:r>
                              <a:rPr lang="en-US" sz="2800" i="1" baseline="3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43" y="2003012"/>
                <a:ext cx="8611737" cy="3049746"/>
              </a:xfrm>
              <a:prstGeom prst="rect">
                <a:avLst/>
              </a:prstGeom>
              <a:blipFill rotWithShape="0">
                <a:blip r:embed="rId3"/>
                <a:stretch>
                  <a:fillRect l="-1486" b="-160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86784" y="1848490"/>
            <a:ext cx="38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990" y="2640970"/>
            <a:ext cx="38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870" y="1127594"/>
            <a:ext cx="682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Relevant constraint for proton bulk kinetic luminosity: 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7853" y="5466511"/>
            <a:ext cx="344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(Reimer et al. 2019: </a:t>
            </a:r>
            <a:r>
              <a:rPr lang="en-US" dirty="0" err="1" smtClean="0"/>
              <a:t>ApJ</a:t>
            </a:r>
            <a:r>
              <a:rPr lang="en-US" dirty="0" smtClean="0"/>
              <a:t>, 881, 46)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78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2" y="100693"/>
            <a:ext cx="7326630" cy="68307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Cosmic-Ray Acceleration in Blazars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4" y="1045029"/>
            <a:ext cx="8765176" cy="552559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 conclusive correlation between AGN and UHECR arrival directions observed. </a:t>
            </a:r>
          </a:p>
          <a:p>
            <a:endParaRPr lang="en-US" sz="1300" dirty="0" smtClean="0"/>
          </a:p>
          <a:p>
            <a:r>
              <a:rPr lang="en-US" sz="2400" dirty="0" smtClean="0"/>
              <a:t>To produce &gt; 100 </a:t>
            </a:r>
            <a:r>
              <a:rPr lang="en-US" sz="2400" dirty="0" err="1" smtClean="0"/>
              <a:t>TeV</a:t>
            </a:r>
            <a:r>
              <a:rPr lang="en-US" sz="2400" dirty="0" smtClean="0"/>
              <a:t> neutrinos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400" dirty="0" smtClean="0"/>
              <a:t> Need </a:t>
            </a:r>
            <a:r>
              <a:rPr lang="en-US" sz="2400" dirty="0" err="1" smtClean="0"/>
              <a:t>PeV</a:t>
            </a:r>
            <a:r>
              <a:rPr lang="en-US" sz="2400" dirty="0" smtClean="0"/>
              <a:t> protons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400" dirty="0" smtClean="0"/>
              <a:t>Simplest constraint: Confinement (</a:t>
            </a:r>
            <a:r>
              <a:rPr lang="en-US" sz="2400" dirty="0" err="1" smtClean="0"/>
              <a:t>Hillas</a:t>
            </a:r>
            <a:r>
              <a:rPr lang="en-US" sz="2400" dirty="0" smtClean="0"/>
              <a:t> Criterion):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&lt; Z e B R = 3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18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B</a:t>
            </a:r>
            <a:r>
              <a:rPr lang="en-US" baseline="-250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R</a:t>
            </a:r>
            <a:r>
              <a:rPr lang="en-US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16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eV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(Z = 1 for protons)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cs typeface="Arial" panose="020B0604020202020204" pitchFamily="34" charset="0"/>
              </a:rPr>
              <a:t>for h</a:t>
            </a:r>
            <a:r>
              <a:rPr lang="en-US" sz="2400" dirty="0" smtClean="0"/>
              <a:t>adronic blazar models with   B </a:t>
            </a:r>
            <a:r>
              <a:rPr lang="en-US" sz="2400" dirty="0"/>
              <a:t>=</a:t>
            </a:r>
            <a:r>
              <a:rPr lang="en-US" sz="2400" dirty="0" smtClean="0"/>
              <a:t> 100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G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R = 10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 R</a:t>
            </a:r>
            <a:r>
              <a:rPr lang="en-US" sz="2400" baseline="-25000" dirty="0" smtClean="0"/>
              <a:t>16</a:t>
            </a:r>
            <a:r>
              <a:rPr lang="en-US" sz="2400" dirty="0" smtClean="0"/>
              <a:t> cm</a:t>
            </a:r>
          </a:p>
          <a:p>
            <a:pPr marL="0" indent="0">
              <a:buNone/>
            </a:pPr>
            <a:endParaRPr lang="en-US" sz="1200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 Protons for </a:t>
            </a:r>
            <a:r>
              <a:rPr lang="en-US" dirty="0" err="1" smtClean="0"/>
              <a:t>IceCube</a:t>
            </a:r>
            <a:r>
              <a:rPr lang="en-US" dirty="0" smtClean="0"/>
              <a:t> neutrino production: 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 UHECRs (E &gt; 10</a:t>
            </a:r>
            <a:r>
              <a:rPr lang="en-US" baseline="30000" dirty="0" smtClean="0"/>
              <a:t>19</a:t>
            </a:r>
            <a:r>
              <a:rPr lang="en-US" dirty="0" smtClean="0"/>
              <a:t> eV): Plausible for heavy elements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(Z &gt;&gt; 1)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Z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72" y="4976948"/>
            <a:ext cx="492851" cy="492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7234" y="6191793"/>
            <a:ext cx="47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(e.g., </a:t>
            </a:r>
            <a:r>
              <a:rPr lang="en-US" dirty="0" smtClean="0"/>
              <a:t>Rodrigues </a:t>
            </a:r>
            <a:r>
              <a:rPr lang="en-US" dirty="0" smtClean="0"/>
              <a:t>et al., 2018: </a:t>
            </a:r>
            <a:r>
              <a:rPr lang="en-US" dirty="0" err="1" smtClean="0"/>
              <a:t>ApJ</a:t>
            </a:r>
            <a:r>
              <a:rPr lang="en-US" dirty="0" smtClean="0"/>
              <a:t>, 854, 54)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05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18902" y="100693"/>
            <a:ext cx="7326630" cy="683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smtClean="0">
                <a:solidFill>
                  <a:srgbClr val="002060"/>
                </a:solidFill>
              </a:rPr>
              <a:t>Cosmic-Ray Acceleration in Blazars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7234" y="6191793"/>
            <a:ext cx="47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</a:t>
            </a:r>
            <a:r>
              <a:rPr lang="en-US" smtClean="0"/>
              <a:t>Rodrigues </a:t>
            </a:r>
            <a:r>
              <a:rPr lang="en-US" dirty="0" smtClean="0"/>
              <a:t>et al., 2018: </a:t>
            </a:r>
            <a:r>
              <a:rPr lang="en-US" dirty="0" err="1" smtClean="0"/>
              <a:t>ApJ</a:t>
            </a:r>
            <a:r>
              <a:rPr lang="en-US" dirty="0" smtClean="0"/>
              <a:t>, 854, 54)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9" y="907380"/>
            <a:ext cx="2919175" cy="565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54" y="972695"/>
            <a:ext cx="6257948" cy="3645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0374" y="4754880"/>
            <a:ext cx="567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Acceleration of Fe and subsequent spallation may produce UHECR spectra and composition similar to the observed ones. </a:t>
            </a:r>
            <a:endParaRPr lang="en-Z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C279polariz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18" y="1720564"/>
            <a:ext cx="3305287" cy="25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803"/>
            <a:ext cx="7886700" cy="1325563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Observable signatures of proton / CR acceleration in blazars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44" y="1416366"/>
            <a:ext cx="7886700" cy="4351338"/>
          </a:xfrm>
        </p:spPr>
        <p:txBody>
          <a:bodyPr/>
          <a:lstStyle/>
          <a:p>
            <a:r>
              <a:rPr lang="en-US" dirty="0" smtClean="0"/>
              <a:t>X-ray /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polarization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</a:t>
            </a:r>
            <a:r>
              <a:rPr lang="en-US" sz="1800" dirty="0" smtClean="0"/>
              <a:t>(Zhang &amp; </a:t>
            </a:r>
            <a:r>
              <a:rPr lang="en-US" sz="1800" dirty="0" err="1" smtClean="0"/>
              <a:t>Böttcher</a:t>
            </a:r>
            <a:r>
              <a:rPr lang="en-US" sz="1800" dirty="0" smtClean="0"/>
              <a:t> 2013: </a:t>
            </a:r>
            <a:r>
              <a:rPr lang="en-US" sz="1800" dirty="0" err="1" smtClean="0"/>
              <a:t>ApJ</a:t>
            </a:r>
            <a:r>
              <a:rPr lang="en-US" sz="1800" dirty="0" smtClean="0"/>
              <a:t>, 744, 18)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Spectral signatures of </a:t>
            </a:r>
            <a:r>
              <a:rPr lang="en-US" dirty="0" err="1" smtClean="0"/>
              <a:t>p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induced cascades 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" y="4774849"/>
            <a:ext cx="3455894" cy="2056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9526" y="6320118"/>
            <a:ext cx="4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Zech</a:t>
            </a:r>
            <a:r>
              <a:rPr lang="en-US" dirty="0" smtClean="0"/>
              <a:t> et al. 2017: A&amp;A, 602, A25) 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4238512" y="4890114"/>
            <a:ext cx="48644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CTA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MWL </a:t>
            </a:r>
          </a:p>
          <a:p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(OIR-UV-X-ray) coverage.  </a:t>
            </a:r>
            <a:endParaRPr lang="en-ZA" sz="2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036" y="2182775"/>
            <a:ext cx="52986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IXPE / AMEGO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simultaneous optical 	polarimetry for comparison.  </a:t>
            </a:r>
            <a:endParaRPr lang="en-ZA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71" y="2124965"/>
            <a:ext cx="6131858" cy="4051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5937"/>
            <a:ext cx="7886700" cy="1325563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Binary Super-Massive Black Holes – Gravitational Waves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07" y="1785284"/>
            <a:ext cx="83539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Evidence for periodicity in some AGN, e.g., OJ 287, PG 1553+113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Possible signature</a:t>
            </a:r>
          </a:p>
          <a:p>
            <a:pPr marL="0" indent="0">
              <a:buNone/>
            </a:pPr>
            <a:r>
              <a:rPr lang="en-US" sz="2400" dirty="0"/>
              <a:t>o</a:t>
            </a:r>
            <a:r>
              <a:rPr lang="en-US" sz="2400" dirty="0" smtClean="0"/>
              <a:t>f binary super-</a:t>
            </a:r>
          </a:p>
          <a:p>
            <a:pPr marL="0" indent="0">
              <a:buNone/>
            </a:pPr>
            <a:r>
              <a:rPr lang="en-US" sz="2400" dirty="0" smtClean="0"/>
              <a:t>Massive black holes</a:t>
            </a:r>
            <a:endParaRPr lang="en-Z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68788" y="6172201"/>
            <a:ext cx="333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Tavani</a:t>
            </a:r>
            <a:r>
              <a:rPr lang="en-US" dirty="0" smtClean="0"/>
              <a:t> et al., 2018, </a:t>
            </a:r>
            <a:r>
              <a:rPr lang="en-US" dirty="0" err="1" smtClean="0"/>
              <a:t>ApJ</a:t>
            </a:r>
            <a:r>
              <a:rPr lang="en-US" dirty="0" smtClean="0"/>
              <a:t>, 851, 11)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7" y="4150964"/>
            <a:ext cx="2674687" cy="25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748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Gravitational Waves from supermassive black hole binaries 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82" y="1364117"/>
            <a:ext cx="8592955" cy="582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GW frequencies: f ~ 30 P</a:t>
            </a:r>
            <a:r>
              <a:rPr lang="en-US" baseline="-25000" dirty="0" smtClean="0"/>
              <a:t>y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nHz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856972"/>
            <a:ext cx="7662627" cy="48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4" y="122607"/>
            <a:ext cx="8358596" cy="1033806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Multi-Messenger Signals from AGN</a:t>
            </a:r>
            <a:br>
              <a:rPr lang="en-US" u="sng" dirty="0" smtClean="0">
                <a:solidFill>
                  <a:srgbClr val="002060"/>
                </a:solidFill>
              </a:rPr>
            </a:br>
            <a:r>
              <a:rPr lang="en-US" u="sng" dirty="0" smtClean="0">
                <a:solidFill>
                  <a:srgbClr val="002060"/>
                </a:solidFill>
              </a:rPr>
              <a:t>(hadronic / </a:t>
            </a:r>
            <a:r>
              <a:rPr lang="en-US" u="sng" dirty="0" err="1" smtClean="0">
                <a:solidFill>
                  <a:srgbClr val="002060"/>
                </a:solidFill>
              </a:rPr>
              <a:t>lepto</a:t>
            </a:r>
            <a:r>
              <a:rPr lang="en-US" u="sng" dirty="0" smtClean="0">
                <a:solidFill>
                  <a:srgbClr val="002060"/>
                </a:solidFill>
              </a:rPr>
              <a:t>-hadronic models)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0858">
            <a:off x="1375580" y="1734886"/>
            <a:ext cx="307487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58">
            <a:off x="4868468" y="1761010"/>
            <a:ext cx="2944650" cy="41670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42755" y="3226526"/>
            <a:ext cx="391886" cy="378824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3222172" y="2046515"/>
            <a:ext cx="391886" cy="378824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795453" y="1260970"/>
            <a:ext cx="275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Cosmic Rays (p)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866773">
            <a:off x="3584445" y="1758516"/>
            <a:ext cx="178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p + e</a:t>
            </a:r>
            <a:r>
              <a:rPr lang="en-ZA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Z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ZA" sz="2000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ZA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ZA" sz="2000" baseline="-25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9708" y="6417475"/>
            <a:ext cx="312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Illustrations: Katz et al. (2012) 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315930" y="1422910"/>
            <a:ext cx="275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D1345"/>
                </a:solidFill>
              </a:rPr>
              <a:t>Neutrinos</a:t>
            </a:r>
            <a:endParaRPr lang="en-ZA" sz="2400" dirty="0">
              <a:solidFill>
                <a:srgbClr val="4D1345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42007" y="2203269"/>
            <a:ext cx="391886" cy="378824"/>
          </a:xfrm>
          <a:prstGeom prst="ellipse">
            <a:avLst/>
          </a:prstGeom>
          <a:noFill/>
          <a:ln w="31750">
            <a:solidFill>
              <a:srgbClr val="4D1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Arc 13"/>
          <p:cNvSpPr/>
          <p:nvPr/>
        </p:nvSpPr>
        <p:spPr>
          <a:xfrm rot="19007020">
            <a:off x="2668046" y="4190741"/>
            <a:ext cx="4375617" cy="4794836"/>
          </a:xfrm>
          <a:prstGeom prst="arc">
            <a:avLst/>
          </a:prstGeom>
          <a:ln w="38100">
            <a:solidFill>
              <a:schemeClr val="tx1"/>
            </a:solidFill>
            <a:headEnd type="stealth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Arc 14"/>
          <p:cNvSpPr/>
          <p:nvPr/>
        </p:nvSpPr>
        <p:spPr>
          <a:xfrm rot="8491331">
            <a:off x="2623931" y="1675450"/>
            <a:ext cx="4375617" cy="4794836"/>
          </a:xfrm>
          <a:prstGeom prst="arc">
            <a:avLst/>
          </a:prstGeom>
          <a:ln w="38100">
            <a:solidFill>
              <a:schemeClr val="tx1"/>
            </a:solidFill>
            <a:headEnd type="stealth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/>
          <p:cNvSpPr txBox="1"/>
          <p:nvPr/>
        </p:nvSpPr>
        <p:spPr>
          <a:xfrm>
            <a:off x="1592525" y="6257819"/>
            <a:ext cx="275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Gravitational Waves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1921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1"/>
      <p:bldP spid="12" grpId="0" animBg="1"/>
      <p:bldP spid="14" grpId="0" animBg="1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678"/>
            <a:ext cx="7886700" cy="823594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FF00"/>
                </a:solidFill>
              </a:rPr>
              <a:t>Pulsar Timing Arrays</a:t>
            </a:r>
            <a:endParaRPr lang="en-ZA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30539"/>
            <a:ext cx="7886700" cy="10563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Search for relative distortions of pulsar timing signals in various directions</a:t>
            </a:r>
            <a:endParaRPr lang="en-ZA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11" y="822961"/>
            <a:ext cx="6749356" cy="50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748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Gravitational Waves from supermassive black hole binaries 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11" y="1808254"/>
            <a:ext cx="4779800" cy="37695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Prospects for detection with Pulsar Timing Arrays (PTAs):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Large Pulsar Timing </a:t>
            </a:r>
            <a:r>
              <a:rPr lang="en-US" dirty="0" err="1" smtClean="0"/>
              <a:t>Ararys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(incl. Parkes PTA) may detect</a:t>
            </a:r>
          </a:p>
          <a:p>
            <a:pPr marL="0" indent="0">
              <a:buNone/>
            </a:pPr>
            <a:r>
              <a:rPr lang="en-US" dirty="0" smtClean="0"/>
              <a:t>SMBH binary GW background</a:t>
            </a:r>
          </a:p>
          <a:p>
            <a:pPr marL="0" indent="0">
              <a:buNone/>
            </a:pPr>
            <a:r>
              <a:rPr lang="en-US" dirty="0" smtClean="0"/>
              <a:t>within the next ~ 5 – 10 years.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3" y="1317235"/>
            <a:ext cx="3762101" cy="5088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4413" y="6443846"/>
            <a:ext cx="321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(Taylor et al. 2016, </a:t>
            </a:r>
            <a:r>
              <a:rPr lang="en-US" dirty="0" err="1" smtClean="0"/>
              <a:t>ApJ</a:t>
            </a:r>
            <a:r>
              <a:rPr lang="en-US" dirty="0" smtClean="0"/>
              <a:t>, 819, L6)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75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7482"/>
            <a:ext cx="7886700" cy="974133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002060"/>
                </a:solidFill>
              </a:rPr>
              <a:t>S</a:t>
            </a:r>
            <a:r>
              <a:rPr lang="en-US" u="sng" dirty="0" smtClean="0">
                <a:solidFill>
                  <a:srgbClr val="002060"/>
                </a:solidFill>
              </a:rPr>
              <a:t>upermassive black hole binaries 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77" y="875212"/>
            <a:ext cx="4649172" cy="5630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 detection of individual binaries, but estimates of total number of binary SMBHs.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disk/jet precession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feasibility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precessing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jet models for blazar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variability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SMBH binaries: Possible site of jet-jet interaction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VHE neutrino production (?)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935" y="796836"/>
            <a:ext cx="3742601" cy="5349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0276" y="6283235"/>
            <a:ext cx="365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Britzen</a:t>
            </a:r>
            <a:r>
              <a:rPr lang="en-US" dirty="0" smtClean="0"/>
              <a:t> et al., 2019: A&amp;A, 630, 103)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6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871"/>
            <a:ext cx="7886700" cy="767638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Summary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30" y="919088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of </a:t>
            </a:r>
            <a:r>
              <a:rPr lang="en-US" dirty="0" err="1" smtClean="0"/>
              <a:t>IceCube</a:t>
            </a:r>
            <a:r>
              <a:rPr lang="en-US" dirty="0"/>
              <a:t> </a:t>
            </a:r>
            <a:r>
              <a:rPr lang="en-US" dirty="0" smtClean="0"/>
              <a:t>neutrinos in AGN / blazars plausible, but no correlation between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and neutrino activity necessarily expected.</a:t>
            </a:r>
          </a:p>
          <a:p>
            <a:r>
              <a:rPr lang="en-US" dirty="0" smtClean="0"/>
              <a:t>Blazar jets are plausible accelerators of </a:t>
            </a:r>
            <a:r>
              <a:rPr lang="en-US" dirty="0" err="1" smtClean="0"/>
              <a:t>PeV</a:t>
            </a:r>
            <a:r>
              <a:rPr lang="en-US" dirty="0" smtClean="0"/>
              <a:t> – </a:t>
            </a:r>
            <a:r>
              <a:rPr lang="en-US" dirty="0" err="1" smtClean="0"/>
              <a:t>EeV</a:t>
            </a:r>
            <a:r>
              <a:rPr lang="en-US" dirty="0" smtClean="0"/>
              <a:t> CRs</a:t>
            </a:r>
            <a:r>
              <a:rPr lang="en-US" dirty="0"/>
              <a:t>;</a:t>
            </a:r>
            <a:r>
              <a:rPr lang="en-US" dirty="0" smtClean="0"/>
              <a:t> UHECR acceleration plausible for primary acceleration of heavier nuclei (Fe).</a:t>
            </a:r>
            <a:endParaRPr lang="en-US" dirty="0"/>
          </a:p>
          <a:p>
            <a:r>
              <a:rPr lang="en-US" dirty="0" smtClean="0"/>
              <a:t>Binary Supermassive black holes (Periodicity / </a:t>
            </a:r>
            <a:r>
              <a:rPr lang="en-US" dirty="0" err="1" smtClean="0"/>
              <a:t>precessing</a:t>
            </a:r>
            <a:r>
              <a:rPr lang="en-US" dirty="0" smtClean="0"/>
              <a:t> / interacting jets) produce </a:t>
            </a:r>
            <a:r>
              <a:rPr lang="en-US" dirty="0" err="1" smtClean="0"/>
              <a:t>nHz</a:t>
            </a:r>
            <a:r>
              <a:rPr lang="en-US" dirty="0" smtClean="0"/>
              <a:t> gravitational-wave background, which may be detectable by PTAs within the next decade. </a:t>
            </a:r>
          </a:p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2914655" y="5462520"/>
            <a:ext cx="6106889" cy="12828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7" y="5551719"/>
            <a:ext cx="1733550" cy="581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8591" y="6204479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Supported by the South African Research Chairs Initiative (</a:t>
            </a:r>
            <a:r>
              <a:rPr lang="en-US" sz="1200" dirty="0" err="1"/>
              <a:t>SARChI</a:t>
            </a:r>
            <a:r>
              <a:rPr lang="en-US" sz="1200" dirty="0"/>
              <a:t>) of the Department of Science and </a:t>
            </a:r>
            <a:r>
              <a:rPr lang="en-US" sz="1200" dirty="0" smtClean="0"/>
              <a:t>Innovation </a:t>
            </a:r>
            <a:r>
              <a:rPr lang="en-US" sz="1200" dirty="0"/>
              <a:t>and the National Research Foundation of South Africa. </a:t>
            </a:r>
            <a:endParaRPr lang="en-ZA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" y="5624112"/>
            <a:ext cx="2760003" cy="952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7" y="5519063"/>
            <a:ext cx="1495997" cy="6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345" y="-2133600"/>
            <a:ext cx="12178145" cy="91336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3900" y="6186055"/>
            <a:ext cx="8153400" cy="584775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61704"/>
            <a:ext cx="5181600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Thank you!</a:t>
            </a:r>
            <a:endParaRPr lang="en-ZA" sz="6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510" y="6186055"/>
            <a:ext cx="8153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dirty="0"/>
              <a:t>Any </a:t>
            </a:r>
            <a:r>
              <a:rPr lang="en-ZA" sz="1600" dirty="0" smtClean="0"/>
              <a:t>opinion, finding </a:t>
            </a:r>
            <a:r>
              <a:rPr lang="en-ZA" sz="1600" dirty="0"/>
              <a:t>and conclusion or recommendation </a:t>
            </a:r>
            <a:r>
              <a:rPr lang="en-ZA" sz="1600" dirty="0" smtClean="0"/>
              <a:t>expressed in </a:t>
            </a:r>
            <a:r>
              <a:rPr lang="en-ZA" sz="1600" dirty="0"/>
              <a:t>this material is that of the authors and the NRF </a:t>
            </a:r>
            <a:r>
              <a:rPr lang="en-ZA" sz="1600" dirty="0" smtClean="0"/>
              <a:t>does not </a:t>
            </a:r>
            <a:r>
              <a:rPr lang="en-ZA" sz="1600" dirty="0"/>
              <a:t>accept any liability in this regard.</a:t>
            </a:r>
          </a:p>
        </p:txBody>
      </p:sp>
    </p:spTree>
    <p:extLst>
      <p:ext uri="{BB962C8B-B14F-4D97-AF65-F5344CB8AC3E}">
        <p14:creationId xmlns:p14="http://schemas.microsoft.com/office/powerpoint/2010/main" val="3633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11405" y="2341890"/>
            <a:ext cx="2743540" cy="6445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57" y="611533"/>
            <a:ext cx="6932673" cy="3542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902" y="77740"/>
            <a:ext cx="7886700" cy="771343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Neutrino Production in Blazars</a:t>
            </a:r>
            <a:endParaRPr lang="en-ZA" u="sng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9634" y="4166711"/>
            <a:ext cx="84908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3130" y="652785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IceCube</a:t>
            </a:r>
            <a:r>
              <a:rPr lang="en-US" dirty="0" smtClean="0"/>
              <a:t> et al. 2018)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6505304" y="982224"/>
            <a:ext cx="24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IceCube-170922A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8591" y="4295836"/>
            <a:ext cx="22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TXS 0506+056</a:t>
            </a:r>
          </a:p>
        </p:txBody>
      </p:sp>
    </p:spTree>
    <p:extLst>
      <p:ext uri="{BB962C8B-B14F-4D97-AF65-F5344CB8AC3E}">
        <p14:creationId xmlns:p14="http://schemas.microsoft.com/office/powerpoint/2010/main" val="6869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079"/>
            <a:ext cx="7886700" cy="83502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>
                <a:solidFill>
                  <a:srgbClr val="002060"/>
                </a:solidFill>
              </a:rPr>
              <a:t>Basics of Neutrino Production</a:t>
            </a:r>
            <a:endParaRPr lang="en-ZA" sz="4800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8658" y="1201785"/>
            <a:ext cx="8141643" cy="414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 +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→ p +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 smtClean="0"/>
              <a:t>                 or   n +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+                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Symbol" panose="05050102010706020507" pitchFamily="18" charset="2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	p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 → 2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endParaRPr lang="en-US" baseline="-25000" dirty="0" smtClean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		p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r>
              <a:rPr lang="en-US" dirty="0" smtClean="0">
                <a:solidFill>
                  <a:schemeClr val="tx2"/>
                </a:solidFill>
              </a:rPr>
              <a:t> →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anose="05050102010706020507" pitchFamily="18" charset="2"/>
              </a:rPr>
              <a:t>m		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t = 2.55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10</a:t>
            </a:r>
            <a:r>
              <a:rPr lang="en-US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-8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		p</a:t>
            </a:r>
            <a:r>
              <a:rPr lang="en-US" baseline="30000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 →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→ e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+ n</a:t>
            </a:r>
            <a:r>
              <a:rPr lang="en-US" baseline="-25000" dirty="0" smtClean="0">
                <a:solidFill>
                  <a:srgbClr val="00B050"/>
                </a:solidFill>
              </a:rPr>
              <a:t>e	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t = 2.2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10</a:t>
            </a:r>
            <a:r>
              <a:rPr lang="en-US" baseline="30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-6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endParaRPr lang="en-US" baseline="-25000" dirty="0" smtClean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		m</a:t>
            </a:r>
            <a:r>
              <a:rPr lang="en-US" baseline="30000" dirty="0" smtClean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 → e</a:t>
            </a:r>
            <a:r>
              <a:rPr lang="en-US" baseline="30000" dirty="0" smtClean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+ n</a:t>
            </a:r>
            <a:r>
              <a:rPr lang="en-US" baseline="-25000" dirty="0" smtClean="0">
                <a:solidFill>
                  <a:srgbClr val="00B050"/>
                </a:solidFill>
              </a:rPr>
              <a:t>e</a:t>
            </a:r>
            <a:endParaRPr lang="en-ZA" baseline="-25000" dirty="0" smtClean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ZA" baseline="-25000" dirty="0"/>
          </a:p>
        </p:txBody>
      </p:sp>
      <p:sp>
        <p:nvSpPr>
          <p:cNvPr id="7" name="Oval 6"/>
          <p:cNvSpPr/>
          <p:nvPr/>
        </p:nvSpPr>
        <p:spPr>
          <a:xfrm>
            <a:off x="4066872" y="3130376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4058568" y="4103975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4717322" y="4103975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1494047" y="5368839"/>
            <a:ext cx="547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p</a:t>
            </a:r>
            <a:r>
              <a:rPr lang="en-US" sz="28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002060"/>
                </a:solidFill>
              </a:rPr>
              <a:t> likely strongly dominant over pp in AGN jet environments. </a:t>
            </a:r>
            <a:endParaRPr lang="en-Z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1" y="1168708"/>
            <a:ext cx="8501721" cy="57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527159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latin typeface="Symbol" panose="05050102010706020507" pitchFamily="18" charset="2"/>
              </a:rPr>
              <a:t>(</a:t>
            </a:r>
            <a:r>
              <a:rPr lang="en-US" sz="2400" dirty="0" smtClean="0"/>
              <a:t>p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→p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baseline="30000" dirty="0"/>
              <a:t>0</a:t>
            </a:r>
            <a:r>
              <a:rPr lang="en-US" sz="2400" dirty="0" smtClean="0"/>
              <a:t>) : </a:t>
            </a:r>
            <a:r>
              <a:rPr lang="en-US" sz="2400" dirty="0" smtClean="0">
                <a:latin typeface="Symbol" panose="05050102010706020507" pitchFamily="18" charset="2"/>
              </a:rPr>
              <a:t>s(</a:t>
            </a:r>
            <a:r>
              <a:rPr lang="en-US" sz="2400" dirty="0" err="1" smtClean="0"/>
              <a:t>p</a:t>
            </a: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dirty="0" err="1" smtClean="0"/>
              <a:t>→n</a:t>
            </a:r>
            <a:r>
              <a:rPr lang="en-US" sz="2400" dirty="0" err="1" smtClean="0">
                <a:latin typeface="Symbol" panose="05050102010706020507" pitchFamily="18" charset="2"/>
              </a:rPr>
              <a:t>p</a:t>
            </a:r>
            <a:r>
              <a:rPr lang="en-US" sz="2400" baseline="30000" dirty="0"/>
              <a:t>+</a:t>
            </a:r>
            <a:r>
              <a:rPr lang="en-US" sz="2400" dirty="0" smtClean="0"/>
              <a:t>)  =  2:1</a:t>
            </a:r>
            <a:endParaRPr lang="en-Z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58304" y="1543376"/>
            <a:ext cx="265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resonance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1232 MeV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= m</a:t>
            </a:r>
            <a:r>
              <a:rPr lang="en-US" sz="2400" baseline="-250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+ 294 MeV</a:t>
            </a:r>
            <a:endParaRPr lang="en-ZA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88359" y="1763486"/>
            <a:ext cx="1321492" cy="1062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4994" y="6399035"/>
            <a:ext cx="404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Baldini</a:t>
            </a:r>
            <a:r>
              <a:rPr lang="en-US" dirty="0" smtClean="0"/>
              <a:t> et al. 1998; </a:t>
            </a:r>
            <a:r>
              <a:rPr lang="en-US" dirty="0" err="1" smtClean="0"/>
              <a:t>Mücke</a:t>
            </a:r>
            <a:r>
              <a:rPr lang="en-US" dirty="0" smtClean="0"/>
              <a:t> et al. 2000)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10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55" y="468120"/>
            <a:ext cx="7818505" cy="5014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18" y="0"/>
            <a:ext cx="7886700" cy="808581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 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5523" y="2265025"/>
            <a:ext cx="361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Spectral index (n[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] ~ 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30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-a</a:t>
            </a:r>
            <a:r>
              <a:rPr lang="en-US" sz="2400" dirty="0" smtClean="0">
                <a:solidFill>
                  <a:srgbClr val="002060"/>
                </a:solidFill>
              </a:rPr>
              <a:t>) of target photon field</a:t>
            </a:r>
            <a:endParaRPr lang="en-ZA" sz="2400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933749" y="2019865"/>
            <a:ext cx="903785" cy="24516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6042" y="5334351"/>
            <a:ext cx="393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Center-of-Momentum energy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991048" y="2516637"/>
            <a:ext cx="353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Interaction Probability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3749" y="4978466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Mücke</a:t>
            </a:r>
            <a:r>
              <a:rPr lang="en-US" dirty="0" smtClean="0"/>
              <a:t> et al. 1999)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1517555" y="5811685"/>
            <a:ext cx="7048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For realistic target photon fields,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most interactions occur near 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resonance.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3" y="215002"/>
            <a:ext cx="8133213" cy="917764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Photo-pion production - Energetics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898" y="1392507"/>
            <a:ext cx="90484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resonance: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 = </a:t>
            </a:r>
            <a:r>
              <a:rPr lang="en-US" sz="2400" dirty="0" err="1" smtClean="0">
                <a:solidFill>
                  <a:srgbClr val="FF0000"/>
                </a:solidFill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(1 – 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’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) ~ </a:t>
            </a:r>
            <a:r>
              <a:rPr lang="en-US" sz="2400" dirty="0" err="1" smtClean="0">
                <a:solidFill>
                  <a:srgbClr val="FF0000"/>
                </a:solidFill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~ 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1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(1232 MeV)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 		                 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0.05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smtClean="0"/>
              <a:t> To produce </a:t>
            </a:r>
            <a:r>
              <a:rPr lang="en-US" sz="2400" dirty="0" err="1" smtClean="0"/>
              <a:t>IceCube</a:t>
            </a:r>
            <a:r>
              <a:rPr lang="en-US" sz="2400" dirty="0" smtClean="0"/>
              <a:t> neutrinos (~ 100 </a:t>
            </a:r>
            <a:r>
              <a:rPr lang="en-US" sz="2400" dirty="0" err="1" smtClean="0"/>
              <a:t>TeV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eV):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(i.e.,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10 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cs typeface="Arial" panose="020B0604020202020204" pitchFamily="34" charset="0"/>
              </a:rPr>
              <a:t>Need protons with              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~ 200 E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TeV</a:t>
            </a:r>
            <a:endParaRPr lang="en-US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   and target photons with    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~ 1.6 E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  <a:r>
              <a:rPr lang="en-US" sz="24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keV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6728345" y="5380726"/>
            <a:ext cx="22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=&gt; </a:t>
            </a:r>
            <a:r>
              <a:rPr lang="en-US" sz="2400" dirty="0" err="1" smtClean="0">
                <a:solidFill>
                  <a:srgbClr val="FF0000"/>
                </a:solidFill>
              </a:rPr>
              <a:t>PeV</a:t>
            </a:r>
            <a:r>
              <a:rPr lang="en-US" sz="2400" dirty="0" smtClean="0">
                <a:solidFill>
                  <a:srgbClr val="FF0000"/>
                </a:solidFill>
              </a:rPr>
              <a:t> CRs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345" y="5927910"/>
            <a:ext cx="186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=&gt; X-rays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4716" y="5229432"/>
            <a:ext cx="8775510" cy="1310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29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672104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</a:rPr>
              <a:t>Photo-Pion Models for TXS 0506+056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074"/>
            <a:ext cx="9144000" cy="3332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66" y="4562627"/>
            <a:ext cx="39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Cerruti</a:t>
            </a:r>
            <a:r>
              <a:rPr lang="en-US" dirty="0" smtClean="0"/>
              <a:t> et al. 2019: MNRAS, 483, L12)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936776" y="1577601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pion-induced cascades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1811" y="4469431"/>
            <a:ext cx="2323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Bethe-</a:t>
            </a:r>
            <a:r>
              <a:rPr lang="en-US" dirty="0" err="1" smtClean="0">
                <a:solidFill>
                  <a:srgbClr val="002060"/>
                </a:solidFill>
              </a:rPr>
              <a:t>Heitler</a:t>
            </a:r>
            <a:r>
              <a:rPr lang="en-US" dirty="0" smtClean="0">
                <a:solidFill>
                  <a:srgbClr val="002060"/>
                </a:solidFill>
              </a:rPr>
              <a:t>-induced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cascades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4498" y="4600179"/>
            <a:ext cx="201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Proton-synchrotron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7167" y="856334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neutrinos</a:t>
            </a:r>
            <a:endParaRPr lang="en-ZA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61460" y="1883391"/>
            <a:ext cx="448773" cy="58685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5352979" y="3599671"/>
            <a:ext cx="1008481" cy="10005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H="1" flipV="1">
            <a:off x="6962633" y="3352800"/>
            <a:ext cx="780907" cy="111663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05439" y="1208269"/>
            <a:ext cx="0" cy="86619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35122" y="1600420"/>
            <a:ext cx="1382080" cy="12690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7340146" y="1525463"/>
            <a:ext cx="1382080" cy="12690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527873" y="5117488"/>
            <a:ext cx="7792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Models producing neutrinos and gamma-rays through the same proton population, predict too high neutrino energies! 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672104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</a:rPr>
              <a:t>Photo-Pion Models for TXS 0506+056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948" y="5825228"/>
            <a:ext cx="6448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Models with p-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FF0000"/>
                </a:solidFill>
              </a:rPr>
              <a:t> induced 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FF0000"/>
                </a:solidFill>
              </a:rPr>
              <a:t>-ray emission over-produce X-rays due to cascades!</a:t>
            </a:r>
            <a:endParaRPr lang="en-ZA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63" y="876319"/>
            <a:ext cx="5217348" cy="4838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0457" y="5338849"/>
            <a:ext cx="385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(Gao et al. 2018, Nature Astron., 3, 88)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65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8606</TotalTime>
  <Words>994</Words>
  <Application>Microsoft Office PowerPoint</Application>
  <PresentationFormat>On-screen Show (4:3)</PresentationFormat>
  <Paragraphs>199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French Script MT</vt:lpstr>
      <vt:lpstr>Symbol</vt:lpstr>
      <vt:lpstr>Office Theme</vt:lpstr>
      <vt:lpstr>The Multi-Messenger View of AGN</vt:lpstr>
      <vt:lpstr>Multi-Messenger Signals from AGN (hadronic / lepto-hadronic models)</vt:lpstr>
      <vt:lpstr>Neutrino Production in Blazars</vt:lpstr>
      <vt:lpstr>Basics of Neutrino Production</vt:lpstr>
      <vt:lpstr>Photo-Pion Production</vt:lpstr>
      <vt:lpstr>Photo-Pion Production </vt:lpstr>
      <vt:lpstr>Photo-pion production - Energetics</vt:lpstr>
      <vt:lpstr>Photo-Pion Models for TXS 0506+056</vt:lpstr>
      <vt:lpstr>Photo-Pion Models for TXS 0506+056</vt:lpstr>
      <vt:lpstr>PowerPoint Presentation</vt:lpstr>
      <vt:lpstr>Photo-Pion Models for TXS 0506+056</vt:lpstr>
      <vt:lpstr>The pg Efficiency Problem</vt:lpstr>
      <vt:lpstr>The pg Efficiency Problem</vt:lpstr>
      <vt:lpstr>The pg Efficiency Problem</vt:lpstr>
      <vt:lpstr>Cosmic-Ray Acceleration in Blazars</vt:lpstr>
      <vt:lpstr>PowerPoint Presentation</vt:lpstr>
      <vt:lpstr>Observable signatures of proton / CR acceleration in blazars</vt:lpstr>
      <vt:lpstr>Binary Super-Massive Black Holes – Gravitational Waves</vt:lpstr>
      <vt:lpstr>Gravitational Waves from supermassive black hole binaries </vt:lpstr>
      <vt:lpstr>Pulsar Timing Arrays</vt:lpstr>
      <vt:lpstr>Gravitational Waves from supermassive black hole binaries </vt:lpstr>
      <vt:lpstr>Supermassive black hole binaries </vt:lpstr>
      <vt:lpstr>Summary</vt:lpstr>
      <vt:lpstr>Thank you!</vt:lpstr>
    </vt:vector>
  </TitlesOfParts>
  <Company>North-West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Production in AGN</dc:title>
  <dc:creator>24420530</dc:creator>
  <cp:lastModifiedBy>24420530</cp:lastModifiedBy>
  <cp:revision>142</cp:revision>
  <dcterms:created xsi:type="dcterms:W3CDTF">2018-08-20T09:13:37Z</dcterms:created>
  <dcterms:modified xsi:type="dcterms:W3CDTF">2019-11-27T23:32:40Z</dcterms:modified>
</cp:coreProperties>
</file>