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8"/>
  </p:notesMasterIdLst>
  <p:sldIdLst>
    <p:sldId id="258" r:id="rId2"/>
    <p:sldId id="260" r:id="rId3"/>
    <p:sldId id="261" r:id="rId4"/>
    <p:sldId id="259" r:id="rId5"/>
    <p:sldId id="284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67" r:id="rId14"/>
    <p:sldId id="268" r:id="rId15"/>
    <p:sldId id="271" r:id="rId16"/>
    <p:sldId id="273" r:id="rId17"/>
    <p:sldId id="272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</p:sldIdLst>
  <p:sldSz cx="9906000" cy="6858000" type="A4"/>
  <p:notesSz cx="6797675" cy="9872663"/>
  <p:defaultTextStyle>
    <a:defPPr>
      <a:defRPr lang="de-DE"/>
    </a:defPPr>
    <a:lvl1pPr algn="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AF"/>
    <a:srgbClr val="7DC1FF"/>
    <a:srgbClr val="00865D"/>
    <a:srgbClr val="DC2B19"/>
    <a:srgbClr val="F7C7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724" autoAdjust="0"/>
  </p:normalViewPr>
  <p:slideViewPr>
    <p:cSldViewPr>
      <p:cViewPr>
        <p:scale>
          <a:sx n="125" d="100"/>
          <a:sy n="125" d="100"/>
        </p:scale>
        <p:origin x="-864" y="-270"/>
      </p:cViewPr>
      <p:guideLst>
        <p:guide orient="horz" pos="2160"/>
        <p:guide pos="3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9300" y="762000"/>
            <a:ext cx="52832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3726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FC2E1873-0939-4BF7-B9FC-BF1A69C9882F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cht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4" name="Picture 24" descr="Kugelausschnitt-blau200"/>
          <p:cNvPicPr>
            <a:picLocks noChangeAspect="1" noChangeArrowheads="1"/>
          </p:cNvPicPr>
          <p:nvPr/>
        </p:nvPicPr>
        <p:blipFill>
          <a:blip r:embed="rId2" cstate="print"/>
          <a:srcRect b="8539"/>
          <a:stretch>
            <a:fillRect/>
          </a:stretch>
        </p:blipFill>
        <p:spPr bwMode="auto">
          <a:xfrm>
            <a:off x="609600" y="4419600"/>
            <a:ext cx="2414588" cy="20574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47700" y="1828800"/>
            <a:ext cx="7429500" cy="1143000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de-DE" noProof="0" dirty="0"/>
              <a:t>Title of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presentation</a:t>
            </a:r>
            <a:endParaRPr lang="en-US" noProof="0" dirty="0"/>
          </a:p>
        </p:txBody>
      </p:sp>
      <p:pic>
        <p:nvPicPr>
          <p:cNvPr id="5134" name="Picture 14" descr="Logo-Fichtner-k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0388" y="228600"/>
            <a:ext cx="1547812" cy="214313"/>
          </a:xfrm>
          <a:prstGeom prst="rect">
            <a:avLst/>
          </a:prstGeom>
          <a:noFill/>
        </p:spPr>
      </p:pic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609600" y="754063"/>
            <a:ext cx="9296400" cy="57150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147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noProof="0" dirty="0"/>
          </a:p>
        </p:txBody>
      </p:sp>
      <p:sp>
        <p:nvSpPr>
          <p:cNvPr id="5148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D474434-1233-4BA3-95EF-8A12A831D28C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" y="3448800"/>
            <a:ext cx="7430400" cy="1753200"/>
          </a:xfrm>
        </p:spPr>
        <p:txBody>
          <a:bodyPr/>
          <a:lstStyle>
            <a:lvl1pPr algn="ctr">
              <a:spcBef>
                <a:spcPts val="48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Name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Subhead</a:t>
            </a:r>
            <a:endParaRPr lang="de-DE" dirty="0"/>
          </a:p>
        </p:txBody>
      </p:sp>
      <p:pic>
        <p:nvPicPr>
          <p:cNvPr id="10" name="Picture 27" descr="FlyerCov_engl150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7213" y="758825"/>
            <a:ext cx="1727200" cy="57118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tProjekt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8000" y="515938"/>
            <a:ext cx="8301037" cy="612000"/>
          </a:xfrm>
        </p:spPr>
        <p:txBody>
          <a:bodyPr lIns="0" tIns="36000" rIns="0" bIns="36000"/>
          <a:lstStyle>
            <a:lvl1pPr>
              <a:defRPr/>
            </a:lvl1pPr>
          </a:lstStyle>
          <a:p>
            <a:r>
              <a:rPr lang="en-US" noProof="0"/>
              <a:t>Topic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39750" y="6552000"/>
            <a:ext cx="2016125" cy="30956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C049E7-E51D-4C65-9670-D731AC925B53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20" name="Bild-1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457825" y="1052513"/>
            <a:ext cx="3743325" cy="266451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Insert image</a:t>
            </a:r>
          </a:p>
        </p:txBody>
      </p:sp>
      <p:sp>
        <p:nvSpPr>
          <p:cNvPr id="24" name="Textfeld 2"/>
          <p:cNvSpPr txBox="1"/>
          <p:nvPr userDrawn="1"/>
        </p:nvSpPr>
        <p:spPr>
          <a:xfrm>
            <a:off x="5457825" y="4221163"/>
            <a:ext cx="1079352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n-US" sz="1600" noProof="0">
                <a:latin typeface="Arial" pitchFamily="34" charset="0"/>
                <a:cs typeface="Arial" pitchFamily="34" charset="0"/>
              </a:rPr>
              <a:t>Client:</a:t>
            </a:r>
          </a:p>
        </p:txBody>
      </p:sp>
      <p:sp>
        <p:nvSpPr>
          <p:cNvPr id="25" name="Textfeld 1"/>
          <p:cNvSpPr txBox="1"/>
          <p:nvPr userDrawn="1"/>
        </p:nvSpPr>
        <p:spPr>
          <a:xfrm>
            <a:off x="5457825" y="5157192"/>
            <a:ext cx="1079351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>
                <a:latin typeface="Arial" pitchFamily="34" charset="0"/>
                <a:cs typeface="Arial" pitchFamily="34" charset="0"/>
              </a:rPr>
              <a:t>Period:</a:t>
            </a:r>
            <a:endParaRPr lang="en-US" noProof="0"/>
          </a:p>
        </p:txBody>
      </p:sp>
      <p:sp>
        <p:nvSpPr>
          <p:cNvPr id="26" name="Helikoptertitel-1"/>
          <p:cNvSpPr>
            <a:spLocks noGrp="1"/>
          </p:cNvSpPr>
          <p:nvPr>
            <p:ph type="body" sz="quarter" idx="14" hasCustomPrompt="1"/>
          </p:nvPr>
        </p:nvSpPr>
        <p:spPr>
          <a:xfrm>
            <a:off x="631825" y="1268760"/>
            <a:ext cx="4321175" cy="720378"/>
          </a:xfrm>
          <a:prstGeom prst="rect">
            <a:avLst/>
          </a:prstGeom>
          <a:noFill/>
        </p:spPr>
        <p:txBody>
          <a:bodyPr lIns="0" tIns="36000" bIns="36000" anchor="t" anchorCtr="0">
            <a:noAutofit/>
          </a:bodyPr>
          <a:lstStyle>
            <a:lvl1pPr marL="0" indent="12700">
              <a:buNone/>
              <a:defRPr sz="1600" b="0" baseline="0">
                <a:solidFill>
                  <a:srgbClr val="005A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Titel from Helicopter shortened to a lenght of max. two lines,                                          Project country</a:t>
            </a:r>
          </a:p>
        </p:txBody>
      </p:sp>
      <p:sp>
        <p:nvSpPr>
          <p:cNvPr id="27" name="Kunde-1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6537176" y="4221163"/>
            <a:ext cx="2663974" cy="89971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12700">
              <a:buNone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Company XY,                       Country</a:t>
            </a:r>
          </a:p>
        </p:txBody>
      </p:sp>
      <p:sp>
        <p:nvSpPr>
          <p:cNvPr id="28" name="Zeitraum-1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537177" y="5157192"/>
            <a:ext cx="2663973" cy="359891"/>
          </a:xfrm>
          <a:prstGeom prst="rect">
            <a:avLst/>
          </a:prstGeom>
        </p:spPr>
        <p:txBody>
          <a:bodyPr lIns="0"/>
          <a:lstStyle>
            <a:lvl1pPr marL="0" indent="12700">
              <a:buNone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../.. – ../..</a:t>
            </a:r>
          </a:p>
        </p:txBody>
      </p:sp>
      <p:sp>
        <p:nvSpPr>
          <p:cNvPr id="29" name="Projektbeschreibung-1"/>
          <p:cNvSpPr>
            <a:spLocks noGrp="1"/>
          </p:cNvSpPr>
          <p:nvPr>
            <p:ph type="body" sz="quarter" idx="19" hasCustomPrompt="1"/>
          </p:nvPr>
        </p:nvSpPr>
        <p:spPr>
          <a:xfrm>
            <a:off x="631824" y="2133600"/>
            <a:ext cx="4321175" cy="4319588"/>
          </a:xfrm>
          <a:prstGeom prst="rect">
            <a:avLst/>
          </a:prstGeom>
          <a:gradFill>
            <a:gsLst>
              <a:gs pos="0">
                <a:srgbClr val="7DC1FF"/>
              </a:gs>
              <a:gs pos="100000">
                <a:srgbClr val="7DC1FF">
                  <a:gamma/>
                  <a:tint val="16863"/>
                  <a:invGamma/>
                </a:srgbClr>
              </a:gs>
            </a:gsLst>
            <a:lin ang="0" scaled="1"/>
          </a:gradFill>
        </p:spPr>
        <p:txBody>
          <a:bodyPr lIns="108000" tIns="144000" rIns="108000" bIns="14400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lang="en-US" sz="1300">
                <a:solidFill>
                  <a:schemeClr val="tx1"/>
                </a:solidFill>
                <a:latin typeface="+mn-lt"/>
              </a:defRPr>
            </a:lvl1pPr>
            <a:lvl2pPr marL="177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lang="de-DE" sz="1300" dirty="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3571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Symbol" pitchFamily="18" charset="2"/>
              <a:buChar char="-"/>
              <a:defRPr lang="de-DE" sz="1300" dirty="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defRPr lang="de-DE" sz="14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defRPr lang="de-DE" sz="1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/>
              <a:t>Insert </a:t>
            </a:r>
            <a:r>
              <a:rPr lang="en-US" noProof="0"/>
              <a:t>project</a:t>
            </a:r>
            <a:r>
              <a:rPr lang="en-US"/>
              <a:t> description (2-3 lines),</a:t>
            </a:r>
            <a:br>
              <a:rPr lang="en-US"/>
            </a:br>
            <a:r>
              <a:rPr lang="en-US"/>
              <a:t>Then list the services. The title above the services is to be named “Fichtner-Leistungen/Fichtner’s Services” (place bulletpoints with the help of „Listenebene erhöhen/schedule level increase”) 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2nd level</a:t>
            </a:r>
            <a:endParaRPr lang="en-US" dirty="0"/>
          </a:p>
        </p:txBody>
      </p:sp>
      <p:sp>
        <p:nvSpPr>
          <p:cNvPr id="30" name="Textplatzhalt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6537176" y="5588892"/>
            <a:ext cx="2663974" cy="864295"/>
          </a:xfrm>
          <a:prstGeom prst="rect">
            <a:avLst/>
          </a:prstGeom>
        </p:spPr>
        <p:txBody>
          <a:bodyPr lIns="0"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e.g.: X MWe/Y MWt; fuel; cable length; </a:t>
            </a:r>
            <a:br>
              <a:rPr lang="en-US" noProof="0"/>
            </a:br>
            <a:r>
              <a:rPr lang="en-US" noProof="0"/>
              <a:t>voltage level; …</a:t>
            </a:r>
          </a:p>
        </p:txBody>
      </p:sp>
      <p:sp>
        <p:nvSpPr>
          <p:cNvPr id="31" name="Textplatzhalter 27"/>
          <p:cNvSpPr>
            <a:spLocks noGrp="1"/>
          </p:cNvSpPr>
          <p:nvPr>
            <p:ph type="body" sz="quarter" idx="21" hasCustomPrompt="1"/>
          </p:nvPr>
        </p:nvSpPr>
        <p:spPr>
          <a:xfrm>
            <a:off x="5457825" y="5588558"/>
            <a:ext cx="1079351" cy="576733"/>
          </a:xfrm>
          <a:prstGeom prst="rect">
            <a:avLst/>
          </a:prstGeom>
        </p:spPr>
        <p:txBody>
          <a:bodyPr lIns="0"/>
          <a:lstStyle>
            <a:lvl1pPr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Data:</a:t>
            </a:r>
          </a:p>
        </p:txBody>
      </p:sp>
      <p:sp>
        <p:nvSpPr>
          <p:cNvPr id="32" name="Textplatzhalter 29"/>
          <p:cNvSpPr>
            <a:spLocks noGrp="1"/>
          </p:cNvSpPr>
          <p:nvPr>
            <p:ph type="body" sz="quarter" idx="22" hasCustomPrompt="1"/>
          </p:nvPr>
        </p:nvSpPr>
        <p:spPr>
          <a:xfrm>
            <a:off x="5457825" y="3717032"/>
            <a:ext cx="3743325" cy="360040"/>
          </a:xfrm>
          <a:prstGeom prst="rect">
            <a:avLst/>
          </a:prstGeom>
        </p:spPr>
        <p:txBody>
          <a:bodyPr lIns="0" rIns="0"/>
          <a:lstStyle>
            <a:lvl1pPr algn="l"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Quelle: Quelle eintragen!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icht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dirty="0"/>
              <a:t>Headline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buFont typeface="Arial" pitchFamily="34" charset="0"/>
              <a:buChar char="•"/>
              <a:defRPr/>
            </a:lvl5pPr>
            <a:lvl6pPr>
              <a:buClr>
                <a:schemeClr val="bg2"/>
              </a:buClr>
              <a:defRPr/>
            </a:lvl6pPr>
            <a:lvl7pPr>
              <a:buClr>
                <a:schemeClr val="bg2"/>
              </a:buClr>
              <a:defRPr baseline="0"/>
            </a:lvl7pPr>
          </a:lstStyle>
          <a:p>
            <a:pPr lvl="0"/>
            <a:r>
              <a:rPr lang="en-US" noProof="0" dirty="0"/>
              <a:t>Text Arial 20 pt</a:t>
            </a:r>
            <a:endParaRPr lang="de-DE" noProof="0" dirty="0"/>
          </a:p>
          <a:p>
            <a:pPr lvl="1"/>
            <a:r>
              <a:rPr lang="en-US" noProof="0" dirty="0"/>
              <a:t>2nd level 18 pt</a:t>
            </a:r>
            <a:endParaRPr lang="de-DE" noProof="0" dirty="0"/>
          </a:p>
          <a:p>
            <a:pPr lvl="2"/>
            <a:r>
              <a:rPr lang="en-US" noProof="0" dirty="0"/>
              <a:t>3rd level 18 pt</a:t>
            </a:r>
            <a:endParaRPr lang="de-DE" noProof="0" dirty="0"/>
          </a:p>
          <a:p>
            <a:pPr lvl="3"/>
            <a:r>
              <a:rPr lang="en-US" noProof="0" dirty="0"/>
              <a:t>4th level 16 pt</a:t>
            </a:r>
            <a:endParaRPr lang="de-DE" noProof="0" dirty="0"/>
          </a:p>
          <a:p>
            <a:pPr lvl="4"/>
            <a:r>
              <a:rPr lang="en-US" noProof="0" dirty="0"/>
              <a:t>5th level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2F6B1E-FE04-41AA-AAAC-88D636330DD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tLe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dirty="0"/>
              <a:t>Headline</a:t>
            </a:r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2F6B1E-FE04-41AA-AAAC-88D636330DD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3686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t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 userDrawn="1"/>
        </p:nvSpPr>
        <p:spPr>
          <a:xfrm>
            <a:off x="1523976" y="1643050"/>
            <a:ext cx="2357454" cy="3149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03B870-FC5B-4551-8DC2-66850B34D6F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493713" y="515938"/>
            <a:ext cx="2101833" cy="6096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Agenda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2" hasCustomPrompt="1"/>
          </p:nvPr>
        </p:nvSpPr>
        <p:spPr>
          <a:xfrm>
            <a:off x="1512000" y="1296000"/>
            <a:ext cx="7920000" cy="50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Chapter 1</a:t>
            </a:r>
            <a:br>
              <a:rPr lang="de-DE" dirty="0"/>
            </a:br>
            <a:r>
              <a:rPr lang="de-DE" dirty="0"/>
              <a:t>Chapter 2</a:t>
            </a:r>
            <a:br>
              <a:rPr lang="de-DE" dirty="0"/>
            </a:br>
            <a:r>
              <a:rPr lang="de-DE" dirty="0"/>
              <a:t>Chapter 3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tAgenda Abschnittswech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03B870-FC5B-4551-8DC2-66850B34D6F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493713" y="515938"/>
            <a:ext cx="2101833" cy="6096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Agenda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2" hasCustomPrompt="1"/>
          </p:nvPr>
        </p:nvSpPr>
        <p:spPr>
          <a:xfrm>
            <a:off x="1512000" y="1296000"/>
            <a:ext cx="7920000" cy="50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Chapter 1</a:t>
            </a:r>
            <a:br>
              <a:rPr lang="de-DE" dirty="0"/>
            </a:br>
            <a:r>
              <a:rPr lang="de-DE" dirty="0"/>
              <a:t>Chapter 2</a:t>
            </a:r>
            <a:br>
              <a:rPr lang="de-DE" dirty="0"/>
            </a:br>
            <a:r>
              <a:rPr lang="de-DE" dirty="0"/>
              <a:t>Chapter 3</a:t>
            </a:r>
          </a:p>
        </p:txBody>
      </p:sp>
      <p:sp>
        <p:nvSpPr>
          <p:cNvPr id="7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1496616" y="1681200"/>
            <a:ext cx="7920880" cy="360000"/>
          </a:xfrm>
          <a:ln w="9525">
            <a:solidFill>
              <a:schemeClr val="bg2"/>
            </a:solidFill>
          </a:ln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 lang="de-DE" sz="11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dirty="0"/>
              <a:t> </a:t>
            </a:r>
            <a:r>
              <a:rPr lang="en-US" dirty="0"/>
              <a:t>Place the frame in the relevant position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t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95300" y="1214682"/>
            <a:ext cx="4376738" cy="5000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Text Arial 20 pt</a:t>
            </a:r>
            <a:endParaRPr lang="de-DE" noProof="0" dirty="0"/>
          </a:p>
          <a:p>
            <a:pPr lvl="1"/>
            <a:r>
              <a:rPr lang="en-US" noProof="0" dirty="0"/>
              <a:t>2nd level 18 pt</a:t>
            </a:r>
            <a:endParaRPr lang="de-DE" noProof="0" dirty="0"/>
          </a:p>
          <a:p>
            <a:pPr lvl="2"/>
            <a:r>
              <a:rPr lang="en-US" noProof="0" dirty="0"/>
              <a:t>3rd level 18 pt</a:t>
            </a:r>
            <a:endParaRPr lang="de-DE" noProof="0" dirty="0"/>
          </a:p>
          <a:p>
            <a:pPr lvl="3"/>
            <a:r>
              <a:rPr lang="en-US" noProof="0" dirty="0"/>
              <a:t>4th level 16 pt</a:t>
            </a:r>
            <a:endParaRPr lang="de-DE" noProof="0" dirty="0"/>
          </a:p>
          <a:p>
            <a:pPr lvl="4"/>
            <a:r>
              <a:rPr lang="en-US" noProof="0" dirty="0"/>
              <a:t>5th level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5032374" y="1214682"/>
            <a:ext cx="4377600" cy="5000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Text Arial 20 pt</a:t>
            </a:r>
            <a:endParaRPr lang="de-DE" noProof="0" dirty="0"/>
          </a:p>
          <a:p>
            <a:pPr lvl="1"/>
            <a:r>
              <a:rPr lang="en-US" noProof="0" dirty="0"/>
              <a:t>2nd level 18 pt</a:t>
            </a:r>
            <a:endParaRPr lang="de-DE" noProof="0" dirty="0"/>
          </a:p>
          <a:p>
            <a:pPr lvl="2"/>
            <a:r>
              <a:rPr lang="en-US" noProof="0" dirty="0"/>
              <a:t>3rd level 18 pt</a:t>
            </a:r>
            <a:endParaRPr lang="de-DE" noProof="0" dirty="0"/>
          </a:p>
          <a:p>
            <a:pPr lvl="3"/>
            <a:r>
              <a:rPr lang="en-US" noProof="0" dirty="0"/>
              <a:t>4th level 16 pt</a:t>
            </a:r>
            <a:endParaRPr lang="de-DE" noProof="0" dirty="0"/>
          </a:p>
          <a:p>
            <a:pPr lvl="4"/>
            <a:r>
              <a:rPr lang="en-US" noProof="0" dirty="0"/>
              <a:t>5th level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A24E8E-7B04-43B4-B919-C25D778C229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tBild mit Titel/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C049E7-E51D-4C65-9670-D731AC925B5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0000" y="1214422"/>
            <a:ext cx="8640000" cy="492922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Insert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5600" y="6145200"/>
            <a:ext cx="3643200" cy="338400"/>
          </a:xfr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/>
              <a:t>Underline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chtBild 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C049E7-E51D-4C65-9670-D731AC925B5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0000" y="642918"/>
            <a:ext cx="8640000" cy="564360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Insert </a:t>
            </a:r>
            <a:r>
              <a:rPr lang="de-DE" dirty="0" err="1"/>
              <a:t>image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t 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420A4D-E0BB-4FD6-8703-67043B28F5C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Contact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1142984"/>
            <a:ext cx="8358246" cy="71438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Your contact person/s (for hand-outs)</a:t>
            </a:r>
            <a:br>
              <a:rPr lang="en-US" noProof="0"/>
            </a:br>
            <a:r>
              <a:rPr lang="en-US" noProof="0"/>
              <a:t>or  Many thanks for your attention! (for presentations)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14498" y="1928802"/>
            <a:ext cx="8367591" cy="795343"/>
          </a:xfrm>
        </p:spPr>
        <p:txBody>
          <a:bodyPr/>
          <a:lstStyle>
            <a:lvl1pPr>
              <a:spcBef>
                <a:spcPts val="0"/>
              </a:spcBef>
              <a:defRPr sz="1400" b="0" baseline="0">
                <a:solidFill>
                  <a:schemeClr val="tx1"/>
                </a:solidFill>
              </a:defRPr>
            </a:lvl1pPr>
            <a:lvl2pPr>
              <a:defRPr sz="14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Company </a:t>
            </a:r>
            <a:r>
              <a:rPr lang="de-DE" dirty="0" err="1"/>
              <a:t>address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Sarweystraße</a:t>
            </a:r>
            <a:r>
              <a:rPr lang="de-DE" dirty="0"/>
              <a:t> 3</a:t>
            </a:r>
            <a:br>
              <a:rPr lang="de-DE" dirty="0"/>
            </a:br>
            <a:r>
              <a:rPr lang="de-DE" dirty="0"/>
              <a:t>70191 Stuttgart</a:t>
            </a:r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523875" y="2857496"/>
            <a:ext cx="2286000" cy="307777"/>
          </a:xfrm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noProof="0"/>
              <a:t>First name last name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810124" y="2857496"/>
            <a:ext cx="2286000" cy="307777"/>
          </a:xfrm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noProof="0"/>
              <a:t>First name last name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8" hasCustomPrompt="1"/>
          </p:nvPr>
        </p:nvSpPr>
        <p:spPr>
          <a:xfrm>
            <a:off x="585166" y="3214686"/>
            <a:ext cx="1296000" cy="1656000"/>
          </a:xfrm>
          <a:solidFill>
            <a:schemeClr val="folHlink"/>
          </a:solidFill>
        </p:spPr>
        <p:txBody>
          <a:bodyPr/>
          <a:lstStyle>
            <a:lvl1pPr>
              <a:defRPr/>
            </a:lvl1pPr>
            <a:lvl2pPr>
              <a:defRPr sz="1400"/>
            </a:lvl2pPr>
          </a:lstStyle>
          <a:p>
            <a:pPr lvl="1"/>
            <a:r>
              <a:rPr lang="en-US" noProof="0"/>
              <a:t>Photo (optional)</a:t>
            </a:r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9" hasCustomPrompt="1"/>
          </p:nvPr>
        </p:nvSpPr>
        <p:spPr>
          <a:xfrm>
            <a:off x="4871446" y="3214686"/>
            <a:ext cx="1296000" cy="1656000"/>
          </a:xfrm>
          <a:solidFill>
            <a:schemeClr val="folHlink"/>
          </a:solidFill>
        </p:spPr>
        <p:txBody>
          <a:bodyPr/>
          <a:lstStyle>
            <a:lvl1pPr>
              <a:defRPr/>
            </a:lvl1pPr>
            <a:lvl2pPr>
              <a:defRPr sz="1400"/>
            </a:lvl2pPr>
          </a:lstStyle>
          <a:p>
            <a:pPr lvl="1"/>
            <a:r>
              <a:rPr lang="en-US" noProof="0"/>
              <a:t>Photo (optional)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523844" y="5040000"/>
            <a:ext cx="3714750" cy="954107"/>
          </a:xfrm>
        </p:spPr>
        <p:txBody>
          <a:bodyPr>
            <a:spAutoFit/>
          </a:bodyPr>
          <a:lstStyle>
            <a:lvl1pPr>
              <a:defRPr sz="1400" baseline="0"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noProof="0" dirty="0"/>
              <a:t>Phone	+49 (0)711 8995-xxx</a:t>
            </a:r>
            <a:br>
              <a:rPr lang="en-US" noProof="0" dirty="0"/>
            </a:br>
            <a:r>
              <a:rPr lang="en-US" noProof="0" dirty="0"/>
              <a:t>Fax	+49 (0)711 8995-459</a:t>
            </a:r>
            <a:br>
              <a:rPr lang="en-US" noProof="0" dirty="0"/>
            </a:br>
            <a:r>
              <a:rPr lang="en-US" noProof="0" dirty="0"/>
              <a:t>E-mail	vorname.name@fichtner.de</a:t>
            </a:r>
            <a:br>
              <a:rPr lang="en-US" noProof="0" dirty="0"/>
            </a:br>
            <a:r>
              <a:rPr lang="en-US" noProof="0" dirty="0"/>
              <a:t>www.fichtner.de</a:t>
            </a:r>
          </a:p>
        </p:txBody>
      </p:sp>
      <p:sp>
        <p:nvSpPr>
          <p:cNvPr id="17" name="Textplatzhalt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4810150" y="5040000"/>
            <a:ext cx="3714750" cy="954107"/>
          </a:xfrm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de-DE" dirty="0"/>
              <a:t>Phone	+49 (0)711 8995-xxx</a:t>
            </a:r>
            <a:br>
              <a:rPr lang="de-DE" dirty="0"/>
            </a:br>
            <a:r>
              <a:rPr lang="de-DE" dirty="0"/>
              <a:t>Fax	+49 (0)711 8995-459</a:t>
            </a:r>
            <a:br>
              <a:rPr lang="de-DE" dirty="0"/>
            </a:br>
            <a:r>
              <a:rPr lang="de-DE" dirty="0"/>
              <a:t>E-</a:t>
            </a:r>
            <a:r>
              <a:rPr lang="de-DE" dirty="0" err="1"/>
              <a:t>mail</a:t>
            </a:r>
            <a:r>
              <a:rPr lang="de-DE" dirty="0"/>
              <a:t>	vorname.name@fichtner.de</a:t>
            </a:r>
            <a:br>
              <a:rPr lang="de-DE" dirty="0"/>
            </a:b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3713" y="515938"/>
            <a:ext cx="83010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Headline</a:t>
            </a:r>
            <a:r>
              <a:rPr lang="de-DE" dirty="0"/>
              <a:t>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143000"/>
            <a:ext cx="84201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Text Arial 20 pt</a:t>
            </a:r>
          </a:p>
          <a:p>
            <a:pPr lvl="1"/>
            <a:r>
              <a:rPr lang="en-US" noProof="0" dirty="0"/>
              <a:t>2nd level 18 pt</a:t>
            </a:r>
          </a:p>
          <a:p>
            <a:pPr lvl="2"/>
            <a:r>
              <a:rPr lang="en-US" noProof="0" dirty="0"/>
              <a:t>3rd level 18 pt</a:t>
            </a:r>
          </a:p>
          <a:p>
            <a:pPr lvl="3"/>
            <a:r>
              <a:rPr lang="en-US" noProof="0" dirty="0"/>
              <a:t>4th level 16 pt</a:t>
            </a:r>
          </a:p>
          <a:p>
            <a:pPr lvl="4"/>
            <a:r>
              <a:rPr lang="en-US" noProof="0" dirty="0"/>
              <a:t>5th level</a:t>
            </a:r>
          </a:p>
          <a:p>
            <a:pPr lvl="5"/>
            <a:r>
              <a:rPr lang="en-US" noProof="0" dirty="0"/>
              <a:t>6th level</a:t>
            </a:r>
          </a:p>
          <a:p>
            <a:pPr lvl="6"/>
            <a:r>
              <a:rPr lang="en-US" noProof="0" dirty="0"/>
              <a:t>7th level</a:t>
            </a: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608013" y="1066800"/>
            <a:ext cx="4344987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 flipH="1">
            <a:off x="-1588" y="558800"/>
            <a:ext cx="9688513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1040" name="Picture 16" descr="Logo-Fichtner-kl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80388" y="228600"/>
            <a:ext cx="1547812" cy="214313"/>
          </a:xfrm>
          <a:prstGeom prst="rect">
            <a:avLst/>
          </a:prstGeom>
          <a:noFill/>
        </p:spPr>
      </p:pic>
      <p:pic>
        <p:nvPicPr>
          <p:cNvPr id="1048" name="Picture 24" descr="Farbkreis-outline-RGB-0,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513888" y="1300163"/>
            <a:ext cx="390525" cy="4846637"/>
          </a:xfrm>
          <a:prstGeom prst="rect">
            <a:avLst/>
          </a:prstGeom>
          <a:noFill/>
        </p:spPr>
      </p:pic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500" y="6540500"/>
            <a:ext cx="2540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latin typeface="Helvetica"/>
              </a:defRPr>
            </a:lvl1pPr>
          </a:lstStyle>
          <a:p>
            <a:r>
              <a:rPr lang="en-US" smtClean="0"/>
              <a:t>8545P01/FICHT-19426108-v1</a:t>
            </a:r>
            <a:endParaRPr lang="en-US" dirty="0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48438"/>
            <a:ext cx="1439863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+mn-lt"/>
              </a:defRPr>
            </a:lvl1pPr>
          </a:lstStyle>
          <a:p>
            <a:fld id="{459A6A2A-A125-4F72-AADC-41896BE94AA2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1" r:id="rId4"/>
    <p:sldLayoutId id="2147483660" r:id="rId5"/>
    <p:sldLayoutId id="2147483653" r:id="rId6"/>
    <p:sldLayoutId id="2147483654" r:id="rId7"/>
    <p:sldLayoutId id="2147483662" r:id="rId8"/>
    <p:sldLayoutId id="2147483655" r:id="rId9"/>
    <p:sldLayoutId id="2147483661" r:id="rId10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ts val="400"/>
        </a:spcBef>
        <a:spcAft>
          <a:spcPct val="0"/>
        </a:spcAft>
        <a:buClr>
          <a:schemeClr val="bg2"/>
        </a:buClr>
        <a:buFont typeface="Wingdings" pitchFamily="2" charset="2"/>
        <a:defRPr sz="2000">
          <a:solidFill>
            <a:srgbClr val="005AAF"/>
          </a:solidFill>
          <a:latin typeface="+mn-lt"/>
          <a:ea typeface="+mn-ea"/>
          <a:cs typeface="+mn-cs"/>
        </a:defRPr>
      </a:lvl1pPr>
      <a:lvl2pPr marL="0" indent="-1588" algn="l" rtl="0" eaLnBrk="1" fontAlgn="base" hangingPunct="1">
        <a:spcBef>
          <a:spcPts val="400"/>
        </a:spcBef>
        <a:spcAft>
          <a:spcPct val="0"/>
        </a:spcAft>
        <a:buClr>
          <a:schemeClr val="bg2"/>
        </a:buClr>
        <a:buFont typeface="Wingdings" pitchFamily="2" charset="2"/>
        <a:defRPr>
          <a:solidFill>
            <a:schemeClr val="tx1"/>
          </a:solidFill>
          <a:latin typeface="+mn-lt"/>
        </a:defRPr>
      </a:lvl2pPr>
      <a:lvl3pPr marL="417513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619200" indent="-190500" algn="l" rtl="0" eaLnBrk="1" fontAlgn="base" hangingPunct="1">
        <a:spcBef>
          <a:spcPts val="24"/>
        </a:spcBef>
        <a:spcAft>
          <a:spcPct val="0"/>
        </a:spcAft>
        <a:buClr>
          <a:schemeClr val="bg2"/>
        </a:buClr>
        <a:buChar char="•"/>
        <a:defRPr sz="1600" baseline="0">
          <a:solidFill>
            <a:schemeClr val="tx1"/>
          </a:solidFill>
          <a:latin typeface="+mn-lt"/>
        </a:defRPr>
      </a:lvl4pPr>
      <a:lvl5pPr marL="813600" indent="-136800" algn="l" rtl="0" eaLnBrk="1" fontAlgn="base" hangingPunct="1">
        <a:spcBef>
          <a:spcPts val="24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1"/>
          </a:solidFill>
          <a:latin typeface="+mn-lt"/>
        </a:defRPr>
      </a:lvl5pPr>
      <a:lvl6pPr marL="1080000" indent="-136800" algn="l" rtl="0" eaLnBrk="1" fontAlgn="base" hangingPunct="1">
        <a:spcBef>
          <a:spcPts val="24"/>
        </a:spcBef>
        <a:spcAft>
          <a:spcPct val="0"/>
        </a:spcAft>
        <a:buClr>
          <a:schemeClr val="bg2"/>
        </a:buClr>
        <a:buChar char="•"/>
        <a:defRPr sz="1600" baseline="0">
          <a:solidFill>
            <a:schemeClr val="tx1"/>
          </a:solidFill>
          <a:latin typeface="+mn-lt"/>
        </a:defRPr>
      </a:lvl6pPr>
      <a:lvl7pPr marL="1346400" indent="-136800" algn="l" rtl="0" eaLnBrk="1" fontAlgn="base" hangingPunct="1">
        <a:spcBef>
          <a:spcPts val="24"/>
        </a:spcBef>
        <a:spcAft>
          <a:spcPct val="0"/>
        </a:spcAft>
        <a:buClr>
          <a:schemeClr val="bg2"/>
        </a:buClr>
        <a:buChar char="•"/>
        <a:defRPr sz="1600" baseline="0">
          <a:solidFill>
            <a:schemeClr val="tx1"/>
          </a:solidFill>
          <a:latin typeface="+mn-lt"/>
        </a:defRPr>
      </a:lvl7pPr>
      <a:lvl8pPr marL="4625975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5083175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nfred.Engelmann@fichtner.de" TargetMode="External"/><Relationship Id="rId2" Type="http://schemas.openxmlformats.org/officeDocument/2006/relationships/hyperlink" Target="http://www.fichtner.de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32520" y="2636912"/>
            <a:ext cx="7429500" cy="1143000"/>
          </a:xfrm>
        </p:spPr>
        <p:txBody>
          <a:bodyPr/>
          <a:lstStyle/>
          <a:p>
            <a:r>
              <a:rPr lang="en-US" dirty="0" smtClean="0"/>
              <a:t>Study for Electrical Power Distribution CTA North Array</a:t>
            </a:r>
            <a:endParaRPr lang="en-US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4294967295"/>
          </p:nvPr>
        </p:nvSpPr>
        <p:spPr>
          <a:xfrm>
            <a:off x="647700" y="3861048"/>
            <a:ext cx="7429500" cy="1339602"/>
          </a:xfrm>
        </p:spPr>
        <p:txBody>
          <a:bodyPr/>
          <a:lstStyle/>
          <a:p>
            <a:pPr algn="ctr"/>
            <a:r>
              <a:rPr lang="en-US" dirty="0" smtClean="0"/>
              <a:t>Final presentation</a:t>
            </a:r>
          </a:p>
          <a:p>
            <a:pPr algn="ctr"/>
            <a:r>
              <a:rPr lang="en-US" dirty="0" smtClean="0"/>
              <a:t>Heidelberg</a:t>
            </a:r>
          </a:p>
          <a:p>
            <a:pPr algn="ctr"/>
            <a:r>
              <a:rPr lang="en-US" dirty="0" smtClean="0"/>
              <a:t>February 23</a:t>
            </a:r>
            <a:r>
              <a:rPr lang="en-US" baseline="30000" dirty="0" smtClean="0"/>
              <a:t>rd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3500" y="6540500"/>
            <a:ext cx="2540000" cy="254000"/>
          </a:xfrm>
        </p:spPr>
        <p:txBody>
          <a:bodyPr/>
          <a:lstStyle/>
          <a:p>
            <a:r>
              <a:rPr lang="en-US" noProof="0" smtClean="0"/>
              <a:t>8545P01/FICHT-19426108-v1</a:t>
            </a:r>
            <a:endParaRPr lang="en-US" noProof="0" dirty="0"/>
          </a:p>
        </p:txBody>
      </p:sp>
      <p:pic>
        <p:nvPicPr>
          <p:cNvPr id="6" name="Grafik 5" descr="CTA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520" y="764704"/>
            <a:ext cx="2916936" cy="1860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C2AFB9-5FD5-4420-B2FE-9808E6D7DAA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Conditions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489950" cy="5105400"/>
          </a:xfrm>
        </p:spPr>
        <p:txBody>
          <a:bodyPr/>
          <a:lstStyle/>
          <a:p>
            <a:r>
              <a:rPr lang="en-US" dirty="0" smtClean="0"/>
              <a:t>Load list</a:t>
            </a:r>
            <a:endParaRPr lang="en-US" dirty="0"/>
          </a:p>
          <a:p>
            <a:pPr lvl="1"/>
            <a:r>
              <a:rPr lang="en-US" dirty="0" smtClean="0"/>
              <a:t>The study is based on the following load assumptions</a:t>
            </a:r>
          </a:p>
          <a:p>
            <a:pPr lvl="1"/>
            <a:r>
              <a:rPr lang="en-US" dirty="0" smtClean="0"/>
              <a:t> </a:t>
            </a:r>
          </a:p>
          <a:p>
            <a:pPr lvl="1"/>
            <a:endParaRPr lang="en-US" sz="2000" dirty="0" smtClean="0">
              <a:solidFill>
                <a:srgbClr val="005AAF"/>
              </a:solidFill>
              <a:ea typeface="+mn-ea"/>
              <a:cs typeface="+mn-cs"/>
            </a:endParaRPr>
          </a:p>
          <a:p>
            <a:pPr lvl="1"/>
            <a:endParaRPr lang="en-US" dirty="0"/>
          </a:p>
        </p:txBody>
      </p:sp>
      <p:sp>
        <p:nvSpPr>
          <p:cNvPr id="39" name="Fußzeilenplatzhalter 38"/>
          <p:cNvSpPr>
            <a:spLocks noGrp="1"/>
          </p:cNvSpPr>
          <p:nvPr>
            <p:ph type="ftr" sz="quarter" idx="10"/>
          </p:nvPr>
        </p:nvSpPr>
        <p:spPr>
          <a:xfrm>
            <a:off x="63500" y="6540500"/>
            <a:ext cx="2540000" cy="254000"/>
          </a:xfrm>
        </p:spPr>
        <p:txBody>
          <a:bodyPr/>
          <a:lstStyle/>
          <a:p>
            <a:r>
              <a:rPr lang="en-US" smtClean="0"/>
              <a:t>8545P01/FICHT-19426108-v1</a:t>
            </a:r>
            <a:endParaRPr lang="en-US" dirty="0"/>
          </a:p>
        </p:txBody>
      </p:sp>
      <p:pic>
        <p:nvPicPr>
          <p:cNvPr id="6" name="Grafik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520" y="1916832"/>
            <a:ext cx="7920880" cy="410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C2AFB9-5FD5-4420-B2FE-9808E6D7DAA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Conditions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489950" cy="5105400"/>
          </a:xfrm>
        </p:spPr>
        <p:txBody>
          <a:bodyPr/>
          <a:lstStyle/>
          <a:p>
            <a:r>
              <a:rPr lang="en-US" dirty="0" smtClean="0"/>
              <a:t>Mean Power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Under normal observation conditions the telescopes are running with mean power</a:t>
            </a:r>
          </a:p>
          <a:p>
            <a:pPr lvl="2"/>
            <a:r>
              <a:rPr lang="en-US" dirty="0" smtClean="0"/>
              <a:t>22 kW per LST</a:t>
            </a:r>
          </a:p>
          <a:p>
            <a:pPr lvl="2"/>
            <a:r>
              <a:rPr lang="en-US" dirty="0" smtClean="0"/>
              <a:t>15.5 kW per MST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Peak Power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In case of a gamma </a:t>
            </a:r>
            <a:r>
              <a:rPr lang="en-US" dirty="0" err="1" smtClean="0"/>
              <a:t>reburst</a:t>
            </a:r>
            <a:r>
              <a:rPr lang="en-US" dirty="0" smtClean="0"/>
              <a:t> the telescopes </a:t>
            </a:r>
          </a:p>
          <a:p>
            <a:pPr lvl="1"/>
            <a:r>
              <a:rPr lang="en-US" dirty="0" smtClean="0"/>
              <a:t>are fast repositioned with peak power</a:t>
            </a:r>
          </a:p>
          <a:p>
            <a:pPr lvl="2"/>
            <a:r>
              <a:rPr lang="en-US" dirty="0" smtClean="0"/>
              <a:t>Up to 350 kW per LST</a:t>
            </a:r>
          </a:p>
          <a:p>
            <a:pPr lvl="2"/>
            <a:r>
              <a:rPr lang="en-US" dirty="0" smtClean="0"/>
              <a:t>32.5 kW per MST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Peak power of the LST is supported by an </a:t>
            </a:r>
          </a:p>
          <a:p>
            <a:pPr lvl="1"/>
            <a:r>
              <a:rPr lang="en-US" dirty="0" smtClean="0"/>
              <a:t>energy storage system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Peak power demand from grid is restricted </a:t>
            </a:r>
          </a:p>
          <a:p>
            <a:pPr lvl="1"/>
            <a:r>
              <a:rPr lang="en-US" dirty="0" smtClean="0"/>
              <a:t>to 60 MW per LST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 </a:t>
            </a:r>
          </a:p>
          <a:p>
            <a:pPr lvl="1"/>
            <a:endParaRPr lang="en-US" sz="2000" dirty="0" smtClean="0">
              <a:solidFill>
                <a:srgbClr val="005AAF"/>
              </a:solidFill>
              <a:ea typeface="+mn-ea"/>
              <a:cs typeface="+mn-cs"/>
            </a:endParaRPr>
          </a:p>
          <a:p>
            <a:pPr lvl="1"/>
            <a:endParaRPr lang="en-US" dirty="0"/>
          </a:p>
        </p:txBody>
      </p:sp>
      <p:sp>
        <p:nvSpPr>
          <p:cNvPr id="39" name="Fußzeilenplatzhalter 38"/>
          <p:cNvSpPr>
            <a:spLocks noGrp="1"/>
          </p:cNvSpPr>
          <p:nvPr>
            <p:ph type="ftr" sz="quarter" idx="10"/>
          </p:nvPr>
        </p:nvSpPr>
        <p:spPr>
          <a:xfrm>
            <a:off x="63500" y="6540500"/>
            <a:ext cx="2540000" cy="254000"/>
          </a:xfrm>
        </p:spPr>
        <p:txBody>
          <a:bodyPr/>
          <a:lstStyle/>
          <a:p>
            <a:r>
              <a:rPr lang="en-US" smtClean="0"/>
              <a:t>8545P01/FICHT-19426108-v1</a:t>
            </a:r>
            <a:endParaRPr lang="en-US" dirty="0"/>
          </a:p>
        </p:txBody>
      </p:sp>
      <p:pic>
        <p:nvPicPr>
          <p:cNvPr id="6" name="Grafik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5008" y="2708920"/>
            <a:ext cx="43204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C2AFB9-5FD5-4420-B2FE-9808E6D7DAA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Conditions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489950" cy="5105400"/>
          </a:xfrm>
        </p:spPr>
        <p:txBody>
          <a:bodyPr/>
          <a:lstStyle/>
          <a:p>
            <a:r>
              <a:rPr lang="en-US" dirty="0" smtClean="0"/>
              <a:t>Emergency Power</a:t>
            </a:r>
            <a:endParaRPr lang="en-US" dirty="0"/>
          </a:p>
          <a:p>
            <a:pPr lvl="1"/>
            <a:r>
              <a:rPr lang="en-US" dirty="0" smtClean="0"/>
              <a:t>In case of failure of the public grid the diesel generator(s) will supply the mean power demand of the whole telescope array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Time during start-up of the generator is buffered by UPS systems</a:t>
            </a:r>
          </a:p>
          <a:p>
            <a:pPr lvl="2"/>
            <a:r>
              <a:rPr lang="en-US" dirty="0" smtClean="0"/>
              <a:t>LST – Energy storage system</a:t>
            </a:r>
          </a:p>
          <a:p>
            <a:pPr lvl="2"/>
            <a:r>
              <a:rPr lang="en-US" dirty="0" smtClean="0"/>
              <a:t>MST – Central or local UPS</a:t>
            </a:r>
          </a:p>
          <a:p>
            <a:pPr lvl="2"/>
            <a:r>
              <a:rPr lang="en-US" dirty="0" smtClean="0"/>
              <a:t>Data Center – Integrated UPS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 </a:t>
            </a:r>
          </a:p>
          <a:p>
            <a:pPr lvl="1"/>
            <a:endParaRPr lang="en-US" sz="2000" dirty="0" smtClean="0">
              <a:solidFill>
                <a:srgbClr val="005AAF"/>
              </a:solidFill>
              <a:ea typeface="+mn-ea"/>
              <a:cs typeface="+mn-cs"/>
            </a:endParaRPr>
          </a:p>
          <a:p>
            <a:pPr lvl="1"/>
            <a:endParaRPr lang="en-US" dirty="0"/>
          </a:p>
        </p:txBody>
      </p:sp>
      <p:sp>
        <p:nvSpPr>
          <p:cNvPr id="39" name="Fußzeilenplatzhalter 38"/>
          <p:cNvSpPr>
            <a:spLocks noGrp="1"/>
          </p:cNvSpPr>
          <p:nvPr>
            <p:ph type="ftr" sz="quarter" idx="10"/>
          </p:nvPr>
        </p:nvSpPr>
        <p:spPr>
          <a:xfrm>
            <a:off x="63500" y="6540500"/>
            <a:ext cx="2540000" cy="254000"/>
          </a:xfrm>
        </p:spPr>
        <p:txBody>
          <a:bodyPr/>
          <a:lstStyle/>
          <a:p>
            <a:r>
              <a:rPr lang="en-US" smtClean="0"/>
              <a:t>8545P01/FICHT-19426108-v1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C2AFB9-5FD5-4420-B2FE-9808E6D7DAA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of telescope array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489950" cy="5105400"/>
          </a:xfrm>
        </p:spPr>
        <p:txBody>
          <a:bodyPr/>
          <a:lstStyle/>
          <a:p>
            <a:r>
              <a:rPr lang="en-US" dirty="0" smtClean="0"/>
              <a:t>Base</a:t>
            </a:r>
            <a:endParaRPr lang="en-US" dirty="0"/>
          </a:p>
          <a:p>
            <a:pPr lvl="1"/>
            <a:r>
              <a:rPr lang="en-US" dirty="0" smtClean="0"/>
              <a:t>Installation of </a:t>
            </a:r>
          </a:p>
          <a:p>
            <a:pPr lvl="2"/>
            <a:r>
              <a:rPr lang="en-US" dirty="0" smtClean="0"/>
              <a:t>LST 1</a:t>
            </a:r>
          </a:p>
          <a:p>
            <a:pPr lvl="2"/>
            <a:r>
              <a:rPr lang="en-US" dirty="0" smtClean="0"/>
              <a:t>20 kV substation 1</a:t>
            </a:r>
          </a:p>
          <a:p>
            <a:pPr lvl="2"/>
            <a:r>
              <a:rPr lang="en-US" dirty="0" smtClean="0"/>
              <a:t>630 kVA transformer 1</a:t>
            </a:r>
          </a:p>
          <a:p>
            <a:pPr lvl="2"/>
            <a:r>
              <a:rPr lang="en-US" dirty="0" smtClean="0"/>
              <a:t>0.4 kV switchboard 1</a:t>
            </a:r>
          </a:p>
          <a:p>
            <a:pPr lvl="2"/>
            <a:r>
              <a:rPr lang="en-US" dirty="0" smtClean="0"/>
              <a:t>Emergency diesel generator 1</a:t>
            </a:r>
          </a:p>
          <a:p>
            <a:pPr lvl="2"/>
            <a:r>
              <a:rPr lang="en-US" dirty="0" smtClean="0"/>
              <a:t>Data Center (IT container)</a:t>
            </a:r>
          </a:p>
          <a:p>
            <a:endParaRPr lang="en-US" dirty="0" smtClean="0"/>
          </a:p>
          <a:p>
            <a:r>
              <a:rPr lang="en-US" dirty="0" smtClean="0"/>
              <a:t>Expansion stage 1</a:t>
            </a:r>
          </a:p>
          <a:p>
            <a:pPr lvl="1"/>
            <a:r>
              <a:rPr lang="en-US" dirty="0" smtClean="0"/>
              <a:t>Installation of </a:t>
            </a:r>
          </a:p>
          <a:p>
            <a:pPr lvl="2"/>
            <a:r>
              <a:rPr lang="en-US" dirty="0" smtClean="0"/>
              <a:t>LST 2, LST 3, LST 4, MST 3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 </a:t>
            </a:r>
          </a:p>
          <a:p>
            <a:pPr lvl="1"/>
            <a:endParaRPr lang="en-US" sz="2000" dirty="0" smtClean="0">
              <a:solidFill>
                <a:srgbClr val="005AAF"/>
              </a:solidFill>
              <a:ea typeface="+mn-ea"/>
              <a:cs typeface="+mn-cs"/>
            </a:endParaRPr>
          </a:p>
          <a:p>
            <a:pPr lvl="1"/>
            <a:endParaRPr lang="en-US" dirty="0"/>
          </a:p>
        </p:txBody>
      </p:sp>
      <p:sp>
        <p:nvSpPr>
          <p:cNvPr id="39" name="Fußzeilenplatzhalter 38"/>
          <p:cNvSpPr>
            <a:spLocks noGrp="1"/>
          </p:cNvSpPr>
          <p:nvPr>
            <p:ph type="ftr" sz="quarter" idx="10"/>
          </p:nvPr>
        </p:nvSpPr>
        <p:spPr>
          <a:xfrm>
            <a:off x="63500" y="6540500"/>
            <a:ext cx="2540000" cy="254000"/>
          </a:xfrm>
        </p:spPr>
        <p:txBody>
          <a:bodyPr/>
          <a:lstStyle/>
          <a:p>
            <a:r>
              <a:rPr lang="en-US" smtClean="0"/>
              <a:t>8545P01/FICHT-19426108-v1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7016" y="1196752"/>
            <a:ext cx="3191669" cy="249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C2AFB9-5FD5-4420-B2FE-9808E6D7DAA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of telescope array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489950" cy="5105400"/>
          </a:xfrm>
        </p:spPr>
        <p:txBody>
          <a:bodyPr/>
          <a:lstStyle/>
          <a:p>
            <a:r>
              <a:rPr lang="en-US" dirty="0" smtClean="0"/>
              <a:t>Expansion stage 2</a:t>
            </a:r>
          </a:p>
          <a:p>
            <a:pPr lvl="1"/>
            <a:r>
              <a:rPr lang="en-US" dirty="0" smtClean="0"/>
              <a:t>Installation of </a:t>
            </a:r>
          </a:p>
          <a:p>
            <a:pPr lvl="2"/>
            <a:r>
              <a:rPr lang="en-US" dirty="0" smtClean="0"/>
              <a:t>14 MST</a:t>
            </a:r>
          </a:p>
          <a:p>
            <a:pPr lvl="2"/>
            <a:r>
              <a:rPr lang="en-US" dirty="0" smtClean="0"/>
              <a:t>20 kV substation 2</a:t>
            </a:r>
          </a:p>
          <a:p>
            <a:pPr lvl="2"/>
            <a:r>
              <a:rPr lang="en-US" dirty="0" smtClean="0"/>
              <a:t>630 kVA transformer 2</a:t>
            </a:r>
          </a:p>
          <a:p>
            <a:pPr lvl="2"/>
            <a:r>
              <a:rPr lang="en-US" dirty="0" smtClean="0"/>
              <a:t>0.4 kV switchboard 2</a:t>
            </a:r>
          </a:p>
          <a:p>
            <a:pPr lvl="2"/>
            <a:r>
              <a:rPr lang="en-US" dirty="0" smtClean="0"/>
              <a:t>Emergency diesel generator 2</a:t>
            </a:r>
          </a:p>
          <a:p>
            <a:pPr lvl="2"/>
            <a:r>
              <a:rPr lang="en-US" dirty="0" smtClean="0"/>
              <a:t>Operation building</a:t>
            </a:r>
          </a:p>
          <a:p>
            <a:pPr lvl="1"/>
            <a:r>
              <a:rPr lang="en-US" dirty="0" smtClean="0"/>
              <a:t>Relocation of IT-Container to the Operation Building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 </a:t>
            </a:r>
          </a:p>
          <a:p>
            <a:pPr lvl="1"/>
            <a:endParaRPr lang="en-US" sz="2000" dirty="0" smtClean="0">
              <a:solidFill>
                <a:srgbClr val="005AAF"/>
              </a:solidFill>
              <a:ea typeface="+mn-ea"/>
              <a:cs typeface="+mn-cs"/>
            </a:endParaRPr>
          </a:p>
          <a:p>
            <a:pPr lvl="1"/>
            <a:endParaRPr lang="en-US" dirty="0"/>
          </a:p>
        </p:txBody>
      </p:sp>
      <p:sp>
        <p:nvSpPr>
          <p:cNvPr id="39" name="Fußzeilenplatzhalter 38"/>
          <p:cNvSpPr>
            <a:spLocks noGrp="1"/>
          </p:cNvSpPr>
          <p:nvPr>
            <p:ph type="ftr" sz="quarter" idx="10"/>
          </p:nvPr>
        </p:nvSpPr>
        <p:spPr>
          <a:xfrm>
            <a:off x="63500" y="6540500"/>
            <a:ext cx="2540000" cy="254000"/>
          </a:xfrm>
        </p:spPr>
        <p:txBody>
          <a:bodyPr/>
          <a:lstStyle/>
          <a:p>
            <a:r>
              <a:rPr lang="en-US" smtClean="0"/>
              <a:t>8545P01/FICHT-19426108-v1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 Supply Concept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Investigated variants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Variant 1 with single feeders</a:t>
            </a:r>
          </a:p>
          <a:p>
            <a:pPr lvl="3">
              <a:buNone/>
            </a:pPr>
            <a:endParaRPr lang="de-DE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 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9" name="Fußzeilenplatzhalter 38"/>
          <p:cNvSpPr>
            <a:spLocks noGrp="1"/>
          </p:cNvSpPr>
          <p:nvPr>
            <p:ph type="ftr" sz="quarter" idx="10"/>
          </p:nvPr>
        </p:nvSpPr>
        <p:spPr>
          <a:xfrm>
            <a:off x="63500" y="6540500"/>
            <a:ext cx="2540000" cy="254000"/>
          </a:xfrm>
        </p:spPr>
        <p:txBody>
          <a:bodyPr/>
          <a:lstStyle/>
          <a:p>
            <a:r>
              <a:rPr lang="en-US" smtClean="0"/>
              <a:t>8545P01/FICHT-19426108-v1</a:t>
            </a:r>
            <a:endParaRPr lang="en-US" dirty="0"/>
          </a:p>
        </p:txBody>
      </p:sp>
      <p:sp>
        <p:nvSpPr>
          <p:cNvPr id="20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C2AFB9-5FD5-4420-B2FE-9808E6D7DAA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Grafik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528" y="1988840"/>
            <a:ext cx="772797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0592" y="5301208"/>
            <a:ext cx="157416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 Supply Concept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Investigated variants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Variant 2 with double feeders</a:t>
            </a:r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 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9" name="Fußzeilenplatzhalter 38"/>
          <p:cNvSpPr>
            <a:spLocks noGrp="1"/>
          </p:cNvSpPr>
          <p:nvPr>
            <p:ph type="ftr" sz="quarter" idx="10"/>
          </p:nvPr>
        </p:nvSpPr>
        <p:spPr>
          <a:xfrm>
            <a:off x="63500" y="6540500"/>
            <a:ext cx="2540000" cy="254000"/>
          </a:xfrm>
        </p:spPr>
        <p:txBody>
          <a:bodyPr/>
          <a:lstStyle/>
          <a:p>
            <a:r>
              <a:rPr lang="en-US" smtClean="0"/>
              <a:t>8545P01/FICHT-19426108-v1</a:t>
            </a:r>
            <a:endParaRPr lang="en-US" dirty="0"/>
          </a:p>
        </p:txBody>
      </p:sp>
      <p:sp>
        <p:nvSpPr>
          <p:cNvPr id="20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C2AFB9-5FD5-4420-B2FE-9808E6D7DAA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Grafik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576" y="1916832"/>
            <a:ext cx="66547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4648" y="5517232"/>
            <a:ext cx="157416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 Supply Concept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Investigated variants</a:t>
            </a:r>
          </a:p>
          <a:p>
            <a:pPr marL="531813" lvl="2" indent="-342900">
              <a:buFont typeface="Wingdings" pitchFamily="2" charset="2"/>
              <a:buChar char="Ø"/>
            </a:pPr>
            <a:r>
              <a:rPr lang="en-US" dirty="0" smtClean="0"/>
              <a:t>Variant 3 with double feeders and no LV interconnection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 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9" name="Fußzeilenplatzhalter 38"/>
          <p:cNvSpPr>
            <a:spLocks noGrp="1"/>
          </p:cNvSpPr>
          <p:nvPr>
            <p:ph type="ftr" sz="quarter" idx="10"/>
          </p:nvPr>
        </p:nvSpPr>
        <p:spPr>
          <a:xfrm>
            <a:off x="63500" y="6540500"/>
            <a:ext cx="2540000" cy="254000"/>
          </a:xfrm>
        </p:spPr>
        <p:txBody>
          <a:bodyPr/>
          <a:lstStyle/>
          <a:p>
            <a:r>
              <a:rPr lang="en-US" smtClean="0"/>
              <a:t>8545P01/FICHT-19426108-v1</a:t>
            </a:r>
            <a:endParaRPr lang="en-US" dirty="0"/>
          </a:p>
        </p:txBody>
      </p:sp>
      <p:sp>
        <p:nvSpPr>
          <p:cNvPr id="20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C2AFB9-5FD5-4420-B2FE-9808E6D7DAA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Grafik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552" y="1988840"/>
            <a:ext cx="338437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6976" y="1844824"/>
            <a:ext cx="410445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3320" y="5589240"/>
            <a:ext cx="17240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 Supply Concept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Investigated variants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Variant 4 with single feeders and no LV interconnection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 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9" name="Fußzeilenplatzhalter 38"/>
          <p:cNvSpPr>
            <a:spLocks noGrp="1"/>
          </p:cNvSpPr>
          <p:nvPr>
            <p:ph type="ftr" sz="quarter" idx="10"/>
          </p:nvPr>
        </p:nvSpPr>
        <p:spPr>
          <a:xfrm>
            <a:off x="63500" y="6540500"/>
            <a:ext cx="2540000" cy="254000"/>
          </a:xfrm>
        </p:spPr>
        <p:txBody>
          <a:bodyPr/>
          <a:lstStyle/>
          <a:p>
            <a:r>
              <a:rPr lang="en-US" smtClean="0"/>
              <a:t>8545P01/FICHT-19426108-v1</a:t>
            </a:r>
            <a:endParaRPr lang="en-US" dirty="0"/>
          </a:p>
        </p:txBody>
      </p:sp>
      <p:sp>
        <p:nvSpPr>
          <p:cNvPr id="20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C2AFB9-5FD5-4420-B2FE-9808E6D7DAA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Grafik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544" y="1916832"/>
            <a:ext cx="8026739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5288" y="5589240"/>
            <a:ext cx="172529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 Supply Concept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Concept Evaluation</a:t>
            </a:r>
          </a:p>
          <a:p>
            <a:pPr lvl="2">
              <a:buNone/>
            </a:pPr>
            <a:r>
              <a:rPr lang="en-US" dirty="0" smtClean="0"/>
              <a:t>Voltage profile</a:t>
            </a:r>
          </a:p>
          <a:p>
            <a:pPr lvl="2"/>
            <a:r>
              <a:rPr lang="en-US" dirty="0" smtClean="0"/>
              <a:t>Load flow calculations show that the cable sizing in all variants fulfills the requirements</a:t>
            </a:r>
          </a:p>
          <a:p>
            <a:pPr lvl="3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Power quality</a:t>
            </a:r>
          </a:p>
          <a:p>
            <a:pPr lvl="2"/>
            <a:r>
              <a:rPr lang="en-US" dirty="0" smtClean="0"/>
              <a:t>Power quality is independent from public grid As all essential equipment is fed via frequency converter (UPS)</a:t>
            </a:r>
          </a:p>
          <a:p>
            <a:pPr lvl="2">
              <a:buNone/>
            </a:pPr>
            <a:r>
              <a:rPr lang="en-US" dirty="0" smtClean="0"/>
              <a:t>Reliability</a:t>
            </a:r>
          </a:p>
          <a:p>
            <a:pPr lvl="2"/>
            <a:r>
              <a:rPr lang="en-US" dirty="0" smtClean="0"/>
              <a:t>Substations and cable cabinets</a:t>
            </a:r>
          </a:p>
          <a:p>
            <a:pPr lvl="3">
              <a:buNone/>
            </a:pPr>
            <a:r>
              <a:rPr lang="en-US" dirty="0" smtClean="0"/>
              <a:t>Statistically one outage within 50 years</a:t>
            </a:r>
          </a:p>
          <a:p>
            <a:pPr lvl="2"/>
            <a:r>
              <a:rPr lang="en-US" dirty="0" smtClean="0"/>
              <a:t>Cables</a:t>
            </a:r>
          </a:p>
          <a:p>
            <a:pPr lvl="3">
              <a:buNone/>
            </a:pPr>
            <a:r>
              <a:rPr lang="en-US" dirty="0" smtClean="0"/>
              <a:t>Variant 1 and 4</a:t>
            </a:r>
          </a:p>
          <a:p>
            <a:pPr lvl="4"/>
            <a:r>
              <a:rPr lang="en-US" dirty="0" smtClean="0"/>
              <a:t>One failure of a single cable within 2.5 years</a:t>
            </a:r>
          </a:p>
          <a:p>
            <a:pPr lvl="3">
              <a:buNone/>
            </a:pPr>
            <a:r>
              <a:rPr lang="en-US" dirty="0" smtClean="0"/>
              <a:t>Variant 2 and 3</a:t>
            </a:r>
          </a:p>
          <a:p>
            <a:pPr lvl="4"/>
            <a:r>
              <a:rPr lang="en-US" dirty="0" smtClean="0"/>
              <a:t>One outage of a single cable within 1 year</a:t>
            </a:r>
          </a:p>
          <a:p>
            <a:pPr lvl="3">
              <a:buNone/>
            </a:pPr>
            <a:r>
              <a:rPr lang="en-US" dirty="0" smtClean="0"/>
              <a:t>Outage of one cable will cause no damage to the telescope equipment</a:t>
            </a:r>
            <a:endParaRPr lang="de-DE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 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9" name="Fußzeilenplatzhalter 38"/>
          <p:cNvSpPr>
            <a:spLocks noGrp="1"/>
          </p:cNvSpPr>
          <p:nvPr>
            <p:ph type="ftr" sz="quarter" idx="10"/>
          </p:nvPr>
        </p:nvSpPr>
        <p:spPr>
          <a:xfrm>
            <a:off x="63500" y="6540500"/>
            <a:ext cx="2540000" cy="254000"/>
          </a:xfrm>
        </p:spPr>
        <p:txBody>
          <a:bodyPr/>
          <a:lstStyle/>
          <a:p>
            <a:r>
              <a:rPr lang="en-US" smtClean="0"/>
              <a:t>8545P01/FICHT-19426108-v1</a:t>
            </a:r>
            <a:endParaRPr lang="en-US" dirty="0"/>
          </a:p>
        </p:txBody>
      </p:sp>
      <p:sp>
        <p:nvSpPr>
          <p:cNvPr id="20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C2AFB9-5FD5-4420-B2FE-9808E6D7DAA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Power Distribution Concept CTA North Array</a:t>
            </a:r>
            <a:endParaRPr lang="en-US" dirty="0"/>
          </a:p>
        </p:txBody>
      </p:sp>
      <p:graphicFrame>
        <p:nvGraphicFramePr>
          <p:cNvPr id="12455" name="Group 167"/>
          <p:cNvGraphicFramePr>
            <a:graphicFrameLocks noGrp="1"/>
          </p:cNvGraphicFramePr>
          <p:nvPr>
            <p:ph idx="1"/>
          </p:nvPr>
        </p:nvGraphicFramePr>
        <p:xfrm>
          <a:off x="493394" y="4869180"/>
          <a:ext cx="8420101" cy="1081089"/>
        </p:xfrm>
        <a:graphic>
          <a:graphicData uri="http://schemas.openxmlformats.org/drawingml/2006/table">
            <a:tbl>
              <a:tblPr/>
              <a:tblGrid>
                <a:gridCol w="5656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93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92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70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54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Rev. No.</a:t>
                      </a:r>
                    </a:p>
                  </a:txBody>
                  <a:tcPr marL="70759" marR="3538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Rev-date</a:t>
                      </a:r>
                    </a:p>
                  </a:txBody>
                  <a:tcPr marL="70759" marR="3538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Contents / amendments</a:t>
                      </a:r>
                    </a:p>
                  </a:txBody>
                  <a:tcPr marL="70759" marR="3538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Prepared / revised</a:t>
                      </a:r>
                    </a:p>
                  </a:txBody>
                  <a:tcPr marL="70759" marR="3538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Checked /released</a:t>
                      </a:r>
                    </a:p>
                  </a:txBody>
                  <a:tcPr marL="70759" marR="3538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70759" marR="3538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20.02.2018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59" marR="3538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First Issue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59" marR="3538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Engelmann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59" marR="3538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Bußmann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59" marR="3538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70759" marR="3538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59" marR="3538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59" marR="3538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59" marR="3538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59" marR="3538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70759" marR="3538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59" marR="3538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59" marR="3538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59" marR="3538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759" marR="3538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noProof="0">
                        <a:ln>
                          <a:noFill/>
                        </a:ln>
                        <a:solidFill>
                          <a:srgbClr val="005AAF"/>
                        </a:solidFill>
                        <a:effectLst/>
                        <a:latin typeface="Arial" charset="0"/>
                      </a:endParaRPr>
                    </a:p>
                  </a:txBody>
                  <a:tcPr marL="70759" marR="3538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noProof="0">
                        <a:ln>
                          <a:noFill/>
                        </a:ln>
                        <a:solidFill>
                          <a:srgbClr val="005AAF"/>
                        </a:solidFill>
                        <a:effectLst/>
                        <a:latin typeface="Arial" charset="0"/>
                      </a:endParaRPr>
                    </a:p>
                  </a:txBody>
                  <a:tcPr marL="70759" marR="3538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noProof="0">
                        <a:ln>
                          <a:noFill/>
                        </a:ln>
                        <a:solidFill>
                          <a:srgbClr val="005AAF"/>
                        </a:solidFill>
                        <a:effectLst/>
                        <a:latin typeface="Arial" charset="0"/>
                      </a:endParaRPr>
                    </a:p>
                  </a:txBody>
                  <a:tcPr marL="70759" marR="3538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noProof="0">
                        <a:ln>
                          <a:noFill/>
                        </a:ln>
                        <a:solidFill>
                          <a:srgbClr val="005AAF"/>
                        </a:solidFill>
                        <a:effectLst/>
                        <a:latin typeface="Arial" charset="0"/>
                      </a:endParaRPr>
                    </a:p>
                  </a:txBody>
                  <a:tcPr marL="70759" marR="3538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5AAF"/>
                        </a:solidFill>
                        <a:effectLst/>
                        <a:latin typeface="Arial" charset="0"/>
                      </a:endParaRPr>
                    </a:p>
                  </a:txBody>
                  <a:tcPr marL="70759" marR="3538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63500" y="6540500"/>
            <a:ext cx="2540000" cy="254000"/>
          </a:xfrm>
        </p:spPr>
        <p:txBody>
          <a:bodyPr/>
          <a:lstStyle/>
          <a:p>
            <a:r>
              <a:rPr lang="en-US" smtClean="0"/>
              <a:t>8545P01/FICHT-19426108-v1</a:t>
            </a:r>
            <a:endParaRPr lang="en-US" dirty="0"/>
          </a:p>
        </p:txBody>
      </p:sp>
      <p:sp>
        <p:nvSpPr>
          <p:cNvPr id="43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7E902-9F96-4343-A71E-3FA7B0414A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15924" y="2492375"/>
            <a:ext cx="4753100" cy="206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90000" bIns="10800"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  <a:tabLst>
                <a:tab pos="1701800" algn="l"/>
              </a:tabLst>
            </a:pPr>
            <a:r>
              <a:rPr lang="en-US" sz="1400" dirty="0" err="1"/>
              <a:t>Sarweystrasse</a:t>
            </a:r>
            <a:r>
              <a:rPr lang="en-US" sz="1400" dirty="0"/>
              <a:t> 3    	70191 Stuttgart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tabLst>
                <a:tab pos="1701800" algn="l"/>
              </a:tabLst>
            </a:pPr>
            <a:r>
              <a:rPr lang="en-US" sz="1400" dirty="0" err="1"/>
              <a:t>P.O.Box</a:t>
            </a:r>
            <a:r>
              <a:rPr lang="en-US" sz="1400" dirty="0"/>
              <a:t> 10 14 54	70013 Stuttgart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tabLst>
                <a:tab pos="1701800" algn="l"/>
              </a:tabLst>
            </a:pPr>
            <a:r>
              <a:rPr lang="en-US" sz="1400" dirty="0"/>
              <a:t>Phone:	</a:t>
            </a:r>
            <a:r>
              <a:rPr lang="en-US" sz="1400" dirty="0" smtClean="0"/>
              <a:t>+49 (0) 711 </a:t>
            </a:r>
            <a:r>
              <a:rPr lang="en-US" sz="1400" dirty="0"/>
              <a:t>8995-0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tabLst>
                <a:tab pos="1701800" algn="l"/>
              </a:tabLst>
            </a:pPr>
            <a:r>
              <a:rPr lang="en-US" sz="1400" dirty="0"/>
              <a:t>Fax:	</a:t>
            </a:r>
            <a:r>
              <a:rPr lang="en-US" sz="1400" dirty="0" smtClean="0"/>
              <a:t>+49 (0) 711 </a:t>
            </a:r>
            <a:r>
              <a:rPr lang="en-US" sz="1400" dirty="0"/>
              <a:t>8995-459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tabLst>
                <a:tab pos="1701800" algn="l"/>
              </a:tabLst>
            </a:pPr>
            <a:r>
              <a:rPr lang="en-US" sz="1400" dirty="0">
                <a:hlinkClick r:id="rId2"/>
              </a:rPr>
              <a:t>www.fichtner.de</a:t>
            </a:r>
            <a:endParaRPr lang="en-US" sz="1400" dirty="0"/>
          </a:p>
          <a:p>
            <a:pPr algn="l">
              <a:lnSpc>
                <a:spcPct val="50000"/>
              </a:lnSpc>
              <a:spcBef>
                <a:spcPct val="50000"/>
              </a:spcBef>
              <a:tabLst>
                <a:tab pos="1701800" algn="l"/>
              </a:tabLst>
            </a:pPr>
            <a:endParaRPr lang="en-US" sz="1400" dirty="0"/>
          </a:p>
          <a:p>
            <a:pPr algn="l">
              <a:lnSpc>
                <a:spcPct val="50000"/>
              </a:lnSpc>
              <a:spcBef>
                <a:spcPct val="50000"/>
              </a:spcBef>
              <a:tabLst>
                <a:tab pos="1701800" algn="l"/>
              </a:tabLst>
            </a:pPr>
            <a:r>
              <a:rPr lang="en-US" sz="1400" b="1" dirty="0"/>
              <a:t>Please contact:	</a:t>
            </a:r>
            <a:r>
              <a:rPr lang="en-US" sz="1400" b="1" dirty="0" smtClean="0"/>
              <a:t>Manfred Engelmann</a:t>
            </a:r>
            <a:endParaRPr lang="en-US" sz="1400" b="1" dirty="0"/>
          </a:p>
          <a:p>
            <a:pPr algn="l">
              <a:lnSpc>
                <a:spcPct val="50000"/>
              </a:lnSpc>
              <a:spcBef>
                <a:spcPct val="50000"/>
              </a:spcBef>
              <a:tabLst>
                <a:tab pos="1701800" algn="l"/>
              </a:tabLst>
            </a:pPr>
            <a:r>
              <a:rPr lang="en-US" sz="1400" b="1" dirty="0"/>
              <a:t>Extension:	</a:t>
            </a:r>
            <a:r>
              <a:rPr lang="en-US" sz="1400" b="1" dirty="0" smtClean="0"/>
              <a:t>519</a:t>
            </a:r>
            <a:endParaRPr lang="en-US" sz="1400" b="1" dirty="0"/>
          </a:p>
          <a:p>
            <a:pPr algn="l">
              <a:lnSpc>
                <a:spcPct val="50000"/>
              </a:lnSpc>
              <a:spcBef>
                <a:spcPct val="50000"/>
              </a:spcBef>
              <a:tabLst>
                <a:tab pos="1701800" algn="l"/>
              </a:tabLst>
            </a:pPr>
            <a:r>
              <a:rPr lang="en-US" sz="1400" b="1" dirty="0"/>
              <a:t>E-mail:	</a:t>
            </a:r>
            <a:r>
              <a:rPr lang="en-US" sz="1400" b="1" dirty="0" smtClean="0">
                <a:hlinkClick r:id="rId3"/>
              </a:rPr>
              <a:t>Manfred.Engelmann@fichtner.de</a:t>
            </a:r>
            <a:r>
              <a:rPr lang="en-US" sz="1400" b="1" dirty="0" smtClean="0"/>
              <a:t>	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Cabling Concept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dirty="0" smtClean="0">
                <a:solidFill>
                  <a:srgbClr val="005AAF"/>
                </a:solidFill>
                <a:ea typeface="+mn-ea"/>
                <a:cs typeface="+mn-cs"/>
              </a:rPr>
              <a:t>General</a:t>
            </a:r>
          </a:p>
          <a:p>
            <a:pPr lvl="2"/>
            <a:r>
              <a:rPr lang="en-US" dirty="0" smtClean="0"/>
              <a:t>Each telescope needs a dedicated fiber optic cable with 24 fibres </a:t>
            </a:r>
          </a:p>
          <a:p>
            <a:pPr lvl="2"/>
            <a:r>
              <a:rPr lang="en-US" dirty="0" smtClean="0"/>
              <a:t>Minimized splice points</a:t>
            </a:r>
          </a:p>
          <a:p>
            <a:pPr lvl="1"/>
            <a:endParaRPr lang="en-US" dirty="0" smtClean="0">
              <a:solidFill>
                <a:srgbClr val="005AAF"/>
              </a:solidFill>
            </a:endParaRPr>
          </a:p>
          <a:p>
            <a:pPr lvl="1"/>
            <a:r>
              <a:rPr lang="en-US" dirty="0" smtClean="0">
                <a:solidFill>
                  <a:srgbClr val="005AAF"/>
                </a:solidFill>
              </a:rPr>
              <a:t>Expansion Stage 1</a:t>
            </a:r>
          </a:p>
          <a:p>
            <a:pPr lvl="2"/>
            <a:r>
              <a:rPr lang="en-US" dirty="0" smtClean="0"/>
              <a:t>LST1 to LST4 and MST3 directly connected to the IT-Container near LST1</a:t>
            </a:r>
          </a:p>
          <a:p>
            <a:pPr lvl="1"/>
            <a:endParaRPr lang="en-US" dirty="0" smtClean="0">
              <a:solidFill>
                <a:srgbClr val="005AAF"/>
              </a:solidFill>
            </a:endParaRPr>
          </a:p>
          <a:p>
            <a:pPr lvl="1"/>
            <a:r>
              <a:rPr lang="en-US" dirty="0" smtClean="0">
                <a:solidFill>
                  <a:srgbClr val="005AAF"/>
                </a:solidFill>
              </a:rPr>
              <a:t>Expansion Stage 2</a:t>
            </a:r>
          </a:p>
          <a:p>
            <a:pPr lvl="2"/>
            <a:r>
              <a:rPr lang="en-US" dirty="0" smtClean="0"/>
              <a:t>All cables from Expansion Stage 1 extended via splice box to the Operation Building </a:t>
            </a:r>
          </a:p>
          <a:p>
            <a:pPr lvl="2"/>
            <a:r>
              <a:rPr lang="en-US" dirty="0" smtClean="0"/>
              <a:t>All other MSTs connected by dedicated cable to the Operation Building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>
              <a:solidFill>
                <a:srgbClr val="005AAF"/>
              </a:solidFill>
            </a:endParaRP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 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9" name="Fußzeilenplatzhalter 38"/>
          <p:cNvSpPr>
            <a:spLocks noGrp="1"/>
          </p:cNvSpPr>
          <p:nvPr>
            <p:ph type="ftr" sz="quarter" idx="10"/>
          </p:nvPr>
        </p:nvSpPr>
        <p:spPr>
          <a:xfrm>
            <a:off x="63500" y="6540500"/>
            <a:ext cx="2540000" cy="254000"/>
          </a:xfrm>
        </p:spPr>
        <p:txBody>
          <a:bodyPr/>
          <a:lstStyle/>
          <a:p>
            <a:r>
              <a:rPr lang="en-US" smtClean="0"/>
              <a:t>8545P01/FICHT-19426108-v1</a:t>
            </a:r>
            <a:endParaRPr lang="en-US" dirty="0"/>
          </a:p>
        </p:txBody>
      </p:sp>
      <p:sp>
        <p:nvSpPr>
          <p:cNvPr id="20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C2AFB9-5FD5-4420-B2FE-9808E6D7DAA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and Data Cable Routing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>
              <a:solidFill>
                <a:srgbClr val="005AAF"/>
              </a:solidFill>
            </a:endParaRP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 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9" name="Fußzeilenplatzhalter 38"/>
          <p:cNvSpPr>
            <a:spLocks noGrp="1"/>
          </p:cNvSpPr>
          <p:nvPr>
            <p:ph type="ftr" sz="quarter" idx="10"/>
          </p:nvPr>
        </p:nvSpPr>
        <p:spPr>
          <a:xfrm>
            <a:off x="63500" y="6540500"/>
            <a:ext cx="2540000" cy="254000"/>
          </a:xfrm>
        </p:spPr>
        <p:txBody>
          <a:bodyPr/>
          <a:lstStyle/>
          <a:p>
            <a:r>
              <a:rPr lang="en-US" smtClean="0"/>
              <a:t>8545P01/FICHT-19426108-v1</a:t>
            </a:r>
            <a:endParaRPr lang="en-US" dirty="0"/>
          </a:p>
        </p:txBody>
      </p:sp>
      <p:sp>
        <p:nvSpPr>
          <p:cNvPr id="20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C2AFB9-5FD5-4420-B2FE-9808E6D7DAA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388" r="22697" b="24755"/>
          <a:stretch>
            <a:fillRect/>
          </a:stretch>
        </p:blipFill>
        <p:spPr bwMode="auto">
          <a:xfrm>
            <a:off x="1187446" y="1268759"/>
            <a:ext cx="6717882" cy="519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Concept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>
              <a:solidFill>
                <a:srgbClr val="005AAF"/>
              </a:solidFill>
            </a:endParaRP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 </a:t>
            </a:r>
          </a:p>
          <a:p>
            <a:pPr marL="758825" lvl="2" indent="-342900">
              <a:buNone/>
            </a:pPr>
            <a:r>
              <a:rPr lang="en-US" dirty="0" smtClean="0"/>
              <a:t>Variant 2 and 3 with central UPS</a:t>
            </a:r>
          </a:p>
          <a:p>
            <a:pPr marL="874713" lvl="3" indent="-228600">
              <a:spcBef>
                <a:spcPct val="20000"/>
              </a:spcBef>
              <a:buFont typeface="Wingdings" pitchFamily="2" charset="2"/>
              <a:buChar char="l"/>
            </a:pPr>
            <a:r>
              <a:rPr lang="en-US" sz="1800" kern="1200" dirty="0" smtClean="0">
                <a:ea typeface="+mn-ea"/>
                <a:cs typeface="+mn-cs"/>
              </a:rPr>
              <a:t>Short circuit current behind UPS limited</a:t>
            </a:r>
          </a:p>
          <a:p>
            <a:pPr marL="874713" lvl="3" indent="-228600">
              <a:spcBef>
                <a:spcPct val="20000"/>
              </a:spcBef>
              <a:buFont typeface="Wingdings" pitchFamily="2" charset="2"/>
              <a:buChar char="l"/>
            </a:pPr>
            <a:r>
              <a:rPr lang="en-US" sz="1800" kern="1200" dirty="0" smtClean="0">
                <a:ea typeface="+mn-ea"/>
                <a:cs typeface="+mn-cs"/>
              </a:rPr>
              <a:t>2 to 8 times rated current of UPS</a:t>
            </a:r>
          </a:p>
          <a:p>
            <a:pPr marL="960512" lvl="3" indent="-342900">
              <a:buNone/>
            </a:pPr>
            <a:endParaRPr lang="en-US" dirty="0" smtClean="0"/>
          </a:p>
        </p:txBody>
      </p:sp>
      <p:sp>
        <p:nvSpPr>
          <p:cNvPr id="39" name="Fußzeilenplatzhalter 38"/>
          <p:cNvSpPr>
            <a:spLocks noGrp="1"/>
          </p:cNvSpPr>
          <p:nvPr>
            <p:ph type="ftr" sz="quarter" idx="10"/>
          </p:nvPr>
        </p:nvSpPr>
        <p:spPr>
          <a:xfrm>
            <a:off x="63500" y="6540500"/>
            <a:ext cx="2540000" cy="254000"/>
          </a:xfrm>
        </p:spPr>
        <p:txBody>
          <a:bodyPr/>
          <a:lstStyle/>
          <a:p>
            <a:r>
              <a:rPr lang="en-US" smtClean="0"/>
              <a:t>8545P01/FICHT-19426108-v1</a:t>
            </a:r>
            <a:endParaRPr lang="en-US" dirty="0"/>
          </a:p>
        </p:txBody>
      </p:sp>
      <p:sp>
        <p:nvSpPr>
          <p:cNvPr id="20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C2AFB9-5FD5-4420-B2FE-9808E6D7DAA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47700" y="1295400"/>
            <a:ext cx="84201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indent="-1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5AA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Short circuit currents</a:t>
            </a:r>
          </a:p>
          <a:p>
            <a:pPr marL="0" marR="0" lvl="1" indent="-1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5AAF"/>
              </a:solidFill>
              <a:effectLst/>
              <a:uLnTx/>
              <a:uFillTx/>
              <a:latin typeface="+mn-lt"/>
            </a:endParaRPr>
          </a:p>
          <a:p>
            <a:pPr marL="417513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417513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417513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417513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1" indent="-1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1" indent="-1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1" indent="-1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 </a:t>
            </a:r>
          </a:p>
          <a:p>
            <a:pPr marL="0" marR="0" lvl="1" indent="-1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1" indent="-1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776536" y="1772816"/>
          <a:ext cx="589428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3888"/>
                <a:gridCol w="900100"/>
                <a:gridCol w="900100"/>
                <a:gridCol w="900100"/>
                <a:gridCol w="9001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Ik“max</a:t>
                      </a:r>
                      <a:r>
                        <a:rPr lang="de-DE" dirty="0" smtClean="0"/>
                        <a:t> (</a:t>
                      </a:r>
                      <a:r>
                        <a:rPr lang="de-DE" dirty="0" err="1" smtClean="0"/>
                        <a:t>kA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LV </a:t>
                      </a:r>
                      <a:r>
                        <a:rPr lang="de-DE" dirty="0" err="1" smtClean="0"/>
                        <a:t>substation</a:t>
                      </a:r>
                      <a:endParaRPr lang="de-D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31.7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31.7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25.5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25.5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Operation </a:t>
                      </a:r>
                      <a:r>
                        <a:rPr lang="de-DE" dirty="0" err="1" smtClean="0"/>
                        <a:t>Building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27.3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27.3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22.6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22.6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MST 15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19.0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19.0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17.8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17.8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776536" y="3717032"/>
          <a:ext cx="589428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3888"/>
                <a:gridCol w="900100"/>
                <a:gridCol w="900100"/>
                <a:gridCol w="900100"/>
                <a:gridCol w="9001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Ik“min</a:t>
                      </a:r>
                      <a:r>
                        <a:rPr lang="de-DE" dirty="0" smtClean="0"/>
                        <a:t> (</a:t>
                      </a:r>
                      <a:r>
                        <a:rPr lang="de-DE" dirty="0" err="1" smtClean="0"/>
                        <a:t>kA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MST 9</a:t>
                      </a:r>
                      <a:endParaRPr lang="de-D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1.2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1.2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1.2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1.2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Concept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>
              <a:solidFill>
                <a:srgbClr val="005AAF"/>
              </a:solidFill>
            </a:endParaRP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4"/>
            <a:r>
              <a:rPr lang="en-US" dirty="0" smtClean="0"/>
              <a:t>All 0.4 kV feeders with RCDs of 500 mA or less</a:t>
            </a:r>
          </a:p>
          <a:p>
            <a:pPr lvl="4"/>
            <a:r>
              <a:rPr lang="en-US" dirty="0" smtClean="0"/>
              <a:t>All 20 kV and 0.4 kV incoming cables with appropriate surge devices 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005AAF"/>
                </a:solidFill>
              </a:rPr>
              <a:t>Earthing considerations</a:t>
            </a:r>
          </a:p>
          <a:p>
            <a:pPr marL="874713" lvl="3" indent="-228600">
              <a:spcBef>
                <a:spcPct val="20000"/>
              </a:spcBef>
              <a:buFont typeface="Wingdings" pitchFamily="2" charset="2"/>
              <a:buChar char="l"/>
            </a:pPr>
            <a:r>
              <a:rPr lang="en-US" sz="1800" kern="1200" dirty="0" smtClean="0">
                <a:ea typeface="+mn-ea"/>
                <a:cs typeface="+mn-cs"/>
              </a:rPr>
              <a:t>LV network is designed as TT type</a:t>
            </a:r>
          </a:p>
          <a:p>
            <a:pPr marL="874713" lvl="3" indent="-228600">
              <a:spcBef>
                <a:spcPct val="20000"/>
              </a:spcBef>
              <a:buFont typeface="Wingdings" pitchFamily="2" charset="2"/>
              <a:buChar char="l"/>
            </a:pPr>
            <a:r>
              <a:rPr lang="en-US" sz="1800" kern="1200" dirty="0" smtClean="0">
                <a:ea typeface="+mn-ea"/>
                <a:cs typeface="+mn-cs"/>
              </a:rPr>
              <a:t>No special earthing requirements </a:t>
            </a:r>
          </a:p>
          <a:p>
            <a:pPr marL="874713" lvl="3" indent="-228600">
              <a:spcBef>
                <a:spcPct val="20000"/>
              </a:spcBef>
              <a:buFont typeface="Wingdings" pitchFamily="2" charset="2"/>
              <a:buChar char="l"/>
            </a:pPr>
            <a:r>
              <a:rPr lang="en-US" sz="1800" kern="1200" dirty="0" smtClean="0">
                <a:ea typeface="+mn-ea"/>
                <a:cs typeface="+mn-cs"/>
              </a:rPr>
              <a:t>Earthing resistance of 100 Ohm is sufficient </a:t>
            </a:r>
          </a:p>
          <a:p>
            <a:pPr marL="1069113" lvl="4" indent="-228600">
              <a:spcBef>
                <a:spcPct val="20000"/>
              </a:spcBef>
              <a:buNone/>
            </a:pPr>
            <a:r>
              <a:rPr lang="en-US" sz="1800" kern="1200" dirty="0" smtClean="0">
                <a:ea typeface="+mn-ea"/>
                <a:cs typeface="+mn-cs"/>
              </a:rPr>
              <a:t>together with 500 mA RCDs</a:t>
            </a:r>
          </a:p>
          <a:p>
            <a:pPr marL="874713" lvl="3" indent="-228600">
              <a:spcBef>
                <a:spcPct val="20000"/>
              </a:spcBef>
              <a:buFont typeface="Wingdings" pitchFamily="2" charset="2"/>
              <a:buChar char="l"/>
            </a:pPr>
            <a:r>
              <a:rPr lang="en-US" sz="1800" kern="1200" dirty="0" smtClean="0">
                <a:ea typeface="+mn-ea"/>
                <a:cs typeface="+mn-cs"/>
              </a:rPr>
              <a:t>Compensation conductors connecting all foundation </a:t>
            </a:r>
          </a:p>
          <a:p>
            <a:pPr marL="1069113" lvl="4" indent="-228600">
              <a:spcBef>
                <a:spcPct val="20000"/>
              </a:spcBef>
              <a:buNone/>
            </a:pPr>
            <a:r>
              <a:rPr lang="en-US" sz="1800" kern="1200" dirty="0" smtClean="0">
                <a:ea typeface="+mn-ea"/>
                <a:cs typeface="+mn-cs"/>
              </a:rPr>
              <a:t>earth electrodes of the telescopes are recommended</a:t>
            </a:r>
          </a:p>
          <a:p>
            <a:pPr lvl="4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 </a:t>
            </a:r>
          </a:p>
          <a:p>
            <a:pPr marL="960512" lvl="3" indent="-342900">
              <a:buNone/>
            </a:pPr>
            <a:endParaRPr lang="en-US" dirty="0" smtClean="0"/>
          </a:p>
        </p:txBody>
      </p:sp>
      <p:sp>
        <p:nvSpPr>
          <p:cNvPr id="39" name="Fußzeilenplatzhalter 38"/>
          <p:cNvSpPr>
            <a:spLocks noGrp="1"/>
          </p:cNvSpPr>
          <p:nvPr>
            <p:ph type="ftr" sz="quarter" idx="10"/>
          </p:nvPr>
        </p:nvSpPr>
        <p:spPr>
          <a:xfrm>
            <a:off x="63500" y="6540500"/>
            <a:ext cx="2540000" cy="254000"/>
          </a:xfrm>
        </p:spPr>
        <p:txBody>
          <a:bodyPr/>
          <a:lstStyle/>
          <a:p>
            <a:r>
              <a:rPr lang="en-US" smtClean="0"/>
              <a:t>8545P01/FICHT-19426108-v1</a:t>
            </a:r>
            <a:endParaRPr lang="en-US" dirty="0"/>
          </a:p>
        </p:txBody>
      </p:sp>
      <p:sp>
        <p:nvSpPr>
          <p:cNvPr id="20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C2AFB9-5FD5-4420-B2FE-9808E6D7DAA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47700" y="1295400"/>
            <a:ext cx="84201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indent="-1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5AA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Protection devices</a:t>
            </a:r>
          </a:p>
          <a:p>
            <a:pPr marL="457200" lvl="2" indent="-1588" algn="l" eaLnBrk="1" hangingPunct="1">
              <a:spcBef>
                <a:spcPts val="4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Variant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1 and 4</a:t>
            </a:r>
          </a:p>
          <a:p>
            <a:pPr marL="874713" lvl="3" indent="-228600" algn="l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l"/>
            </a:pPr>
            <a:r>
              <a:rPr lang="en-US" sz="1800" dirty="0" smtClean="0">
                <a:latin typeface="+mn-lt"/>
              </a:rPr>
              <a:t>All 0.4 kV feeders with fused load break switches</a:t>
            </a:r>
          </a:p>
          <a:p>
            <a:pPr marL="457200" lvl="2" indent="-1588" algn="l" eaLnBrk="1" hangingPunct="1">
              <a:spcBef>
                <a:spcPts val="4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1800" kern="0" dirty="0" smtClean="0"/>
              <a:t>Variant 2 and 3</a:t>
            </a:r>
          </a:p>
          <a:p>
            <a:pPr marL="874713" lvl="3" indent="-228600" algn="l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l"/>
            </a:pPr>
            <a:r>
              <a:rPr lang="en-US" sz="1800" dirty="0" smtClean="0">
                <a:latin typeface="+mn-lt"/>
              </a:rPr>
              <a:t>All 0.4 kV feeders with MCCBs with adjustable current setting</a:t>
            </a:r>
          </a:p>
          <a:p>
            <a:pPr marL="417513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1" indent="-1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5AAF"/>
              </a:solidFill>
              <a:effectLst/>
              <a:uLnTx/>
              <a:uFillTx/>
              <a:latin typeface="+mn-lt"/>
            </a:endParaRPr>
          </a:p>
          <a:p>
            <a:pPr marL="417513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417513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417513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417513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1" indent="-1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1" indent="-1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1" indent="-1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 </a:t>
            </a:r>
          </a:p>
          <a:p>
            <a:pPr marL="0" marR="0" lvl="1" indent="-1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1" indent="-1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8" name="Grafik 7" descr="TT-earthing_d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7216" y="3789040"/>
            <a:ext cx="2539125" cy="23042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estimation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>
              <a:solidFill>
                <a:srgbClr val="005AAF"/>
              </a:solidFill>
            </a:endParaRP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 </a:t>
            </a:r>
          </a:p>
          <a:p>
            <a:pPr marL="960512" lvl="3" indent="-342900">
              <a:buNone/>
            </a:pPr>
            <a:endParaRPr lang="en-US" dirty="0" smtClean="0"/>
          </a:p>
        </p:txBody>
      </p:sp>
      <p:sp>
        <p:nvSpPr>
          <p:cNvPr id="39" name="Fußzeilenplatzhalter 38"/>
          <p:cNvSpPr>
            <a:spLocks noGrp="1"/>
          </p:cNvSpPr>
          <p:nvPr>
            <p:ph type="ftr" sz="quarter" idx="10"/>
          </p:nvPr>
        </p:nvSpPr>
        <p:spPr>
          <a:xfrm>
            <a:off x="63500" y="6540500"/>
            <a:ext cx="2540000" cy="254000"/>
          </a:xfrm>
        </p:spPr>
        <p:txBody>
          <a:bodyPr/>
          <a:lstStyle/>
          <a:p>
            <a:r>
              <a:rPr lang="en-US" smtClean="0"/>
              <a:t>8545P01/FICHT-19426108-v1</a:t>
            </a:r>
            <a:endParaRPr lang="en-US" dirty="0"/>
          </a:p>
        </p:txBody>
      </p:sp>
      <p:sp>
        <p:nvSpPr>
          <p:cNvPr id="20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C2AFB9-5FD5-4420-B2FE-9808E6D7DAA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47700" y="1295400"/>
            <a:ext cx="84201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indent="-1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5AA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Assumptions</a:t>
            </a:r>
          </a:p>
          <a:p>
            <a:pPr lvl="1" algn="l"/>
            <a:r>
              <a:rPr lang="en-US" sz="1800" dirty="0" smtClean="0"/>
              <a:t>Cost estimation is made for the following main components</a:t>
            </a:r>
            <a:endParaRPr lang="de-DE" sz="1800" dirty="0" smtClean="0"/>
          </a:p>
          <a:p>
            <a:pPr marL="874713" lvl="3" indent="-228600" algn="l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l"/>
            </a:pPr>
            <a:r>
              <a:rPr lang="en-US" sz="1800" dirty="0" smtClean="0">
                <a:latin typeface="+mn-lt"/>
              </a:rPr>
              <a:t>20 kV substations (including transformer)</a:t>
            </a:r>
            <a:endParaRPr lang="de-DE" sz="1800" dirty="0" smtClean="0">
              <a:latin typeface="+mn-lt"/>
            </a:endParaRPr>
          </a:p>
          <a:p>
            <a:pPr marL="874713" lvl="3" indent="-228600" algn="l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l"/>
            </a:pPr>
            <a:r>
              <a:rPr lang="en-US" sz="1800" dirty="0" smtClean="0">
                <a:latin typeface="+mn-lt"/>
              </a:rPr>
              <a:t>0.4 kV substations (incl. cable cabinets and diesel generator)</a:t>
            </a:r>
            <a:endParaRPr lang="de-DE" sz="1800" dirty="0" smtClean="0">
              <a:latin typeface="+mn-lt"/>
            </a:endParaRPr>
          </a:p>
          <a:p>
            <a:pPr marL="874713" lvl="3" indent="-228600" algn="l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l"/>
            </a:pPr>
            <a:r>
              <a:rPr lang="en-US" sz="1800" dirty="0" smtClean="0">
                <a:latin typeface="+mn-lt"/>
              </a:rPr>
              <a:t>power cabling</a:t>
            </a:r>
            <a:endParaRPr lang="de-DE" sz="1800" dirty="0" smtClean="0">
              <a:latin typeface="+mn-lt"/>
            </a:endParaRPr>
          </a:p>
          <a:p>
            <a:pPr marL="874713" lvl="3" indent="-228600" algn="l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l"/>
            </a:pPr>
            <a:r>
              <a:rPr lang="en-US" sz="1800" dirty="0" smtClean="0">
                <a:latin typeface="+mn-lt"/>
              </a:rPr>
              <a:t>data cabling</a:t>
            </a:r>
            <a:endParaRPr lang="de-DE" sz="1800" dirty="0" smtClean="0">
              <a:latin typeface="+mn-lt"/>
            </a:endParaRPr>
          </a:p>
          <a:p>
            <a:pPr marL="874713" lvl="3" indent="-228600" algn="l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l"/>
            </a:pPr>
            <a:r>
              <a:rPr lang="en-US" sz="1800" dirty="0" smtClean="0">
                <a:latin typeface="+mn-lt"/>
              </a:rPr>
              <a:t>UPS systems</a:t>
            </a:r>
          </a:p>
          <a:p>
            <a:pPr marL="874713" lvl="3" indent="-228600" algn="l" eaLnBrk="1" hangingPunct="1">
              <a:spcBef>
                <a:spcPct val="20000"/>
              </a:spcBef>
              <a:buClr>
                <a:schemeClr val="bg2"/>
              </a:buClr>
            </a:pPr>
            <a:endParaRPr lang="en-US" sz="1800" dirty="0" smtClean="0">
              <a:latin typeface="+mn-lt"/>
            </a:endParaRPr>
          </a:p>
          <a:p>
            <a:pPr lvl="1" indent="-228600" algn="l">
              <a:buClr>
                <a:schemeClr val="bg2"/>
              </a:buClr>
            </a:pPr>
            <a:r>
              <a:rPr lang="en-US" sz="1800" dirty="0" smtClean="0"/>
              <a:t>Sources</a:t>
            </a:r>
          </a:p>
          <a:p>
            <a:pPr marL="874713" lvl="3" indent="-228600" algn="l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l"/>
            </a:pPr>
            <a:r>
              <a:rPr lang="en-US" sz="1800" dirty="0" smtClean="0">
                <a:latin typeface="+mn-lt"/>
              </a:rPr>
              <a:t>Budget offers</a:t>
            </a:r>
          </a:p>
          <a:p>
            <a:pPr marL="874713" lvl="3" indent="-228600" algn="l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l"/>
            </a:pPr>
            <a:r>
              <a:rPr lang="en-US" sz="1800" dirty="0" err="1" smtClean="0">
                <a:latin typeface="+mn-lt"/>
              </a:rPr>
              <a:t>Fichtners</a:t>
            </a:r>
            <a:r>
              <a:rPr lang="en-US" sz="1800" dirty="0" smtClean="0">
                <a:latin typeface="+mn-lt"/>
              </a:rPr>
              <a:t> experience</a:t>
            </a:r>
            <a:endParaRPr lang="de-DE" sz="1800" dirty="0" smtClean="0">
              <a:latin typeface="+mn-lt"/>
            </a:endParaRPr>
          </a:p>
          <a:p>
            <a:pPr marL="0" marR="0" lvl="1" indent="-1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5AA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-1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estimation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>
              <a:solidFill>
                <a:srgbClr val="005AAF"/>
              </a:solidFill>
            </a:endParaRP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 </a:t>
            </a:r>
          </a:p>
          <a:p>
            <a:pPr marL="960512" lvl="3" indent="-342900">
              <a:buNone/>
            </a:pPr>
            <a:endParaRPr lang="en-US" dirty="0" smtClean="0"/>
          </a:p>
          <a:p>
            <a:pPr marL="960512" lvl="3" indent="-342900">
              <a:buNone/>
            </a:pPr>
            <a:endParaRPr lang="en-US" dirty="0" smtClean="0"/>
          </a:p>
          <a:p>
            <a:pPr marL="960512" lvl="3" indent="-342900">
              <a:buNone/>
            </a:pPr>
            <a:endParaRPr lang="en-US" dirty="0" smtClean="0"/>
          </a:p>
          <a:p>
            <a:pPr marL="960512" lvl="3" indent="-342900">
              <a:buNone/>
            </a:pPr>
            <a:endParaRPr lang="en-US" dirty="0" smtClean="0"/>
          </a:p>
          <a:p>
            <a:pPr marL="960512" lvl="3" indent="-342900">
              <a:buNone/>
            </a:pPr>
            <a:endParaRPr lang="en-US" dirty="0" smtClean="0"/>
          </a:p>
        </p:txBody>
      </p:sp>
      <p:sp>
        <p:nvSpPr>
          <p:cNvPr id="39" name="Fußzeilenplatzhalter 38"/>
          <p:cNvSpPr>
            <a:spLocks noGrp="1"/>
          </p:cNvSpPr>
          <p:nvPr>
            <p:ph type="ftr" sz="quarter" idx="10"/>
          </p:nvPr>
        </p:nvSpPr>
        <p:spPr>
          <a:xfrm>
            <a:off x="63500" y="6540500"/>
            <a:ext cx="2540000" cy="254000"/>
          </a:xfrm>
        </p:spPr>
        <p:txBody>
          <a:bodyPr/>
          <a:lstStyle/>
          <a:p>
            <a:r>
              <a:rPr lang="en-US" smtClean="0"/>
              <a:t>8545P01/FICHT-19426108-v1</a:t>
            </a:r>
            <a:endParaRPr lang="en-US" dirty="0"/>
          </a:p>
        </p:txBody>
      </p:sp>
      <p:sp>
        <p:nvSpPr>
          <p:cNvPr id="20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C2AFB9-5FD5-4420-B2FE-9808E6D7DAA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47700" y="1295400"/>
            <a:ext cx="84201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indent="-1588" algn="l" eaLnBrk="1" hangingPunct="1">
              <a:spcBef>
                <a:spcPts val="4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5AA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Investment and Maintenance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05AA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5AA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</a:t>
            </a:r>
          </a:p>
          <a:p>
            <a:pPr marL="0" marR="0" lvl="1" indent="-1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8" name="Grafik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576" y="1772816"/>
            <a:ext cx="669674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6576" y="4149080"/>
            <a:ext cx="66967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6577" y="5373216"/>
            <a:ext cx="6696743" cy="72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>
              <a:solidFill>
                <a:srgbClr val="005AAF"/>
              </a:solidFill>
            </a:endParaRP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 </a:t>
            </a:r>
          </a:p>
          <a:p>
            <a:pPr marL="960512" lvl="3" indent="-342900">
              <a:buNone/>
            </a:pPr>
            <a:endParaRPr lang="en-US" dirty="0" smtClean="0"/>
          </a:p>
          <a:p>
            <a:pPr marL="960512" lvl="3" indent="-342900">
              <a:buNone/>
            </a:pPr>
            <a:endParaRPr lang="en-US" dirty="0" smtClean="0"/>
          </a:p>
          <a:p>
            <a:pPr marL="960512" lvl="3" indent="-342900">
              <a:buNone/>
            </a:pPr>
            <a:endParaRPr lang="en-US" dirty="0" smtClean="0"/>
          </a:p>
          <a:p>
            <a:pPr marL="960512" lvl="3" indent="-342900">
              <a:buNone/>
            </a:pPr>
            <a:endParaRPr lang="en-US" dirty="0" smtClean="0"/>
          </a:p>
          <a:p>
            <a:pPr marL="960512" lvl="3" indent="-342900">
              <a:buNone/>
            </a:pPr>
            <a:endParaRPr lang="en-US" dirty="0" smtClean="0"/>
          </a:p>
        </p:txBody>
      </p:sp>
      <p:sp>
        <p:nvSpPr>
          <p:cNvPr id="39" name="Fußzeilenplatzhalter 38"/>
          <p:cNvSpPr>
            <a:spLocks noGrp="1"/>
          </p:cNvSpPr>
          <p:nvPr>
            <p:ph type="ftr" sz="quarter" idx="10"/>
          </p:nvPr>
        </p:nvSpPr>
        <p:spPr>
          <a:xfrm>
            <a:off x="63500" y="6540500"/>
            <a:ext cx="2540000" cy="254000"/>
          </a:xfrm>
        </p:spPr>
        <p:txBody>
          <a:bodyPr/>
          <a:lstStyle/>
          <a:p>
            <a:r>
              <a:rPr lang="en-US" smtClean="0"/>
              <a:t>8545P01/FICHT-19426108-v1</a:t>
            </a:r>
            <a:endParaRPr lang="en-US" dirty="0"/>
          </a:p>
        </p:txBody>
      </p:sp>
      <p:sp>
        <p:nvSpPr>
          <p:cNvPr id="20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C2AFB9-5FD5-4420-B2FE-9808E6D7DAA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47700" y="1295400"/>
            <a:ext cx="8420100" cy="530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indent="-1588" algn="l" eaLnBrk="1" hangingPunct="1">
              <a:spcBef>
                <a:spcPts val="4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AA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Technical Point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5AA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View</a:t>
            </a:r>
          </a:p>
          <a:p>
            <a:pPr marL="457200" lvl="2" indent="-1588" algn="l" eaLnBrk="1" hangingPunct="1">
              <a:spcBef>
                <a:spcPts val="4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1600" dirty="0" smtClean="0"/>
              <a:t>Variant 1 and 4</a:t>
            </a:r>
          </a:p>
          <a:p>
            <a:pPr marL="874713" lvl="3" indent="-228600" algn="l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l"/>
            </a:pPr>
            <a:r>
              <a:rPr lang="en-US" sz="1600" dirty="0" smtClean="0">
                <a:latin typeface="+mn-lt"/>
              </a:rPr>
              <a:t>Standard equipment can be used – higher reliability		</a:t>
            </a:r>
            <a:r>
              <a:rPr lang="en-US" sz="1600" b="1" dirty="0" smtClean="0">
                <a:latin typeface="+mn-lt"/>
              </a:rPr>
              <a:t>+</a:t>
            </a:r>
          </a:p>
          <a:p>
            <a:pPr marL="874713" lvl="3" indent="-228600" algn="l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l"/>
            </a:pPr>
            <a:r>
              <a:rPr lang="en-US" sz="1600" dirty="0" smtClean="0">
                <a:latin typeface="+mn-lt"/>
              </a:rPr>
              <a:t>Safe position of telescopes under all circumstances possible		</a:t>
            </a:r>
            <a:r>
              <a:rPr lang="en-US" sz="1600" b="1" dirty="0" smtClean="0">
                <a:latin typeface="+mn-lt"/>
              </a:rPr>
              <a:t>+</a:t>
            </a:r>
          </a:p>
          <a:p>
            <a:pPr marL="874713" lvl="3" indent="-228600" algn="l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l"/>
            </a:pPr>
            <a:r>
              <a:rPr lang="en-US" sz="1600" dirty="0" smtClean="0">
                <a:latin typeface="+mn-lt"/>
              </a:rPr>
              <a:t>Single telescope out of service after cable failure			</a:t>
            </a:r>
            <a:r>
              <a:rPr lang="en-US" sz="1600" b="1" dirty="0" smtClean="0">
                <a:latin typeface="+mn-lt"/>
              </a:rPr>
              <a:t>o</a:t>
            </a:r>
          </a:p>
          <a:p>
            <a:pPr marL="457200" lvl="2" indent="-1588" algn="l" eaLnBrk="1" hangingPunct="1">
              <a:spcBef>
                <a:spcPts val="4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1600" dirty="0" smtClean="0"/>
              <a:t>Variant 2 and 3</a:t>
            </a:r>
          </a:p>
          <a:p>
            <a:pPr marL="874713" lvl="3" indent="-228600" algn="l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l"/>
            </a:pPr>
            <a:r>
              <a:rPr lang="en-US" sz="1600" dirty="0" smtClean="0"/>
              <a:t>Special equipment (ATS, special tailored UPS, MCCBs) necessary 	</a:t>
            </a:r>
            <a:r>
              <a:rPr lang="en-US" sz="1600" b="1" dirty="0" smtClean="0"/>
              <a:t>o</a:t>
            </a:r>
          </a:p>
          <a:p>
            <a:pPr marL="874713" lvl="3" indent="-228600" algn="l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l"/>
            </a:pPr>
            <a:r>
              <a:rPr lang="en-US" sz="1600" dirty="0" smtClean="0"/>
              <a:t>Safe position of telescopes under all circumstances not </a:t>
            </a:r>
            <a:r>
              <a:rPr lang="en-US" sz="1600" dirty="0" err="1" smtClean="0"/>
              <a:t>guaranted</a:t>
            </a:r>
            <a:r>
              <a:rPr lang="en-US" sz="1600" dirty="0" smtClean="0"/>
              <a:t>	</a:t>
            </a:r>
            <a:r>
              <a:rPr lang="en-US" sz="1600" b="1" dirty="0" smtClean="0"/>
              <a:t>-</a:t>
            </a:r>
          </a:p>
          <a:p>
            <a:pPr marL="874713" lvl="3" indent="-228600" algn="l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l"/>
            </a:pPr>
            <a:r>
              <a:rPr lang="en-US" sz="1600" dirty="0" smtClean="0"/>
              <a:t>Higher reliability in the observing mode				</a:t>
            </a:r>
            <a:r>
              <a:rPr lang="en-US" sz="1600" b="1" dirty="0" smtClean="0"/>
              <a:t>+</a:t>
            </a:r>
          </a:p>
          <a:p>
            <a:pPr marL="0" lvl="1" indent="-1588" algn="l" eaLnBrk="1" hangingPunct="1">
              <a:spcBef>
                <a:spcPts val="4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1800" kern="0" dirty="0" smtClean="0">
                <a:solidFill>
                  <a:srgbClr val="005AAF"/>
                </a:solidFill>
              </a:rPr>
              <a:t>Economical Point of View</a:t>
            </a:r>
          </a:p>
          <a:p>
            <a:pPr marL="457200" lvl="2" indent="-1588" algn="l" eaLnBrk="1" hangingPunct="1">
              <a:spcBef>
                <a:spcPts val="4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1600" dirty="0" smtClean="0"/>
              <a:t>Variant 3 and 4</a:t>
            </a:r>
          </a:p>
          <a:p>
            <a:pPr marL="874713" lvl="3" indent="-228600" algn="l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l"/>
            </a:pPr>
            <a:r>
              <a:rPr lang="en-US" sz="1600" dirty="0" smtClean="0"/>
              <a:t>Investment cost 30% to 40% lower than Variant 1 and 2		</a:t>
            </a:r>
            <a:r>
              <a:rPr lang="en-US" sz="1600" b="1" dirty="0" smtClean="0"/>
              <a:t>+</a:t>
            </a:r>
          </a:p>
          <a:p>
            <a:pPr marL="874713" lvl="3" indent="-228600" algn="l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l"/>
            </a:pPr>
            <a:r>
              <a:rPr lang="en-US" sz="1600" dirty="0" smtClean="0"/>
              <a:t>Lowest maintenance cost in Variant 3 (40% of cost of Variant 4)	</a:t>
            </a:r>
            <a:r>
              <a:rPr lang="en-US" sz="1600" b="1" dirty="0" smtClean="0"/>
              <a:t>+</a:t>
            </a:r>
          </a:p>
          <a:p>
            <a:pPr marL="874713" lvl="3" indent="-228600" algn="l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l"/>
            </a:pPr>
            <a:r>
              <a:rPr lang="en-US" sz="1600" dirty="0" smtClean="0"/>
              <a:t>In total Variant 4 marginable less than Variant 3			</a:t>
            </a:r>
          </a:p>
          <a:p>
            <a:pPr marL="0" lvl="1" indent="-1588" algn="ctr" eaLnBrk="1" hangingPunct="1">
              <a:spcBef>
                <a:spcPts val="400"/>
              </a:spcBef>
              <a:buClr>
                <a:schemeClr val="bg2"/>
              </a:buClr>
            </a:pPr>
            <a:endParaRPr lang="en-US" sz="1800" b="1" kern="0" dirty="0" smtClean="0">
              <a:solidFill>
                <a:srgbClr val="005AAF"/>
              </a:solidFill>
            </a:endParaRPr>
          </a:p>
          <a:p>
            <a:pPr marL="0" lvl="1" indent="-1588" algn="ctr" eaLnBrk="1" hangingPunct="1">
              <a:spcBef>
                <a:spcPts val="400"/>
              </a:spcBef>
              <a:buClr>
                <a:schemeClr val="bg2"/>
              </a:buClr>
            </a:pPr>
            <a:r>
              <a:rPr lang="en-US" sz="1800" b="1" kern="0" dirty="0" smtClean="0">
                <a:solidFill>
                  <a:srgbClr val="005AAF"/>
                </a:solidFill>
              </a:rPr>
              <a:t>Regarding technical and economical point of view </a:t>
            </a:r>
          </a:p>
          <a:p>
            <a:pPr marL="0" lvl="1" indent="-1588" algn="ctr" eaLnBrk="1" hangingPunct="1">
              <a:spcBef>
                <a:spcPts val="400"/>
              </a:spcBef>
              <a:buClr>
                <a:schemeClr val="bg2"/>
              </a:buClr>
            </a:pPr>
            <a:r>
              <a:rPr lang="en-US" sz="1800" b="1" kern="0" dirty="0" smtClean="0">
                <a:solidFill>
                  <a:srgbClr val="005AAF"/>
                </a:solidFill>
              </a:rPr>
              <a:t>it is recommended to realize Variant 4</a:t>
            </a:r>
          </a:p>
          <a:p>
            <a:pPr marL="874713" lvl="3" indent="-228600" algn="l" eaLnBrk="1" hangingPunct="1">
              <a:spcBef>
                <a:spcPct val="20000"/>
              </a:spcBef>
              <a:buClr>
                <a:schemeClr val="bg2"/>
              </a:buClr>
            </a:pPr>
            <a:endParaRPr lang="en-US" sz="1800" dirty="0" smtClean="0"/>
          </a:p>
          <a:p>
            <a:pPr marL="914400" lvl="3" indent="-1588" algn="l" eaLnBrk="1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</a:pPr>
            <a:endParaRPr lang="en-US" sz="1800" dirty="0" smtClean="0">
              <a:latin typeface="+mn-lt"/>
            </a:endParaRPr>
          </a:p>
          <a:p>
            <a:pPr marL="0" marR="0" lvl="1" indent="-1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Disclaimer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63500" y="6540500"/>
            <a:ext cx="2540000" cy="254000"/>
          </a:xfrm>
        </p:spPr>
        <p:txBody>
          <a:bodyPr/>
          <a:lstStyle/>
          <a:p>
            <a:r>
              <a:rPr lang="de-DE" smtClean="0"/>
              <a:t>8545P01/FICHT-19426108-v1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2F6B1E-FE04-41AA-AAAC-88D636330DD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15000" y="1339200"/>
            <a:ext cx="7560000" cy="11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The content of this document is intended for the exclusive use of </a:t>
            </a:r>
            <a:r>
              <a:rPr lang="en-US" sz="1400" dirty="0" err="1"/>
              <a:t>Fichtner’s</a:t>
            </a:r>
            <a:r>
              <a:rPr lang="en-US" sz="1400" dirty="0"/>
              <a:t> client and other contractually agreed recipients. It may only be made available in whole or in part to third parties with the client’s consent and on a non-reliance basis. </a:t>
            </a:r>
            <a:r>
              <a:rPr lang="en-US" sz="1400" dirty="0" err="1"/>
              <a:t>Fichtner</a:t>
            </a:r>
            <a:r>
              <a:rPr lang="en-US" sz="1400" dirty="0"/>
              <a:t> is not liable to third parties for the completeness and accuracy of the information provided therein.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xmlns="" val="843501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C2AFB9-5FD5-4420-B2FE-9808E6D7DAA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Content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489950" cy="5105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Site Conditions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Connection Conditions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Load Conditions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Implementation of Telescope Array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Power Supply Concept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Data Cabling Concept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Cable Routing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Protection Concept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Cost Estimation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Recommendation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9" name="Fußzeilenplatzhalter 38"/>
          <p:cNvSpPr>
            <a:spLocks noGrp="1"/>
          </p:cNvSpPr>
          <p:nvPr>
            <p:ph type="ftr" sz="quarter" idx="10"/>
          </p:nvPr>
        </p:nvSpPr>
        <p:spPr>
          <a:xfrm>
            <a:off x="63500" y="6540500"/>
            <a:ext cx="2540000" cy="254000"/>
          </a:xfrm>
        </p:spPr>
        <p:txBody>
          <a:bodyPr/>
          <a:lstStyle/>
          <a:p>
            <a:r>
              <a:rPr lang="en-US" smtClean="0"/>
              <a:t>8545P01/FICHT-19426108-v1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C2AFB9-5FD5-4420-B2FE-9808E6D7DAA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489950" cy="5105400"/>
          </a:xfrm>
        </p:spPr>
        <p:txBody>
          <a:bodyPr/>
          <a:lstStyle/>
          <a:p>
            <a:r>
              <a:rPr lang="en-US" dirty="0" smtClean="0"/>
              <a:t>Task description</a:t>
            </a:r>
            <a:endParaRPr lang="en-US" dirty="0"/>
          </a:p>
          <a:p>
            <a:pPr lvl="1"/>
            <a:r>
              <a:rPr lang="en-US" dirty="0" smtClean="0"/>
              <a:t>CTA intends to implement a </a:t>
            </a:r>
            <a:r>
              <a:rPr lang="en-US" dirty="0" err="1" smtClean="0"/>
              <a:t>Cherenkow</a:t>
            </a:r>
            <a:r>
              <a:rPr lang="en-US" dirty="0" smtClean="0"/>
              <a:t> Telescope Array Observatory for the Northern hemisphere at the </a:t>
            </a:r>
            <a:r>
              <a:rPr lang="en-US" dirty="0" err="1" smtClean="0"/>
              <a:t>Roque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Muchachos</a:t>
            </a:r>
            <a:r>
              <a:rPr lang="en-US" dirty="0" smtClean="0"/>
              <a:t>, La Palma, Spain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Developing a concept for safe power supply to all consumers</a:t>
            </a:r>
          </a:p>
          <a:p>
            <a:pPr lvl="2"/>
            <a:r>
              <a:rPr lang="en-US" dirty="0" smtClean="0"/>
              <a:t>4 Large scale telescopes (LST)</a:t>
            </a:r>
          </a:p>
          <a:p>
            <a:pPr lvl="2"/>
            <a:r>
              <a:rPr lang="en-US" dirty="0" smtClean="0"/>
              <a:t>Up to 15 Medium scale telescopes (MST)</a:t>
            </a:r>
          </a:p>
          <a:p>
            <a:pPr lvl="2"/>
            <a:r>
              <a:rPr lang="en-US" dirty="0" smtClean="0"/>
              <a:t>Operation building</a:t>
            </a:r>
          </a:p>
          <a:p>
            <a:pPr lvl="2"/>
            <a:r>
              <a:rPr lang="en-US" dirty="0" smtClean="0"/>
              <a:t>Data center</a:t>
            </a:r>
          </a:p>
          <a:p>
            <a:pPr lvl="2"/>
            <a:r>
              <a:rPr lang="en-US" dirty="0" smtClean="0"/>
              <a:t>Instruments such as </a:t>
            </a:r>
            <a:r>
              <a:rPr lang="en-US" dirty="0" err="1" smtClean="0"/>
              <a:t>Lidar</a:t>
            </a:r>
            <a:r>
              <a:rPr lang="en-US" dirty="0" smtClean="0"/>
              <a:t>, </a:t>
            </a:r>
            <a:r>
              <a:rPr lang="en-US" dirty="0" err="1" smtClean="0"/>
              <a:t>Ceilometer</a:t>
            </a:r>
            <a:r>
              <a:rPr lang="en-US" dirty="0" smtClean="0"/>
              <a:t>, Weather station, All sky camera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including data cable concept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9" name="Fußzeilenplatzhalter 38"/>
          <p:cNvSpPr>
            <a:spLocks noGrp="1"/>
          </p:cNvSpPr>
          <p:nvPr>
            <p:ph type="ftr" sz="quarter" idx="10"/>
          </p:nvPr>
        </p:nvSpPr>
        <p:spPr>
          <a:xfrm>
            <a:off x="63500" y="6540500"/>
            <a:ext cx="2540000" cy="254000"/>
          </a:xfrm>
        </p:spPr>
        <p:txBody>
          <a:bodyPr/>
          <a:lstStyle/>
          <a:p>
            <a:r>
              <a:rPr lang="en-US" smtClean="0"/>
              <a:t>8545P01/FICHT-19426108-v1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C2AFB9-5FD5-4420-B2FE-9808E6D7DAA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Layout</a:t>
            </a:r>
            <a:endParaRPr lang="en-US" dirty="0"/>
          </a:p>
        </p:txBody>
      </p:sp>
      <p:sp>
        <p:nvSpPr>
          <p:cNvPr id="39" name="Fußzeilenplatzhalter 38"/>
          <p:cNvSpPr>
            <a:spLocks noGrp="1"/>
          </p:cNvSpPr>
          <p:nvPr>
            <p:ph type="ftr" sz="quarter" idx="10"/>
          </p:nvPr>
        </p:nvSpPr>
        <p:spPr>
          <a:xfrm>
            <a:off x="63500" y="6540500"/>
            <a:ext cx="2540000" cy="254000"/>
          </a:xfrm>
        </p:spPr>
        <p:txBody>
          <a:bodyPr/>
          <a:lstStyle/>
          <a:p>
            <a:r>
              <a:rPr lang="en-US" smtClean="0"/>
              <a:t>8545P01/FICHT-19426108-v1</a:t>
            </a:r>
            <a:endParaRPr lang="en-US" dirty="0"/>
          </a:p>
        </p:txBody>
      </p:sp>
      <p:pic>
        <p:nvPicPr>
          <p:cNvPr id="8" name="Grafik 7" descr="Bild 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512" y="1268760"/>
            <a:ext cx="6904787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C2AFB9-5FD5-4420-B2FE-9808E6D7DAA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Conditions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489950" cy="5105400"/>
          </a:xfrm>
        </p:spPr>
        <p:txBody>
          <a:bodyPr/>
          <a:lstStyle/>
          <a:p>
            <a:r>
              <a:rPr lang="en-US" dirty="0" smtClean="0"/>
              <a:t>Local Power Supply</a:t>
            </a:r>
            <a:endParaRPr lang="en-US" dirty="0"/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The public electrical distribution grid (20 kV and 0.4 kV) is provided by ENDESA</a:t>
            </a:r>
          </a:p>
          <a:p>
            <a:pPr lvl="1"/>
            <a:endParaRPr lang="en-US" dirty="0" smtClean="0"/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20 kV connection point nearest to Observatories area is at Hoya Grande (cable 8 km)</a:t>
            </a:r>
          </a:p>
          <a:p>
            <a:pPr lvl="1"/>
            <a:endParaRPr lang="en-US" dirty="0" smtClean="0"/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In near future new 20 kV substation at the Visitors Center in front of the Astrophysics Park</a:t>
            </a:r>
          </a:p>
          <a:p>
            <a:pPr lvl="1"/>
            <a:endParaRPr lang="en-US" dirty="0" smtClean="0"/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20 kV distribution within the Astrophysics Park by </a:t>
            </a:r>
            <a:r>
              <a:rPr lang="de-DE" dirty="0" err="1" smtClean="0"/>
              <a:t>Instituto</a:t>
            </a:r>
            <a:r>
              <a:rPr lang="de-DE" dirty="0" smtClean="0"/>
              <a:t> de </a:t>
            </a:r>
            <a:r>
              <a:rPr lang="de-DE" dirty="0" err="1" smtClean="0"/>
              <a:t>Astrofísica</a:t>
            </a:r>
            <a:r>
              <a:rPr lang="de-DE" dirty="0" smtClean="0"/>
              <a:t> de Canarias (IAC)</a:t>
            </a:r>
          </a:p>
          <a:p>
            <a:pPr lvl="1"/>
            <a:endParaRPr lang="en-US" dirty="0" smtClean="0"/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Radial structure of the 20 kV feeders within IAC area shall be extended to ring structure in future</a:t>
            </a:r>
          </a:p>
          <a:p>
            <a:pPr lvl="1"/>
            <a:endParaRPr lang="en-US" dirty="0"/>
          </a:p>
        </p:txBody>
      </p:sp>
      <p:sp>
        <p:nvSpPr>
          <p:cNvPr id="39" name="Fußzeilenplatzhalter 38"/>
          <p:cNvSpPr>
            <a:spLocks noGrp="1"/>
          </p:cNvSpPr>
          <p:nvPr>
            <p:ph type="ftr" sz="quarter" idx="10"/>
          </p:nvPr>
        </p:nvSpPr>
        <p:spPr>
          <a:xfrm>
            <a:off x="63500" y="6540500"/>
            <a:ext cx="2540000" cy="254000"/>
          </a:xfrm>
        </p:spPr>
        <p:txBody>
          <a:bodyPr/>
          <a:lstStyle/>
          <a:p>
            <a:r>
              <a:rPr lang="en-US" smtClean="0"/>
              <a:t>8545P01/FICHT-19426108-v1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C2AFB9-5FD5-4420-B2FE-9808E6D7DAA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Conditions</a:t>
            </a:r>
            <a:endParaRPr lang="en-US" dirty="0"/>
          </a:p>
        </p:txBody>
      </p:sp>
      <p:sp>
        <p:nvSpPr>
          <p:cNvPr id="39" name="Fußzeilenplatzhalter 38"/>
          <p:cNvSpPr>
            <a:spLocks noGrp="1"/>
          </p:cNvSpPr>
          <p:nvPr>
            <p:ph type="ftr" sz="quarter" idx="10"/>
          </p:nvPr>
        </p:nvSpPr>
        <p:spPr>
          <a:xfrm>
            <a:off x="63500" y="6540500"/>
            <a:ext cx="2540000" cy="254000"/>
          </a:xfrm>
        </p:spPr>
        <p:txBody>
          <a:bodyPr/>
          <a:lstStyle/>
          <a:p>
            <a:r>
              <a:rPr lang="en-US" smtClean="0"/>
              <a:t>8545P01/FICHT-19426108-v1</a:t>
            </a:r>
            <a:endParaRPr lang="en-US" dirty="0"/>
          </a:p>
        </p:txBody>
      </p:sp>
      <p:pic>
        <p:nvPicPr>
          <p:cNvPr id="6" name="Grafik 5" descr="Bild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520" y="1124744"/>
            <a:ext cx="7632848" cy="5395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C2AFB9-5FD5-4420-B2FE-9808E6D7DAA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Conditions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489950" cy="5105400"/>
          </a:xfrm>
        </p:spPr>
        <p:txBody>
          <a:bodyPr/>
          <a:lstStyle/>
          <a:p>
            <a:r>
              <a:rPr lang="en-US" dirty="0" smtClean="0"/>
              <a:t>ENDESA</a:t>
            </a:r>
            <a:endParaRPr lang="en-US" dirty="0"/>
          </a:p>
          <a:p>
            <a:pPr lvl="2"/>
            <a:r>
              <a:rPr lang="en-US" dirty="0" smtClean="0"/>
              <a:t>ENDESA has no specific connection conditions </a:t>
            </a:r>
          </a:p>
          <a:p>
            <a:pPr lvl="2"/>
            <a:r>
              <a:rPr lang="en-US" dirty="0" smtClean="0"/>
              <a:t>International standards are used</a:t>
            </a:r>
          </a:p>
          <a:p>
            <a:pPr lvl="1"/>
            <a:r>
              <a:rPr lang="en-US" dirty="0" smtClean="0"/>
              <a:t> </a:t>
            </a:r>
          </a:p>
          <a:p>
            <a:pPr lvl="2"/>
            <a:r>
              <a:rPr lang="en-US" dirty="0" smtClean="0"/>
              <a:t>Short circuit power at the connection point in Hoya Grande 30 to 40 MVA </a:t>
            </a:r>
          </a:p>
          <a:p>
            <a:pPr lvl="1"/>
            <a:r>
              <a:rPr lang="en-US" dirty="0" smtClean="0"/>
              <a:t> </a:t>
            </a:r>
          </a:p>
          <a:p>
            <a:pPr lvl="2"/>
            <a:r>
              <a:rPr lang="en-US" dirty="0" smtClean="0"/>
              <a:t>The diesel engine power plant near Santa Cruz is running during day time with a power of about 45 MW and during night with about 30 MW</a:t>
            </a:r>
          </a:p>
          <a:p>
            <a:pPr lvl="1"/>
            <a:endParaRPr lang="en-US" dirty="0" smtClean="0"/>
          </a:p>
          <a:p>
            <a:pPr lvl="1"/>
            <a:r>
              <a:rPr lang="en-US" sz="2000" dirty="0" smtClean="0">
                <a:solidFill>
                  <a:srgbClr val="005AAF"/>
                </a:solidFill>
                <a:ea typeface="+mn-ea"/>
                <a:cs typeface="+mn-cs"/>
              </a:rPr>
              <a:t>IAC</a:t>
            </a:r>
          </a:p>
          <a:p>
            <a:pPr lvl="2"/>
            <a:r>
              <a:rPr lang="en-US" dirty="0" smtClean="0"/>
              <a:t>IAC design standards are considered in this concept</a:t>
            </a:r>
          </a:p>
          <a:p>
            <a:pPr lvl="1"/>
            <a:endParaRPr lang="en-US" sz="2000" dirty="0" smtClean="0">
              <a:solidFill>
                <a:srgbClr val="005AAF"/>
              </a:solidFill>
              <a:ea typeface="+mn-ea"/>
              <a:cs typeface="+mn-cs"/>
            </a:endParaRPr>
          </a:p>
          <a:p>
            <a:pPr lvl="1"/>
            <a:endParaRPr lang="en-US" dirty="0"/>
          </a:p>
        </p:txBody>
      </p:sp>
      <p:sp>
        <p:nvSpPr>
          <p:cNvPr id="39" name="Fußzeilenplatzhalter 38"/>
          <p:cNvSpPr>
            <a:spLocks noGrp="1"/>
          </p:cNvSpPr>
          <p:nvPr>
            <p:ph type="ftr" sz="quarter" idx="10"/>
          </p:nvPr>
        </p:nvSpPr>
        <p:spPr>
          <a:xfrm>
            <a:off x="63500" y="6540500"/>
            <a:ext cx="2540000" cy="254000"/>
          </a:xfrm>
        </p:spPr>
        <p:txBody>
          <a:bodyPr/>
          <a:lstStyle/>
          <a:p>
            <a:r>
              <a:rPr lang="en-US" smtClean="0"/>
              <a:t>8545P01/FICHT-19426108-v1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S_quer_e">
  <a:themeElements>
    <a:clrScheme name="Standarddesign 9">
      <a:dk1>
        <a:srgbClr val="000000"/>
      </a:dk1>
      <a:lt1>
        <a:srgbClr val="FFFFFF"/>
      </a:lt1>
      <a:dk2>
        <a:srgbClr val="808080"/>
      </a:dk2>
      <a:lt2>
        <a:srgbClr val="B2B2B2"/>
      </a:lt2>
      <a:accent1>
        <a:srgbClr val="A3D3FF"/>
      </a:accent1>
      <a:accent2>
        <a:srgbClr val="005AAF"/>
      </a:accent2>
      <a:accent3>
        <a:srgbClr val="FFFFFF"/>
      </a:accent3>
      <a:accent4>
        <a:srgbClr val="000000"/>
      </a:accent4>
      <a:accent5>
        <a:srgbClr val="CEE6FF"/>
      </a:accent5>
      <a:accent6>
        <a:srgbClr val="00519E"/>
      </a:accent6>
      <a:hlink>
        <a:srgbClr val="1791FF"/>
      </a:hlink>
      <a:folHlink>
        <a:srgbClr val="C0C0C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0000"/>
        </a:dk1>
        <a:lt1>
          <a:srgbClr val="FFFFFF"/>
        </a:lt1>
        <a:dk2>
          <a:srgbClr val="808080"/>
        </a:dk2>
        <a:lt2>
          <a:srgbClr val="B2B2B2"/>
        </a:lt2>
        <a:accent1>
          <a:srgbClr val="A3D3FF"/>
        </a:accent1>
        <a:accent2>
          <a:srgbClr val="005AAF"/>
        </a:accent2>
        <a:accent3>
          <a:srgbClr val="FFFFFF"/>
        </a:accent3>
        <a:accent4>
          <a:srgbClr val="000000"/>
        </a:accent4>
        <a:accent5>
          <a:srgbClr val="CEE6FF"/>
        </a:accent5>
        <a:accent6>
          <a:srgbClr val="00519E"/>
        </a:accent6>
        <a:hlink>
          <a:srgbClr val="1791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000000"/>
        </a:dk1>
        <a:lt1>
          <a:srgbClr val="FFFFFF"/>
        </a:lt1>
        <a:dk2>
          <a:srgbClr val="808080"/>
        </a:dk2>
        <a:lt2>
          <a:srgbClr val="B2B2B2"/>
        </a:lt2>
        <a:accent1>
          <a:srgbClr val="A3D3FF"/>
        </a:accent1>
        <a:accent2>
          <a:srgbClr val="005AAF"/>
        </a:accent2>
        <a:accent3>
          <a:srgbClr val="FFFFFF"/>
        </a:accent3>
        <a:accent4>
          <a:srgbClr val="000000"/>
        </a:accent4>
        <a:accent5>
          <a:srgbClr val="CEE6FF"/>
        </a:accent5>
        <a:accent6>
          <a:srgbClr val="00519E"/>
        </a:accent6>
        <a:hlink>
          <a:srgbClr val="1791FF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FS_Praes_quer_e.potx" id="{58041A91-625E-4DC4-AC14-94B5F6C38E2C}" vid="{44593B4B-C5F5-4E8E-B151-DA48F5B02701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FS_Praes_quer_e</Template>
  <TotalTime>0</TotalTime>
  <Words>995</Words>
  <Application>Microsoft Office PowerPoint</Application>
  <PresentationFormat>A4-Papier (210x297 mm)</PresentationFormat>
  <Paragraphs>429</Paragraphs>
  <Slides>26</Slides>
  <Notes>0</Notes>
  <HiddenSlides>2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FS_quer_e</vt:lpstr>
      <vt:lpstr>Study for Electrical Power Distribution CTA North Array</vt:lpstr>
      <vt:lpstr>Electrical Power Distribution Concept CTA North Array</vt:lpstr>
      <vt:lpstr>Disclaimer</vt:lpstr>
      <vt:lpstr>Study Content</vt:lpstr>
      <vt:lpstr>Introduction</vt:lpstr>
      <vt:lpstr>Array Layout</vt:lpstr>
      <vt:lpstr>Site Conditions</vt:lpstr>
      <vt:lpstr>Site Conditions</vt:lpstr>
      <vt:lpstr>Connection Conditions</vt:lpstr>
      <vt:lpstr>Load Conditions</vt:lpstr>
      <vt:lpstr>Load Conditions</vt:lpstr>
      <vt:lpstr>Load Conditions</vt:lpstr>
      <vt:lpstr>Implementation of telescope array</vt:lpstr>
      <vt:lpstr>Implementation of telescope array</vt:lpstr>
      <vt:lpstr>Power Supply Concept</vt:lpstr>
      <vt:lpstr>Power Supply Concept</vt:lpstr>
      <vt:lpstr>Power Supply Concept</vt:lpstr>
      <vt:lpstr>Power Supply Concept</vt:lpstr>
      <vt:lpstr>Power Supply Concept</vt:lpstr>
      <vt:lpstr>Data Cabling Concept</vt:lpstr>
      <vt:lpstr>Power and Data Cable Routing</vt:lpstr>
      <vt:lpstr>Protection Concept</vt:lpstr>
      <vt:lpstr>Protection Concept</vt:lpstr>
      <vt:lpstr>Cost estimation</vt:lpstr>
      <vt:lpstr>Cost estimation</vt:lpstr>
      <vt:lpstr>Recommendation</vt:lpstr>
    </vt:vector>
  </TitlesOfParts>
  <Company>FICHTNER GmbH &amp; Co. KG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subject>Disclaimer</dc:subject>
  <dc:creator>Wuensch, Cornelia</dc:creator>
  <cp:lastModifiedBy>Manfred Engelmann</cp:lastModifiedBy>
  <cp:revision>73</cp:revision>
  <cp:lastPrinted>2003-07-22T16:18:52Z</cp:lastPrinted>
  <dcterms:created xsi:type="dcterms:W3CDTF">2017-08-31T11:08:41Z</dcterms:created>
  <dcterms:modified xsi:type="dcterms:W3CDTF">2018-02-22T13:53:07Z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ICHTNER_DMS_ID">
    <vt:lpwstr/>
  </property>
  <property fmtid="{D5CDD505-2E9C-101B-9397-08002B2CF9AE}" pid="3" name="fichtFusszeile">
    <vt:lpwstr>8545P01/FICHT-19426108-v1</vt:lpwstr>
  </property>
</Properties>
</file>