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45" r:id="rId2"/>
    <p:sldId id="848" r:id="rId3"/>
    <p:sldId id="854" r:id="rId4"/>
    <p:sldId id="855" r:id="rId5"/>
    <p:sldId id="853" r:id="rId6"/>
    <p:sldId id="856" r:id="rId7"/>
    <p:sldId id="846" r:id="rId8"/>
    <p:sldId id="850" r:id="rId9"/>
    <p:sldId id="844" r:id="rId10"/>
    <p:sldId id="847" r:id="rId11"/>
    <p:sldId id="851" r:id="rId12"/>
    <p:sldId id="852" r:id="rId13"/>
    <p:sldId id="849" r:id="rId1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FFFF00"/>
    <a:srgbClr val="0000FF"/>
    <a:srgbClr val="006600"/>
    <a:srgbClr val="B2B2B2"/>
    <a:srgbClr val="0066FF"/>
    <a:srgbClr val="CC0000"/>
    <a:srgbClr val="336600"/>
    <a:srgbClr val="0080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89290" autoAdjust="0"/>
  </p:normalViewPr>
  <p:slideViewPr>
    <p:cSldViewPr snapToGrid="0">
      <p:cViewPr varScale="1">
        <p:scale>
          <a:sx n="89" d="100"/>
          <a:sy n="89" d="100"/>
        </p:scale>
        <p:origin x="-135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27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80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697" y="1"/>
            <a:ext cx="2945979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626"/>
            <a:ext cx="2945980" cy="49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697" y="9430626"/>
            <a:ext cx="2945979" cy="49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A635ED99-A6BB-4F34-A7C3-18636EB74E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94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80" cy="496013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095" y="1"/>
            <a:ext cx="2945980" cy="496013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EBED1DF9-A725-4108-8D58-34601D5A10D6}" type="datetimeFigureOut">
              <a:rPr lang="de-DE" smtClean="0"/>
              <a:t>27.01.2017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9" y="4714515"/>
            <a:ext cx="5437500" cy="4467307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031"/>
            <a:ext cx="2945980" cy="496013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095" y="9429031"/>
            <a:ext cx="2945980" cy="496013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AA392215-02A9-4231-8AA0-FB2DEAFDB4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13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92215-02A9-4231-8AA0-FB2DEAFDB4F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19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74F8B-A102-4EA5-8F19-CB420B9CF6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98255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CFA22-77E5-41C2-A5EC-11693541E3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675041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90513"/>
            <a:ext cx="1943100" cy="5805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90513"/>
            <a:ext cx="5676900" cy="5805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5D8B9-0A8C-480E-BF64-3FFADFE68A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117359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63288-75C8-4FE4-989C-E0183975D3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75708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13285-6367-4AC3-8685-CCA6BEE276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295294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5A5F0-3E99-454D-8511-11CC51A048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039643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8C5F-F708-46DF-9391-588973AFED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563465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40194-231E-45CD-854A-F92AE1B6A0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055004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9ACB8-2474-48B4-A2B2-FE401A7C0E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70641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3F08-B886-4E17-BF72-C808ED50F4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101054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A17-9EA3-4724-91B7-198241E0D2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168330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4275" y="290513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8A539265-FDEB-4C65-A3CB-5007AE0B93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99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CC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CC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CCFF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CCFF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CCFF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CCFF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CCFF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CCFF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64024" y="905435"/>
            <a:ext cx="5665654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4000" dirty="0" smtClean="0"/>
              <a:t>Infrastructure Interfaces</a:t>
            </a:r>
            <a:endParaRPr lang="de-DE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2075441" y="3126621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</a:t>
            </a:r>
            <a:r>
              <a:rPr lang="de-DE" dirty="0" err="1" smtClean="0"/>
              <a:t>xternal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075441" y="4024400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  <a:r>
              <a:rPr lang="de-DE" dirty="0" smtClean="0"/>
              <a:t>nternal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075441" y="4866647"/>
            <a:ext cx="1219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  <a:r>
              <a:rPr lang="de-DE" dirty="0" smtClean="0"/>
              <a:t>ools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675856" y="2095996"/>
            <a:ext cx="2253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(Software)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405115" y="2095996"/>
            <a:ext cx="220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Hardware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7196017" y="6242266"/>
            <a:ext cx="175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30. 1. 2017 mp</a:t>
            </a:r>
            <a:endParaRPr lang="en-US" sz="2000" dirty="0"/>
          </a:p>
        </p:txBody>
      </p:sp>
      <p:sp>
        <p:nvSpPr>
          <p:cNvPr id="8" name="Eingekerbter Richtungspfeil 7"/>
          <p:cNvSpPr/>
          <p:nvPr/>
        </p:nvSpPr>
        <p:spPr bwMode="auto">
          <a:xfrm>
            <a:off x="1569513" y="3283938"/>
            <a:ext cx="432650" cy="331695"/>
          </a:xfrm>
          <a:prstGeom prst="chevron">
            <a:avLst/>
          </a:prstGeom>
          <a:solidFill>
            <a:srgbClr val="FF00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Eingekerbter Richtungspfeil 9"/>
          <p:cNvSpPr/>
          <p:nvPr/>
        </p:nvSpPr>
        <p:spPr bwMode="auto">
          <a:xfrm>
            <a:off x="1569513" y="4181717"/>
            <a:ext cx="432650" cy="331695"/>
          </a:xfrm>
          <a:prstGeom prst="chevron">
            <a:avLst/>
          </a:prstGeom>
          <a:solidFill>
            <a:srgbClr val="FF00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Eingekerbter Richtungspfeil 10"/>
          <p:cNvSpPr/>
          <p:nvPr/>
        </p:nvSpPr>
        <p:spPr bwMode="auto">
          <a:xfrm>
            <a:off x="1569513" y="5023964"/>
            <a:ext cx="432650" cy="331695"/>
          </a:xfrm>
          <a:prstGeom prst="chevron">
            <a:avLst/>
          </a:prstGeom>
          <a:solidFill>
            <a:srgbClr val="FF00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45185" y="187810"/>
            <a:ext cx="6330516" cy="15081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Tools are like interfaces. </a:t>
            </a:r>
          </a:p>
          <a:p>
            <a:r>
              <a:rPr lang="en-US" sz="2800" dirty="0" smtClean="0"/>
              <a:t>They have to fit for several applications.</a:t>
            </a:r>
          </a:p>
          <a:p>
            <a:r>
              <a:rPr lang="de-DE" sz="2800" dirty="0" smtClean="0"/>
              <a:t>		!</a:t>
            </a:r>
            <a:r>
              <a:rPr lang="de-DE" sz="2800" dirty="0" err="1" smtClean="0"/>
              <a:t>Avoid</a:t>
            </a:r>
            <a:r>
              <a:rPr lang="de-DE" sz="2800" dirty="0" smtClean="0"/>
              <a:t> </a:t>
            </a:r>
            <a:r>
              <a:rPr lang="de-DE" sz="2800" dirty="0" err="1" smtClean="0"/>
              <a:t>adapters</a:t>
            </a:r>
            <a:r>
              <a:rPr lang="de-DE" sz="2800" dirty="0" smtClean="0"/>
              <a:t>!</a:t>
            </a:r>
            <a:endParaRPr lang="en-US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1024450" y="3191806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Cranes</a:t>
            </a:r>
            <a:endParaRPr lang="en-US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1024450" y="3668209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Hooks</a:t>
            </a:r>
            <a:endParaRPr lang="en-US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1024450" y="4144612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Lifting </a:t>
            </a:r>
            <a:r>
              <a:rPr lang="de-DE" sz="2400" dirty="0" err="1" smtClean="0"/>
              <a:t>gear</a:t>
            </a:r>
            <a:endParaRPr lang="en-US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1024450" y="5097418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Lifting </a:t>
            </a:r>
            <a:r>
              <a:rPr lang="de-DE" sz="2400" dirty="0" err="1" smtClean="0"/>
              <a:t>platform</a:t>
            </a:r>
            <a:endParaRPr lang="en-US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024450" y="5573821"/>
            <a:ext cx="747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Mirror</a:t>
            </a:r>
            <a:r>
              <a:rPr lang="de-DE" sz="2400" dirty="0" smtClean="0"/>
              <a:t> </a:t>
            </a:r>
            <a:r>
              <a:rPr lang="de-DE" sz="2400" dirty="0" err="1" smtClean="0"/>
              <a:t>attachment</a:t>
            </a:r>
            <a:r>
              <a:rPr lang="de-DE" sz="2400" dirty="0" smtClean="0"/>
              <a:t> (</a:t>
            </a:r>
            <a:r>
              <a:rPr lang="de-DE" sz="2400" dirty="0" err="1" smtClean="0"/>
              <a:t>mirror</a:t>
            </a:r>
            <a:r>
              <a:rPr lang="de-DE" sz="2400" dirty="0" smtClean="0"/>
              <a:t> </a:t>
            </a:r>
            <a:r>
              <a:rPr lang="de-DE" sz="2400" dirty="0" err="1" smtClean="0"/>
              <a:t>installation</a:t>
            </a:r>
            <a:r>
              <a:rPr lang="de-DE" sz="2400" dirty="0" smtClean="0"/>
              <a:t>, </a:t>
            </a:r>
            <a:r>
              <a:rPr lang="de-DE" sz="2400" dirty="0" err="1" smtClean="0"/>
              <a:t>mirror</a:t>
            </a:r>
            <a:r>
              <a:rPr lang="de-DE" sz="2400" dirty="0" smtClean="0"/>
              <a:t> </a:t>
            </a:r>
            <a:r>
              <a:rPr lang="de-DE" sz="2400" dirty="0" err="1" smtClean="0"/>
              <a:t>coating</a:t>
            </a:r>
            <a:r>
              <a:rPr lang="de-DE" sz="2400" dirty="0" smtClean="0"/>
              <a:t>)</a:t>
            </a:r>
            <a:endParaRPr lang="en-US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1024450" y="4621015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Fork</a:t>
            </a:r>
            <a:r>
              <a:rPr lang="de-DE" sz="2400" dirty="0" smtClean="0"/>
              <a:t> </a:t>
            </a:r>
            <a:r>
              <a:rPr lang="de-DE" sz="2400" dirty="0" err="1" smtClean="0"/>
              <a:t>lift</a:t>
            </a:r>
            <a:r>
              <a:rPr lang="de-DE" sz="2400" dirty="0" smtClean="0"/>
              <a:t> </a:t>
            </a:r>
            <a:endParaRPr lang="en-US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024450" y="1869668"/>
            <a:ext cx="5007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Storage </a:t>
            </a:r>
            <a:r>
              <a:rPr lang="de-DE" sz="2400" dirty="0" err="1" smtClean="0"/>
              <a:t>places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parts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telescopes</a:t>
            </a:r>
            <a:endParaRPr lang="en-US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1024450" y="6050225"/>
            <a:ext cx="226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Jigs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any</a:t>
            </a:r>
            <a:r>
              <a:rPr lang="de-DE" sz="2400" dirty="0" smtClean="0"/>
              <a:t> </a:t>
            </a:r>
            <a:r>
              <a:rPr lang="de-DE" sz="2400" dirty="0" err="1" smtClean="0"/>
              <a:t>kind</a:t>
            </a:r>
            <a:endParaRPr lang="en-US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024450" y="2346071"/>
            <a:ext cx="6833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Adjustment</a:t>
            </a:r>
            <a:r>
              <a:rPr lang="de-DE" sz="2400" dirty="0" smtClean="0"/>
              <a:t> </a:t>
            </a:r>
            <a:r>
              <a:rPr lang="de-DE" sz="2400" dirty="0" err="1" smtClean="0"/>
              <a:t>system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telescope</a:t>
            </a:r>
            <a:r>
              <a:rPr lang="de-DE" sz="2400" dirty="0" smtClean="0"/>
              <a:t> </a:t>
            </a:r>
            <a:r>
              <a:rPr lang="de-DE" sz="2400" dirty="0" err="1" smtClean="0"/>
              <a:t>axes</a:t>
            </a:r>
            <a:r>
              <a:rPr lang="de-DE" sz="2400" dirty="0" smtClean="0"/>
              <a:t> 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		(</a:t>
            </a:r>
            <a:r>
              <a:rPr lang="de-DE" sz="2400" dirty="0" err="1" smtClean="0"/>
              <a:t>marking</a:t>
            </a:r>
            <a:r>
              <a:rPr lang="de-DE" sz="2400" dirty="0" smtClean="0"/>
              <a:t>, total </a:t>
            </a:r>
            <a:r>
              <a:rPr lang="de-DE" sz="2400" dirty="0" err="1" smtClean="0"/>
              <a:t>station</a:t>
            </a:r>
            <a:r>
              <a:rPr lang="de-DE" sz="2400" dirty="0" smtClean="0"/>
              <a:t>, </a:t>
            </a:r>
            <a:r>
              <a:rPr lang="de-DE" sz="2400" dirty="0" err="1" smtClean="0"/>
              <a:t>level</a:t>
            </a:r>
            <a:r>
              <a:rPr lang="de-DE" sz="2400" dirty="0" smtClean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66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8212" y="393138"/>
            <a:ext cx="331372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CONCLUSION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08212" y="4993250"/>
            <a:ext cx="8315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A </a:t>
            </a:r>
            <a:r>
              <a:rPr lang="de-DE" sz="4000" dirty="0" err="1" smtClean="0"/>
              <a:t>tremendous</a:t>
            </a:r>
            <a:r>
              <a:rPr lang="de-DE" sz="4000" dirty="0" smtClean="0"/>
              <a:t> </a:t>
            </a:r>
            <a:r>
              <a:rPr lang="de-DE" sz="4000" dirty="0" err="1" smtClean="0"/>
              <a:t>amount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work</a:t>
            </a:r>
            <a:r>
              <a:rPr lang="de-DE" sz="4000" dirty="0" smtClean="0"/>
              <a:t> </a:t>
            </a:r>
            <a:r>
              <a:rPr lang="de-DE" sz="4000" dirty="0" err="1" smtClean="0"/>
              <a:t>ahead</a:t>
            </a:r>
            <a:endParaRPr lang="en-US" sz="4000" dirty="0"/>
          </a:p>
        </p:txBody>
      </p:sp>
      <p:sp>
        <p:nvSpPr>
          <p:cNvPr id="4" name="Textfeld 3"/>
          <p:cNvSpPr txBox="1"/>
          <p:nvPr/>
        </p:nvSpPr>
        <p:spPr>
          <a:xfrm>
            <a:off x="708212" y="1736357"/>
            <a:ext cx="6429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Documentation</a:t>
            </a:r>
            <a:r>
              <a:rPr lang="de-DE" sz="3200" dirty="0" smtClean="0"/>
              <a:t> </a:t>
            </a:r>
            <a:r>
              <a:rPr lang="de-DE" sz="3200" dirty="0" err="1" smtClean="0"/>
              <a:t>is</a:t>
            </a:r>
            <a:r>
              <a:rPr lang="de-DE" sz="3200" dirty="0" smtClean="0"/>
              <a:t> </a:t>
            </a:r>
            <a:r>
              <a:rPr lang="de-DE" sz="3200" dirty="0" err="1" smtClean="0"/>
              <a:t>only</a:t>
            </a:r>
            <a:r>
              <a:rPr lang="de-DE" sz="3200" dirty="0" smtClean="0"/>
              <a:t> a </a:t>
            </a:r>
            <a:r>
              <a:rPr lang="de-DE" sz="3200" dirty="0" err="1" smtClean="0"/>
              <a:t>structure</a:t>
            </a:r>
            <a:r>
              <a:rPr lang="de-DE" sz="3200" dirty="0" smtClean="0"/>
              <a:t> </a:t>
            </a:r>
          </a:p>
          <a:p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serves</a:t>
            </a:r>
            <a:r>
              <a:rPr lang="de-DE" sz="3200" dirty="0" smtClean="0"/>
              <a:t> </a:t>
            </a:r>
            <a:r>
              <a:rPr lang="de-DE" sz="3200" dirty="0" err="1" smtClean="0"/>
              <a:t>mainly</a:t>
            </a:r>
            <a:r>
              <a:rPr lang="de-DE" sz="3200" dirty="0" smtClean="0"/>
              <a:t> </a:t>
            </a:r>
            <a:r>
              <a:rPr lang="de-DE" sz="3200" dirty="0" err="1" smtClean="0"/>
              <a:t>as</a:t>
            </a:r>
            <a:r>
              <a:rPr lang="de-DE" sz="3200" dirty="0" smtClean="0"/>
              <a:t> a </a:t>
            </a:r>
            <a:r>
              <a:rPr lang="de-DE" sz="3200" dirty="0" err="1" smtClean="0"/>
              <a:t>place</a:t>
            </a:r>
            <a:r>
              <a:rPr lang="de-DE" sz="3200" dirty="0" smtClean="0"/>
              <a:t> holder.</a:t>
            </a:r>
            <a:endParaRPr lang="en-US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708212" y="3364803"/>
            <a:ext cx="67585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Content </a:t>
            </a:r>
            <a:r>
              <a:rPr lang="de-DE" sz="3200" dirty="0" err="1" smtClean="0"/>
              <a:t>can</a:t>
            </a:r>
            <a:r>
              <a:rPr lang="de-DE" sz="3200" dirty="0" smtClean="0"/>
              <a:t> </a:t>
            </a:r>
            <a:r>
              <a:rPr lang="de-DE" sz="3200" dirty="0" err="1" smtClean="0"/>
              <a:t>hopefully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some</a:t>
            </a:r>
            <a:r>
              <a:rPr lang="de-DE" sz="3200" dirty="0" smtClean="0"/>
              <a:t> </a:t>
            </a:r>
            <a:r>
              <a:rPr lang="de-DE" sz="3200" dirty="0" err="1" smtClean="0"/>
              <a:t>extend</a:t>
            </a:r>
            <a:endParaRPr lang="de-DE" sz="3200" dirty="0" smtClean="0"/>
          </a:p>
          <a:p>
            <a:r>
              <a:rPr lang="de-DE" sz="3200" dirty="0" err="1" smtClean="0"/>
              <a:t>be</a:t>
            </a:r>
            <a:r>
              <a:rPr lang="de-DE" sz="3200" dirty="0" smtClean="0"/>
              <a:t> </a:t>
            </a:r>
            <a:r>
              <a:rPr lang="de-DE" sz="3200" dirty="0" err="1" smtClean="0"/>
              <a:t>found</a:t>
            </a:r>
            <a:r>
              <a:rPr lang="de-DE" sz="3200" dirty="0" smtClean="0"/>
              <a:t> </a:t>
            </a:r>
            <a:r>
              <a:rPr lang="de-DE" sz="3200" dirty="0" err="1" smtClean="0"/>
              <a:t>within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work</a:t>
            </a:r>
            <a:r>
              <a:rPr lang="de-DE" sz="3200" dirty="0" smtClean="0"/>
              <a:t> </a:t>
            </a:r>
            <a:r>
              <a:rPr lang="de-DE" sz="3200" smtClean="0"/>
              <a:t>packages.</a:t>
            </a:r>
            <a:endParaRPr lang="en-US" sz="3200" dirty="0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708211" y="5701136"/>
            <a:ext cx="8180811" cy="0"/>
          </a:xfrm>
          <a:prstGeom prst="line">
            <a:avLst/>
          </a:prstGeom>
          <a:solidFill>
            <a:srgbClr val="FFCC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78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19928"/>
            <a:ext cx="4525202" cy="604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60" y="319928"/>
            <a:ext cx="466614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86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42282" y="385482"/>
            <a:ext cx="6148158" cy="19389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Ill defined interfaces create</a:t>
            </a:r>
          </a:p>
          <a:p>
            <a:r>
              <a:rPr lang="en-US" sz="4000" dirty="0" smtClean="0"/>
              <a:t>	Extra costs</a:t>
            </a:r>
          </a:p>
          <a:p>
            <a:r>
              <a:rPr lang="en-US" sz="4000" dirty="0" smtClean="0"/>
              <a:t>	Extra work</a:t>
            </a:r>
            <a:endParaRPr lang="en-US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1043422" y="3993367"/>
            <a:ext cx="6930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 to now mainly paperwork, </a:t>
            </a:r>
          </a:p>
          <a:p>
            <a:r>
              <a:rPr lang="en-US" dirty="0"/>
              <a:t>	</a:t>
            </a:r>
            <a:r>
              <a:rPr lang="en-US" dirty="0" smtClean="0"/>
              <a:t>		but nothing finished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402387" y="5510799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„</a:t>
            </a:r>
            <a:r>
              <a:rPr lang="de-DE" sz="2800" dirty="0" err="1"/>
              <a:t>p</a:t>
            </a:r>
            <a:r>
              <a:rPr lang="de-DE" sz="2800" dirty="0" err="1" smtClean="0"/>
              <a:t>ending</a:t>
            </a:r>
            <a:r>
              <a:rPr lang="de-DE" sz="2800" dirty="0" smtClean="0"/>
              <a:t>“</a:t>
            </a:r>
            <a:endParaRPr lang="en-US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2310087" y="2618700"/>
            <a:ext cx="379142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4800" dirty="0" smtClean="0"/>
              <a:t>!</a:t>
            </a:r>
            <a:r>
              <a:rPr lang="de-DE" sz="4800" dirty="0" err="1" smtClean="0"/>
              <a:t>No</a:t>
            </a:r>
            <a:r>
              <a:rPr lang="de-DE" sz="4800" dirty="0" smtClean="0"/>
              <a:t> </a:t>
            </a:r>
            <a:r>
              <a:rPr lang="de-DE" sz="4800" dirty="0" err="1" smtClean="0"/>
              <a:t>adapters</a:t>
            </a:r>
            <a:r>
              <a:rPr lang="de-DE" sz="4800" dirty="0" smtClean="0"/>
              <a:t>!</a:t>
            </a:r>
            <a:endParaRPr lang="en-US" sz="4800" dirty="0"/>
          </a:p>
        </p:txBody>
      </p:sp>
      <p:sp>
        <p:nvSpPr>
          <p:cNvPr id="5" name="Eingekerbter Richtungspfeil 4"/>
          <p:cNvSpPr/>
          <p:nvPr/>
        </p:nvSpPr>
        <p:spPr bwMode="auto">
          <a:xfrm>
            <a:off x="1116775" y="5640900"/>
            <a:ext cx="368897" cy="263019"/>
          </a:xfrm>
          <a:prstGeom prst="chevron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Eingekerbter Richtungspfeil 6"/>
          <p:cNvSpPr/>
          <p:nvPr/>
        </p:nvSpPr>
        <p:spPr bwMode="auto">
          <a:xfrm flipH="1">
            <a:off x="7390440" y="5640900"/>
            <a:ext cx="368897" cy="263019"/>
          </a:xfrm>
          <a:prstGeom prst="chevron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Eingekerbter Richtungspfeil 7"/>
          <p:cNvSpPr/>
          <p:nvPr/>
        </p:nvSpPr>
        <p:spPr bwMode="auto">
          <a:xfrm>
            <a:off x="1556047" y="1153272"/>
            <a:ext cx="591670" cy="403412"/>
          </a:xfrm>
          <a:prstGeom prst="chevron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Eingekerbter Richtungspfeil 8"/>
          <p:cNvSpPr/>
          <p:nvPr/>
        </p:nvSpPr>
        <p:spPr bwMode="auto">
          <a:xfrm>
            <a:off x="1556047" y="1771837"/>
            <a:ext cx="591670" cy="403412"/>
          </a:xfrm>
          <a:prstGeom prst="chevron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02719" y="5510799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„</a:t>
            </a:r>
            <a:r>
              <a:rPr lang="de-DE" sz="2800" dirty="0" err="1" smtClean="0"/>
              <a:t>undefined</a:t>
            </a:r>
            <a:r>
              <a:rPr lang="de-DE" sz="2800" dirty="0" smtClean="0"/>
              <a:t>“</a:t>
            </a:r>
            <a:endParaRPr lang="en-US" sz="2800" dirty="0"/>
          </a:p>
        </p:txBody>
      </p:sp>
      <p:sp>
        <p:nvSpPr>
          <p:cNvPr id="11" name="Textfeld 10"/>
          <p:cNvSpPr txBox="1"/>
          <p:nvPr/>
        </p:nvSpPr>
        <p:spPr>
          <a:xfrm>
            <a:off x="5102294" y="5510799"/>
            <a:ext cx="2371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„</a:t>
            </a:r>
            <a:r>
              <a:rPr lang="de-DE" sz="2800" dirty="0" err="1" smtClean="0"/>
              <a:t>preliminary</a:t>
            </a:r>
            <a:r>
              <a:rPr lang="de-DE" sz="2800" dirty="0" smtClean="0"/>
              <a:t>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50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05"/>
            <a:ext cx="4456876" cy="602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59" y="263705"/>
            <a:ext cx="4693217" cy="551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062432" y="598566"/>
            <a:ext cx="3026791" cy="310854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 smtClean="0"/>
              <a:t>Interface </a:t>
            </a:r>
            <a:r>
              <a:rPr lang="de-DE" sz="2800" dirty="0" err="1" smtClean="0"/>
              <a:t>database</a:t>
            </a:r>
            <a:endParaRPr lang="de-DE" sz="2800" dirty="0" smtClean="0"/>
          </a:p>
          <a:p>
            <a:r>
              <a:rPr lang="de-DE" sz="2800" dirty="0" smtClean="0"/>
              <a:t>525 </a:t>
            </a:r>
            <a:r>
              <a:rPr lang="de-DE" sz="2800" dirty="0" err="1" smtClean="0"/>
              <a:t>entries</a:t>
            </a:r>
            <a:endParaRPr lang="de-DE" sz="2800" dirty="0" smtClean="0"/>
          </a:p>
          <a:p>
            <a:r>
              <a:rPr lang="de-DE" sz="2800" dirty="0" smtClean="0"/>
              <a:t>Last </a:t>
            </a:r>
            <a:r>
              <a:rPr lang="de-DE" sz="2800" dirty="0" err="1" smtClean="0"/>
              <a:t>modification</a:t>
            </a:r>
            <a:r>
              <a:rPr lang="de-DE" sz="2800" dirty="0" smtClean="0"/>
              <a:t> </a:t>
            </a:r>
          </a:p>
          <a:p>
            <a:r>
              <a:rPr lang="de-DE" sz="2800" dirty="0" smtClean="0"/>
              <a:t>2014	90</a:t>
            </a:r>
          </a:p>
          <a:p>
            <a:r>
              <a:rPr lang="de-DE" sz="2800" dirty="0" smtClean="0"/>
              <a:t>2015	414</a:t>
            </a:r>
          </a:p>
          <a:p>
            <a:r>
              <a:rPr lang="de-DE" sz="2800" dirty="0" smtClean="0"/>
              <a:t>2016	20</a:t>
            </a:r>
          </a:p>
          <a:p>
            <a:r>
              <a:rPr lang="de-DE" sz="2800" dirty="0" smtClean="0"/>
              <a:t>2017	1</a:t>
            </a:r>
            <a:endParaRPr lang="en-US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856489" y="4239267"/>
            <a:ext cx="7905049" cy="218521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4000" dirty="0" err="1" smtClean="0"/>
              <a:t>Mainly</a:t>
            </a:r>
            <a:r>
              <a:rPr lang="de-DE" sz="4000" dirty="0" smtClean="0"/>
              <a:t> </a:t>
            </a:r>
            <a:r>
              <a:rPr lang="de-DE" sz="4000" dirty="0" err="1" smtClean="0"/>
              <a:t>templates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different </a:t>
            </a:r>
            <a:r>
              <a:rPr lang="de-DE" sz="4000" dirty="0" err="1" smtClean="0"/>
              <a:t>kinds</a:t>
            </a:r>
            <a:endParaRPr lang="de-DE" sz="4000" dirty="0" smtClean="0"/>
          </a:p>
          <a:p>
            <a:r>
              <a:rPr lang="de-DE" sz="3200" dirty="0" err="1" smtClean="0"/>
              <a:t>No</a:t>
            </a:r>
            <a:r>
              <a:rPr lang="de-DE" sz="3200" dirty="0" smtClean="0"/>
              <a:t> responsable </a:t>
            </a:r>
            <a:r>
              <a:rPr lang="de-DE" sz="3200" dirty="0" err="1" smtClean="0"/>
              <a:t>persons</a:t>
            </a:r>
            <a:endParaRPr lang="de-DE" sz="3200" dirty="0" smtClean="0"/>
          </a:p>
          <a:p>
            <a:r>
              <a:rPr lang="de-DE" sz="3200" dirty="0" smtClean="0"/>
              <a:t>None </a:t>
            </a:r>
            <a:r>
              <a:rPr lang="de-DE" sz="3200" dirty="0" err="1" smtClean="0"/>
              <a:t>really</a:t>
            </a:r>
            <a:r>
              <a:rPr lang="de-DE" sz="3200" dirty="0" smtClean="0"/>
              <a:t> </a:t>
            </a:r>
            <a:r>
              <a:rPr lang="de-DE" sz="3200" dirty="0" err="1" smtClean="0"/>
              <a:t>complete</a:t>
            </a:r>
            <a:r>
              <a:rPr lang="de-DE" sz="3200" dirty="0" smtClean="0"/>
              <a:t>, </a:t>
            </a:r>
            <a:r>
              <a:rPr lang="de-DE" sz="3200" dirty="0" err="1" smtClean="0"/>
              <a:t>often</a:t>
            </a:r>
            <a:r>
              <a:rPr lang="de-DE" sz="3200" dirty="0" smtClean="0"/>
              <a:t> </a:t>
            </a:r>
            <a:r>
              <a:rPr lang="de-DE" sz="3200" dirty="0" err="1" smtClean="0"/>
              <a:t>outdated</a:t>
            </a:r>
            <a:endParaRPr lang="de-DE" sz="3200" dirty="0" smtClean="0"/>
          </a:p>
          <a:p>
            <a:r>
              <a:rPr lang="de-DE" sz="3200" dirty="0" smtClean="0"/>
              <a:t>None </a:t>
            </a:r>
            <a:r>
              <a:rPr lang="de-DE" sz="3200" dirty="0" err="1" smtClean="0"/>
              <a:t>approved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72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6183" y="4261423"/>
            <a:ext cx="8789907" cy="19389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4000" dirty="0" smtClean="0"/>
              <a:t>The </a:t>
            </a:r>
            <a:r>
              <a:rPr lang="de-DE" sz="4000" dirty="0" err="1" smtClean="0"/>
              <a:t>whole</a:t>
            </a:r>
            <a:r>
              <a:rPr lang="de-DE" sz="4000" dirty="0" smtClean="0"/>
              <a:t> </a:t>
            </a:r>
            <a:r>
              <a:rPr lang="de-DE" sz="4000" dirty="0" err="1" smtClean="0"/>
              <a:t>set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documents</a:t>
            </a:r>
            <a:r>
              <a:rPr lang="de-DE" sz="4000" dirty="0" smtClean="0"/>
              <a:t> </a:t>
            </a:r>
          </a:p>
          <a:p>
            <a:r>
              <a:rPr lang="de-DE" sz="4000" dirty="0" err="1" smtClean="0"/>
              <a:t>has</a:t>
            </a:r>
            <a:r>
              <a:rPr lang="de-DE" sz="4000" dirty="0" smtClean="0"/>
              <a:t> </a:t>
            </a:r>
            <a:r>
              <a:rPr lang="de-DE" sz="4000" dirty="0" err="1" smtClean="0"/>
              <a:t>to</a:t>
            </a:r>
            <a:r>
              <a:rPr lang="de-DE" sz="4000" dirty="0" smtClean="0"/>
              <a:t> </a:t>
            </a:r>
            <a:r>
              <a:rPr lang="de-DE" sz="4000" dirty="0" err="1" smtClean="0"/>
              <a:t>be</a:t>
            </a:r>
            <a:r>
              <a:rPr lang="de-DE" sz="4000" dirty="0" smtClean="0"/>
              <a:t> </a:t>
            </a:r>
            <a:r>
              <a:rPr lang="de-DE" sz="4000" dirty="0" err="1" smtClean="0"/>
              <a:t>worked</a:t>
            </a:r>
            <a:r>
              <a:rPr lang="de-DE" sz="4000" dirty="0" smtClean="0"/>
              <a:t> </a:t>
            </a:r>
            <a:r>
              <a:rPr lang="de-DE" sz="4000" dirty="0" err="1" smtClean="0"/>
              <a:t>through</a:t>
            </a:r>
            <a:r>
              <a:rPr lang="de-DE" sz="4000" dirty="0" smtClean="0"/>
              <a:t>. </a:t>
            </a:r>
          </a:p>
          <a:p>
            <a:r>
              <a:rPr lang="de-DE" sz="4000" dirty="0" smtClean="0"/>
              <a:t>In </a:t>
            </a:r>
            <a:r>
              <a:rPr lang="de-DE" sz="4000" dirty="0" err="1" smtClean="0"/>
              <a:t>most</a:t>
            </a:r>
            <a:r>
              <a:rPr lang="de-DE" sz="4000" dirty="0" smtClean="0"/>
              <a:t> </a:t>
            </a:r>
            <a:r>
              <a:rPr lang="de-DE" sz="4000" dirty="0" err="1" smtClean="0"/>
              <a:t>cases</a:t>
            </a:r>
            <a:r>
              <a:rPr lang="de-DE" sz="4000" dirty="0" smtClean="0"/>
              <a:t> </a:t>
            </a:r>
            <a:r>
              <a:rPr lang="de-DE" sz="4000" dirty="0" err="1" smtClean="0"/>
              <a:t>right</a:t>
            </a:r>
            <a:r>
              <a:rPr lang="de-DE" sz="4000" dirty="0" smtClean="0"/>
              <a:t> </a:t>
            </a:r>
            <a:r>
              <a:rPr lang="de-DE" sz="4000" dirty="0" err="1" smtClean="0"/>
              <a:t>from</a:t>
            </a:r>
            <a:r>
              <a:rPr lang="de-DE" sz="4000" dirty="0" smtClean="0"/>
              <a:t> </a:t>
            </a:r>
            <a:r>
              <a:rPr lang="de-DE" sz="4000" dirty="0" err="1" smtClean="0"/>
              <a:t>the</a:t>
            </a:r>
            <a:r>
              <a:rPr lang="de-DE" sz="4000" dirty="0" smtClean="0"/>
              <a:t> </a:t>
            </a:r>
            <a:r>
              <a:rPr lang="de-DE" sz="4000" dirty="0" err="1" smtClean="0"/>
              <a:t>beginning</a:t>
            </a:r>
            <a:endParaRPr lang="de-DE" sz="40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1082803" y="2372113"/>
            <a:ext cx="3936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One</a:t>
            </a:r>
            <a:r>
              <a:rPr lang="de-DE" sz="3200" dirty="0" smtClean="0"/>
              <a:t> </a:t>
            </a:r>
            <a:r>
              <a:rPr lang="de-DE" sz="3200" dirty="0" err="1" smtClean="0"/>
              <a:t>template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all </a:t>
            </a:r>
            <a:endParaRPr lang="en-US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1082803" y="3365126"/>
            <a:ext cx="7581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Fill</a:t>
            </a:r>
            <a:r>
              <a:rPr lang="de-DE" sz="3200" dirty="0" smtClean="0"/>
              <a:t> </a:t>
            </a:r>
            <a:r>
              <a:rPr lang="de-DE" sz="3200" dirty="0" err="1" smtClean="0"/>
              <a:t>completely</a:t>
            </a:r>
            <a:r>
              <a:rPr lang="de-DE" sz="3200" dirty="0" smtClean="0"/>
              <a:t>! </a:t>
            </a:r>
            <a:r>
              <a:rPr lang="de-DE" sz="3200" dirty="0" err="1" smtClean="0"/>
              <a:t>With</a:t>
            </a:r>
            <a:r>
              <a:rPr lang="de-DE" sz="3200" dirty="0" smtClean="0"/>
              <a:t> responsable </a:t>
            </a:r>
            <a:r>
              <a:rPr lang="de-DE" sz="3200" dirty="0" err="1" smtClean="0"/>
              <a:t>person</a:t>
            </a:r>
            <a:r>
              <a:rPr lang="de-DE" sz="3200" dirty="0" smtClean="0"/>
              <a:t>! </a:t>
            </a:r>
            <a:endParaRPr lang="en-US" sz="3200" dirty="0"/>
          </a:p>
        </p:txBody>
      </p:sp>
      <p:sp>
        <p:nvSpPr>
          <p:cNvPr id="9" name="Textfeld 8"/>
          <p:cNvSpPr txBox="1"/>
          <p:nvPr/>
        </p:nvSpPr>
        <p:spPr>
          <a:xfrm>
            <a:off x="1082803" y="1528558"/>
            <a:ext cx="7034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Adapt</a:t>
            </a:r>
            <a:r>
              <a:rPr lang="de-DE" sz="3200" dirty="0" smtClean="0"/>
              <a:t> </a:t>
            </a:r>
            <a:r>
              <a:rPr lang="de-DE" sz="3200" dirty="0" err="1" smtClean="0"/>
              <a:t>or</a:t>
            </a:r>
            <a:r>
              <a:rPr lang="de-DE" sz="3200" dirty="0" smtClean="0"/>
              <a:t> </a:t>
            </a:r>
            <a:r>
              <a:rPr lang="de-DE" sz="3200" dirty="0" err="1" smtClean="0"/>
              <a:t>slightly</a:t>
            </a:r>
            <a:r>
              <a:rPr lang="de-DE" sz="3200" dirty="0" smtClean="0"/>
              <a:t> </a:t>
            </a:r>
            <a:r>
              <a:rPr lang="de-DE" sz="3200" dirty="0" err="1" smtClean="0"/>
              <a:t>improve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structure</a:t>
            </a:r>
            <a:endParaRPr lang="en-US" sz="3200" dirty="0"/>
          </a:p>
        </p:txBody>
      </p:sp>
      <p:sp>
        <p:nvSpPr>
          <p:cNvPr id="6" name="Eingekerbter Richtungspfeil 5"/>
          <p:cNvSpPr/>
          <p:nvPr/>
        </p:nvSpPr>
        <p:spPr bwMode="auto">
          <a:xfrm>
            <a:off x="427962" y="1655097"/>
            <a:ext cx="432650" cy="331695"/>
          </a:xfrm>
          <a:prstGeom prst="chevron">
            <a:avLst/>
          </a:prstGeom>
          <a:solidFill>
            <a:srgbClr val="FFFF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Eingekerbter Richtungspfeil 9"/>
          <p:cNvSpPr/>
          <p:nvPr/>
        </p:nvSpPr>
        <p:spPr bwMode="auto">
          <a:xfrm>
            <a:off x="427962" y="2498652"/>
            <a:ext cx="432650" cy="331695"/>
          </a:xfrm>
          <a:prstGeom prst="chevron">
            <a:avLst/>
          </a:prstGeom>
          <a:solidFill>
            <a:srgbClr val="FFFF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Eingekerbter Richtungspfeil 10"/>
          <p:cNvSpPr/>
          <p:nvPr/>
        </p:nvSpPr>
        <p:spPr bwMode="auto">
          <a:xfrm>
            <a:off x="427962" y="3491665"/>
            <a:ext cx="432650" cy="331695"/>
          </a:xfrm>
          <a:prstGeom prst="chevron">
            <a:avLst/>
          </a:prstGeom>
          <a:solidFill>
            <a:srgbClr val="FFFF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6183" y="437409"/>
            <a:ext cx="6271973" cy="769441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txBody>
          <a:bodyPr wrap="none" rtlCol="0">
            <a:spAutoFit/>
          </a:bodyPr>
          <a:lstStyle/>
          <a:p>
            <a:r>
              <a:rPr lang="de-DE" sz="4400" dirty="0" smtClean="0"/>
              <a:t>CTA </a:t>
            </a:r>
            <a:r>
              <a:rPr lang="de-DE" sz="4400" dirty="0" err="1" smtClean="0"/>
              <a:t>needs</a:t>
            </a:r>
            <a:r>
              <a:rPr lang="de-DE" sz="4400" dirty="0" smtClean="0"/>
              <a:t> </a:t>
            </a:r>
            <a:r>
              <a:rPr lang="de-DE" sz="4400" dirty="0" err="1" smtClean="0"/>
              <a:t>this</a:t>
            </a:r>
            <a:r>
              <a:rPr lang="de-DE" sz="4400" dirty="0" smtClean="0"/>
              <a:t> </a:t>
            </a:r>
            <a:r>
              <a:rPr lang="de-DE" sz="4400" dirty="0" err="1" smtClean="0"/>
              <a:t>database</a:t>
            </a:r>
            <a:r>
              <a:rPr lang="de-DE" sz="4400" dirty="0" smtClean="0"/>
              <a:t>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518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32463" y="448236"/>
            <a:ext cx="6306214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interface</a:t>
            </a:r>
            <a:r>
              <a:rPr lang="de-DE" dirty="0" smtClean="0"/>
              <a:t>?</a:t>
            </a:r>
          </a:p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clear</a:t>
            </a:r>
            <a:r>
              <a:rPr lang="de-DE" dirty="0" smtClean="0"/>
              <a:t> in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!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832463" y="2303287"/>
            <a:ext cx="6393930" cy="120032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example</a:t>
            </a:r>
            <a:r>
              <a:rPr lang="de-DE" sz="2400" dirty="0" smtClean="0"/>
              <a:t>: 	</a:t>
            </a:r>
            <a:r>
              <a:rPr lang="de-DE" sz="2400" dirty="0"/>
              <a:t>E</a:t>
            </a:r>
            <a:r>
              <a:rPr lang="de-DE" sz="2400" dirty="0" smtClean="0"/>
              <a:t>mergency power </a:t>
            </a:r>
            <a:r>
              <a:rPr lang="de-DE" sz="2400" dirty="0" err="1" smtClean="0"/>
              <a:t>for</a:t>
            </a:r>
            <a:r>
              <a:rPr lang="de-DE" sz="2400" dirty="0" smtClean="0"/>
              <a:t> a </a:t>
            </a:r>
            <a:r>
              <a:rPr lang="de-DE" sz="2400" dirty="0" err="1" smtClean="0"/>
              <a:t>telescope</a:t>
            </a:r>
            <a:r>
              <a:rPr lang="de-DE" sz="2400" dirty="0" smtClean="0"/>
              <a:t> 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	in </a:t>
            </a:r>
            <a:r>
              <a:rPr lang="de-DE" sz="2400" dirty="0" err="1" smtClean="0"/>
              <a:t>order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obey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requirement</a:t>
            </a:r>
            <a:r>
              <a:rPr lang="de-DE" sz="2400" dirty="0" smtClean="0"/>
              <a:t> 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	„park </a:t>
            </a:r>
            <a:r>
              <a:rPr lang="de-DE" sz="2400" dirty="0" err="1" smtClean="0"/>
              <a:t>safely</a:t>
            </a:r>
            <a:r>
              <a:rPr lang="de-DE" sz="2400" dirty="0" smtClean="0"/>
              <a:t> in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powercut</a:t>
            </a:r>
            <a:r>
              <a:rPr lang="de-DE" sz="2400" dirty="0" smtClean="0"/>
              <a:t>“</a:t>
            </a:r>
            <a:endParaRPr lang="en-US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082847" y="4094002"/>
            <a:ext cx="7518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Second </a:t>
            </a:r>
            <a:r>
              <a:rPr lang="de-DE" sz="2400" dirty="0" err="1" smtClean="0"/>
              <a:t>independent</a:t>
            </a:r>
            <a:r>
              <a:rPr lang="de-DE" sz="2400" dirty="0" smtClean="0"/>
              <a:t> power </a:t>
            </a:r>
            <a:r>
              <a:rPr lang="de-DE" sz="2400" dirty="0" err="1" smtClean="0"/>
              <a:t>supplied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whole</a:t>
            </a:r>
            <a:r>
              <a:rPr lang="de-DE" sz="2400" dirty="0" smtClean="0"/>
              <a:t> </a:t>
            </a:r>
            <a:r>
              <a:rPr lang="de-DE" sz="2400" dirty="0" err="1" smtClean="0"/>
              <a:t>array</a:t>
            </a:r>
            <a:endParaRPr lang="en-US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1082847" y="4839124"/>
            <a:ext cx="5859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Local</a:t>
            </a:r>
            <a:r>
              <a:rPr lang="de-DE" sz="2400" dirty="0" smtClean="0"/>
              <a:t> UPS </a:t>
            </a:r>
            <a:r>
              <a:rPr lang="de-DE" sz="2400" dirty="0" err="1" smtClean="0"/>
              <a:t>under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supervision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CTAO </a:t>
            </a:r>
            <a:endParaRPr lang="en-US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1082847" y="5584246"/>
            <a:ext cx="7237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Local</a:t>
            </a:r>
            <a:r>
              <a:rPr lang="de-DE" sz="2400" dirty="0" smtClean="0"/>
              <a:t> UPS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part</a:t>
            </a:r>
            <a:r>
              <a:rPr lang="de-DE" sz="2400" dirty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 </a:t>
            </a:r>
            <a:r>
              <a:rPr lang="de-DE" sz="2400" dirty="0" err="1" smtClean="0"/>
              <a:t>telescope</a:t>
            </a:r>
            <a:endParaRPr lang="de-DE" sz="2400" dirty="0" smtClean="0"/>
          </a:p>
          <a:p>
            <a:r>
              <a:rPr lang="de-DE" sz="2400" dirty="0"/>
              <a:t>	</a:t>
            </a:r>
            <a:r>
              <a:rPr lang="de-DE" sz="2400" dirty="0" err="1" smtClean="0"/>
              <a:t>under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responsibility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telescope</a:t>
            </a:r>
            <a:r>
              <a:rPr lang="de-DE" sz="2400" dirty="0" smtClean="0"/>
              <a:t> </a:t>
            </a:r>
            <a:r>
              <a:rPr lang="de-DE" sz="2400" dirty="0" err="1" smtClean="0"/>
              <a:t>group</a:t>
            </a:r>
            <a:r>
              <a:rPr lang="de-DE" sz="2400" dirty="0" smtClean="0"/>
              <a:t> </a:t>
            </a:r>
            <a:endParaRPr lang="en-US" sz="2400" dirty="0"/>
          </a:p>
        </p:txBody>
      </p:sp>
      <p:sp>
        <p:nvSpPr>
          <p:cNvPr id="2" name="Ellipse 1"/>
          <p:cNvSpPr/>
          <p:nvPr/>
        </p:nvSpPr>
        <p:spPr bwMode="auto">
          <a:xfrm>
            <a:off x="832462" y="4209417"/>
            <a:ext cx="249757" cy="230833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833090" y="4954539"/>
            <a:ext cx="249757" cy="230833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832462" y="5763791"/>
            <a:ext cx="249757" cy="230833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40" y="-1"/>
            <a:ext cx="5649518" cy="676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3394424" y="974220"/>
            <a:ext cx="230737" cy="17091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30905" y="751900"/>
            <a:ext cx="1383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SST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same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045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01442" y="385483"/>
            <a:ext cx="7083991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4000" dirty="0" smtClean="0"/>
              <a:t>Interfaces </a:t>
            </a:r>
            <a:r>
              <a:rPr lang="de-DE" sz="4000" dirty="0" err="1" smtClean="0"/>
              <a:t>to</a:t>
            </a:r>
            <a:r>
              <a:rPr lang="de-DE" sz="4000" dirty="0" smtClean="0"/>
              <a:t> </a:t>
            </a:r>
            <a:r>
              <a:rPr lang="de-DE" sz="4000" dirty="0" err="1" smtClean="0"/>
              <a:t>the</a:t>
            </a:r>
            <a:r>
              <a:rPr lang="de-DE" sz="4000" dirty="0" smtClean="0"/>
              <a:t> </a:t>
            </a:r>
            <a:r>
              <a:rPr lang="de-DE" sz="4000" dirty="0" err="1" smtClean="0"/>
              <a:t>external</a:t>
            </a:r>
            <a:r>
              <a:rPr lang="de-DE" sz="4000" dirty="0" smtClean="0"/>
              <a:t> </a:t>
            </a:r>
            <a:r>
              <a:rPr lang="de-DE" sz="4000" dirty="0" err="1" smtClean="0"/>
              <a:t>world</a:t>
            </a:r>
            <a:endParaRPr lang="de-DE" sz="4000" dirty="0"/>
          </a:p>
        </p:txBody>
      </p:sp>
      <p:sp>
        <p:nvSpPr>
          <p:cNvPr id="4" name="Textfeld 3"/>
          <p:cNvSpPr txBox="1"/>
          <p:nvPr/>
        </p:nvSpPr>
        <p:spPr>
          <a:xfrm>
            <a:off x="2035886" y="3185458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Electricity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2035886" y="4326964"/>
            <a:ext cx="100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Water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2035886" y="3756211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  <a:r>
              <a:rPr lang="de-DE" sz="2400" dirty="0" smtClean="0"/>
              <a:t>nternet</a:t>
            </a:r>
            <a:endParaRPr lang="de-DE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901442" y="1344705"/>
            <a:ext cx="4425442" cy="461665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Specifications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local</a:t>
            </a:r>
            <a:r>
              <a:rPr lang="de-DE" sz="2400" dirty="0" smtClean="0"/>
              <a:t> </a:t>
            </a:r>
            <a:r>
              <a:rPr lang="de-DE" sz="2400" dirty="0" err="1" smtClean="0"/>
              <a:t>suppliers</a:t>
            </a:r>
            <a:endParaRPr lang="en-US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2035886" y="2043952"/>
            <a:ext cx="1743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Access </a:t>
            </a:r>
            <a:r>
              <a:rPr lang="de-DE" sz="2400" dirty="0" err="1" smtClean="0"/>
              <a:t>road</a:t>
            </a:r>
            <a:endParaRPr lang="en-US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2035886" y="2614705"/>
            <a:ext cx="410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Border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leased</a:t>
            </a:r>
            <a:r>
              <a:rPr lang="de-DE" sz="2400" dirty="0" smtClean="0"/>
              <a:t> </a:t>
            </a:r>
            <a:r>
              <a:rPr lang="de-DE" sz="2400" dirty="0" err="1" smtClean="0"/>
              <a:t>land</a:t>
            </a:r>
            <a:r>
              <a:rPr lang="de-DE" sz="2400" dirty="0" smtClean="0"/>
              <a:t> (</a:t>
            </a:r>
            <a:r>
              <a:rPr lang="de-DE" sz="2400" dirty="0" err="1" smtClean="0"/>
              <a:t>fence</a:t>
            </a:r>
            <a:r>
              <a:rPr lang="de-DE" sz="2400" dirty="0" smtClean="0"/>
              <a:t>?)</a:t>
            </a:r>
            <a:endParaRPr lang="en-US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2035886" y="4897717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Sewerage</a:t>
            </a:r>
            <a:endParaRPr lang="en-US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2035886" y="5468470"/>
            <a:ext cx="988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Waste</a:t>
            </a:r>
            <a:endParaRPr lang="en-US" sz="2400" dirty="0"/>
          </a:p>
        </p:txBody>
      </p:sp>
      <p:sp>
        <p:nvSpPr>
          <p:cNvPr id="11" name="Richtungspfeil 10"/>
          <p:cNvSpPr/>
          <p:nvPr/>
        </p:nvSpPr>
        <p:spPr bwMode="auto">
          <a:xfrm>
            <a:off x="1645023" y="2158243"/>
            <a:ext cx="259976" cy="233082"/>
          </a:xfrm>
          <a:prstGeom prst="homePlate">
            <a:avLst/>
          </a:prstGeom>
          <a:solidFill>
            <a:srgbClr val="FFFF00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ichtungspfeil 11"/>
          <p:cNvSpPr/>
          <p:nvPr/>
        </p:nvSpPr>
        <p:spPr bwMode="auto">
          <a:xfrm>
            <a:off x="1645023" y="2728996"/>
            <a:ext cx="259976" cy="233082"/>
          </a:xfrm>
          <a:prstGeom prst="homePlate">
            <a:avLst/>
          </a:prstGeom>
          <a:solidFill>
            <a:srgbClr val="FFFF00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Richtungspfeil 12"/>
          <p:cNvSpPr/>
          <p:nvPr/>
        </p:nvSpPr>
        <p:spPr bwMode="auto">
          <a:xfrm>
            <a:off x="1645023" y="3299749"/>
            <a:ext cx="259976" cy="233082"/>
          </a:xfrm>
          <a:prstGeom prst="homePlate">
            <a:avLst/>
          </a:prstGeom>
          <a:solidFill>
            <a:srgbClr val="FFFF00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Richtungspfeil 13"/>
          <p:cNvSpPr/>
          <p:nvPr/>
        </p:nvSpPr>
        <p:spPr bwMode="auto">
          <a:xfrm>
            <a:off x="1645023" y="3870502"/>
            <a:ext cx="259976" cy="233082"/>
          </a:xfrm>
          <a:prstGeom prst="homePlate">
            <a:avLst/>
          </a:prstGeom>
          <a:solidFill>
            <a:srgbClr val="FFFF00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Richtungspfeil 14"/>
          <p:cNvSpPr/>
          <p:nvPr/>
        </p:nvSpPr>
        <p:spPr bwMode="auto">
          <a:xfrm>
            <a:off x="1645023" y="4441255"/>
            <a:ext cx="259976" cy="233082"/>
          </a:xfrm>
          <a:prstGeom prst="homePlate">
            <a:avLst/>
          </a:prstGeom>
          <a:solidFill>
            <a:srgbClr val="FFFF00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ichtungspfeil 15"/>
          <p:cNvSpPr/>
          <p:nvPr/>
        </p:nvSpPr>
        <p:spPr bwMode="auto">
          <a:xfrm>
            <a:off x="1645023" y="5012008"/>
            <a:ext cx="259976" cy="233082"/>
          </a:xfrm>
          <a:prstGeom prst="homePlate">
            <a:avLst/>
          </a:prstGeom>
          <a:solidFill>
            <a:srgbClr val="FFFF00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Richtungspfeil 16"/>
          <p:cNvSpPr/>
          <p:nvPr/>
        </p:nvSpPr>
        <p:spPr bwMode="auto">
          <a:xfrm>
            <a:off x="1645023" y="5582761"/>
            <a:ext cx="259976" cy="233082"/>
          </a:xfrm>
          <a:prstGeom prst="homePlate">
            <a:avLst/>
          </a:prstGeom>
          <a:solidFill>
            <a:srgbClr val="FFFF00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7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78782" y="421341"/>
            <a:ext cx="7507183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Interfaces  </a:t>
            </a:r>
            <a:r>
              <a:rPr lang="de-DE" dirty="0" err="1" smtClean="0"/>
              <a:t>internally</a:t>
            </a:r>
            <a:r>
              <a:rPr lang="de-DE" dirty="0" smtClean="0"/>
              <a:t> </a:t>
            </a:r>
          </a:p>
          <a:p>
            <a:r>
              <a:rPr lang="de-DE" dirty="0"/>
              <a:t>	</a:t>
            </a:r>
            <a:r>
              <a:rPr lang="de-DE" dirty="0" smtClean="0"/>
              <a:t>		(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telescope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083730" y="4130977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Electricity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2083730" y="5065975"/>
            <a:ext cx="100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W</a:t>
            </a:r>
            <a:r>
              <a:rPr lang="de-DE" sz="2400" dirty="0" err="1" smtClean="0"/>
              <a:t>ater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2083730" y="4598476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Data </a:t>
            </a:r>
            <a:r>
              <a:rPr lang="de-DE" sz="2400" dirty="0" err="1" smtClean="0"/>
              <a:t>lines</a:t>
            </a:r>
            <a:endParaRPr lang="de-DE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1434353" y="1909483"/>
            <a:ext cx="2077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Access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road</a:t>
            </a:r>
            <a:endParaRPr lang="en-US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434353" y="2713215"/>
            <a:ext cx="6834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Foundation</a:t>
            </a:r>
            <a:r>
              <a:rPr lang="de-DE" sz="2400" dirty="0" smtClean="0"/>
              <a:t> (</a:t>
            </a:r>
            <a:r>
              <a:rPr lang="de-DE" sz="2400" dirty="0" err="1" smtClean="0"/>
              <a:t>concrete</a:t>
            </a:r>
            <a:r>
              <a:rPr lang="de-DE" sz="2400" dirty="0" smtClean="0"/>
              <a:t>, </a:t>
            </a:r>
            <a:r>
              <a:rPr lang="de-DE" sz="2400" dirty="0" err="1" smtClean="0"/>
              <a:t>anchors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bolts</a:t>
            </a:r>
            <a:r>
              <a:rPr lang="de-DE" sz="2400" dirty="0" smtClean="0"/>
              <a:t>, </a:t>
            </a:r>
            <a:r>
              <a:rPr lang="de-DE" sz="2400" dirty="0" err="1" smtClean="0"/>
              <a:t>outer</a:t>
            </a:r>
            <a:r>
              <a:rPr lang="de-DE" sz="2400" dirty="0" smtClean="0"/>
              <a:t> ring)</a:t>
            </a:r>
            <a:endParaRPr lang="en-US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1434353" y="3516947"/>
            <a:ext cx="339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Supply </a:t>
            </a:r>
            <a:r>
              <a:rPr lang="de-DE" sz="2400" dirty="0" err="1" smtClean="0"/>
              <a:t>point</a:t>
            </a:r>
            <a:r>
              <a:rPr lang="de-DE" sz="2400" dirty="0" smtClean="0"/>
              <a:t> (Man hole)</a:t>
            </a:r>
            <a:endParaRPr lang="en-US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2083730" y="5533473"/>
            <a:ext cx="2256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Compressed </a:t>
            </a:r>
            <a:r>
              <a:rPr lang="de-DE" sz="2400" dirty="0" err="1" smtClean="0"/>
              <a:t>air</a:t>
            </a:r>
            <a:endParaRPr lang="en-US" sz="2400" dirty="0"/>
          </a:p>
        </p:txBody>
      </p:sp>
      <p:sp>
        <p:nvSpPr>
          <p:cNvPr id="10" name="Eingekerbter Richtungspfeil 9"/>
          <p:cNvSpPr/>
          <p:nvPr/>
        </p:nvSpPr>
        <p:spPr bwMode="auto">
          <a:xfrm>
            <a:off x="856799" y="1984086"/>
            <a:ext cx="443081" cy="312457"/>
          </a:xfrm>
          <a:prstGeom prst="chevron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Eingekerbter Richtungspfeil 10"/>
          <p:cNvSpPr/>
          <p:nvPr/>
        </p:nvSpPr>
        <p:spPr bwMode="auto">
          <a:xfrm>
            <a:off x="856799" y="2787818"/>
            <a:ext cx="443081" cy="312457"/>
          </a:xfrm>
          <a:prstGeom prst="chevron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Eingekerbter Richtungspfeil 11"/>
          <p:cNvSpPr/>
          <p:nvPr/>
        </p:nvSpPr>
        <p:spPr bwMode="auto">
          <a:xfrm>
            <a:off x="856799" y="3591550"/>
            <a:ext cx="443081" cy="312457"/>
          </a:xfrm>
          <a:prstGeom prst="chevron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1811623" y="4246392"/>
            <a:ext cx="249757" cy="230833"/>
          </a:xfrm>
          <a:prstGeom prst="ellipse">
            <a:avLst/>
          </a:prstGeom>
          <a:solidFill>
            <a:srgbClr val="00CC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1811623" y="4713891"/>
            <a:ext cx="249757" cy="230833"/>
          </a:xfrm>
          <a:prstGeom prst="ellipse">
            <a:avLst/>
          </a:prstGeom>
          <a:solidFill>
            <a:srgbClr val="00CC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1811623" y="5181390"/>
            <a:ext cx="249757" cy="230833"/>
          </a:xfrm>
          <a:prstGeom prst="ellipse">
            <a:avLst/>
          </a:prstGeom>
          <a:solidFill>
            <a:srgbClr val="00CC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1811623" y="5648888"/>
            <a:ext cx="249757" cy="230833"/>
          </a:xfrm>
          <a:prstGeom prst="ellipse">
            <a:avLst/>
          </a:prstGeom>
          <a:solidFill>
            <a:srgbClr val="00CC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7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Ellipse 69"/>
          <p:cNvSpPr/>
          <p:nvPr/>
        </p:nvSpPr>
        <p:spPr bwMode="auto">
          <a:xfrm>
            <a:off x="3415856" y="2644675"/>
            <a:ext cx="2405736" cy="2262925"/>
          </a:xfrm>
          <a:prstGeom prst="ellipse">
            <a:avLst/>
          </a:prstGeom>
          <a:solidFill>
            <a:srgbClr val="B2B2B2"/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3282204" y="3097973"/>
            <a:ext cx="2673040" cy="2488700"/>
          </a:xfrm>
          <a:prstGeom prst="ellipse">
            <a:avLst/>
          </a:prstGeom>
          <a:solidFill>
            <a:srgbClr val="0000FF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3155734" y="3807570"/>
            <a:ext cx="3055284" cy="184991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3428645" y="3807570"/>
            <a:ext cx="2405736" cy="0"/>
          </a:xfrm>
          <a:prstGeom prst="line">
            <a:avLst/>
          </a:prstGeom>
          <a:solidFill>
            <a:srgbClr val="FFCC00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hteck 14"/>
          <p:cNvSpPr/>
          <p:nvPr/>
        </p:nvSpPr>
        <p:spPr bwMode="auto">
          <a:xfrm>
            <a:off x="4427105" y="6246228"/>
            <a:ext cx="408816" cy="216908"/>
          </a:xfrm>
          <a:prstGeom prst="rect">
            <a:avLst/>
          </a:prstGeom>
          <a:solidFill>
            <a:schemeClr val="tx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1918724" y="1063136"/>
            <a:ext cx="5400000" cy="5400000"/>
          </a:xfrm>
          <a:prstGeom prst="ellipse">
            <a:avLst/>
          </a:prstGeom>
          <a:noFill/>
          <a:ln w="57150" cap="flat" cmpd="sng" algn="ctr">
            <a:solidFill>
              <a:srgbClr val="CC000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06657" y="1240034"/>
            <a:ext cx="2949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Safety</a:t>
            </a:r>
            <a:r>
              <a:rPr lang="de-DE" sz="2400" dirty="0" smtClean="0"/>
              <a:t> </a:t>
            </a:r>
            <a:r>
              <a:rPr lang="de-DE" sz="2400" dirty="0" err="1" smtClean="0"/>
              <a:t>zone</a:t>
            </a:r>
            <a:r>
              <a:rPr lang="de-DE" sz="2400" dirty="0" smtClean="0"/>
              <a:t>, </a:t>
            </a: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road</a:t>
            </a:r>
            <a:r>
              <a:rPr lang="de-DE" sz="2400" dirty="0" smtClean="0"/>
              <a:t>!</a:t>
            </a:r>
            <a:endParaRPr lang="en-US" sz="24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7858440" y="99867"/>
            <a:ext cx="1209651" cy="911679"/>
            <a:chOff x="7876369" y="421342"/>
            <a:chExt cx="1209651" cy="911679"/>
          </a:xfrm>
        </p:grpSpPr>
        <p:sp>
          <p:nvSpPr>
            <p:cNvPr id="5" name="Textfeld 4"/>
            <p:cNvSpPr txBox="1"/>
            <p:nvPr/>
          </p:nvSpPr>
          <p:spPr>
            <a:xfrm>
              <a:off x="8166847" y="502024"/>
              <a:ext cx="6286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800" dirty="0" smtClean="0"/>
                <a:t>N</a:t>
              </a:r>
              <a:endParaRPr lang="en-US" sz="4800" dirty="0"/>
            </a:p>
          </p:txBody>
        </p:sp>
        <p:sp>
          <p:nvSpPr>
            <p:cNvPr id="7" name="Pfeil nach oben 6"/>
            <p:cNvSpPr/>
            <p:nvPr/>
          </p:nvSpPr>
          <p:spPr bwMode="auto">
            <a:xfrm>
              <a:off x="7876369" y="421342"/>
              <a:ext cx="1209651" cy="832252"/>
            </a:xfrm>
            <a:prstGeom prst="up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718229" y="3557089"/>
            <a:ext cx="631138" cy="500961"/>
            <a:chOff x="2561243" y="3249174"/>
            <a:chExt cx="631138" cy="500961"/>
          </a:xfrm>
        </p:grpSpPr>
        <p:sp>
          <p:nvSpPr>
            <p:cNvPr id="4" name="Rechteck 3"/>
            <p:cNvSpPr/>
            <p:nvPr/>
          </p:nvSpPr>
          <p:spPr bwMode="auto">
            <a:xfrm>
              <a:off x="2627731" y="3249174"/>
              <a:ext cx="564650" cy="500961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561243" y="3314988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 smtClean="0">
                  <a:solidFill>
                    <a:srgbClr val="C00000"/>
                  </a:solidFill>
                </a:rPr>
                <a:t>SP</a:t>
              </a:r>
              <a:r>
                <a:rPr lang="de-DE" sz="1800" dirty="0" smtClean="0">
                  <a:solidFill>
                    <a:srgbClr val="FF0000"/>
                  </a:solidFill>
                </a:rPr>
                <a:t>?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5821592" y="3512655"/>
            <a:ext cx="631138" cy="500961"/>
            <a:chOff x="2561243" y="3249174"/>
            <a:chExt cx="631138" cy="500961"/>
          </a:xfrm>
        </p:grpSpPr>
        <p:sp>
          <p:nvSpPr>
            <p:cNvPr id="25" name="Rechteck 24"/>
            <p:cNvSpPr/>
            <p:nvPr/>
          </p:nvSpPr>
          <p:spPr bwMode="auto">
            <a:xfrm>
              <a:off x="2627731" y="3249174"/>
              <a:ext cx="564650" cy="500961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561243" y="3314988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 smtClean="0">
                  <a:solidFill>
                    <a:srgbClr val="C00000"/>
                  </a:solidFill>
                </a:rPr>
                <a:t>SP</a:t>
              </a:r>
              <a:r>
                <a:rPr lang="de-DE" sz="1800" dirty="0" smtClean="0">
                  <a:solidFill>
                    <a:srgbClr val="FF0000"/>
                  </a:solidFill>
                </a:rPr>
                <a:t>?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4282699" y="2112044"/>
            <a:ext cx="631138" cy="500961"/>
            <a:chOff x="2561243" y="3249174"/>
            <a:chExt cx="631138" cy="500961"/>
          </a:xfrm>
        </p:grpSpPr>
        <p:sp>
          <p:nvSpPr>
            <p:cNvPr id="28" name="Rechteck 27"/>
            <p:cNvSpPr/>
            <p:nvPr/>
          </p:nvSpPr>
          <p:spPr bwMode="auto">
            <a:xfrm>
              <a:off x="2627731" y="3249174"/>
              <a:ext cx="564650" cy="500961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561243" y="3314988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 smtClean="0">
                  <a:solidFill>
                    <a:srgbClr val="C00000"/>
                  </a:solidFill>
                </a:rPr>
                <a:t>SP</a:t>
              </a:r>
              <a:r>
                <a:rPr lang="de-DE" sz="1800" dirty="0" smtClean="0">
                  <a:solidFill>
                    <a:srgbClr val="FF0000"/>
                  </a:solidFill>
                </a:rPr>
                <a:t>?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5335151" y="2499332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foundation</a:t>
            </a:r>
            <a:endParaRPr lang="en-US" sz="2400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3410421" y="3836014"/>
            <a:ext cx="2394102" cy="1109817"/>
            <a:chOff x="-2556578" y="3654860"/>
            <a:chExt cx="2262925" cy="1109817"/>
          </a:xfrm>
        </p:grpSpPr>
        <p:sp>
          <p:nvSpPr>
            <p:cNvPr id="31" name="Mond 30"/>
            <p:cNvSpPr/>
            <p:nvPr/>
          </p:nvSpPr>
          <p:spPr bwMode="auto">
            <a:xfrm rot="16200000">
              <a:off x="-1971689" y="3086640"/>
              <a:ext cx="1093148" cy="2262925"/>
            </a:xfrm>
            <a:prstGeom prst="moon">
              <a:avLst>
                <a:gd name="adj" fmla="val 87500"/>
              </a:avLst>
            </a:prstGeom>
            <a:solidFill>
              <a:srgbClr val="B2B2B2"/>
            </a:solidFill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-2537669" y="3654860"/>
              <a:ext cx="2225108" cy="63007"/>
            </a:xfrm>
            <a:prstGeom prst="rect">
              <a:avLst/>
            </a:prstGeom>
            <a:solidFill>
              <a:srgbClr val="B2B2B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-2411730" y="3686363"/>
              <a:ext cx="2026920" cy="196885"/>
            </a:xfrm>
            <a:prstGeom prst="rect">
              <a:avLst/>
            </a:prstGeom>
            <a:solidFill>
              <a:srgbClr val="B2B2B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cxnSp>
        <p:nvCxnSpPr>
          <p:cNvPr id="14" name="Gerade Verbindung 13"/>
          <p:cNvCxnSpPr/>
          <p:nvPr/>
        </p:nvCxnSpPr>
        <p:spPr bwMode="auto">
          <a:xfrm>
            <a:off x="3428645" y="3807570"/>
            <a:ext cx="998460" cy="2550211"/>
          </a:xfrm>
          <a:prstGeom prst="line">
            <a:avLst/>
          </a:prstGeom>
          <a:solidFill>
            <a:srgbClr val="FFCC0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52"/>
          <p:cNvCxnSpPr/>
          <p:nvPr/>
        </p:nvCxnSpPr>
        <p:spPr bwMode="auto">
          <a:xfrm flipH="1">
            <a:off x="4835921" y="3807570"/>
            <a:ext cx="998460" cy="2550211"/>
          </a:xfrm>
          <a:prstGeom prst="line">
            <a:avLst/>
          </a:prstGeom>
          <a:solidFill>
            <a:srgbClr val="FFCC0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85858" y="99867"/>
            <a:ext cx="394659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Around</a:t>
            </a:r>
            <a:r>
              <a:rPr lang="de-DE" dirty="0" smtClean="0"/>
              <a:t> a </a:t>
            </a:r>
            <a:r>
              <a:rPr lang="de-DE" dirty="0" err="1" smtClean="0"/>
              <a:t>telescope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Bildschirmpräsentation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MPIK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W. Hofmann</dc:creator>
  <cp:lastModifiedBy>panter</cp:lastModifiedBy>
  <cp:revision>502</cp:revision>
  <cp:lastPrinted>2016-10-17T09:29:47Z</cp:lastPrinted>
  <dcterms:created xsi:type="dcterms:W3CDTF">2001-05-03T07:08:18Z</dcterms:created>
  <dcterms:modified xsi:type="dcterms:W3CDTF">2017-01-27T15:59:02Z</dcterms:modified>
</cp:coreProperties>
</file>