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sldIdLst>
    <p:sldId id="257" r:id="rId6"/>
    <p:sldId id="389" r:id="rId7"/>
    <p:sldId id="375" r:id="rId8"/>
    <p:sldId id="376" r:id="rId9"/>
    <p:sldId id="377" r:id="rId10"/>
    <p:sldId id="382" r:id="rId11"/>
    <p:sldId id="383" r:id="rId12"/>
    <p:sldId id="384" r:id="rId13"/>
    <p:sldId id="385" r:id="rId14"/>
    <p:sldId id="379" r:id="rId15"/>
    <p:sldId id="378" r:id="rId16"/>
    <p:sldId id="380" r:id="rId17"/>
    <p:sldId id="386" r:id="rId18"/>
    <p:sldId id="387" r:id="rId19"/>
    <p:sldId id="388" r:id="rId20"/>
    <p:sldId id="381" r:id="rId21"/>
    <p:sldId id="35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st64" initials="b" lastIdx="2" clrIdx="0">
    <p:extLst>
      <p:ext uri="{19B8F6BF-5375-455C-9EA6-DF929625EA0E}">
        <p15:presenceInfo xmlns:p15="http://schemas.microsoft.com/office/powerpoint/2012/main" userId="brist6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00034"/>
    <a:srgbClr val="111D3A"/>
    <a:srgbClr val="0E152A"/>
    <a:srgbClr val="E40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33" autoAdjust="0"/>
    <p:restoredTop sz="88811" autoAdjust="0"/>
  </p:normalViewPr>
  <p:slideViewPr>
    <p:cSldViewPr snapToGrid="0" snapToObjects="1">
      <p:cViewPr varScale="1">
        <p:scale>
          <a:sx n="98" d="100"/>
          <a:sy n="98" d="100"/>
        </p:scale>
        <p:origin x="874" y="77"/>
      </p:cViewPr>
      <p:guideLst>
        <p:guide orient="horz" pos="1620"/>
        <p:guide pos="288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71CC7-45F4-410F-9648-AF745C34F3E4}" type="datetimeFigureOut">
              <a:rPr lang="en-US"/>
              <a:t>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651CB-BC94-4C11-A508-29CB655CC91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6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651CB-BC94-4C11-A508-29CB655CC918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8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1408"/>
            <a:ext cx="7772400" cy="1759045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120" y="3886200"/>
            <a:ext cx="6400800" cy="1391397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rgbClr val="111D3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subtitle</a:t>
            </a:r>
            <a:r>
              <a:rPr lang="de-DE" dirty="0"/>
              <a:t> style</a:t>
            </a:r>
          </a:p>
          <a:p>
            <a:endParaRPr lang="de-DE" dirty="0"/>
          </a:p>
          <a:p>
            <a:r>
              <a:rPr lang="de-DE" dirty="0"/>
              <a:t>SPEAKER NAME</a:t>
            </a:r>
          </a:p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0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558114" y="177500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4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6" y="238617"/>
            <a:ext cx="6818312" cy="824083"/>
          </a:xfrm>
        </p:spPr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820" y="1644069"/>
            <a:ext cx="4038600" cy="33940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0820" y="1644069"/>
            <a:ext cx="4038600" cy="33940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558114" y="177500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6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180583"/>
            <a:ext cx="7002257" cy="97488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558114" y="177500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6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6" y="238617"/>
            <a:ext cx="6818312" cy="824083"/>
          </a:xfrm>
        </p:spPr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558114" y="177500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1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6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30380"/>
            <a:ext cx="5486400" cy="32971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558114" y="177500"/>
            <a:ext cx="1549631" cy="93599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641146" y="238617"/>
            <a:ext cx="6818312" cy="824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11D3A"/>
                </a:solidFill>
                <a:latin typeface="Fira Sans"/>
                <a:ea typeface="+mj-ea"/>
                <a:cs typeface="Fira Sans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558114" y="177500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156" y="238617"/>
            <a:ext cx="6916951" cy="824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144" y="1589173"/>
            <a:ext cx="76320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41917-7D80-5845-BBA1-26E8FC06F98A}" type="datetimeFigureOut">
              <a:rPr lang="en-US" smtClean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9FCDA-B809-C440-BD62-3E96D0DA3F3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89936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20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Fira Sans"/>
          <a:ea typeface="+mj-ea"/>
          <a:cs typeface="Fira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Fira Sans"/>
          <a:ea typeface="+mn-ea"/>
          <a:cs typeface="Fira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Fira Sans"/>
          <a:ea typeface="+mn-ea"/>
          <a:cs typeface="Fira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Fira Sans"/>
          <a:ea typeface="+mn-ea"/>
          <a:cs typeface="Fira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Fira Sans"/>
          <a:ea typeface="+mn-ea"/>
          <a:cs typeface="Fira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Fira Sans"/>
          <a:ea typeface="+mn-ea"/>
          <a:cs typeface="Fir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a_sur_hq2_1200x848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"/>
          <a:stretch/>
        </p:blipFill>
        <p:spPr>
          <a:xfrm>
            <a:off x="-12330" y="1289936"/>
            <a:ext cx="9156330" cy="55680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89936"/>
            <a:ext cx="9144000" cy="5568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578" y="3628939"/>
            <a:ext cx="58773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Fira sans"/>
                <a:cs typeface="Fira sans"/>
              </a:rPr>
              <a:t>David Bristow  </a:t>
            </a:r>
          </a:p>
          <a:p>
            <a:endParaRPr lang="en-US" sz="2000" b="1" dirty="0">
              <a:solidFill>
                <a:schemeClr val="bg1"/>
              </a:solidFill>
              <a:latin typeface="Fira sans"/>
              <a:cs typeface="Fira sans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Fira sans"/>
                <a:cs typeface="Fira sans"/>
              </a:rPr>
              <a:t>Bologna 30 – 31.01.2017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642578" y="1790755"/>
            <a:ext cx="62497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ira sans"/>
                <a:cs typeface="Fira sans"/>
              </a:rPr>
              <a:t>Infra Workshop</a:t>
            </a:r>
          </a:p>
          <a:p>
            <a:r>
              <a:rPr lang="en-US" sz="3600" b="1" dirty="0">
                <a:solidFill>
                  <a:schemeClr val="bg1"/>
                </a:solidFill>
                <a:latin typeface="Fira sans"/>
                <a:cs typeface="Fira sans"/>
              </a:rPr>
              <a:t>On-Site Facilities for </a:t>
            </a:r>
          </a:p>
          <a:p>
            <a:r>
              <a:rPr lang="en-US" sz="3600" b="1" dirty="0">
                <a:solidFill>
                  <a:schemeClr val="bg1"/>
                </a:solidFill>
                <a:latin typeface="Fira sans"/>
                <a:cs typeface="Fira sans"/>
              </a:rPr>
              <a:t>Pre-production deployment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2578" y="4876315"/>
            <a:ext cx="60471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en-US" sz="2000" dirty="0">
              <a:solidFill>
                <a:schemeClr val="bg1"/>
              </a:solidFill>
              <a:latin typeface="Fira sans"/>
              <a:cs typeface="Fira sans"/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schemeClr val="bg1"/>
              </a:solidFill>
              <a:latin typeface="Fira sans"/>
              <a:cs typeface="Fira sans"/>
            </a:endParaRPr>
          </a:p>
          <a:p>
            <a:endParaRPr lang="en-US" sz="2000" dirty="0">
              <a:solidFill>
                <a:schemeClr val="bg1"/>
              </a:solidFill>
              <a:latin typeface="Fira sans"/>
              <a:cs typeface="Fira sans"/>
            </a:endParaRPr>
          </a:p>
        </p:txBody>
      </p:sp>
      <p:pic>
        <p:nvPicPr>
          <p:cNvPr id="5" name="Picture 4" descr="CTA_Logo_Template_RGB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943" y="234042"/>
            <a:ext cx="2390419" cy="9359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578" y="365531"/>
            <a:ext cx="569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Fira sans"/>
              </a:rPr>
              <a:t>On-Site South</a:t>
            </a:r>
          </a:p>
        </p:txBody>
      </p:sp>
    </p:spTree>
    <p:extLst>
      <p:ext uri="{BB962C8B-B14F-4D97-AF65-F5344CB8AC3E}">
        <p14:creationId xmlns:p14="http://schemas.microsoft.com/office/powerpoint/2010/main" val="3943805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On-Site Data Centre</a:t>
            </a:r>
          </a:p>
        </p:txBody>
      </p:sp>
      <p:sp>
        <p:nvSpPr>
          <p:cNvPr id="4" name="Rectangle 3"/>
          <p:cNvSpPr/>
          <p:nvPr/>
        </p:nvSpPr>
        <p:spPr>
          <a:xfrm>
            <a:off x="641146" y="1844856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Fira sans"/>
                <a:cs typeface="Fira sans"/>
              </a:rPr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177" y="1451369"/>
            <a:ext cx="4490443" cy="526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8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Data Centre - Control Room</a:t>
            </a:r>
          </a:p>
        </p:txBody>
      </p:sp>
      <p:sp>
        <p:nvSpPr>
          <p:cNvPr id="4" name="Rectangle 3"/>
          <p:cNvSpPr/>
          <p:nvPr/>
        </p:nvSpPr>
        <p:spPr>
          <a:xfrm>
            <a:off x="641146" y="1744495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Fira sans"/>
                <a:cs typeface="Fira sans"/>
              </a:rPr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767" y="1364253"/>
            <a:ext cx="6572621" cy="533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95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On-Site Equipment Storage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538" y="1408614"/>
            <a:ext cx="5049914" cy="52430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1146" y="1772374"/>
            <a:ext cx="13131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Fira sans"/>
                <a:cs typeface="Fira sans"/>
              </a:rPr>
              <a:t>Questions</a:t>
            </a:r>
          </a:p>
          <a:p>
            <a:endParaRPr lang="en-US" b="1" dirty="0">
              <a:solidFill>
                <a:srgbClr val="002060"/>
              </a:solidFill>
              <a:latin typeface="Fira sans"/>
              <a:cs typeface="Fira sans"/>
            </a:endParaRPr>
          </a:p>
          <a:p>
            <a:endParaRPr lang="en-US" b="1" dirty="0">
              <a:solidFill>
                <a:srgbClr val="002060"/>
              </a:solidFill>
              <a:latin typeface="Fira sans"/>
              <a:cs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2204641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control building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46" y="1316999"/>
            <a:ext cx="7856219" cy="551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76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CTA – NORTH   GA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89" y="1330162"/>
            <a:ext cx="7823315" cy="552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9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CTA – North Control Building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68" y="1371272"/>
            <a:ext cx="7722918" cy="538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4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the facility……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91409"/>
            <a:ext cx="9144000" cy="490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19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End…..!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54089" y="5750410"/>
            <a:ext cx="2313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>
                <a:solidFill>
                  <a:schemeClr val="accent1"/>
                </a:solidFill>
                <a:latin typeface="Fira sans"/>
                <a:cs typeface="Fira sans"/>
              </a:rPr>
              <a:t>Thanks.</a:t>
            </a:r>
            <a:endParaRPr lang="en-US" sz="4000" dirty="0">
              <a:solidFill>
                <a:schemeClr val="accent1"/>
              </a:solidFill>
              <a:latin typeface="Fira sans"/>
              <a:cs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278303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 Agenda</a:t>
            </a:r>
          </a:p>
        </p:txBody>
      </p:sp>
      <p:sp>
        <p:nvSpPr>
          <p:cNvPr id="3" name="Rectangle 2"/>
          <p:cNvSpPr/>
          <p:nvPr/>
        </p:nvSpPr>
        <p:spPr>
          <a:xfrm>
            <a:off x="758092" y="1720839"/>
            <a:ext cx="60999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solidFill>
                  <a:srgbClr val="002060"/>
                </a:solidFill>
                <a:latin typeface="Fira sans"/>
                <a:cs typeface="Fira sans"/>
              </a:rPr>
              <a:t>Global Site Schedule</a:t>
            </a:r>
          </a:p>
          <a:p>
            <a:pPr marL="342900" indent="-342900">
              <a:buAutoNum type="arabicPeriod"/>
            </a:pPr>
            <a:endParaRPr lang="en-US" b="1" dirty="0">
              <a:solidFill>
                <a:srgbClr val="002060"/>
              </a:solidFill>
              <a:latin typeface="Fira sans"/>
              <a:cs typeface="Fira sans"/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002060"/>
                </a:solidFill>
                <a:latin typeface="Fira sans"/>
                <a:cs typeface="Fira sans"/>
              </a:rPr>
              <a:t>2. On-Site Facilities for Pre-production</a:t>
            </a:r>
          </a:p>
          <a:p>
            <a:pPr marL="342900" indent="-342900">
              <a:buAutoNum type="arabicPeriod"/>
            </a:pPr>
            <a:endParaRPr lang="en-US" b="1" dirty="0">
              <a:solidFill>
                <a:srgbClr val="002060"/>
              </a:solidFill>
              <a:latin typeface="Fira sans"/>
              <a:cs typeface="Fira sans"/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002060"/>
                </a:solidFill>
                <a:latin typeface="Fira sans"/>
                <a:cs typeface="Fira sans"/>
              </a:rPr>
              <a:t>3. SST Pre production Telescopes</a:t>
            </a:r>
          </a:p>
          <a:p>
            <a:pPr marL="342900" indent="-342900">
              <a:buAutoNum type="arabicPeriod"/>
            </a:pPr>
            <a:endParaRPr lang="en-US" b="1" dirty="0">
              <a:solidFill>
                <a:srgbClr val="002060"/>
              </a:solidFill>
              <a:latin typeface="Fira sans"/>
              <a:cs typeface="Fira sans"/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002060"/>
                </a:solidFill>
                <a:latin typeface="Fira sans"/>
                <a:cs typeface="Fira sans"/>
              </a:rPr>
              <a:t>4. SST Common Foundation</a:t>
            </a:r>
          </a:p>
          <a:p>
            <a:pPr marL="342900" indent="-342900">
              <a:buAutoNum type="arabicPeriod"/>
            </a:pPr>
            <a:endParaRPr lang="en-US" b="1" dirty="0">
              <a:solidFill>
                <a:srgbClr val="002060"/>
              </a:solidFill>
              <a:latin typeface="Fira sans"/>
              <a:cs typeface="Fira sans"/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002060"/>
                </a:solidFill>
                <a:latin typeface="Fira sans"/>
                <a:cs typeface="Fira sans"/>
              </a:rPr>
              <a:t>5. Infra Interfaces</a:t>
            </a:r>
          </a:p>
          <a:p>
            <a:pPr marL="342900" indent="-342900">
              <a:buAutoNum type="arabicPeriod"/>
            </a:pPr>
            <a:endParaRPr lang="en-US" b="1" dirty="0">
              <a:solidFill>
                <a:srgbClr val="002060"/>
              </a:solidFill>
              <a:latin typeface="Fira sans"/>
              <a:cs typeface="Fira sans"/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002060"/>
                </a:solidFill>
                <a:latin typeface="Fira sans"/>
                <a:cs typeface="Fira sans"/>
              </a:rPr>
              <a:t>MST – Proposal for and INFRA to </a:t>
            </a:r>
            <a:r>
              <a:rPr lang="en-US" b="1" dirty="0" err="1">
                <a:solidFill>
                  <a:srgbClr val="002060"/>
                </a:solidFill>
                <a:latin typeface="Fira sans"/>
                <a:cs typeface="Fira sans"/>
              </a:rPr>
              <a:t>xST</a:t>
            </a:r>
            <a:r>
              <a:rPr lang="en-US" b="1" dirty="0">
                <a:solidFill>
                  <a:srgbClr val="002060"/>
                </a:solidFill>
                <a:latin typeface="Fira sans"/>
                <a:cs typeface="Fira sans"/>
              </a:rPr>
              <a:t>  Electrical Interface</a:t>
            </a:r>
          </a:p>
        </p:txBody>
      </p:sp>
    </p:spTree>
    <p:extLst>
      <p:ext uri="{BB962C8B-B14F-4D97-AF65-F5344CB8AC3E}">
        <p14:creationId xmlns:p14="http://schemas.microsoft.com/office/powerpoint/2010/main" val="363621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Pre-production Workshop</a:t>
            </a:r>
          </a:p>
        </p:txBody>
      </p:sp>
      <p:sp>
        <p:nvSpPr>
          <p:cNvPr id="4" name="Rectangle 3"/>
          <p:cNvSpPr/>
          <p:nvPr/>
        </p:nvSpPr>
        <p:spPr>
          <a:xfrm>
            <a:off x="641155" y="1879201"/>
            <a:ext cx="775013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Fira sans"/>
                <a:cs typeface="Fira sans"/>
              </a:rPr>
              <a:t>Objective:  This is gathering information workshop.</a:t>
            </a:r>
          </a:p>
          <a:p>
            <a:endParaRPr lang="en-US" sz="2000" b="1" dirty="0">
              <a:solidFill>
                <a:srgbClr val="002060"/>
              </a:solidFill>
              <a:latin typeface="Fira sans"/>
              <a:cs typeface="Fira sans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Fira sans"/>
                <a:cs typeface="Fira sans"/>
              </a:rPr>
              <a:t>Why?: To define  the concept for which initial contracts will be placed for the pre-production deployment.</a:t>
            </a:r>
          </a:p>
          <a:p>
            <a:endParaRPr lang="en-US" sz="2000" b="1" dirty="0">
              <a:solidFill>
                <a:srgbClr val="002060"/>
              </a:solidFill>
              <a:latin typeface="Fira sans"/>
              <a:cs typeface="Fira sans"/>
            </a:endParaRPr>
          </a:p>
          <a:p>
            <a:endParaRPr lang="en-US" sz="2000" b="1" dirty="0">
              <a:solidFill>
                <a:srgbClr val="002060"/>
              </a:solidFill>
              <a:latin typeface="Fira sans"/>
              <a:cs typeface="Fira sans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Fira sans"/>
                <a:cs typeface="Fira sans"/>
              </a:rPr>
              <a:t>Initial Deployment of Pre-production Telescopes</a:t>
            </a:r>
          </a:p>
          <a:p>
            <a:endParaRPr lang="en-US" sz="2000" b="1" dirty="0">
              <a:solidFill>
                <a:srgbClr val="002060"/>
              </a:solidFill>
              <a:latin typeface="Fira sans"/>
              <a:cs typeface="Fira sans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Fira sans"/>
                <a:cs typeface="Fira sans"/>
              </a:rPr>
              <a:t>Deployment Facilities</a:t>
            </a:r>
          </a:p>
          <a:p>
            <a:endParaRPr lang="en-US" sz="2000" b="1" dirty="0">
              <a:solidFill>
                <a:srgbClr val="002060"/>
              </a:solidFill>
              <a:latin typeface="Fira sans"/>
              <a:cs typeface="Fira sans"/>
            </a:endParaRPr>
          </a:p>
          <a:p>
            <a:endParaRPr lang="en-US" sz="2000" b="1" dirty="0">
              <a:solidFill>
                <a:srgbClr val="002060"/>
              </a:solidFill>
              <a:latin typeface="Fira sans"/>
              <a:cs typeface="Fira sans"/>
            </a:endParaRPr>
          </a:p>
          <a:p>
            <a:endParaRPr lang="en-US" sz="2000" b="1" dirty="0">
              <a:solidFill>
                <a:srgbClr val="002060"/>
              </a:solidFill>
              <a:latin typeface="Fira sans"/>
              <a:cs typeface="Fira sans"/>
            </a:endParaRPr>
          </a:p>
          <a:p>
            <a:endParaRPr lang="en-US" sz="2000" b="1" dirty="0">
              <a:solidFill>
                <a:srgbClr val="002060"/>
              </a:solidFill>
              <a:latin typeface="Fira sans"/>
              <a:cs typeface="Fira sans"/>
            </a:endParaRPr>
          </a:p>
          <a:p>
            <a:endParaRPr lang="en-US" sz="2000" b="1" dirty="0">
              <a:solidFill>
                <a:srgbClr val="002060"/>
              </a:solidFill>
              <a:latin typeface="Fira sans"/>
              <a:cs typeface="Fira sans"/>
            </a:endParaRPr>
          </a:p>
          <a:p>
            <a:endParaRPr lang="en-US" sz="2000" b="1" dirty="0">
              <a:solidFill>
                <a:srgbClr val="002060"/>
              </a:solidFill>
              <a:latin typeface="Fira sans"/>
              <a:cs typeface="Fira sans"/>
            </a:endParaRPr>
          </a:p>
          <a:p>
            <a:endParaRPr lang="en-US" b="1" dirty="0">
              <a:solidFill>
                <a:schemeClr val="bg1"/>
              </a:solidFill>
              <a:latin typeface="Fira sans"/>
              <a:cs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257219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General Arrangement - Concept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631" y="1477916"/>
            <a:ext cx="4850804" cy="5174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1156" y="156495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Fira sans"/>
                <a:cs typeface="Fira sans"/>
              </a:rPr>
              <a:t>What are the initial contracts?</a:t>
            </a:r>
          </a:p>
          <a:p>
            <a:endParaRPr lang="en-US" b="1" dirty="0">
              <a:solidFill>
                <a:srgbClr val="002060"/>
              </a:solidFill>
              <a:latin typeface="Fira sans"/>
              <a:cs typeface="Fira sans"/>
            </a:endParaRPr>
          </a:p>
          <a:p>
            <a:r>
              <a:rPr lang="en-US" b="1" dirty="0">
                <a:solidFill>
                  <a:srgbClr val="002060"/>
                </a:solidFill>
                <a:latin typeface="Fira sans"/>
                <a:cs typeface="Fira sans"/>
              </a:rPr>
              <a:t>Enabling Works</a:t>
            </a:r>
          </a:p>
          <a:p>
            <a:endParaRPr lang="en-US" b="1" dirty="0">
              <a:solidFill>
                <a:srgbClr val="002060"/>
              </a:solidFill>
              <a:latin typeface="Fira sans"/>
              <a:cs typeface="Fira sans"/>
            </a:endParaRPr>
          </a:p>
          <a:p>
            <a:r>
              <a:rPr lang="en-US" b="1" dirty="0">
                <a:solidFill>
                  <a:srgbClr val="002060"/>
                </a:solidFill>
                <a:latin typeface="Fira sans"/>
                <a:cs typeface="Fira sans"/>
              </a:rPr>
              <a:t>Foundations</a:t>
            </a:r>
          </a:p>
          <a:p>
            <a:endParaRPr lang="en-US" b="1" dirty="0">
              <a:solidFill>
                <a:srgbClr val="002060"/>
              </a:solidFill>
              <a:latin typeface="Fira sans"/>
              <a:cs typeface="Fira sans"/>
            </a:endParaRPr>
          </a:p>
          <a:p>
            <a:r>
              <a:rPr lang="en-US" b="1" dirty="0">
                <a:solidFill>
                  <a:srgbClr val="002060"/>
                </a:solidFill>
                <a:latin typeface="Fira sans"/>
                <a:cs typeface="Fira sans"/>
              </a:rPr>
              <a:t>U/G Services</a:t>
            </a:r>
          </a:p>
          <a:p>
            <a:endParaRPr lang="en-US" b="1" dirty="0">
              <a:solidFill>
                <a:srgbClr val="002060"/>
              </a:solidFill>
              <a:latin typeface="Fira sans"/>
              <a:cs typeface="Fira sans"/>
            </a:endParaRPr>
          </a:p>
          <a:p>
            <a:r>
              <a:rPr lang="en-US" b="1" dirty="0">
                <a:solidFill>
                  <a:srgbClr val="002060"/>
                </a:solidFill>
                <a:latin typeface="Fira sans"/>
                <a:cs typeface="Fira sans"/>
              </a:rPr>
              <a:t>Roads</a:t>
            </a:r>
          </a:p>
          <a:p>
            <a:endParaRPr lang="en-US" b="1" dirty="0">
              <a:solidFill>
                <a:srgbClr val="002060"/>
              </a:solidFill>
              <a:latin typeface="Fira sans"/>
              <a:cs typeface="Fira sans"/>
            </a:endParaRPr>
          </a:p>
          <a:p>
            <a:r>
              <a:rPr lang="en-US" b="1" dirty="0">
                <a:solidFill>
                  <a:srgbClr val="002060"/>
                </a:solidFill>
                <a:latin typeface="Fira sans"/>
                <a:cs typeface="Fira sans"/>
              </a:rPr>
              <a:t>Control Building</a:t>
            </a:r>
          </a:p>
          <a:p>
            <a:endParaRPr lang="en-US" b="1" dirty="0">
              <a:solidFill>
                <a:srgbClr val="002060"/>
              </a:solidFill>
              <a:latin typeface="Fira sans"/>
              <a:cs typeface="Fira sans"/>
            </a:endParaRPr>
          </a:p>
          <a:p>
            <a:r>
              <a:rPr lang="en-US" b="1" dirty="0">
                <a:solidFill>
                  <a:srgbClr val="002060"/>
                </a:solidFill>
                <a:latin typeface="Fira sans"/>
                <a:cs typeface="Fira sans"/>
              </a:rPr>
              <a:t>Technical Building</a:t>
            </a:r>
          </a:p>
        </p:txBody>
      </p:sp>
    </p:spTree>
    <p:extLst>
      <p:ext uri="{BB962C8B-B14F-4D97-AF65-F5344CB8AC3E}">
        <p14:creationId xmlns:p14="http://schemas.microsoft.com/office/powerpoint/2010/main" val="127130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Initial Construction Diagram</a:t>
            </a:r>
          </a:p>
        </p:txBody>
      </p:sp>
      <p:sp>
        <p:nvSpPr>
          <p:cNvPr id="4" name="Rectangle 3"/>
          <p:cNvSpPr/>
          <p:nvPr/>
        </p:nvSpPr>
        <p:spPr>
          <a:xfrm>
            <a:off x="641146" y="1889461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Fira sans"/>
                <a:cs typeface="Fira sans"/>
              </a:rPr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548" y="1382944"/>
            <a:ext cx="5176838" cy="527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03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Site General Arrangement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67" y="1324515"/>
            <a:ext cx="7900146" cy="553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9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1 Foundations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20" y="1380526"/>
            <a:ext cx="7829567" cy="547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2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Underground Services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193" y="1386750"/>
            <a:ext cx="7118940" cy="54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9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U/G Services - Details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24" y="1304977"/>
            <a:ext cx="7869807" cy="55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32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TA PowerPoint">
      <a:dk1>
        <a:srgbClr val="00204E"/>
      </a:dk1>
      <a:lt1>
        <a:sysClr val="window" lastClr="FFFFFF"/>
      </a:lt1>
      <a:dk2>
        <a:srgbClr val="595959"/>
      </a:dk2>
      <a:lt2>
        <a:srgbClr val="EEECE1"/>
      </a:lt2>
      <a:accent1>
        <a:srgbClr val="E00034"/>
      </a:accent1>
      <a:accent2>
        <a:srgbClr val="0098C3"/>
      </a:accent2>
      <a:accent3>
        <a:srgbClr val="63B845"/>
      </a:accent3>
      <a:accent4>
        <a:srgbClr val="8064A2"/>
      </a:accent4>
      <a:accent5>
        <a:srgbClr val="F3E653"/>
      </a:accent5>
      <a:accent6>
        <a:srgbClr val="F79D13"/>
      </a:accent6>
      <a:hlink>
        <a:srgbClr val="0098C3"/>
      </a:hlink>
      <a:folHlink>
        <a:srgbClr val="AB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e7a6e4b-0f6a-4611-a079-2a9736700155">CTADOC-683-83</_dlc_DocId>
    <_dlc_DocIdUrl xmlns="ce7a6e4b-0f6a-4611-a079-2a9736700155">
      <Url>https://portal.cta-observatory.org/WG/outreach/_layouts/DocIdRedir.aspx?ID=CTADOC-683-83</Url>
      <Description>CTADOC-683-83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D2E8722D3424D829C842C3F0ABD94" ma:contentTypeVersion="10" ma:contentTypeDescription="Create a new document." ma:contentTypeScope="" ma:versionID="505674f19f4191f5898ea4e078bae496">
  <xsd:schema xmlns:xsd="http://www.w3.org/2001/XMLSchema" xmlns:xs="http://www.w3.org/2001/XMLSchema" xmlns:p="http://schemas.microsoft.com/office/2006/metadata/properties" xmlns:ns2="ce7a6e4b-0f6a-4611-a079-2a9736700155" targetNamespace="http://schemas.microsoft.com/office/2006/metadata/properties" ma:root="true" ma:fieldsID="0a249e5bf2c21b26bfe027346b5d9f05" ns2:_="">
    <xsd:import namespace="ce7a6e4b-0f6a-4611-a079-2a97367001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7a6e4b-0f6a-4611-a079-2a97367001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6AFBE4-03C6-443F-9EF3-262F4F650CB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0218342-4946-494B-9303-3838FDD18D2B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ce7a6e4b-0f6a-4611-a079-2a973670015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F0E4240-2FCF-4F82-8088-9AB850D4DB5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BB473C7-9D75-48CC-8F31-546BD22B71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7a6e4b-0f6a-4611-a079-2a97367001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12025</TotalTime>
  <Words>161</Words>
  <Application>Microsoft Office PowerPoint</Application>
  <PresentationFormat>On-screen Show (4:3)</PresentationFormat>
  <Paragraphs>67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Fira sans</vt:lpstr>
      <vt:lpstr>Fira sans</vt:lpstr>
      <vt:lpstr>Office Theme</vt:lpstr>
      <vt:lpstr>PowerPoint Presentation</vt:lpstr>
      <vt:lpstr>Workshop Agenda</vt:lpstr>
      <vt:lpstr>Pre-production Workshop</vt:lpstr>
      <vt:lpstr>General Arrangement - Concept</vt:lpstr>
      <vt:lpstr>Initial Construction Diagram</vt:lpstr>
      <vt:lpstr>Site General Arrangement</vt:lpstr>
      <vt:lpstr>Phase 1 Foundations</vt:lpstr>
      <vt:lpstr>Underground Services</vt:lpstr>
      <vt:lpstr>U/G Services - Details</vt:lpstr>
      <vt:lpstr>On-Site Data Centre</vt:lpstr>
      <vt:lpstr>Data Centre - Control Room</vt:lpstr>
      <vt:lpstr>On-Site Equipment Storage </vt:lpstr>
      <vt:lpstr>Data control building</vt:lpstr>
      <vt:lpstr>CTA – NORTH   GA</vt:lpstr>
      <vt:lpstr>CTA – North Control Building</vt:lpstr>
      <vt:lpstr>And the facility……</vt:lpstr>
      <vt:lpstr>The End…..!</vt:lpstr>
    </vt:vector>
  </TitlesOfParts>
  <Manager/>
  <Company>pm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 m</dc:creator>
  <cp:keywords/>
  <dc:description/>
  <cp:lastModifiedBy>David Bristow</cp:lastModifiedBy>
  <cp:revision>321</cp:revision>
  <cp:lastPrinted>2016-09-06T06:55:41Z</cp:lastPrinted>
  <dcterms:created xsi:type="dcterms:W3CDTF">2015-11-08T21:38:01Z</dcterms:created>
  <dcterms:modified xsi:type="dcterms:W3CDTF">2017-01-30T08:00:06Z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0x010100CEED2E8722D3424D829C842C3F0ABD94</vt:lpwstr>
  </property>
  <property fmtid="{D5CDD505-2E9C-101B-9397-08002B2CF9AE}" pid="3" name="_dlc_DocIdItemGuid">
    <vt:lpwstr>ff12e6d5-fbd0-4165-9af9-97d24c1afb4f</vt:lpwstr>
  </property>
</Properties>
</file>