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sldIdLst>
    <p:sldId id="257" r:id="rId6"/>
    <p:sldId id="375" r:id="rId7"/>
    <p:sldId id="321" r:id="rId8"/>
    <p:sldId id="376" r:id="rId9"/>
    <p:sldId id="369" r:id="rId10"/>
    <p:sldId id="271" r:id="rId11"/>
    <p:sldId id="378" r:id="rId12"/>
    <p:sldId id="377" r:id="rId13"/>
    <p:sldId id="379" r:id="rId14"/>
    <p:sldId id="380" r:id="rId15"/>
    <p:sldId id="381" r:id="rId16"/>
    <p:sldId id="35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st64" initials="b" lastIdx="2" clrIdx="0">
    <p:extLst>
      <p:ext uri="{19B8F6BF-5375-455C-9EA6-DF929625EA0E}">
        <p15:presenceInfo xmlns:p15="http://schemas.microsoft.com/office/powerpoint/2012/main" userId="brist6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0034"/>
    <a:srgbClr val="111D3A"/>
    <a:srgbClr val="0E152A"/>
    <a:srgbClr val="E4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3" autoAdjust="0"/>
    <p:restoredTop sz="88811" autoAdjust="0"/>
  </p:normalViewPr>
  <p:slideViewPr>
    <p:cSldViewPr snapToGrid="0" snapToObjects="1">
      <p:cViewPr varScale="1">
        <p:scale>
          <a:sx n="98" d="100"/>
          <a:sy n="98" d="100"/>
        </p:scale>
        <p:origin x="874" y="77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71CC7-45F4-410F-9648-AF745C34F3E4}" type="datetimeFigureOut">
              <a:rPr lang="en-US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51CB-BC94-4C11-A508-29CB655CC91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1CB-BC94-4C11-A508-29CB655CC91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1CB-BC94-4C11-A508-29CB655CC91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408"/>
            <a:ext cx="7772400" cy="1759045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120" y="3886200"/>
            <a:ext cx="6400800" cy="1391397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111D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  <a:p>
            <a:endParaRPr lang="de-DE" dirty="0"/>
          </a:p>
          <a:p>
            <a:r>
              <a:rPr lang="de-DE" dirty="0"/>
              <a:t>SPEAKER NAME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7"/>
            <a:ext cx="6818312" cy="824083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20" y="1644069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820" y="1644069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180583"/>
            <a:ext cx="7002257" cy="9748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6" y="238617"/>
            <a:ext cx="6818312" cy="824083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6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0380"/>
            <a:ext cx="5486400" cy="32971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1146" y="238617"/>
            <a:ext cx="6818312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11D3A"/>
                </a:solidFill>
                <a:latin typeface="Fira Sans"/>
                <a:ea typeface="+mj-ea"/>
                <a:cs typeface="Fira Sans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917-7D80-5845-BBA1-26E8FC06F98A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FCDA-B809-C440-BD62-3E96D0DA3F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TA_Logo_Template_RGB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3"/>
          <a:stretch/>
        </p:blipFill>
        <p:spPr>
          <a:xfrm>
            <a:off x="7558114" y="177500"/>
            <a:ext cx="1549631" cy="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56" y="238617"/>
            <a:ext cx="6916951" cy="82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144" y="1589173"/>
            <a:ext cx="7632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1917-7D80-5845-BBA1-26E8FC06F98A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FCDA-B809-C440-BD62-3E96D0DA3F3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89936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Fira Sans"/>
          <a:ea typeface="+mj-ea"/>
          <a:cs typeface="Fir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ira Sans"/>
          <a:ea typeface="+mn-ea"/>
          <a:cs typeface="Fir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Fira Sans"/>
          <a:ea typeface="+mn-ea"/>
          <a:cs typeface="Fir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ira Sans"/>
          <a:ea typeface="+mn-ea"/>
          <a:cs typeface="Fir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9936"/>
            <a:ext cx="9144000" cy="556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578" y="1790755"/>
            <a:ext cx="6249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Fira sans"/>
              <a:cs typeface="Fira sans"/>
            </a:endParaRPr>
          </a:p>
          <a:p>
            <a:endParaRPr lang="en-US" sz="3600" b="1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578" y="4876315"/>
            <a:ext cx="6047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  <a:p>
            <a:endParaRPr lang="en-US" sz="2000" dirty="0">
              <a:solidFill>
                <a:schemeClr val="bg1"/>
              </a:solidFill>
              <a:latin typeface="Fira sans"/>
              <a:cs typeface="Fira sans"/>
            </a:endParaRPr>
          </a:p>
        </p:txBody>
      </p:sp>
      <p:pic>
        <p:nvPicPr>
          <p:cNvPr id="5" name="Picture 4" descr="CTA_Logo_Template_RG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43" y="234042"/>
            <a:ext cx="2390419" cy="935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156" y="365531"/>
            <a:ext cx="569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Fira sans"/>
              </a:rPr>
              <a:t>On-Site South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734" y="1404178"/>
            <a:ext cx="3094425" cy="4973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156" y="1486440"/>
            <a:ext cx="48269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Fira sans"/>
              </a:rPr>
              <a:t>SST</a:t>
            </a:r>
            <a:r>
              <a:rPr lang="en-GB" b="1" dirty="0">
                <a:latin typeface="Fira sans"/>
              </a:rPr>
              <a:t> </a:t>
            </a:r>
          </a:p>
          <a:p>
            <a:r>
              <a:rPr lang="en-GB" sz="3600" b="1" dirty="0">
                <a:solidFill>
                  <a:srgbClr val="002060"/>
                </a:solidFill>
                <a:latin typeface="Fira sans"/>
              </a:rPr>
              <a:t>Common</a:t>
            </a:r>
            <a:r>
              <a:rPr lang="en-GB" sz="3600" b="1" dirty="0">
                <a:latin typeface="Fira sans"/>
              </a:rPr>
              <a:t> Foundation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156" y="46437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Fira sans"/>
              </a:rPr>
              <a:t>David Bristow</a:t>
            </a:r>
          </a:p>
          <a:p>
            <a:r>
              <a:rPr lang="en-GB" b="1" dirty="0">
                <a:latin typeface="Fira sans"/>
              </a:rPr>
              <a:t>Infrastructure Design Coordinator</a:t>
            </a:r>
          </a:p>
          <a:p>
            <a:endParaRPr lang="en-GB" b="1" dirty="0">
              <a:latin typeface="Fira sans"/>
            </a:endParaRPr>
          </a:p>
          <a:p>
            <a:r>
              <a:rPr lang="en-GB" b="1" dirty="0">
                <a:latin typeface="Fira sans"/>
              </a:rPr>
              <a:t>Bologna 30 – 31 January2017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15142" y="6445244"/>
            <a:ext cx="5069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Fira sans"/>
              </a:rPr>
              <a:t>The Study was commissioned by ASTRI on behalf of the SST Teams</a:t>
            </a:r>
            <a:endParaRPr lang="en-GB" dirty="0">
              <a:solidFill>
                <a:schemeClr val="bg1"/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94380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ASTRI Foundation – Plan 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07" y="1337250"/>
            <a:ext cx="7888031" cy="55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ASTRI Foundation - Details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5" y="1342496"/>
            <a:ext cx="7776023" cy="54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0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End…..!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4089" y="5750410"/>
            <a:ext cx="2313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>
                <a:solidFill>
                  <a:schemeClr val="accent1"/>
                </a:solidFill>
                <a:latin typeface="Fira sans"/>
                <a:cs typeface="Fira sans"/>
              </a:rPr>
              <a:t>Thanks.</a:t>
            </a:r>
            <a:endParaRPr lang="en-US" sz="4000" dirty="0">
              <a:solidFill>
                <a:schemeClr val="accent1"/>
              </a:solidFill>
              <a:latin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03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7" y="238617"/>
            <a:ext cx="6300478" cy="824083"/>
          </a:xfrm>
        </p:spPr>
        <p:txBody>
          <a:bodyPr>
            <a:normAutofit/>
          </a:bodyPr>
          <a:lstStyle/>
          <a:p>
            <a:r>
              <a:rPr lang="en-GB" sz="2200" dirty="0"/>
              <a:t>SST Common Foundation – the Concept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157" y="1662841"/>
            <a:ext cx="7683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Fira sans"/>
              </a:rPr>
              <a:t>The Study is a detailed foundation ‘Feasibility Study’ based on the concept of designing a Common Foundation for the SST Telescopes.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chemeClr val="bg1"/>
              </a:solidFill>
              <a:latin typeface="Fira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60" y="2571035"/>
            <a:ext cx="6323021" cy="39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7" y="248634"/>
            <a:ext cx="6916951" cy="824083"/>
          </a:xfrm>
        </p:spPr>
        <p:txBody>
          <a:bodyPr>
            <a:normAutofit/>
          </a:bodyPr>
          <a:lstStyle/>
          <a:p>
            <a:r>
              <a:rPr lang="en-GB" sz="2200" dirty="0"/>
              <a:t>SST Common Foundation – Standardisation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641157" y="1545754"/>
            <a:ext cx="7683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Fira sans"/>
              </a:rPr>
              <a:t>The Base interface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sz="1600" dirty="0">
                <a:solidFill>
                  <a:srgbClr val="002060"/>
                </a:solidFill>
                <a:latin typeface="Fira sans"/>
              </a:rPr>
              <a:t>ASTRI - 24 Anchor bolts M30 arranged on a 167cm diameter circumference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sz="1600" dirty="0">
                <a:solidFill>
                  <a:srgbClr val="002060"/>
                </a:solidFill>
                <a:latin typeface="Fira sans"/>
              </a:rPr>
              <a:t>SST-1M and SST 2m GCT – 24 Anchor bolts M30 arranged on a 100cm diameter circumference.</a:t>
            </a:r>
          </a:p>
          <a:p>
            <a:endParaRPr lang="en-GB" dirty="0">
              <a:solidFill>
                <a:schemeClr val="bg1"/>
              </a:solidFill>
              <a:latin typeface="Fira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60" y="3427561"/>
            <a:ext cx="6748991" cy="30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SST Common Foundation – Geology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156" y="1594614"/>
            <a:ext cx="5949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Fira sans"/>
              </a:rPr>
              <a:t>The Geotechnical Aspects.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The Study is based on the </a:t>
            </a:r>
            <a:r>
              <a:rPr lang="en-GB" dirty="0" err="1">
                <a:solidFill>
                  <a:srgbClr val="002060"/>
                </a:solidFill>
                <a:latin typeface="Fira sans"/>
              </a:rPr>
              <a:t>Arcadis</a:t>
            </a:r>
            <a:r>
              <a:rPr lang="en-GB" dirty="0">
                <a:solidFill>
                  <a:srgbClr val="002060"/>
                </a:solidFill>
                <a:latin typeface="Fira sans"/>
              </a:rPr>
              <a:t> desktop study of the site.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The are report assumes that bedrock will bed located at a depth between 0.6m and 2.60m 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 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47496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153" y="411925"/>
            <a:ext cx="46626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/>
              <a:t>SST Common Foundation –  the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776" y="1739651"/>
            <a:ext cx="3768387" cy="46667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153" y="154844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Fira sans"/>
              </a:rPr>
              <a:t>The designed foundation: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Diameter 4 metres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Depth 1.5 metres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With 8 </a:t>
            </a:r>
            <a:r>
              <a:rPr lang="en-GB" dirty="0" err="1">
                <a:solidFill>
                  <a:srgbClr val="002060"/>
                </a:solidFill>
                <a:latin typeface="Fira sans"/>
              </a:rPr>
              <a:t>Micropiles</a:t>
            </a:r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And 8 Strand Anchors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16069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530" y="400117"/>
            <a:ext cx="612875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latin typeface="Fira sans"/>
                <a:cs typeface="Fira sans"/>
              </a:rPr>
              <a:t>SST Common Foundation – the design</a:t>
            </a:r>
          </a:p>
        </p:txBody>
      </p:sp>
      <p:pic>
        <p:nvPicPr>
          <p:cNvPr id="7" name="Picture 6" descr="CTA_Logo_Template_RG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6" y="199883"/>
            <a:ext cx="2390419" cy="9359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9073" y="1554905"/>
            <a:ext cx="23529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Fira sans"/>
              </a:rPr>
              <a:t>Strand Anchors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Characteristics: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Length 8 metres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484" y="1829451"/>
            <a:ext cx="576731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ira sans"/>
                <a:cs typeface="Fira sans"/>
              </a:rPr>
              <a:t>SST Common Foundation – drawings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367436" y="2224667"/>
            <a:ext cx="3323706" cy="3323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23" y="3421225"/>
            <a:ext cx="15553" cy="1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23" y="3573625"/>
            <a:ext cx="15553" cy="1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0" y="1267215"/>
            <a:ext cx="7956645" cy="55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411461"/>
            <a:ext cx="6916951" cy="824083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Fira sans"/>
                <a:cs typeface="Fira sans"/>
              </a:rPr>
              <a:t>SST Common Foundation – further inputs</a:t>
            </a:r>
            <a:br>
              <a:rPr lang="en-US" dirty="0">
                <a:latin typeface="Fira sans"/>
                <a:cs typeface="Fira sans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0404" y="1798239"/>
            <a:ext cx="54699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Fira sans"/>
              </a:rPr>
              <a:t>Conclusions from the Geotechnical Site Investigation Study to determine the final design for the SST common foundation.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There maybe more than 1 foundation design depending on the ground conditions identified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Teams to provide drawings and specification of latest designs</a:t>
            </a: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endParaRPr lang="en-GB" dirty="0">
              <a:solidFill>
                <a:srgbClr val="002060"/>
              </a:solidFill>
              <a:latin typeface="Fira sans"/>
            </a:endParaRPr>
          </a:p>
          <a:p>
            <a:r>
              <a:rPr lang="en-GB" dirty="0">
                <a:solidFill>
                  <a:srgbClr val="002060"/>
                </a:solidFill>
                <a:latin typeface="Fira sans"/>
              </a:rPr>
              <a:t>Commission detailed design of SST foundations based on the results from the Geotechnical Site Investigation Study</a:t>
            </a:r>
          </a:p>
        </p:txBody>
      </p:sp>
    </p:spTree>
    <p:extLst>
      <p:ext uri="{BB962C8B-B14F-4D97-AF65-F5344CB8AC3E}">
        <p14:creationId xmlns:p14="http://schemas.microsoft.com/office/powerpoint/2010/main" val="30477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ASTRI Foundation - Sections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6" y="1404949"/>
            <a:ext cx="7845865" cy="54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2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A PowerPoint">
      <a:dk1>
        <a:srgbClr val="00204E"/>
      </a:dk1>
      <a:lt1>
        <a:sysClr val="window" lastClr="FFFFFF"/>
      </a:lt1>
      <a:dk2>
        <a:srgbClr val="595959"/>
      </a:dk2>
      <a:lt2>
        <a:srgbClr val="EEECE1"/>
      </a:lt2>
      <a:accent1>
        <a:srgbClr val="E00034"/>
      </a:accent1>
      <a:accent2>
        <a:srgbClr val="0098C3"/>
      </a:accent2>
      <a:accent3>
        <a:srgbClr val="63B845"/>
      </a:accent3>
      <a:accent4>
        <a:srgbClr val="8064A2"/>
      </a:accent4>
      <a:accent5>
        <a:srgbClr val="F3E653"/>
      </a:accent5>
      <a:accent6>
        <a:srgbClr val="F79D13"/>
      </a:accent6>
      <a:hlink>
        <a:srgbClr val="0098C3"/>
      </a:hlink>
      <a:folHlink>
        <a:srgbClr val="AB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D2E8722D3424D829C842C3F0ABD94" ma:contentTypeVersion="10" ma:contentTypeDescription="Create a new document." ma:contentTypeScope="" ma:versionID="505674f19f4191f5898ea4e078bae496">
  <xsd:schema xmlns:xsd="http://www.w3.org/2001/XMLSchema" xmlns:xs="http://www.w3.org/2001/XMLSchema" xmlns:p="http://schemas.microsoft.com/office/2006/metadata/properties" xmlns:ns2="ce7a6e4b-0f6a-4611-a079-2a9736700155" targetNamespace="http://schemas.microsoft.com/office/2006/metadata/properties" ma:root="true" ma:fieldsID="0a249e5bf2c21b26bfe027346b5d9f05" ns2:_="">
    <xsd:import namespace="ce7a6e4b-0f6a-4611-a079-2a97367001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a6e4b-0f6a-4611-a079-2a97367001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e7a6e4b-0f6a-4611-a079-2a9736700155">CTADOC-683-83</_dlc_DocId>
    <_dlc_DocIdUrl xmlns="ce7a6e4b-0f6a-4611-a079-2a9736700155">
      <Url>https://portal.cta-observatory.org/WG/outreach/_layouts/DocIdRedir.aspx?ID=CTADOC-683-83</Url>
      <Description>CTADOC-683-83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B473C7-9D75-48CC-8F31-546BD22B7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a6e4b-0f6a-4611-a079-2a9736700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0E4240-2FCF-4F82-8088-9AB850D4DB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18342-4946-494B-9303-3838FDD18D2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e7a6e4b-0f6a-4611-a079-2a9736700155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C6AFBE4-03C6-443F-9EF3-262F4F650CB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11901</TotalTime>
  <Words>256</Words>
  <Application>Microsoft Office PowerPoint</Application>
  <PresentationFormat>On-screen Show (4:3)</PresentationFormat>
  <Paragraphs>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Fira sans</vt:lpstr>
      <vt:lpstr>Fira sans</vt:lpstr>
      <vt:lpstr>Office Theme</vt:lpstr>
      <vt:lpstr>PowerPoint Presentation</vt:lpstr>
      <vt:lpstr>SST Common Foundation – the Concept</vt:lpstr>
      <vt:lpstr>SST Common Foundation – Standardisation</vt:lpstr>
      <vt:lpstr>SST Common Foundation – Geology</vt:lpstr>
      <vt:lpstr>PowerPoint Presentation</vt:lpstr>
      <vt:lpstr>PowerPoint Presentation</vt:lpstr>
      <vt:lpstr>SST Common Foundation – drawings</vt:lpstr>
      <vt:lpstr>SST Common Foundation – further inputs </vt:lpstr>
      <vt:lpstr>ASTRI Foundation - Sections</vt:lpstr>
      <vt:lpstr>ASTRI Foundation – Plan  View</vt:lpstr>
      <vt:lpstr>ASTRI Foundation - Details</vt:lpstr>
      <vt:lpstr>The End…..!</vt:lpstr>
    </vt:vector>
  </TitlesOfParts>
  <Manager/>
  <Company>pm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 m</dc:creator>
  <cp:keywords/>
  <dc:description/>
  <cp:lastModifiedBy>David Bristow</cp:lastModifiedBy>
  <cp:revision>322</cp:revision>
  <cp:lastPrinted>2016-09-06T06:55:41Z</cp:lastPrinted>
  <dcterms:created xsi:type="dcterms:W3CDTF">2015-11-08T21:38:01Z</dcterms:created>
  <dcterms:modified xsi:type="dcterms:W3CDTF">2017-01-29T15:19:10Z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0x010100CEED2E8722D3424D829C842C3F0ABD94</vt:lpwstr>
  </property>
  <property fmtid="{D5CDD505-2E9C-101B-9397-08002B2CF9AE}" pid="3" name="_dlc_DocIdItemGuid">
    <vt:lpwstr>ff12e6d5-fbd0-4165-9af9-97d24c1afb4f</vt:lpwstr>
  </property>
</Properties>
</file>