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2" r:id="rId14"/>
    <p:sldId id="277" r:id="rId15"/>
    <p:sldId id="278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59" autoAdjust="0"/>
  </p:normalViewPr>
  <p:slideViewPr>
    <p:cSldViewPr>
      <p:cViewPr>
        <p:scale>
          <a:sx n="108" d="100"/>
          <a:sy n="108" d="100"/>
        </p:scale>
        <p:origin x="-144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1CED-073E-2348-9A3F-0F5F57D6C4FF}" type="datetimeFigureOut">
              <a:rPr lang="en-US" smtClean="0"/>
              <a:t>21/06/16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ED50-8397-7A46-BFF5-4BB6761E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370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71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9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209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00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1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78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739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54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21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544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DA57-1559-4D8F-A87A-7502640AC24B}" type="datetimeFigureOut">
              <a:rPr lang="ca-ES" smtClean="0"/>
              <a:t>21/06/16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3625-9AF1-4843-8755-4CB615317ED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282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Status of IFAE/UAB Raman LIDAR</a:t>
            </a:r>
            <a:endParaRPr lang="ca-E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1584176" cy="10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28192" cy="9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43" y="188640"/>
            <a:ext cx="1949953" cy="9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3"/>
            <a:ext cx="1694185" cy="19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86409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Lluís Font and Markus Gaug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UAB &amp; CERES-IEEC</a:t>
            </a: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60212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Central </a:t>
            </a:r>
            <a:r>
              <a:rPr lang="es-ES" dirty="0" err="1" smtClean="0"/>
              <a:t>Calibration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meeting</a:t>
            </a:r>
          </a:p>
          <a:p>
            <a:pPr algn="ctr"/>
            <a:r>
              <a:rPr lang="es-ES" dirty="0" smtClean="0"/>
              <a:t>        Barcelona 20-23 June 2016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3793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LY_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11115"/>
            <a:ext cx="5560927" cy="32982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507261" cy="27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 descr="F:\Fotos poli\DSC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32" y="4199859"/>
            <a:ext cx="3033454" cy="22750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s poli\DSC_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2815"/>
            <a:ext cx="4157330" cy="31179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otos poli\DSC_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18" y="1309294"/>
            <a:ext cx="3547730" cy="26607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0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6" name="Straight Connector 2055"/>
          <p:cNvCxnSpPr>
            <a:endCxn id="22" idx="3"/>
          </p:cNvCxnSpPr>
          <p:nvPr/>
        </p:nvCxnSpPr>
        <p:spPr>
          <a:xfrm>
            <a:off x="1907704" y="389705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CuadroTexto 6"/>
          <p:cNvSpPr txBox="1"/>
          <p:nvPr/>
        </p:nvSpPr>
        <p:spPr>
          <a:xfrm>
            <a:off x="539552" y="1268760"/>
            <a:ext cx="496855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Characterization test set up</a:t>
            </a:r>
          </a:p>
        </p:txBody>
      </p:sp>
      <p:sp>
        <p:nvSpPr>
          <p:cNvPr id="10" name="Direct Access Storage 9"/>
          <p:cNvSpPr/>
          <p:nvPr/>
        </p:nvSpPr>
        <p:spPr>
          <a:xfrm>
            <a:off x="3059832" y="3501008"/>
            <a:ext cx="216024" cy="792088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5576" y="3501008"/>
            <a:ext cx="936104" cy="7920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3491880" y="3604768"/>
            <a:ext cx="720080" cy="57606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rect Access Storage 21"/>
          <p:cNvSpPr/>
          <p:nvPr/>
        </p:nvSpPr>
        <p:spPr>
          <a:xfrm>
            <a:off x="4355976" y="3501008"/>
            <a:ext cx="216024" cy="792088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4" descr="POLY_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215" y="2681735"/>
            <a:ext cx="3642265" cy="2160240"/>
          </a:xfrm>
          <a:prstGeom prst="rect">
            <a:avLst/>
          </a:prstGeom>
        </p:spPr>
      </p:pic>
      <p:sp>
        <p:nvSpPr>
          <p:cNvPr id="26" name="Can 25"/>
          <p:cNvSpPr/>
          <p:nvPr/>
        </p:nvSpPr>
        <p:spPr>
          <a:xfrm>
            <a:off x="6258327" y="2492896"/>
            <a:ext cx="288032" cy="14401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1560" y="2996952"/>
            <a:ext cx="109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Xe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35696" y="3203684"/>
            <a:ext cx="1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Colimator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31396" y="4293096"/>
            <a:ext cx="129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wheel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03848" y="3068960"/>
            <a:ext cx="174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Monochromator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82869" y="43651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Shutter</a:t>
            </a:r>
            <a:endParaRPr lang="en-US" dirty="0"/>
          </a:p>
        </p:txBody>
      </p:sp>
      <p:cxnSp>
        <p:nvCxnSpPr>
          <p:cNvPr id="30" name="Curved Connector 29"/>
          <p:cNvCxnSpPr>
            <a:stCxn id="22" idx="4"/>
          </p:cNvCxnSpPr>
          <p:nvPr/>
        </p:nvCxnSpPr>
        <p:spPr>
          <a:xfrm>
            <a:off x="4572000" y="3897052"/>
            <a:ext cx="720080" cy="3960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70901" y="5003884"/>
            <a:ext cx="178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light guide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86050" y="5003884"/>
            <a:ext cx="157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Polychromator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38450" y="1988840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 diode</a:t>
            </a:r>
            <a:endParaRPr lang="en-US" dirty="0"/>
          </a:p>
        </p:txBody>
      </p:sp>
      <p:grpSp>
        <p:nvGrpSpPr>
          <p:cNvPr id="2067" name="Group 2066"/>
          <p:cNvGrpSpPr/>
          <p:nvPr/>
        </p:nvGrpSpPr>
        <p:grpSpPr>
          <a:xfrm>
            <a:off x="1907704" y="3752753"/>
            <a:ext cx="720080" cy="295970"/>
            <a:chOff x="1835696" y="3713063"/>
            <a:chExt cx="792088" cy="367978"/>
          </a:xfrm>
        </p:grpSpPr>
        <p:sp>
          <p:nvSpPr>
            <p:cNvPr id="2063" name="Direct Access Storage 2062"/>
            <p:cNvSpPr/>
            <p:nvPr/>
          </p:nvSpPr>
          <p:spPr>
            <a:xfrm>
              <a:off x="2510057" y="3717032"/>
              <a:ext cx="117727" cy="360040"/>
            </a:xfrm>
            <a:prstGeom prst="flowChartMagneticDru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irect Access Storage 55"/>
            <p:cNvSpPr/>
            <p:nvPr/>
          </p:nvSpPr>
          <p:spPr>
            <a:xfrm>
              <a:off x="1835696" y="3717032"/>
              <a:ext cx="117727" cy="360040"/>
            </a:xfrm>
            <a:prstGeom prst="flowChartMagneticDru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2063"/>
            <p:cNvSpPr/>
            <p:nvPr/>
          </p:nvSpPr>
          <p:spPr>
            <a:xfrm>
              <a:off x="1899766" y="3713063"/>
              <a:ext cx="644103" cy="36797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5" name="Oval 2064"/>
          <p:cNvSpPr/>
          <p:nvPr/>
        </p:nvSpPr>
        <p:spPr>
          <a:xfrm>
            <a:off x="1583385" y="3785071"/>
            <a:ext cx="45719" cy="25571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9" name="Straight Connector 2068"/>
          <p:cNvCxnSpPr>
            <a:stCxn id="2065" idx="0"/>
          </p:cNvCxnSpPr>
          <p:nvPr/>
        </p:nvCxnSpPr>
        <p:spPr>
          <a:xfrm flipV="1">
            <a:off x="1606245" y="3645025"/>
            <a:ext cx="301459" cy="14004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06245" y="4028878"/>
            <a:ext cx="301459" cy="140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4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8344" y="1289936"/>
            <a:ext cx="693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ira sans"/>
                <a:cs typeface="Fira sans"/>
              </a:rPr>
              <a:t>607nm</a:t>
            </a:r>
            <a:endParaRPr lang="en-US" sz="36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6" name="7 Imagen" descr="Xe_FULLSETUP_607n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142"/>
            <a:ext cx="9144000" cy="4364486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539552" y="1268760"/>
            <a:ext cx="496855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Preliminary results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11960" y="17635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607 nm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618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8344" y="1289936"/>
            <a:ext cx="693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ira sans"/>
                <a:cs typeface="Fira sans"/>
              </a:rPr>
              <a:t>607nm</a:t>
            </a:r>
            <a:endParaRPr lang="en-US" sz="36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539552" y="1268760"/>
            <a:ext cx="496855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Preliminary results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27784" y="152717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355nm   </a:t>
            </a:r>
            <a:r>
              <a:rPr lang="pt-BR" sz="2400" b="1" dirty="0"/>
              <a:t>387nm </a:t>
            </a:r>
            <a:r>
              <a:rPr lang="pt-BR" sz="2400" b="1" dirty="0" smtClean="0"/>
              <a:t>  532nm  607nm </a:t>
            </a:r>
            <a:endParaRPr lang="en-US" sz="2400" b="1" dirty="0"/>
          </a:p>
        </p:txBody>
      </p:sp>
      <p:pic>
        <p:nvPicPr>
          <p:cNvPr id="10" name="14 Imagen" descr="FULLSETUP_combined_1234_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637"/>
            <a:ext cx="9144000" cy="43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Outline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6"/>
          <p:cNvSpPr txBox="1"/>
          <p:nvPr/>
        </p:nvSpPr>
        <p:spPr>
          <a:xfrm>
            <a:off x="552802" y="1597826"/>
            <a:ext cx="7966109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dirty="0" err="1" smtClean="0"/>
              <a:t>Polychromator</a:t>
            </a:r>
            <a:r>
              <a:rPr lang="en-GB" sz="2000" dirty="0" smtClean="0"/>
              <a:t> characterization will finish </a:t>
            </a:r>
            <a:r>
              <a:rPr lang="en-GB" sz="2000" dirty="0" smtClean="0"/>
              <a:t>soon (2 weeks).</a:t>
            </a:r>
            <a:endParaRPr lang="en-GB" sz="20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52802" y="2236802"/>
            <a:ext cx="740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Near range solution and fine alignment will start before summer holidays. </a:t>
            </a:r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52802" y="3140968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dirty="0"/>
              <a:t>Making it </a:t>
            </a:r>
            <a:r>
              <a:rPr lang="en-GB" sz="2000" dirty="0" smtClean="0"/>
              <a:t>robotic.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552802" y="3748970"/>
            <a:ext cx="6827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smtClean="0"/>
              <a:t>Prototype should be ready for long term testing by mid 2017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09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6"/>
          <p:cNvSpPr txBox="1"/>
          <p:nvPr/>
        </p:nvSpPr>
        <p:spPr>
          <a:xfrm>
            <a:off x="502706" y="1124744"/>
            <a:ext cx="1909053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The concept</a:t>
            </a:r>
          </a:p>
        </p:txBody>
      </p:sp>
      <p:sp>
        <p:nvSpPr>
          <p:cNvPr id="18" name="CuadroTexto 6"/>
          <p:cNvSpPr txBox="1"/>
          <p:nvPr/>
        </p:nvSpPr>
        <p:spPr>
          <a:xfrm>
            <a:off x="265921" y="1597826"/>
            <a:ext cx="7966109" cy="707886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Recycle a former CLUE telescope and container to build and advanced Raman LIDAR optimized for CTA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5920" y="2316398"/>
            <a:ext cx="53832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2 + 2 configuration: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355 nm + 532 nm elastic channels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387 nm + 607 nm 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Raman lines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Atmospheric molecular and aerosol transparency as a function of range and wavelength.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Laser: </a:t>
            </a:r>
            <a:r>
              <a:rPr lang="en-US" sz="2000" dirty="0" smtClean="0"/>
              <a:t>Brilliant Compact Q-Switched </a:t>
            </a:r>
            <a:r>
              <a:rPr lang="en-US" sz="2000" dirty="0" err="1" smtClean="0"/>
              <a:t>Nd:YAG</a:t>
            </a:r>
            <a:r>
              <a:rPr lang="en-US" sz="2000" dirty="0" smtClean="0"/>
              <a:t> 1064nm + frequency </a:t>
            </a:r>
            <a:r>
              <a:rPr lang="en-US" sz="2000" dirty="0" err="1" smtClean="0"/>
              <a:t>tripler</a:t>
            </a:r>
            <a:r>
              <a:rPr lang="en-US" sz="2000" dirty="0" smtClean="0"/>
              <a:t> head   Rate:10 Hz   Pulse:5 ns    Beam divergence:0.5 </a:t>
            </a:r>
            <a:r>
              <a:rPr lang="en-US" sz="2000" dirty="0" err="1" smtClean="0"/>
              <a:t>mrad</a:t>
            </a:r>
            <a:endParaRPr lang="en-GB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Parabolic mirror  f = 180 cm =&gt; f/D = 1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Dichroic guiding mirrors </a:t>
            </a:r>
            <a:r>
              <a:rPr lang="en-GB" sz="2000" dirty="0" smtClean="0">
                <a:sym typeface="Wingdings"/>
              </a:rPr>
              <a:t> coaxial</a:t>
            </a:r>
            <a:endParaRPr lang="en-GB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GB" sz="2000" dirty="0" err="1" smtClean="0"/>
              <a:t>Polychromator</a:t>
            </a:r>
            <a:r>
              <a:rPr lang="en-GB" sz="2000" dirty="0" smtClean="0"/>
              <a:t> home made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/>
              <a:t>Acquisition: standard LICEL units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17" y="2779365"/>
            <a:ext cx="32432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9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508104" y="1700808"/>
            <a:ext cx="273630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Rectángulo"/>
          <p:cNvSpPr/>
          <p:nvPr/>
        </p:nvSpPr>
        <p:spPr>
          <a:xfrm>
            <a:off x="899592" y="1700808"/>
            <a:ext cx="273630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6"/>
          <p:cNvSpPr txBox="1"/>
          <p:nvPr/>
        </p:nvSpPr>
        <p:spPr>
          <a:xfrm>
            <a:off x="502706" y="1124744"/>
            <a:ext cx="1909053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The strategy</a:t>
            </a:r>
          </a:p>
        </p:txBody>
      </p:sp>
      <p:sp>
        <p:nvSpPr>
          <p:cNvPr id="18" name="CuadroTexto 6"/>
          <p:cNvSpPr txBox="1"/>
          <p:nvPr/>
        </p:nvSpPr>
        <p:spPr>
          <a:xfrm>
            <a:off x="1085595" y="1916832"/>
            <a:ext cx="2341101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algn="just"/>
            <a:r>
              <a:rPr lang="en-GB" sz="2000" dirty="0" smtClean="0"/>
              <a:t>IFAE/UAB prototype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5759291" y="1928892"/>
            <a:ext cx="2341101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algn="just"/>
            <a:r>
              <a:rPr lang="en-GB" sz="2000" dirty="0" smtClean="0"/>
              <a:t>LUPM prototype</a:t>
            </a:r>
          </a:p>
        </p:txBody>
      </p:sp>
      <p:sp>
        <p:nvSpPr>
          <p:cNvPr id="12" name="CuadroTexto 6"/>
          <p:cNvSpPr txBox="1"/>
          <p:nvPr/>
        </p:nvSpPr>
        <p:spPr>
          <a:xfrm>
            <a:off x="827584" y="2996952"/>
            <a:ext cx="3456384" cy="707886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algn="just"/>
            <a:r>
              <a:rPr lang="en-GB" sz="2000" dirty="0" smtClean="0"/>
              <a:t>Long-term testing @ La Palma</a:t>
            </a:r>
          </a:p>
          <a:p>
            <a:pPr algn="just"/>
            <a:r>
              <a:rPr lang="en-GB" sz="2000" dirty="0" smtClean="0"/>
              <a:t>(1 year of robotic operation)</a:t>
            </a:r>
          </a:p>
        </p:txBody>
      </p:sp>
      <p:sp>
        <p:nvSpPr>
          <p:cNvPr id="4" name="3 Llamada de flecha hacia abajo"/>
          <p:cNvSpPr/>
          <p:nvPr/>
        </p:nvSpPr>
        <p:spPr>
          <a:xfrm>
            <a:off x="3635896" y="1962766"/>
            <a:ext cx="1872208" cy="2546354"/>
          </a:xfrm>
          <a:prstGeom prst="downArrowCallout">
            <a:avLst>
              <a:gd name="adj1" fmla="val 13851"/>
              <a:gd name="adj2" fmla="val 17568"/>
              <a:gd name="adj3" fmla="val 20222"/>
              <a:gd name="adj4" fmla="val 11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Rectángulo"/>
          <p:cNvSpPr/>
          <p:nvPr/>
        </p:nvSpPr>
        <p:spPr>
          <a:xfrm>
            <a:off x="2483768" y="4603441"/>
            <a:ext cx="417646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6"/>
          <p:cNvSpPr txBox="1"/>
          <p:nvPr/>
        </p:nvSpPr>
        <p:spPr>
          <a:xfrm>
            <a:off x="2555777" y="4683018"/>
            <a:ext cx="4032448" cy="707886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algn="ctr"/>
            <a:r>
              <a:rPr lang="en-GB" sz="2000" dirty="0" smtClean="0"/>
              <a:t>Final Raman LIDAR design</a:t>
            </a:r>
          </a:p>
          <a:p>
            <a:pPr algn="ctr"/>
            <a:r>
              <a:rPr lang="en-GB" sz="2000" dirty="0" smtClean="0"/>
              <a:t>(based on former CLUE experiment)</a:t>
            </a:r>
          </a:p>
        </p:txBody>
      </p:sp>
    </p:spTree>
    <p:extLst>
      <p:ext uri="{BB962C8B-B14F-4D97-AF65-F5344CB8AC3E}">
        <p14:creationId xmlns:p14="http://schemas.microsoft.com/office/powerpoint/2010/main" val="190336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6"/>
          <p:cNvSpPr txBox="1"/>
          <p:nvPr/>
        </p:nvSpPr>
        <p:spPr>
          <a:xfrm>
            <a:off x="502706" y="1124744"/>
            <a:ext cx="2917166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</a:rPr>
              <a:t>funding situation</a:t>
            </a:r>
            <a:endParaRPr lang="en-GB" sz="2000" b="1" dirty="0" smtClean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3"/>
              </a:buClr>
            </a:pPr>
            <a:r>
              <a:rPr lang="en-GB" sz="2000" dirty="0"/>
              <a:t>Funding for LIDAR prototype still is insufficient this year  (as all Spanish funding proposals in 2016).</a:t>
            </a:r>
          </a:p>
          <a:p>
            <a:pPr lvl="1">
              <a:buClr>
                <a:schemeClr val="accent3"/>
              </a:buClr>
            </a:pPr>
            <a:r>
              <a:rPr lang="en-GB" sz="2000" dirty="0"/>
              <a:t> </a:t>
            </a:r>
          </a:p>
          <a:p>
            <a:pPr lvl="1">
              <a:buClr>
                <a:schemeClr val="accent3"/>
              </a:buClr>
            </a:pPr>
            <a:r>
              <a:rPr lang="en-GB" sz="2000" dirty="0"/>
              <a:t>Funds for final LIDAR will come </a:t>
            </a:r>
            <a:r>
              <a:rPr lang="en-GB" sz="2000" dirty="0" smtClean="0"/>
              <a:t>from FEDER funds</a:t>
            </a:r>
          </a:p>
          <a:p>
            <a:pPr lvl="1">
              <a:buClr>
                <a:schemeClr val="accent3"/>
              </a:buClr>
            </a:pPr>
            <a:r>
              <a:rPr lang="en-GB" sz="2000" dirty="0" smtClean="0"/>
              <a:t> </a:t>
            </a:r>
            <a:r>
              <a:rPr lang="en-GB" sz="2000" dirty="0"/>
              <a:t>in 2017-2018.  </a:t>
            </a:r>
          </a:p>
          <a:p>
            <a:pPr lvl="1">
              <a:buClr>
                <a:schemeClr val="accent3"/>
              </a:buClr>
            </a:pPr>
            <a:endParaRPr lang="en-GB" sz="2000" dirty="0"/>
          </a:p>
        </p:txBody>
      </p:sp>
      <p:sp>
        <p:nvSpPr>
          <p:cNvPr id="17" name="CuadroTexto 6"/>
          <p:cNvSpPr txBox="1"/>
          <p:nvPr/>
        </p:nvSpPr>
        <p:spPr>
          <a:xfrm>
            <a:off x="502707" y="3429000"/>
            <a:ext cx="1909053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The team</a:t>
            </a:r>
          </a:p>
        </p:txBody>
      </p:sp>
      <p:sp>
        <p:nvSpPr>
          <p:cNvPr id="21" name="CuadroTexto 4"/>
          <p:cNvSpPr txBox="1"/>
          <p:nvPr/>
        </p:nvSpPr>
        <p:spPr>
          <a:xfrm>
            <a:off x="2403257" y="3789040"/>
            <a:ext cx="4761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+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Markus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Gaug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(UAB)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+ Oscar Martínez (IFAE) (</a:t>
            </a:r>
            <a:r>
              <a:rPr lang="es-ES" dirty="0" err="1" smtClean="0">
                <a:solidFill>
                  <a:srgbClr val="000000"/>
                </a:solidFill>
              </a:rPr>
              <a:t>Eng</a:t>
            </a:r>
            <a:r>
              <a:rPr lang="es-E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s-ES" dirty="0" smtClean="0"/>
              <a:t>+ Oscar Blanch (IFAE)</a:t>
            </a:r>
          </a:p>
          <a:p>
            <a:r>
              <a:rPr lang="es-ES" dirty="0" smtClean="0"/>
              <a:t>+ Oriol Calpe (UAB) (</a:t>
            </a:r>
            <a:r>
              <a:rPr lang="es-ES" dirty="0" err="1" smtClean="0"/>
              <a:t>Undergraduate</a:t>
            </a:r>
            <a:r>
              <a:rPr lang="es-ES" dirty="0" smtClean="0"/>
              <a:t>)</a:t>
            </a:r>
          </a:p>
          <a:p>
            <a:r>
              <a:rPr lang="es-ES" dirty="0" smtClean="0"/>
              <a:t>+ </a:t>
            </a:r>
            <a:r>
              <a:rPr lang="es-ES" dirty="0" err="1" smtClean="0"/>
              <a:t>Michele</a:t>
            </a:r>
            <a:r>
              <a:rPr lang="es-ES" dirty="0" smtClean="0"/>
              <a:t> Doro (INFN </a:t>
            </a:r>
            <a:r>
              <a:rPr lang="es-ES" dirty="0" err="1" smtClean="0"/>
              <a:t>Padova</a:t>
            </a:r>
            <a:r>
              <a:rPr lang="es-ES" dirty="0" smtClean="0"/>
              <a:t>)</a:t>
            </a:r>
          </a:p>
          <a:p>
            <a:r>
              <a:rPr lang="es-ES" dirty="0" smtClean="0"/>
              <a:t>+ Lluís Font (UAB)</a:t>
            </a:r>
          </a:p>
          <a:p>
            <a:r>
              <a:rPr lang="es-ES" dirty="0" smtClean="0"/>
              <a:t>+ </a:t>
            </a:r>
            <a:r>
              <a:rPr lang="es-ES" dirty="0" err="1" smtClean="0"/>
              <a:t>Merve</a:t>
            </a:r>
            <a:r>
              <a:rPr lang="es-ES" dirty="0" smtClean="0"/>
              <a:t> </a:t>
            </a:r>
            <a:r>
              <a:rPr lang="es-ES" dirty="0" err="1" smtClean="0"/>
              <a:t>Colak</a:t>
            </a:r>
            <a:r>
              <a:rPr lang="es-ES" dirty="0" smtClean="0"/>
              <a:t> (IFAE) (PhD </a:t>
            </a:r>
            <a:r>
              <a:rPr lang="es-ES" dirty="0" err="1" smtClean="0"/>
              <a:t>student</a:t>
            </a:r>
            <a:r>
              <a:rPr lang="es-ES" dirty="0" smtClean="0"/>
              <a:t>)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+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smtClean="0"/>
              <a:t>Scott </a:t>
            </a:r>
            <a:r>
              <a:rPr lang="es-ES" dirty="0" err="1" smtClean="0"/>
              <a:t>Griffiths</a:t>
            </a:r>
            <a:r>
              <a:rPr lang="es-ES" dirty="0" smtClean="0"/>
              <a:t> (IFAE) (</a:t>
            </a:r>
            <a:r>
              <a:rPr lang="es-ES" dirty="0" err="1" smtClean="0"/>
              <a:t>Postdoc</a:t>
            </a:r>
            <a:r>
              <a:rPr lang="es-ES" dirty="0" smtClean="0"/>
              <a:t>)</a:t>
            </a:r>
          </a:p>
          <a:p>
            <a:r>
              <a:rPr lang="es-ES" dirty="0" smtClean="0"/>
              <a:t>+ </a:t>
            </a:r>
            <a:r>
              <a:rPr lang="es-ES" dirty="0" err="1" smtClean="0"/>
              <a:t>Manel</a:t>
            </a:r>
            <a:r>
              <a:rPr lang="es-ES" dirty="0" smtClean="0"/>
              <a:t> Martínez (IFAE)</a:t>
            </a:r>
            <a:endParaRPr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304256"/>
            <a:ext cx="174895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744416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Status prototype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1412776"/>
            <a:ext cx="252028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Hardware</a:t>
            </a:r>
            <a:endParaRPr lang="ca-ES" sz="4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99592" y="1988841"/>
            <a:ext cx="748883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Mirror characterized</a:t>
            </a:r>
            <a:endParaRPr lang="ca-ES" sz="2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99592" y="2420889"/>
            <a:ext cx="748883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Liquid light guide characterized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2852937"/>
            <a:ext cx="7488832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Guiding mirrors (dichroic)  + alignment in </a:t>
            </a:r>
            <a:r>
              <a:rPr lang="en-US" sz="2400" dirty="0" err="1" smtClean="0"/>
              <a:t>zenit</a:t>
            </a:r>
            <a:r>
              <a:rPr lang="en-US" sz="2400" dirty="0" smtClean="0"/>
              <a:t>. </a:t>
            </a:r>
            <a:r>
              <a:rPr lang="en-US" sz="2400" dirty="0" err="1" smtClean="0"/>
              <a:t>Monochromator</a:t>
            </a:r>
            <a:r>
              <a:rPr lang="en-US" sz="2400" dirty="0" smtClean="0"/>
              <a:t> used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99592" y="3645024"/>
            <a:ext cx="684076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Driving system not robotic yet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99591" y="4077072"/>
            <a:ext cx="8064897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b="1" dirty="0" err="1" smtClean="0">
                <a:solidFill>
                  <a:srgbClr val="008000"/>
                </a:solidFill>
              </a:rPr>
              <a:t>Polychromator</a:t>
            </a:r>
            <a:r>
              <a:rPr lang="en-US" sz="2400" b="1" dirty="0" smtClean="0">
                <a:solidFill>
                  <a:srgbClr val="008000"/>
                </a:solidFill>
              </a:rPr>
              <a:t> finished. Characterization studies on-going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899591" y="4509119"/>
            <a:ext cx="8064897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Laser being repaired. Near range solution  and fine-alignment postponed. Back on track soon (within 2 weeks)</a:t>
            </a:r>
          </a:p>
        </p:txBody>
      </p:sp>
      <p:sp>
        <p:nvSpPr>
          <p:cNvPr id="18" name="5 CuadroTexto"/>
          <p:cNvSpPr txBox="1"/>
          <p:nvPr/>
        </p:nvSpPr>
        <p:spPr>
          <a:xfrm>
            <a:off x="539552" y="411946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ca-E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744416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Status prototype</a:t>
            </a:r>
            <a:endParaRPr lang="ca-E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47" y="180538"/>
            <a:ext cx="893729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1412776"/>
            <a:ext cx="252028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Software</a:t>
            </a:r>
            <a:endParaRPr lang="ca-ES" sz="40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899592" y="1700808"/>
            <a:ext cx="7632848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/>
              <a:t>Library to read </a:t>
            </a:r>
            <a:r>
              <a:rPr lang="en-US" sz="2400" dirty="0" err="1"/>
              <a:t>Licel</a:t>
            </a:r>
            <a:r>
              <a:rPr lang="en-US" sz="2400" dirty="0"/>
              <a:t> files ready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Internal </a:t>
            </a:r>
            <a:r>
              <a:rPr lang="en-US" sz="2400" dirty="0"/>
              <a:t>communication translated from </a:t>
            </a:r>
            <a:r>
              <a:rPr lang="en-US" sz="2400" dirty="0" err="1"/>
              <a:t>Labview</a:t>
            </a:r>
            <a:r>
              <a:rPr lang="en-US" sz="2400" dirty="0"/>
              <a:t> to C (in process)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539552" y="3140969"/>
            <a:ext cx="324036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Documentation</a:t>
            </a:r>
            <a:endParaRPr lang="ca-ES" sz="40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99592" y="3429000"/>
            <a:ext cx="7632848" cy="280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/>
              <a:t>Finished one bachelor thesis on pre-alignment (</a:t>
            </a:r>
            <a:r>
              <a:rPr lang="en-US" sz="2400" dirty="0" err="1"/>
              <a:t>Eudald</a:t>
            </a:r>
            <a:r>
              <a:rPr lang="en-US" sz="2400" dirty="0"/>
              <a:t> Font)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Another bachelor thesis on </a:t>
            </a:r>
            <a:r>
              <a:rPr lang="en-US" sz="2400" b="1" dirty="0" err="1" smtClean="0">
                <a:solidFill>
                  <a:srgbClr val="008000"/>
                </a:solidFill>
              </a:rPr>
              <a:t>polychromator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characte-rization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is on-going (</a:t>
            </a:r>
            <a:r>
              <a:rPr lang="en-US" sz="2400" b="1" dirty="0" err="1">
                <a:solidFill>
                  <a:srgbClr val="008000"/>
                </a:solidFill>
              </a:rPr>
              <a:t>Oriol</a:t>
            </a:r>
            <a:r>
              <a:rPr lang="en-US" sz="2400" b="1" dirty="0">
                <a:solidFill>
                  <a:srgbClr val="008000"/>
                </a:solidFill>
              </a:rPr>
              <a:t> Calpe)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Constantly update a LIDAR TDR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ICDs created (except for the one with ACTL)</a:t>
            </a:r>
          </a:p>
        </p:txBody>
      </p:sp>
    </p:spTree>
    <p:extLst>
      <p:ext uri="{BB962C8B-B14F-4D97-AF65-F5344CB8AC3E}">
        <p14:creationId xmlns:p14="http://schemas.microsoft.com/office/powerpoint/2010/main" val="364537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Imagen 7" descr="Alignme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5" y="-282222"/>
            <a:ext cx="5633531" cy="882379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553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lignme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32" y="-442286"/>
            <a:ext cx="5472089" cy="857092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747935" y="2129537"/>
            <a:ext cx="324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23/07: “</a:t>
            </a:r>
            <a:r>
              <a:rPr lang="en-GB" sz="3600" dirty="0" err="1" smtClean="0"/>
              <a:t>calima</a:t>
            </a:r>
            <a:r>
              <a:rPr lang="en-GB" sz="3600" dirty="0" smtClean="0"/>
              <a:t>”</a:t>
            </a:r>
            <a:endParaRPr lang="en-GB" sz="3600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523799" y="2489577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4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2" y="5034038"/>
            <a:ext cx="4106333" cy="153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50" y="3802396"/>
            <a:ext cx="4674739" cy="12590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19" y="1417638"/>
            <a:ext cx="4874770" cy="23206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b="26961"/>
          <a:stretch/>
        </p:blipFill>
        <p:spPr>
          <a:xfrm>
            <a:off x="28222" y="3971728"/>
            <a:ext cx="4634698" cy="25457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22" y="1237199"/>
            <a:ext cx="4459110" cy="2678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5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488</Words>
  <Application>Microsoft Macintosh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Status of IFAE/UAB Raman LIDAR</vt:lpstr>
      <vt:lpstr>Overview</vt:lpstr>
      <vt:lpstr>Overview</vt:lpstr>
      <vt:lpstr>Overview</vt:lpstr>
      <vt:lpstr>Status prototype</vt:lpstr>
      <vt:lpstr>Status prototype</vt:lpstr>
      <vt:lpstr>LIDAR alignment</vt:lpstr>
      <vt:lpstr>LIDAR alignment</vt:lpstr>
      <vt:lpstr>Documentation</vt:lpstr>
      <vt:lpstr>Polychromator</vt:lpstr>
      <vt:lpstr>Polychromator</vt:lpstr>
      <vt:lpstr>Polychromator</vt:lpstr>
      <vt:lpstr>Polychromator</vt:lpstr>
      <vt:lpstr>Polychromator</vt:lpstr>
      <vt:lpstr>Outline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IFAE/UAB Raman LIDAR</dc:title>
  <dc:creator>Lluís Font Guiteras</dc:creator>
  <cp:lastModifiedBy>Lluís Font</cp:lastModifiedBy>
  <cp:revision>32</cp:revision>
  <dcterms:created xsi:type="dcterms:W3CDTF">2016-06-20T06:37:56Z</dcterms:created>
  <dcterms:modified xsi:type="dcterms:W3CDTF">2016-06-21T12:59:15Z</dcterms:modified>
</cp:coreProperties>
</file>