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6" r:id="rId6"/>
    <p:sldId id="267" r:id="rId7"/>
    <p:sldId id="268" r:id="rId8"/>
    <p:sldId id="265" r:id="rId9"/>
    <p:sldId id="261" r:id="rId10"/>
    <p:sldId id="262" r:id="rId11"/>
    <p:sldId id="263" r:id="rId12"/>
    <p:sldId id="264" r:id="rId13"/>
  </p:sldIdLst>
  <p:sldSz cx="9144000" cy="6858000" type="screen4x3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45D15-5006-46FE-9AAB-FD05E3C28559}" type="datetimeFigureOut">
              <a:rPr lang="ca-ES" smtClean="0"/>
              <a:t>19/06/2016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98387-FC22-43E2-9CE6-522353291D89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555776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45D15-5006-46FE-9AAB-FD05E3C28559}" type="datetimeFigureOut">
              <a:rPr lang="ca-ES" smtClean="0"/>
              <a:t>19/06/2016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98387-FC22-43E2-9CE6-522353291D89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06428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45D15-5006-46FE-9AAB-FD05E3C28559}" type="datetimeFigureOut">
              <a:rPr lang="ca-ES" smtClean="0"/>
              <a:t>19/06/2016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98387-FC22-43E2-9CE6-522353291D89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81638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45D15-5006-46FE-9AAB-FD05E3C28559}" type="datetimeFigureOut">
              <a:rPr lang="ca-ES" smtClean="0"/>
              <a:t>19/06/2016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98387-FC22-43E2-9CE6-522353291D89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65274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45D15-5006-46FE-9AAB-FD05E3C28559}" type="datetimeFigureOut">
              <a:rPr lang="ca-ES" smtClean="0"/>
              <a:t>19/06/2016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98387-FC22-43E2-9CE6-522353291D89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1175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45D15-5006-46FE-9AAB-FD05E3C28559}" type="datetimeFigureOut">
              <a:rPr lang="ca-ES" smtClean="0"/>
              <a:t>19/06/2016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98387-FC22-43E2-9CE6-522353291D89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14585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45D15-5006-46FE-9AAB-FD05E3C28559}" type="datetimeFigureOut">
              <a:rPr lang="ca-ES" smtClean="0"/>
              <a:t>19/06/2016</a:t>
            </a:fld>
            <a:endParaRPr lang="ca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98387-FC22-43E2-9CE6-522353291D89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12333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45D15-5006-46FE-9AAB-FD05E3C28559}" type="datetimeFigureOut">
              <a:rPr lang="ca-ES" smtClean="0"/>
              <a:t>19/06/2016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98387-FC22-43E2-9CE6-522353291D89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93495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45D15-5006-46FE-9AAB-FD05E3C28559}" type="datetimeFigureOut">
              <a:rPr lang="ca-ES" smtClean="0"/>
              <a:t>19/06/2016</a:t>
            </a:fld>
            <a:endParaRPr lang="ca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98387-FC22-43E2-9CE6-522353291D89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79793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45D15-5006-46FE-9AAB-FD05E3C28559}" type="datetimeFigureOut">
              <a:rPr lang="ca-ES" smtClean="0"/>
              <a:t>19/06/2016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98387-FC22-43E2-9CE6-522353291D89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75448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45D15-5006-46FE-9AAB-FD05E3C28559}" type="datetimeFigureOut">
              <a:rPr lang="ca-ES" smtClean="0"/>
              <a:t>19/06/2016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98387-FC22-43E2-9CE6-522353291D89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07602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45D15-5006-46FE-9AAB-FD05E3C28559}" type="datetimeFigureOut">
              <a:rPr lang="ca-ES" smtClean="0"/>
              <a:t>19/06/2016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98387-FC22-43E2-9CE6-522353291D89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46730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Weather monitoring status and plans @ ORM </a:t>
            </a:r>
            <a:endParaRPr lang="ca-ES" sz="40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31640" y="4869160"/>
            <a:ext cx="6400800" cy="864096"/>
          </a:xfrm>
        </p:spPr>
        <p:txBody>
          <a:bodyPr>
            <a:normAutofit/>
          </a:bodyPr>
          <a:lstStyle/>
          <a:p>
            <a:r>
              <a:rPr lang="es-ES" sz="2000" dirty="0" smtClean="0">
                <a:solidFill>
                  <a:srgbClr val="C00000"/>
                </a:solidFill>
              </a:rPr>
              <a:t>Lluís Font and Markus Gaug</a:t>
            </a:r>
          </a:p>
          <a:p>
            <a:r>
              <a:rPr lang="es-ES" sz="2000" dirty="0" smtClean="0">
                <a:solidFill>
                  <a:schemeClr val="tx1"/>
                </a:solidFill>
              </a:rPr>
              <a:t>UAB &amp; CERES-IEEC</a:t>
            </a:r>
            <a:endParaRPr lang="ca-ES" sz="2000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886"/>
            <a:ext cx="1584176" cy="1040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349" y="2996953"/>
            <a:ext cx="2624787" cy="1778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88640"/>
            <a:ext cx="1728192" cy="93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899592" y="6021287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Central </a:t>
            </a:r>
            <a:r>
              <a:rPr lang="es-ES" dirty="0" err="1" smtClean="0"/>
              <a:t>Calibration</a:t>
            </a:r>
            <a:r>
              <a:rPr lang="es-ES" dirty="0" smtClean="0"/>
              <a:t> </a:t>
            </a:r>
            <a:r>
              <a:rPr lang="es-ES" dirty="0" err="1" smtClean="0"/>
              <a:t>Facilities</a:t>
            </a:r>
            <a:r>
              <a:rPr lang="es-ES" dirty="0" smtClean="0"/>
              <a:t> meeting</a:t>
            </a:r>
          </a:p>
          <a:p>
            <a:pPr algn="ctr"/>
            <a:r>
              <a:rPr lang="es-ES" dirty="0" smtClean="0"/>
              <a:t>        Barcelona 20-23 June 2016</a:t>
            </a:r>
            <a:endParaRPr lang="ca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09120"/>
            <a:ext cx="2016695" cy="2016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949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771800" y="692697"/>
            <a:ext cx="3168352" cy="504055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Overview</a:t>
            </a:r>
            <a:endParaRPr lang="ca-ES" sz="40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5496" y="6577607"/>
            <a:ext cx="2376264" cy="288506"/>
          </a:xfrm>
        </p:spPr>
        <p:txBody>
          <a:bodyPr>
            <a:normAutofit lnSpcReduction="10000"/>
          </a:bodyPr>
          <a:lstStyle/>
          <a:p>
            <a:r>
              <a:rPr lang="es-ES" sz="1400" dirty="0" smtClean="0">
                <a:solidFill>
                  <a:srgbClr val="C00000"/>
                </a:solidFill>
              </a:rPr>
              <a:t>Lluís Font and Markus Gaug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886"/>
            <a:ext cx="792088" cy="520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88640"/>
            <a:ext cx="792088" cy="43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666797" y="6550223"/>
            <a:ext cx="36379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/>
              <a:t>CCF meeting Barcelona 20-23 June 2016</a:t>
            </a:r>
            <a:endParaRPr lang="ca-ES" sz="1400" dirty="0"/>
          </a:p>
        </p:txBody>
      </p:sp>
      <p:sp>
        <p:nvSpPr>
          <p:cNvPr id="9" name="CuadroTexto 6"/>
          <p:cNvSpPr txBox="1"/>
          <p:nvPr/>
        </p:nvSpPr>
        <p:spPr>
          <a:xfrm>
            <a:off x="502707" y="1597826"/>
            <a:ext cx="7966109" cy="1323439"/>
          </a:xfrm>
          <a:prstGeom prst="rect">
            <a:avLst/>
          </a:prstGeom>
          <a:noFill/>
        </p:spPr>
        <p:txBody>
          <a:bodyPr wrap="square" spcCol="36000" rtlCol="0">
            <a:spAutoFit/>
          </a:bodyPr>
          <a:lstStyle/>
          <a:p>
            <a:pPr marL="800100" lvl="1" indent="-342900" algn="just">
              <a:buFont typeface="Arial"/>
              <a:buChar char="•"/>
            </a:pPr>
            <a:r>
              <a:rPr lang="en-GB" sz="2000" dirty="0" smtClean="0"/>
              <a:t>Provide the site with weather monitoring information to guarantee safety operation of the telescopes. Prevent equipment damage.</a:t>
            </a:r>
          </a:p>
          <a:p>
            <a:pPr marL="800100" lvl="1" indent="-342900" algn="just">
              <a:buFont typeface="Arial"/>
              <a:buChar char="•"/>
            </a:pPr>
            <a:r>
              <a:rPr lang="en-GB" sz="2000" dirty="0" smtClean="0"/>
              <a:t>Contribute to the site climatology and full atmospheric characterization of the site.</a:t>
            </a:r>
          </a:p>
        </p:txBody>
      </p:sp>
      <p:sp>
        <p:nvSpPr>
          <p:cNvPr id="10" name="CuadroTexto 6"/>
          <p:cNvSpPr txBox="1"/>
          <p:nvPr/>
        </p:nvSpPr>
        <p:spPr>
          <a:xfrm>
            <a:off x="502707" y="1124744"/>
            <a:ext cx="1383436" cy="400110"/>
          </a:xfrm>
          <a:prstGeom prst="rect">
            <a:avLst/>
          </a:prstGeom>
          <a:noFill/>
        </p:spPr>
        <p:txBody>
          <a:bodyPr wrap="square" spcCol="36000" rtlCol="0">
            <a:spAutoFit/>
          </a:bodyPr>
          <a:lstStyle/>
          <a:p>
            <a:r>
              <a:rPr lang="en-GB" sz="2000" dirty="0" smtClean="0"/>
              <a:t>The goals</a:t>
            </a:r>
          </a:p>
        </p:txBody>
      </p:sp>
      <p:sp>
        <p:nvSpPr>
          <p:cNvPr id="11" name="CuadroTexto 6"/>
          <p:cNvSpPr txBox="1"/>
          <p:nvPr/>
        </p:nvSpPr>
        <p:spPr>
          <a:xfrm>
            <a:off x="503459" y="2996952"/>
            <a:ext cx="2140932" cy="400110"/>
          </a:xfrm>
          <a:prstGeom prst="rect">
            <a:avLst/>
          </a:prstGeom>
          <a:noFill/>
        </p:spPr>
        <p:txBody>
          <a:bodyPr wrap="square" spcCol="36000" rtlCol="0">
            <a:spAutoFit/>
          </a:bodyPr>
          <a:lstStyle/>
          <a:p>
            <a:r>
              <a:rPr lang="en-GB" sz="2000" dirty="0" smtClean="0"/>
              <a:t>The strategy</a:t>
            </a:r>
          </a:p>
        </p:txBody>
      </p:sp>
      <p:sp>
        <p:nvSpPr>
          <p:cNvPr id="13" name="CuadroTexto 6"/>
          <p:cNvSpPr txBox="1"/>
          <p:nvPr/>
        </p:nvSpPr>
        <p:spPr>
          <a:xfrm>
            <a:off x="502707" y="3591596"/>
            <a:ext cx="8339668" cy="2246769"/>
          </a:xfrm>
          <a:prstGeom prst="rect">
            <a:avLst/>
          </a:prstGeom>
          <a:noFill/>
        </p:spPr>
        <p:txBody>
          <a:bodyPr wrap="square" spcCol="36000" rtlCol="0">
            <a:spAutoFit/>
          </a:bodyPr>
          <a:lstStyle/>
          <a:p>
            <a:pPr marL="800100" lvl="1" indent="-342900" algn="just">
              <a:buFont typeface="Arial"/>
              <a:buChar char="•"/>
            </a:pPr>
            <a:r>
              <a:rPr lang="en-GB" sz="2000" dirty="0" smtClean="0"/>
              <a:t>Acquire robust WS and weather monitoring instrumentation (24/365 with no failure for 30 years of remote operation)</a:t>
            </a:r>
          </a:p>
          <a:p>
            <a:pPr marL="800100" lvl="1" indent="-342900" algn="just">
              <a:buFont typeface="Arial"/>
              <a:buChar char="•"/>
            </a:pPr>
            <a:r>
              <a:rPr lang="en-GB" sz="2000" dirty="0" smtClean="0"/>
              <a:t>Redundancy</a:t>
            </a:r>
          </a:p>
          <a:p>
            <a:pPr marL="800100" lvl="1" indent="-342900" algn="just">
              <a:buFont typeface="Arial"/>
              <a:buChar char="•"/>
            </a:pPr>
            <a:r>
              <a:rPr lang="en-GB" sz="2000" dirty="0" smtClean="0"/>
              <a:t>Final selection and placement of the sensors is site-specific (Classic WS + anemometers +  rain sensors + complementary instruments)</a:t>
            </a:r>
          </a:p>
          <a:p>
            <a:pPr marL="800100" lvl="1" indent="-342900" algn="just">
              <a:buFont typeface="Arial"/>
              <a:buChar char="•"/>
            </a:pPr>
            <a:r>
              <a:rPr lang="en-GB" sz="2000" dirty="0" smtClean="0"/>
              <a:t>Production: all equipment and implementation for methods that are part of the final observatory .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8676456" y="6548734"/>
            <a:ext cx="467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/>
              <a:t>1</a:t>
            </a:r>
            <a:endParaRPr lang="ca-ES" sz="1400" dirty="0"/>
          </a:p>
        </p:txBody>
      </p:sp>
    </p:spTree>
    <p:extLst>
      <p:ext uri="{BB962C8B-B14F-4D97-AF65-F5344CB8AC3E}">
        <p14:creationId xmlns:p14="http://schemas.microsoft.com/office/powerpoint/2010/main" val="325019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54095" y="692697"/>
            <a:ext cx="6358265" cy="504055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The Southern Site: </a:t>
            </a:r>
            <a:r>
              <a:rPr lang="en-US" sz="4000" dirty="0" err="1" smtClean="0"/>
              <a:t>Armazones</a:t>
            </a:r>
            <a:endParaRPr lang="ca-ES" sz="4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886"/>
            <a:ext cx="792088" cy="520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88640"/>
            <a:ext cx="792088" cy="43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" name="CuadroTexto 6"/>
          <p:cNvSpPr txBox="1"/>
          <p:nvPr/>
        </p:nvSpPr>
        <p:spPr>
          <a:xfrm>
            <a:off x="358691" y="1268760"/>
            <a:ext cx="2917165" cy="400110"/>
          </a:xfrm>
          <a:prstGeom prst="rect">
            <a:avLst/>
          </a:prstGeom>
          <a:noFill/>
        </p:spPr>
        <p:txBody>
          <a:bodyPr wrap="square" spcCol="36000" rtlCol="0">
            <a:spAutoFit/>
          </a:bodyPr>
          <a:lstStyle/>
          <a:p>
            <a:r>
              <a:rPr lang="en-GB" sz="2000" b="1" dirty="0" smtClean="0">
                <a:solidFill>
                  <a:srgbClr val="C00000"/>
                </a:solidFill>
              </a:rPr>
              <a:t>Pre-production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428926"/>
              </p:ext>
            </p:extLst>
          </p:nvPr>
        </p:nvGraphicFramePr>
        <p:xfrm>
          <a:off x="395536" y="1687949"/>
          <a:ext cx="4464496" cy="2800350"/>
        </p:xfrm>
        <a:graphic>
          <a:graphicData uri="http://schemas.openxmlformats.org/drawingml/2006/table">
            <a:tbl>
              <a:tblPr/>
              <a:tblGrid>
                <a:gridCol w="1080120"/>
                <a:gridCol w="144016"/>
                <a:gridCol w="72008"/>
                <a:gridCol w="72008"/>
                <a:gridCol w="72008"/>
                <a:gridCol w="72008"/>
                <a:gridCol w="144016"/>
                <a:gridCol w="216024"/>
                <a:gridCol w="1008112"/>
                <a:gridCol w="216024"/>
                <a:gridCol w="216024"/>
                <a:gridCol w="1152128"/>
              </a:tblGrid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3.10.3.4.6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Weather</a:t>
                      </a:r>
                      <a:r>
                        <a:rPr lang="ca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ca-E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monitoring</a:t>
                      </a:r>
                      <a:endParaRPr lang="ca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3.10.3.4.6.7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8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8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8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8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8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8E6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Complementary Instruments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8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3.10.3.4.6.7.1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Electric field mills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3.10.3.4.6.7.1.1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Establish</a:t>
                      </a:r>
                      <a:r>
                        <a:rPr lang="ca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ca-E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usefulness</a:t>
                      </a:r>
                      <a:endParaRPr lang="ca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3.10.3.4.6.7.2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Dust counters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3.10.3.4.6.7.2.1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Establish</a:t>
                      </a:r>
                      <a:r>
                        <a:rPr lang="ca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ca-E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usefulness</a:t>
                      </a:r>
                      <a:endParaRPr lang="ca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3.10.3.4.6.7.3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Accelerometers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3.10.3.4.6.7.3.1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Establish</a:t>
                      </a:r>
                      <a:r>
                        <a:rPr lang="ca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ca-E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usefulness</a:t>
                      </a:r>
                      <a:endParaRPr lang="ca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3.10.3.4.6.7.4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National Rain radars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3.10.3.4.6.7.4.1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Check</a:t>
                      </a:r>
                      <a:r>
                        <a:rPr lang="ca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ca-E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availability</a:t>
                      </a:r>
                      <a:endParaRPr lang="ca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3.10.3.4.6.7.4.2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Check possibility of integration in ACTL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3.10.3.4.6.7.5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Weather forecasts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3.10.3.4.6.7.5.1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Check</a:t>
                      </a:r>
                      <a:r>
                        <a:rPr lang="ca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ca-E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availability</a:t>
                      </a:r>
                      <a:endParaRPr lang="ca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3.10.3.4.6.7.5.2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Check possibility of integration in ACTL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4932040" y="2204864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B050"/>
                </a:solidFill>
                <a:sym typeface="Wingdings"/>
              </a:rPr>
              <a:t></a:t>
            </a:r>
            <a:endParaRPr lang="ca-ES" b="1" dirty="0">
              <a:solidFill>
                <a:srgbClr val="00B050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4932040" y="2627620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B050"/>
                </a:solidFill>
                <a:sym typeface="Wingdings"/>
              </a:rPr>
              <a:t></a:t>
            </a:r>
            <a:endParaRPr lang="ca-ES" b="1" dirty="0">
              <a:solidFill>
                <a:srgbClr val="00B050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4932040" y="3501008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ym typeface="Wingdings"/>
              </a:rPr>
              <a:t></a:t>
            </a:r>
            <a:endParaRPr lang="ca-ES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5220072" y="2204864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 smtClean="0"/>
              <a:t>Probably</a:t>
            </a:r>
            <a:r>
              <a:rPr lang="es-ES" sz="1400" dirty="0" smtClean="0"/>
              <a:t> </a:t>
            </a:r>
            <a:r>
              <a:rPr lang="es-ES" sz="1400" dirty="0" err="1" smtClean="0"/>
              <a:t>not</a:t>
            </a:r>
            <a:r>
              <a:rPr lang="es-ES" sz="1400" dirty="0" smtClean="0"/>
              <a:t> </a:t>
            </a:r>
            <a:r>
              <a:rPr lang="es-ES" sz="1400" dirty="0" err="1" smtClean="0"/>
              <a:t>needed</a:t>
            </a:r>
            <a:r>
              <a:rPr lang="es-ES" sz="1400" dirty="0" smtClean="0"/>
              <a:t>. </a:t>
            </a:r>
            <a:r>
              <a:rPr lang="es-ES" sz="1400" dirty="0" err="1" smtClean="0"/>
              <a:t>Still</a:t>
            </a:r>
            <a:r>
              <a:rPr lang="es-ES" sz="1400" dirty="0" smtClean="0"/>
              <a:t> to be </a:t>
            </a:r>
            <a:r>
              <a:rPr lang="es-ES" sz="1400" dirty="0" err="1" smtClean="0"/>
              <a:t>studied</a:t>
            </a:r>
            <a:r>
              <a:rPr lang="es-ES" sz="1400" dirty="0" smtClean="0"/>
              <a:t>.</a:t>
            </a:r>
            <a:endParaRPr lang="ca-ES" sz="1400" dirty="0"/>
          </a:p>
        </p:txBody>
      </p:sp>
      <p:sp>
        <p:nvSpPr>
          <p:cNvPr id="20" name="19 CuadroTexto"/>
          <p:cNvSpPr txBox="1"/>
          <p:nvPr/>
        </p:nvSpPr>
        <p:spPr>
          <a:xfrm>
            <a:off x="4932040" y="4087525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B050"/>
                </a:solidFill>
                <a:sym typeface="Wingdings"/>
              </a:rPr>
              <a:t></a:t>
            </a:r>
            <a:endParaRPr lang="ca-ES" b="1" dirty="0">
              <a:solidFill>
                <a:srgbClr val="00B050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5220072" y="4077072"/>
            <a:ext cx="32763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 smtClean="0"/>
              <a:t>Useful</a:t>
            </a:r>
            <a:r>
              <a:rPr lang="es-ES" sz="1400" dirty="0" smtClean="0"/>
              <a:t>, </a:t>
            </a:r>
            <a:r>
              <a:rPr lang="es-ES" sz="1400" dirty="0" err="1" smtClean="0"/>
              <a:t>although</a:t>
            </a:r>
            <a:r>
              <a:rPr lang="es-ES" sz="1400" dirty="0" smtClean="0"/>
              <a:t> no </a:t>
            </a:r>
            <a:r>
              <a:rPr lang="es-ES" sz="1400" dirty="0" err="1" smtClean="0"/>
              <a:t>studies</a:t>
            </a:r>
            <a:r>
              <a:rPr lang="es-ES" sz="1400" dirty="0" smtClean="0"/>
              <a:t> </a:t>
            </a:r>
            <a:r>
              <a:rPr lang="es-ES" sz="1400" dirty="0" err="1" smtClean="0"/>
              <a:t>performed</a:t>
            </a:r>
            <a:r>
              <a:rPr lang="es-ES" sz="1400" dirty="0" smtClean="0"/>
              <a:t> </a:t>
            </a:r>
            <a:r>
              <a:rPr lang="es-ES" sz="1400" dirty="0" err="1" smtClean="0"/>
              <a:t>yet</a:t>
            </a:r>
            <a:endParaRPr lang="ca-ES" sz="1400" dirty="0"/>
          </a:p>
        </p:txBody>
      </p:sp>
      <p:sp>
        <p:nvSpPr>
          <p:cNvPr id="22" name="21 CuadroTexto"/>
          <p:cNvSpPr txBox="1"/>
          <p:nvPr/>
        </p:nvSpPr>
        <p:spPr>
          <a:xfrm>
            <a:off x="539552" y="5785519"/>
            <a:ext cx="40684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 smtClean="0"/>
              <a:t>Push</a:t>
            </a:r>
            <a:r>
              <a:rPr lang="es-ES" sz="1400" dirty="0" smtClean="0"/>
              <a:t> </a:t>
            </a:r>
            <a:r>
              <a:rPr lang="es-ES" sz="1400" dirty="0" err="1" smtClean="0"/>
              <a:t>for</a:t>
            </a:r>
            <a:r>
              <a:rPr lang="es-ES" sz="1400" dirty="0" smtClean="0"/>
              <a:t> </a:t>
            </a:r>
            <a:r>
              <a:rPr lang="es-ES" sz="1400" dirty="0" err="1" smtClean="0"/>
              <a:t>usefulness</a:t>
            </a:r>
            <a:r>
              <a:rPr lang="es-ES" sz="1400" dirty="0" smtClean="0"/>
              <a:t> </a:t>
            </a:r>
            <a:r>
              <a:rPr lang="es-ES" sz="1400" dirty="0" err="1" smtClean="0"/>
              <a:t>studies</a:t>
            </a:r>
            <a:endParaRPr lang="ca-ES" sz="1400" dirty="0"/>
          </a:p>
        </p:txBody>
      </p:sp>
      <p:sp>
        <p:nvSpPr>
          <p:cNvPr id="25" name="CuadroTexto 6"/>
          <p:cNvSpPr txBox="1"/>
          <p:nvPr/>
        </p:nvSpPr>
        <p:spPr>
          <a:xfrm>
            <a:off x="358691" y="5271010"/>
            <a:ext cx="2917165" cy="400110"/>
          </a:xfrm>
          <a:prstGeom prst="rect">
            <a:avLst/>
          </a:prstGeom>
          <a:noFill/>
        </p:spPr>
        <p:txBody>
          <a:bodyPr wrap="square" spcCol="36000" rtlCol="0">
            <a:spAutoFit/>
          </a:bodyPr>
          <a:lstStyle/>
          <a:p>
            <a:r>
              <a:rPr lang="en-GB" sz="2000" b="1" dirty="0" smtClean="0">
                <a:solidFill>
                  <a:srgbClr val="C00000"/>
                </a:solidFill>
              </a:rPr>
              <a:t>Next actions (to do)</a:t>
            </a:r>
          </a:p>
        </p:txBody>
      </p:sp>
      <p:sp>
        <p:nvSpPr>
          <p:cNvPr id="27" name="2 Subtítulo"/>
          <p:cNvSpPr>
            <a:spLocks noGrp="1"/>
          </p:cNvSpPr>
          <p:nvPr>
            <p:ph type="subTitle" idx="1"/>
          </p:nvPr>
        </p:nvSpPr>
        <p:spPr>
          <a:xfrm>
            <a:off x="35496" y="6577607"/>
            <a:ext cx="2376264" cy="288506"/>
          </a:xfrm>
        </p:spPr>
        <p:txBody>
          <a:bodyPr>
            <a:normAutofit lnSpcReduction="10000"/>
          </a:bodyPr>
          <a:lstStyle/>
          <a:p>
            <a:r>
              <a:rPr lang="es-ES" sz="1400" dirty="0" smtClean="0">
                <a:solidFill>
                  <a:srgbClr val="C00000"/>
                </a:solidFill>
              </a:rPr>
              <a:t>Lluís Font and Markus Gaug</a:t>
            </a:r>
          </a:p>
        </p:txBody>
      </p:sp>
      <p:sp>
        <p:nvSpPr>
          <p:cNvPr id="28" name="27 CuadroTexto"/>
          <p:cNvSpPr txBox="1"/>
          <p:nvPr/>
        </p:nvSpPr>
        <p:spPr>
          <a:xfrm>
            <a:off x="2666797" y="6550223"/>
            <a:ext cx="36379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/>
              <a:t>CCF meeting Barcelona 20-23 June 2016</a:t>
            </a:r>
            <a:endParaRPr lang="ca-ES" sz="1400" dirty="0"/>
          </a:p>
        </p:txBody>
      </p:sp>
      <p:sp>
        <p:nvSpPr>
          <p:cNvPr id="29" name="28 CuadroTexto"/>
          <p:cNvSpPr txBox="1"/>
          <p:nvPr/>
        </p:nvSpPr>
        <p:spPr>
          <a:xfrm>
            <a:off x="8676456" y="6548734"/>
            <a:ext cx="467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/>
              <a:t>2</a:t>
            </a:r>
            <a:endParaRPr lang="ca-ES" sz="1400" dirty="0"/>
          </a:p>
        </p:txBody>
      </p:sp>
      <p:sp>
        <p:nvSpPr>
          <p:cNvPr id="24" name="23 CuadroTexto"/>
          <p:cNvSpPr txBox="1"/>
          <p:nvPr/>
        </p:nvSpPr>
        <p:spPr>
          <a:xfrm>
            <a:off x="539552" y="4797152"/>
            <a:ext cx="45085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 smtClean="0"/>
              <a:t>Coverage</a:t>
            </a:r>
            <a:r>
              <a:rPr lang="es-ES" sz="1400" dirty="0" smtClean="0"/>
              <a:t>: 100% :no </a:t>
            </a:r>
            <a:r>
              <a:rPr lang="es-ES" sz="1400" dirty="0" err="1" smtClean="0"/>
              <a:t>equipment</a:t>
            </a:r>
            <a:r>
              <a:rPr lang="es-ES" sz="1400" dirty="0" smtClean="0"/>
              <a:t> </a:t>
            </a:r>
            <a:r>
              <a:rPr lang="es-ES" sz="1400" dirty="0" err="1" smtClean="0"/>
              <a:t>cost</a:t>
            </a:r>
            <a:r>
              <a:rPr lang="es-ES" sz="1400" dirty="0" smtClean="0"/>
              <a:t>; </a:t>
            </a:r>
            <a:r>
              <a:rPr lang="es-ES" sz="1400" dirty="0" err="1" smtClean="0"/>
              <a:t>only</a:t>
            </a:r>
            <a:r>
              <a:rPr lang="es-ES" sz="1400" dirty="0" smtClean="0"/>
              <a:t> </a:t>
            </a:r>
            <a:r>
              <a:rPr lang="es-ES" sz="1400" dirty="0" err="1" smtClean="0"/>
              <a:t>labour</a:t>
            </a:r>
            <a:r>
              <a:rPr lang="es-ES" sz="1400" dirty="0" smtClean="0"/>
              <a:t> (</a:t>
            </a:r>
            <a:r>
              <a:rPr lang="es-ES" sz="1400" dirty="0" err="1" smtClean="0"/>
              <a:t>FTEs</a:t>
            </a:r>
            <a:r>
              <a:rPr lang="es-ES" sz="1400" dirty="0" smtClean="0"/>
              <a:t>) </a:t>
            </a:r>
            <a:endParaRPr lang="ca-ES" sz="1400" dirty="0"/>
          </a:p>
        </p:txBody>
      </p:sp>
      <p:sp>
        <p:nvSpPr>
          <p:cNvPr id="26" name="25 CuadroTexto"/>
          <p:cNvSpPr txBox="1"/>
          <p:nvPr/>
        </p:nvSpPr>
        <p:spPr>
          <a:xfrm>
            <a:off x="4932040" y="3007405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B050"/>
                </a:solidFill>
                <a:sym typeface="Wingdings"/>
              </a:rPr>
              <a:t></a:t>
            </a:r>
            <a:endParaRPr lang="ca-ES" b="1" dirty="0">
              <a:solidFill>
                <a:srgbClr val="00B050"/>
              </a:solidFill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5220072" y="2996952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 smtClean="0"/>
              <a:t>Useful</a:t>
            </a:r>
            <a:r>
              <a:rPr lang="es-ES" sz="1400" dirty="0" smtClean="0"/>
              <a:t>, </a:t>
            </a:r>
            <a:r>
              <a:rPr lang="es-ES" sz="1400" dirty="0" err="1" smtClean="0"/>
              <a:t>although</a:t>
            </a:r>
            <a:r>
              <a:rPr lang="es-ES" sz="1400" dirty="0" smtClean="0"/>
              <a:t> </a:t>
            </a:r>
            <a:r>
              <a:rPr lang="es-ES" sz="1400" dirty="0" err="1" smtClean="0"/>
              <a:t>analysis</a:t>
            </a:r>
            <a:r>
              <a:rPr lang="es-ES" sz="1400" dirty="0" smtClean="0"/>
              <a:t> </a:t>
            </a:r>
            <a:r>
              <a:rPr lang="es-ES" sz="1400" dirty="0" err="1" smtClean="0"/>
              <a:t>still</a:t>
            </a:r>
            <a:r>
              <a:rPr lang="es-ES" sz="1400" dirty="0" smtClean="0"/>
              <a:t> </a:t>
            </a:r>
            <a:r>
              <a:rPr lang="es-ES" sz="1400" dirty="0" err="1" smtClean="0"/>
              <a:t>ongoing</a:t>
            </a:r>
            <a:endParaRPr lang="ca-ES" sz="1400" dirty="0"/>
          </a:p>
        </p:txBody>
      </p:sp>
      <p:sp>
        <p:nvSpPr>
          <p:cNvPr id="31" name="30 CuadroTexto"/>
          <p:cNvSpPr txBox="1"/>
          <p:nvPr/>
        </p:nvSpPr>
        <p:spPr>
          <a:xfrm>
            <a:off x="5220072" y="3509259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 smtClean="0"/>
              <a:t>Not</a:t>
            </a:r>
            <a:r>
              <a:rPr lang="es-ES" sz="1400" dirty="0" smtClean="0"/>
              <a:t> </a:t>
            </a:r>
            <a:r>
              <a:rPr lang="es-ES" sz="1400" dirty="0" err="1" smtClean="0"/>
              <a:t>available</a:t>
            </a:r>
            <a:r>
              <a:rPr lang="es-ES" sz="1400" dirty="0" smtClean="0"/>
              <a:t> </a:t>
            </a:r>
            <a:r>
              <a:rPr lang="es-ES" sz="1400" dirty="0" err="1" smtClean="0"/>
              <a:t>for</a:t>
            </a:r>
            <a:r>
              <a:rPr lang="es-ES" sz="1400" dirty="0" smtClean="0"/>
              <a:t> Armazones</a:t>
            </a:r>
            <a:endParaRPr lang="ca-ES" sz="1400" dirty="0"/>
          </a:p>
        </p:txBody>
      </p:sp>
      <p:sp>
        <p:nvSpPr>
          <p:cNvPr id="23" name="22 CuadroTexto"/>
          <p:cNvSpPr txBox="1"/>
          <p:nvPr/>
        </p:nvSpPr>
        <p:spPr>
          <a:xfrm>
            <a:off x="5220072" y="2492896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 smtClean="0"/>
              <a:t>Useful</a:t>
            </a:r>
            <a:r>
              <a:rPr lang="es-ES" sz="1400" dirty="0"/>
              <a:t> </a:t>
            </a:r>
            <a:r>
              <a:rPr lang="es-ES" sz="1400" dirty="0" err="1" smtClean="0"/>
              <a:t>for</a:t>
            </a:r>
            <a:r>
              <a:rPr lang="es-ES" sz="1400" dirty="0" smtClean="0"/>
              <a:t> aerosol </a:t>
            </a:r>
            <a:r>
              <a:rPr lang="es-ES" sz="1400" dirty="0" err="1" smtClean="0"/>
              <a:t>modelling</a:t>
            </a:r>
            <a:r>
              <a:rPr lang="es-ES" sz="1400" dirty="0" smtClean="0"/>
              <a:t> and </a:t>
            </a:r>
            <a:r>
              <a:rPr lang="es-ES" sz="1400" dirty="0" err="1" smtClean="0"/>
              <a:t>feedback</a:t>
            </a:r>
            <a:r>
              <a:rPr lang="es-ES" sz="1400" dirty="0" smtClean="0"/>
              <a:t> to </a:t>
            </a:r>
            <a:r>
              <a:rPr lang="es-ES" sz="1400" dirty="0" err="1" smtClean="0"/>
              <a:t>operators</a:t>
            </a:r>
            <a:r>
              <a:rPr lang="es-ES" sz="1400" dirty="0" smtClean="0"/>
              <a:t> </a:t>
            </a:r>
            <a:endParaRPr lang="ca-ES" sz="1400" dirty="0"/>
          </a:p>
        </p:txBody>
      </p:sp>
    </p:spTree>
    <p:extLst>
      <p:ext uri="{BB962C8B-B14F-4D97-AF65-F5344CB8AC3E}">
        <p14:creationId xmlns:p14="http://schemas.microsoft.com/office/powerpoint/2010/main" val="104314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886"/>
            <a:ext cx="792088" cy="520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88640"/>
            <a:ext cx="792088" cy="43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" name="CuadroTexto 6"/>
          <p:cNvSpPr txBox="1"/>
          <p:nvPr/>
        </p:nvSpPr>
        <p:spPr>
          <a:xfrm>
            <a:off x="358691" y="1268760"/>
            <a:ext cx="2917165" cy="400110"/>
          </a:xfrm>
          <a:prstGeom prst="rect">
            <a:avLst/>
          </a:prstGeom>
          <a:noFill/>
        </p:spPr>
        <p:txBody>
          <a:bodyPr wrap="square" spcCol="36000" rtlCol="0">
            <a:spAutoFit/>
          </a:bodyPr>
          <a:lstStyle/>
          <a:p>
            <a:r>
              <a:rPr lang="en-GB" sz="2000" b="1" dirty="0" smtClean="0">
                <a:solidFill>
                  <a:srgbClr val="C00000"/>
                </a:solidFill>
              </a:rPr>
              <a:t>Production</a:t>
            </a:r>
          </a:p>
        </p:txBody>
      </p:sp>
      <p:sp>
        <p:nvSpPr>
          <p:cNvPr id="27" name="2 Subtítulo"/>
          <p:cNvSpPr>
            <a:spLocks noGrp="1"/>
          </p:cNvSpPr>
          <p:nvPr>
            <p:ph type="subTitle" idx="1"/>
          </p:nvPr>
        </p:nvSpPr>
        <p:spPr>
          <a:xfrm>
            <a:off x="35496" y="6577607"/>
            <a:ext cx="2376264" cy="288506"/>
          </a:xfrm>
        </p:spPr>
        <p:txBody>
          <a:bodyPr>
            <a:normAutofit lnSpcReduction="10000"/>
          </a:bodyPr>
          <a:lstStyle/>
          <a:p>
            <a:r>
              <a:rPr lang="es-ES" sz="1400" dirty="0" smtClean="0">
                <a:solidFill>
                  <a:srgbClr val="C00000"/>
                </a:solidFill>
              </a:rPr>
              <a:t>Lluís Font and Markus Gaug</a:t>
            </a:r>
          </a:p>
        </p:txBody>
      </p:sp>
      <p:sp>
        <p:nvSpPr>
          <p:cNvPr id="28" name="27 CuadroTexto"/>
          <p:cNvSpPr txBox="1"/>
          <p:nvPr/>
        </p:nvSpPr>
        <p:spPr>
          <a:xfrm>
            <a:off x="2666797" y="6550223"/>
            <a:ext cx="36379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/>
              <a:t>CCF meeting Barcelona 20-23 June 2016</a:t>
            </a:r>
            <a:endParaRPr lang="ca-ES" sz="1400" dirty="0"/>
          </a:p>
        </p:txBody>
      </p:sp>
      <p:sp>
        <p:nvSpPr>
          <p:cNvPr id="29" name="28 CuadroTexto"/>
          <p:cNvSpPr txBox="1"/>
          <p:nvPr/>
        </p:nvSpPr>
        <p:spPr>
          <a:xfrm>
            <a:off x="8676456" y="6548734"/>
            <a:ext cx="467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/>
              <a:t>3</a:t>
            </a:r>
            <a:endParaRPr lang="ca-ES" sz="1400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969101"/>
              </p:ext>
            </p:extLst>
          </p:nvPr>
        </p:nvGraphicFramePr>
        <p:xfrm>
          <a:off x="430696" y="1772814"/>
          <a:ext cx="4717368" cy="1157195"/>
        </p:xfrm>
        <a:graphic>
          <a:graphicData uri="http://schemas.openxmlformats.org/drawingml/2006/table">
            <a:tbl>
              <a:tblPr/>
              <a:tblGrid>
                <a:gridCol w="540904"/>
                <a:gridCol w="1224136"/>
                <a:gridCol w="1944216"/>
                <a:gridCol w="1008112"/>
              </a:tblGrid>
              <a:tr h="231439"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COM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4.100.030.04.06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Weather</a:t>
                      </a:r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ca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monitoring</a:t>
                      </a:r>
                      <a:endParaRPr lang="ca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€   </a:t>
                      </a:r>
                      <a:r>
                        <a:rPr lang="ca-E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374.868,00 </a:t>
                      </a:r>
                      <a:endParaRPr lang="ca-E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231439"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COM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4.100.030.04.06.01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</a:t>
                      </a:r>
                      <a:r>
                        <a:rPr lang="ca-E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Classic</a:t>
                      </a:r>
                      <a:r>
                        <a:rPr lang="ca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ca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weather</a:t>
                      </a:r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ca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station</a:t>
                      </a:r>
                      <a:endParaRPr lang="ca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€     </a:t>
                      </a:r>
                      <a:r>
                        <a:rPr lang="ca-E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55.135,00 </a:t>
                      </a:r>
                      <a:endParaRPr lang="ca-E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</a:tr>
              <a:tr h="231439"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COM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4.100.030.04.06.02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</a:t>
                      </a:r>
                      <a:r>
                        <a:rPr lang="ca-E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Anemometers</a:t>
                      </a:r>
                      <a:endParaRPr lang="ca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€     </a:t>
                      </a:r>
                      <a:r>
                        <a:rPr lang="ca-E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98.928,00 </a:t>
                      </a:r>
                      <a:endParaRPr lang="ca-E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231439"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COM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4.100.030.04.06.03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</a:t>
                      </a:r>
                      <a:r>
                        <a:rPr lang="ca-E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Rain</a:t>
                      </a:r>
                      <a:r>
                        <a:rPr lang="ca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sensors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€     </a:t>
                      </a:r>
                      <a:r>
                        <a:rPr lang="ca-E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68.051,00 </a:t>
                      </a:r>
                      <a:endParaRPr lang="ca-E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</a:tr>
              <a:tr h="231439"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COM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4.100.030.04.06.04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</a:t>
                      </a:r>
                      <a:r>
                        <a:rPr lang="ca-E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Complementary</a:t>
                      </a:r>
                      <a:r>
                        <a:rPr lang="ca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Instruments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€   </a:t>
                      </a:r>
                      <a:r>
                        <a:rPr lang="ca-E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152.754,00 </a:t>
                      </a:r>
                      <a:endParaRPr lang="ca-E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</a:tbl>
          </a:graphicData>
        </a:graphic>
      </p:graphicFrame>
      <p:sp>
        <p:nvSpPr>
          <p:cNvPr id="26" name="25 CuadroTexto"/>
          <p:cNvSpPr txBox="1"/>
          <p:nvPr/>
        </p:nvSpPr>
        <p:spPr>
          <a:xfrm>
            <a:off x="4139952" y="1412776"/>
            <a:ext cx="981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err="1" smtClean="0">
                <a:solidFill>
                  <a:srgbClr val="FF0000"/>
                </a:solidFill>
              </a:rPr>
              <a:t>Whole</a:t>
            </a:r>
            <a:r>
              <a:rPr lang="es-ES" sz="1400" dirty="0" smtClean="0">
                <a:solidFill>
                  <a:srgbClr val="FF0000"/>
                </a:solidFill>
              </a:rPr>
              <a:t> CTA</a:t>
            </a:r>
            <a:endParaRPr lang="ca-ES" sz="1400" dirty="0">
              <a:solidFill>
                <a:srgbClr val="FF0000"/>
              </a:solidFill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5076056" y="1412776"/>
            <a:ext cx="981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err="1" smtClean="0">
                <a:solidFill>
                  <a:srgbClr val="00B050"/>
                </a:solidFill>
              </a:rPr>
              <a:t>Whole</a:t>
            </a:r>
            <a:r>
              <a:rPr lang="es-ES" sz="1400" dirty="0" smtClean="0">
                <a:solidFill>
                  <a:srgbClr val="00B050"/>
                </a:solidFill>
              </a:rPr>
              <a:t> CTA</a:t>
            </a:r>
            <a:endParaRPr lang="ca-ES" sz="1400" dirty="0">
              <a:solidFill>
                <a:srgbClr val="00B050"/>
              </a:solidFill>
            </a:endParaRPr>
          </a:p>
        </p:txBody>
      </p:sp>
      <p:graphicFrame>
        <p:nvGraphicFramePr>
          <p:cNvPr id="31" name="3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321442"/>
              </p:ext>
            </p:extLst>
          </p:nvPr>
        </p:nvGraphicFramePr>
        <p:xfrm>
          <a:off x="5114943" y="1769491"/>
          <a:ext cx="1008112" cy="1157195"/>
        </p:xfrm>
        <a:graphic>
          <a:graphicData uri="http://schemas.openxmlformats.org/drawingml/2006/table">
            <a:tbl>
              <a:tblPr/>
              <a:tblGrid>
                <a:gridCol w="1008112"/>
              </a:tblGrid>
              <a:tr h="231439"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   </a:t>
                      </a:r>
                      <a:r>
                        <a:rPr lang="ca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316.339,00</a:t>
                      </a:r>
                      <a:endParaRPr lang="ca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231439"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     </a:t>
                      </a:r>
                      <a:r>
                        <a:rPr lang="ca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52.484,00 </a:t>
                      </a:r>
                      <a:endParaRPr lang="ca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</a:tr>
              <a:tr h="231439"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     </a:t>
                      </a:r>
                      <a:r>
                        <a:rPr lang="ca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83.226,00 </a:t>
                      </a:r>
                      <a:endParaRPr lang="ca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231439"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     </a:t>
                      </a:r>
                      <a:r>
                        <a:rPr lang="ca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27.876,00 </a:t>
                      </a:r>
                      <a:endParaRPr lang="ca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</a:tr>
              <a:tr h="231439"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   </a:t>
                      </a:r>
                      <a:r>
                        <a:rPr lang="ca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152.754,00 </a:t>
                      </a:r>
                      <a:endParaRPr lang="ca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</a:tbl>
          </a:graphicData>
        </a:graphic>
      </p:graphicFrame>
      <p:sp>
        <p:nvSpPr>
          <p:cNvPr id="32" name="31 CuadroTexto"/>
          <p:cNvSpPr txBox="1"/>
          <p:nvPr/>
        </p:nvSpPr>
        <p:spPr>
          <a:xfrm>
            <a:off x="6095661" y="1393031"/>
            <a:ext cx="9966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>
                <a:solidFill>
                  <a:srgbClr val="00B050"/>
                </a:solidFill>
              </a:rPr>
              <a:t>Armazones</a:t>
            </a:r>
            <a:endParaRPr lang="ca-ES" sz="1400" dirty="0">
              <a:solidFill>
                <a:srgbClr val="00B050"/>
              </a:solidFill>
            </a:endParaRPr>
          </a:p>
        </p:txBody>
      </p:sp>
      <p:graphicFrame>
        <p:nvGraphicFramePr>
          <p:cNvPr id="33" name="3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211843"/>
              </p:ext>
            </p:extLst>
          </p:nvPr>
        </p:nvGraphicFramePr>
        <p:xfrm>
          <a:off x="6084168" y="1772816"/>
          <a:ext cx="1008112" cy="1157195"/>
        </p:xfrm>
        <a:graphic>
          <a:graphicData uri="http://schemas.openxmlformats.org/drawingml/2006/table">
            <a:tbl>
              <a:tblPr/>
              <a:tblGrid>
                <a:gridCol w="1008112"/>
              </a:tblGrid>
              <a:tr h="231439"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   </a:t>
                      </a:r>
                      <a:r>
                        <a:rPr lang="ca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161.347,00</a:t>
                      </a:r>
                      <a:endParaRPr lang="ca-E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231439"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     </a:t>
                      </a:r>
                      <a:r>
                        <a:rPr lang="ca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26.242,00 </a:t>
                      </a:r>
                      <a:endParaRPr lang="ca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</a:tr>
              <a:tr h="231439"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     </a:t>
                      </a:r>
                      <a:r>
                        <a:rPr lang="ca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41.613,00 </a:t>
                      </a:r>
                      <a:endParaRPr lang="ca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231439"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ca-E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</a:tr>
              <a:tr h="231439"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   </a:t>
                      </a:r>
                      <a:r>
                        <a:rPr lang="ca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93.492,00 </a:t>
                      </a:r>
                      <a:endParaRPr lang="ca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</a:tbl>
          </a:graphicData>
        </a:graphic>
      </p:graphicFrame>
      <p:sp>
        <p:nvSpPr>
          <p:cNvPr id="34" name="33 CuadroTexto"/>
          <p:cNvSpPr txBox="1"/>
          <p:nvPr/>
        </p:nvSpPr>
        <p:spPr>
          <a:xfrm>
            <a:off x="647564" y="3091605"/>
            <a:ext cx="54095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3 </a:t>
            </a:r>
            <a:r>
              <a:rPr lang="es-ES" sz="1400" dirty="0" err="1" smtClean="0"/>
              <a:t>classic</a:t>
            </a:r>
            <a:r>
              <a:rPr lang="es-ES" sz="1400" dirty="0" smtClean="0"/>
              <a:t> WS + 2 </a:t>
            </a:r>
            <a:r>
              <a:rPr lang="es-ES" sz="1400" dirty="0" err="1" smtClean="0"/>
              <a:t>spares</a:t>
            </a:r>
            <a:r>
              <a:rPr lang="es-ES" sz="1400" dirty="0" smtClean="0"/>
              <a:t> (1 </a:t>
            </a:r>
            <a:r>
              <a:rPr lang="es-ES" sz="1400" dirty="0" err="1" smtClean="0"/>
              <a:t>from</a:t>
            </a:r>
            <a:r>
              <a:rPr lang="es-ES" sz="1400" dirty="0" smtClean="0"/>
              <a:t> </a:t>
            </a:r>
            <a:r>
              <a:rPr lang="es-ES" sz="1400" dirty="0" err="1" smtClean="0"/>
              <a:t>LSTs</a:t>
            </a:r>
            <a:r>
              <a:rPr lang="es-ES" sz="1400" dirty="0" smtClean="0"/>
              <a:t> </a:t>
            </a:r>
            <a:r>
              <a:rPr lang="es-ES" sz="1400" dirty="0" err="1" smtClean="0"/>
              <a:t>weather</a:t>
            </a:r>
            <a:r>
              <a:rPr lang="es-ES" sz="1400" dirty="0" smtClean="0"/>
              <a:t> </a:t>
            </a:r>
            <a:r>
              <a:rPr lang="es-ES" sz="1400" dirty="0" err="1" smtClean="0"/>
              <a:t>monitoring</a:t>
            </a:r>
            <a:r>
              <a:rPr lang="es-ES" sz="1400" dirty="0" smtClean="0"/>
              <a:t>) </a:t>
            </a:r>
            <a:endParaRPr lang="ca-ES" sz="1400" dirty="0"/>
          </a:p>
        </p:txBody>
      </p:sp>
      <p:sp>
        <p:nvSpPr>
          <p:cNvPr id="35" name="34 CuadroTexto"/>
          <p:cNvSpPr txBox="1"/>
          <p:nvPr/>
        </p:nvSpPr>
        <p:spPr>
          <a:xfrm>
            <a:off x="641377" y="3429000"/>
            <a:ext cx="5630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6 </a:t>
            </a:r>
            <a:r>
              <a:rPr lang="es-ES" sz="1400" dirty="0" err="1" smtClean="0"/>
              <a:t>anemometers</a:t>
            </a:r>
            <a:r>
              <a:rPr lang="es-ES" sz="1400" dirty="0" smtClean="0"/>
              <a:t> + 2 </a:t>
            </a:r>
            <a:r>
              <a:rPr lang="es-ES" sz="1400" dirty="0" err="1" smtClean="0"/>
              <a:t>spares</a:t>
            </a:r>
            <a:r>
              <a:rPr lang="es-ES" sz="1400" dirty="0" smtClean="0"/>
              <a:t> (3 </a:t>
            </a:r>
            <a:r>
              <a:rPr lang="es-ES" sz="1400" dirty="0" err="1" smtClean="0"/>
              <a:t>recycled</a:t>
            </a:r>
            <a:r>
              <a:rPr lang="es-ES" sz="1400" dirty="0" smtClean="0"/>
              <a:t> </a:t>
            </a:r>
            <a:r>
              <a:rPr lang="es-ES" sz="1400" dirty="0" err="1" smtClean="0"/>
              <a:t>from</a:t>
            </a:r>
            <a:r>
              <a:rPr lang="es-ES" sz="1400" dirty="0" smtClean="0"/>
              <a:t> </a:t>
            </a:r>
            <a:r>
              <a:rPr lang="es-ES" sz="1400" dirty="0" err="1" smtClean="0"/>
              <a:t>LSTs</a:t>
            </a:r>
            <a:r>
              <a:rPr lang="es-ES" sz="1400" dirty="0" smtClean="0"/>
              <a:t> </a:t>
            </a:r>
            <a:r>
              <a:rPr lang="es-ES" sz="1400" dirty="0" err="1" smtClean="0"/>
              <a:t>weather</a:t>
            </a:r>
            <a:r>
              <a:rPr lang="es-ES" sz="1400" dirty="0" smtClean="0"/>
              <a:t> </a:t>
            </a:r>
            <a:r>
              <a:rPr lang="es-ES" sz="1400" dirty="0" err="1" smtClean="0"/>
              <a:t>monitoring</a:t>
            </a:r>
            <a:r>
              <a:rPr lang="es-ES" sz="1400" dirty="0" smtClean="0"/>
              <a:t>)</a:t>
            </a:r>
            <a:endParaRPr lang="ca-ES" sz="1400" dirty="0"/>
          </a:p>
        </p:txBody>
      </p:sp>
      <p:sp>
        <p:nvSpPr>
          <p:cNvPr id="36" name="35 CuadroTexto"/>
          <p:cNvSpPr txBox="1"/>
          <p:nvPr/>
        </p:nvSpPr>
        <p:spPr>
          <a:xfrm>
            <a:off x="641377" y="3789040"/>
            <a:ext cx="5630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9 rain </a:t>
            </a:r>
            <a:r>
              <a:rPr lang="es-ES" sz="1400" dirty="0" err="1" smtClean="0"/>
              <a:t>sensors</a:t>
            </a:r>
            <a:r>
              <a:rPr lang="es-ES" sz="1400" dirty="0" smtClean="0"/>
              <a:t> + 2 </a:t>
            </a:r>
            <a:r>
              <a:rPr lang="es-ES" sz="1400" dirty="0" err="1" smtClean="0"/>
              <a:t>spares</a:t>
            </a:r>
            <a:r>
              <a:rPr lang="es-ES" sz="1400" dirty="0" smtClean="0"/>
              <a:t> </a:t>
            </a:r>
            <a:endParaRPr lang="ca-ES" sz="1400" dirty="0"/>
          </a:p>
        </p:txBody>
      </p:sp>
      <p:cxnSp>
        <p:nvCxnSpPr>
          <p:cNvPr id="5" name="4 Conector recto"/>
          <p:cNvCxnSpPr/>
          <p:nvPr/>
        </p:nvCxnSpPr>
        <p:spPr>
          <a:xfrm>
            <a:off x="4120074" y="1690736"/>
            <a:ext cx="981038" cy="1371052"/>
          </a:xfrm>
          <a:prstGeom prst="line">
            <a:avLst/>
          </a:prstGeom>
          <a:ln w="63500">
            <a:solidFill>
              <a:srgbClr val="FF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36 CuadroTexto"/>
          <p:cNvSpPr txBox="1"/>
          <p:nvPr/>
        </p:nvSpPr>
        <p:spPr>
          <a:xfrm>
            <a:off x="641377" y="4149080"/>
            <a:ext cx="2346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 smtClean="0"/>
              <a:t>Complementary</a:t>
            </a:r>
            <a:r>
              <a:rPr lang="es-ES" sz="1400" dirty="0" smtClean="0"/>
              <a:t> </a:t>
            </a:r>
            <a:r>
              <a:rPr lang="es-ES" sz="1400" dirty="0" err="1" smtClean="0"/>
              <a:t>instruments</a:t>
            </a:r>
            <a:r>
              <a:rPr lang="es-ES" sz="1400" dirty="0" smtClean="0"/>
              <a:t>:</a:t>
            </a:r>
            <a:endParaRPr lang="ca-ES" sz="1400" dirty="0"/>
          </a:p>
        </p:txBody>
      </p:sp>
      <p:sp>
        <p:nvSpPr>
          <p:cNvPr id="38" name="37 CuadroTexto"/>
          <p:cNvSpPr txBox="1"/>
          <p:nvPr/>
        </p:nvSpPr>
        <p:spPr>
          <a:xfrm>
            <a:off x="1001417" y="4509120"/>
            <a:ext cx="3282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1 Electric </a:t>
            </a:r>
            <a:r>
              <a:rPr lang="es-ES" sz="1400" dirty="0" err="1" smtClean="0"/>
              <a:t>field</a:t>
            </a:r>
            <a:r>
              <a:rPr lang="es-ES" sz="1400" dirty="0" smtClean="0"/>
              <a:t> </a:t>
            </a:r>
            <a:r>
              <a:rPr lang="es-ES" sz="1400" dirty="0" err="1" smtClean="0"/>
              <a:t>mill</a:t>
            </a:r>
            <a:r>
              <a:rPr lang="es-ES" sz="1400" dirty="0" smtClean="0"/>
              <a:t>:             35.362,00</a:t>
            </a:r>
            <a:endParaRPr lang="ca-ES" sz="1400" dirty="0"/>
          </a:p>
        </p:txBody>
      </p:sp>
      <p:sp>
        <p:nvSpPr>
          <p:cNvPr id="39" name="38 CuadroTexto"/>
          <p:cNvSpPr txBox="1"/>
          <p:nvPr/>
        </p:nvSpPr>
        <p:spPr>
          <a:xfrm>
            <a:off x="1001417" y="4777407"/>
            <a:ext cx="28505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1 </a:t>
            </a:r>
            <a:r>
              <a:rPr lang="es-ES" sz="1400" dirty="0" err="1" smtClean="0"/>
              <a:t>dust</a:t>
            </a:r>
            <a:r>
              <a:rPr lang="es-ES" sz="1400" dirty="0" smtClean="0"/>
              <a:t> </a:t>
            </a:r>
            <a:r>
              <a:rPr lang="es-ES" sz="1400" dirty="0" err="1" smtClean="0"/>
              <a:t>counter</a:t>
            </a:r>
            <a:r>
              <a:rPr lang="es-ES" sz="1400" dirty="0" smtClean="0"/>
              <a:t>:                    17.900,00</a:t>
            </a:r>
            <a:endParaRPr lang="ca-ES" sz="1400" dirty="0"/>
          </a:p>
        </p:txBody>
      </p:sp>
      <p:sp>
        <p:nvSpPr>
          <p:cNvPr id="40" name="39 CuadroTexto"/>
          <p:cNvSpPr txBox="1"/>
          <p:nvPr/>
        </p:nvSpPr>
        <p:spPr>
          <a:xfrm>
            <a:off x="1011356" y="5354934"/>
            <a:ext cx="2808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 smtClean="0"/>
              <a:t>Weather</a:t>
            </a:r>
            <a:r>
              <a:rPr lang="es-ES" sz="1400" dirty="0" smtClean="0"/>
              <a:t> </a:t>
            </a:r>
            <a:r>
              <a:rPr lang="es-ES" sz="1400" dirty="0" err="1" smtClean="0"/>
              <a:t>forecasts</a:t>
            </a:r>
            <a:r>
              <a:rPr lang="es-ES" sz="1400" dirty="0" smtClean="0"/>
              <a:t>:               6.000,00  </a:t>
            </a:r>
            <a:endParaRPr lang="ca-ES" sz="1400" dirty="0"/>
          </a:p>
        </p:txBody>
      </p:sp>
      <p:sp>
        <p:nvSpPr>
          <p:cNvPr id="7" name="6 Rectángulo"/>
          <p:cNvSpPr/>
          <p:nvPr/>
        </p:nvSpPr>
        <p:spPr>
          <a:xfrm>
            <a:off x="1011356" y="5085184"/>
            <a:ext cx="29845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1400" dirty="0" err="1"/>
              <a:t>Rain</a:t>
            </a:r>
            <a:r>
              <a:rPr lang="ca-ES" sz="1400" dirty="0"/>
              <a:t> </a:t>
            </a:r>
            <a:r>
              <a:rPr lang="ca-ES" sz="1400" dirty="0" smtClean="0"/>
              <a:t>radars:                    </a:t>
            </a:r>
            <a:r>
              <a:rPr lang="ca-ES" sz="1400" dirty="0" err="1" smtClean="0"/>
              <a:t>Not</a:t>
            </a:r>
            <a:r>
              <a:rPr lang="ca-ES" sz="1400" dirty="0" smtClean="0"/>
              <a:t> </a:t>
            </a:r>
            <a:r>
              <a:rPr lang="ca-ES" sz="1400" dirty="0" err="1" smtClean="0"/>
              <a:t>available</a:t>
            </a:r>
            <a:endParaRPr lang="ca-ES" sz="1400" dirty="0"/>
          </a:p>
        </p:txBody>
      </p:sp>
      <p:sp>
        <p:nvSpPr>
          <p:cNvPr id="41" name="CuadroTexto 6"/>
          <p:cNvSpPr txBox="1"/>
          <p:nvPr/>
        </p:nvSpPr>
        <p:spPr>
          <a:xfrm>
            <a:off x="4391139" y="3861048"/>
            <a:ext cx="2917165" cy="400110"/>
          </a:xfrm>
          <a:prstGeom prst="rect">
            <a:avLst/>
          </a:prstGeom>
          <a:noFill/>
        </p:spPr>
        <p:txBody>
          <a:bodyPr wrap="square" spcCol="36000" rtlCol="0">
            <a:spAutoFit/>
          </a:bodyPr>
          <a:lstStyle/>
          <a:p>
            <a:r>
              <a:rPr lang="en-GB" sz="2000" b="1" dirty="0" smtClean="0">
                <a:solidFill>
                  <a:srgbClr val="C00000"/>
                </a:solidFill>
              </a:rPr>
              <a:t>Coverage</a:t>
            </a:r>
          </a:p>
        </p:txBody>
      </p:sp>
      <p:sp>
        <p:nvSpPr>
          <p:cNvPr id="42" name="41 CuadroTexto"/>
          <p:cNvSpPr txBox="1"/>
          <p:nvPr/>
        </p:nvSpPr>
        <p:spPr>
          <a:xfrm>
            <a:off x="4630471" y="4273351"/>
            <a:ext cx="10216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~ 0</a:t>
            </a:r>
            <a:r>
              <a:rPr lang="es-ES" sz="1400" dirty="0" smtClean="0"/>
              <a:t>% !!!</a:t>
            </a:r>
            <a:endParaRPr lang="ca-ES" sz="1400" dirty="0"/>
          </a:p>
        </p:txBody>
      </p:sp>
      <p:sp>
        <p:nvSpPr>
          <p:cNvPr id="43" name="42 CuadroTexto"/>
          <p:cNvSpPr txBox="1"/>
          <p:nvPr/>
        </p:nvSpPr>
        <p:spPr>
          <a:xfrm>
            <a:off x="1003851" y="5661248"/>
            <a:ext cx="2808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 smtClean="0"/>
              <a:t>Accelerometer</a:t>
            </a:r>
            <a:r>
              <a:rPr lang="es-ES" sz="1400" dirty="0" smtClean="0"/>
              <a:t>:                   34.230,00</a:t>
            </a:r>
            <a:endParaRPr lang="ca-ES" sz="1400" dirty="0"/>
          </a:p>
        </p:txBody>
      </p:sp>
      <p:sp>
        <p:nvSpPr>
          <p:cNvPr id="47" name="1 Título"/>
          <p:cNvSpPr txBox="1">
            <a:spLocks/>
          </p:cNvSpPr>
          <p:nvPr/>
        </p:nvSpPr>
        <p:spPr>
          <a:xfrm>
            <a:off x="1454095" y="692697"/>
            <a:ext cx="6358265" cy="504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/>
              <a:t>The Southern Site: Armazones</a:t>
            </a:r>
            <a:endParaRPr lang="ca-ES" sz="4000" dirty="0"/>
          </a:p>
        </p:txBody>
      </p:sp>
      <p:sp>
        <p:nvSpPr>
          <p:cNvPr id="48" name="CuadroTexto 6"/>
          <p:cNvSpPr txBox="1"/>
          <p:nvPr/>
        </p:nvSpPr>
        <p:spPr>
          <a:xfrm>
            <a:off x="4391139" y="4685074"/>
            <a:ext cx="2917165" cy="400110"/>
          </a:xfrm>
          <a:prstGeom prst="rect">
            <a:avLst/>
          </a:prstGeom>
          <a:noFill/>
        </p:spPr>
        <p:txBody>
          <a:bodyPr wrap="square" spcCol="36000" rtlCol="0">
            <a:spAutoFit/>
          </a:bodyPr>
          <a:lstStyle/>
          <a:p>
            <a:r>
              <a:rPr lang="en-GB" sz="2000" b="1" dirty="0" smtClean="0">
                <a:solidFill>
                  <a:srgbClr val="C00000"/>
                </a:solidFill>
              </a:rPr>
              <a:t>Next steps</a:t>
            </a:r>
          </a:p>
        </p:txBody>
      </p:sp>
      <p:sp>
        <p:nvSpPr>
          <p:cNvPr id="49" name="48 CuadroTexto"/>
          <p:cNvSpPr txBox="1"/>
          <p:nvPr/>
        </p:nvSpPr>
        <p:spPr>
          <a:xfrm>
            <a:off x="4644008" y="5137447"/>
            <a:ext cx="41044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Ask Johannes </a:t>
            </a:r>
            <a:r>
              <a:rPr lang="es-ES" sz="1400" dirty="0" err="1" smtClean="0"/>
              <a:t>for</a:t>
            </a:r>
            <a:r>
              <a:rPr lang="es-ES" sz="1400" dirty="0" smtClean="0"/>
              <a:t> </a:t>
            </a:r>
            <a:r>
              <a:rPr lang="es-ES" sz="1400" dirty="0" err="1" smtClean="0"/>
              <a:t>EoI</a:t>
            </a:r>
            <a:r>
              <a:rPr lang="es-ES" sz="1400" dirty="0" smtClean="0"/>
              <a:t> data </a:t>
            </a:r>
            <a:r>
              <a:rPr lang="es-ES" sz="1400" dirty="0" err="1" smtClean="0"/>
              <a:t>related</a:t>
            </a:r>
            <a:r>
              <a:rPr lang="es-ES" sz="1400" dirty="0" smtClean="0"/>
              <a:t> to </a:t>
            </a:r>
            <a:r>
              <a:rPr lang="es-ES" sz="1400" dirty="0" err="1" smtClean="0"/>
              <a:t>Weather</a:t>
            </a:r>
            <a:r>
              <a:rPr lang="es-ES" sz="1400" dirty="0" smtClean="0"/>
              <a:t> </a:t>
            </a:r>
            <a:r>
              <a:rPr lang="es-ES" sz="1400" dirty="0" err="1" smtClean="0"/>
              <a:t>monitoring</a:t>
            </a:r>
            <a:r>
              <a:rPr lang="es-ES" sz="1400" dirty="0" smtClean="0"/>
              <a:t>.</a:t>
            </a:r>
            <a:endParaRPr lang="es-ES" sz="1400" dirty="0" smtClean="0"/>
          </a:p>
          <a:p>
            <a:r>
              <a:rPr lang="es-ES" sz="1400" dirty="0" err="1" smtClean="0"/>
              <a:t>Identify</a:t>
            </a:r>
            <a:r>
              <a:rPr lang="es-ES" sz="1400" dirty="0" smtClean="0"/>
              <a:t> </a:t>
            </a:r>
            <a:r>
              <a:rPr lang="es-ES" sz="1400" dirty="0" err="1" smtClean="0"/>
              <a:t>Institutes</a:t>
            </a:r>
            <a:r>
              <a:rPr lang="es-ES" sz="1400" dirty="0" smtClean="0"/>
              <a:t> </a:t>
            </a:r>
            <a:r>
              <a:rPr lang="es-ES" sz="1400" dirty="0" err="1" smtClean="0"/>
              <a:t>interested</a:t>
            </a:r>
            <a:r>
              <a:rPr lang="es-ES" sz="1400" dirty="0" smtClean="0"/>
              <a:t> in </a:t>
            </a:r>
            <a:r>
              <a:rPr lang="es-ES" sz="1400" dirty="0" err="1" smtClean="0"/>
              <a:t>collaborating</a:t>
            </a:r>
            <a:r>
              <a:rPr lang="es-ES" sz="1400" dirty="0" smtClean="0"/>
              <a:t>.</a:t>
            </a:r>
            <a:endParaRPr lang="es-ES" sz="1400" dirty="0" smtClean="0"/>
          </a:p>
          <a:p>
            <a:r>
              <a:rPr lang="es-ES" sz="1400" dirty="0" err="1" smtClean="0"/>
              <a:t>Take</a:t>
            </a:r>
            <a:r>
              <a:rPr lang="es-ES" sz="1400" dirty="0" smtClean="0"/>
              <a:t> </a:t>
            </a:r>
            <a:r>
              <a:rPr lang="es-ES" sz="1400" dirty="0" err="1" smtClean="0"/>
              <a:t>advantage</a:t>
            </a:r>
            <a:r>
              <a:rPr lang="es-ES" sz="1400" dirty="0" smtClean="0"/>
              <a:t> of Use cases and ACTL </a:t>
            </a:r>
            <a:r>
              <a:rPr lang="es-ES" sz="1400" dirty="0" err="1" smtClean="0"/>
              <a:t>integration</a:t>
            </a:r>
            <a:r>
              <a:rPr lang="es-ES" sz="1400" dirty="0" smtClean="0"/>
              <a:t> </a:t>
            </a:r>
            <a:r>
              <a:rPr lang="es-ES" sz="1400" dirty="0" err="1" smtClean="0"/>
              <a:t>from</a:t>
            </a:r>
            <a:r>
              <a:rPr lang="es-ES" sz="1400" dirty="0" smtClean="0"/>
              <a:t> </a:t>
            </a:r>
            <a:r>
              <a:rPr lang="es-ES" sz="1400" dirty="0" err="1" smtClean="0"/>
              <a:t>the</a:t>
            </a:r>
            <a:r>
              <a:rPr lang="es-ES" sz="1400" dirty="0" smtClean="0"/>
              <a:t> </a:t>
            </a:r>
            <a:r>
              <a:rPr lang="es-ES" sz="1400" dirty="0" err="1" smtClean="0"/>
              <a:t>Northern</a:t>
            </a:r>
            <a:r>
              <a:rPr lang="es-ES" sz="1400" dirty="0" smtClean="0"/>
              <a:t> </a:t>
            </a:r>
            <a:r>
              <a:rPr lang="es-ES" sz="1400" dirty="0" err="1" smtClean="0"/>
              <a:t>site</a:t>
            </a:r>
            <a:r>
              <a:rPr lang="es-ES" sz="1400" dirty="0" smtClean="0"/>
              <a:t>. </a:t>
            </a:r>
            <a:endParaRPr lang="ca-ES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065" y="3590900"/>
            <a:ext cx="1596206" cy="1255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540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771800" y="692697"/>
            <a:ext cx="3168352" cy="504055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Overview</a:t>
            </a:r>
            <a:endParaRPr lang="ca-ES" sz="40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5496" y="6577607"/>
            <a:ext cx="2376264" cy="288506"/>
          </a:xfrm>
        </p:spPr>
        <p:txBody>
          <a:bodyPr>
            <a:normAutofit lnSpcReduction="10000"/>
          </a:bodyPr>
          <a:lstStyle/>
          <a:p>
            <a:r>
              <a:rPr lang="es-ES" sz="1400" dirty="0" smtClean="0">
                <a:solidFill>
                  <a:srgbClr val="C00000"/>
                </a:solidFill>
              </a:rPr>
              <a:t>Lluís Font and Markus Gaug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886"/>
            <a:ext cx="792088" cy="520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88640"/>
            <a:ext cx="792088" cy="43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666797" y="6550223"/>
            <a:ext cx="36379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/>
              <a:t>CCF meeting Barcelona 20-23 June 2016</a:t>
            </a:r>
            <a:endParaRPr lang="ca-ES" sz="1400" dirty="0"/>
          </a:p>
        </p:txBody>
      </p:sp>
      <p:sp>
        <p:nvSpPr>
          <p:cNvPr id="9" name="CuadroTexto 6"/>
          <p:cNvSpPr txBox="1"/>
          <p:nvPr/>
        </p:nvSpPr>
        <p:spPr>
          <a:xfrm>
            <a:off x="502707" y="1597826"/>
            <a:ext cx="7966109" cy="1323439"/>
          </a:xfrm>
          <a:prstGeom prst="rect">
            <a:avLst/>
          </a:prstGeom>
          <a:noFill/>
        </p:spPr>
        <p:txBody>
          <a:bodyPr wrap="square" spcCol="36000" rtlCol="0">
            <a:spAutoFit/>
          </a:bodyPr>
          <a:lstStyle/>
          <a:p>
            <a:pPr marL="800100" lvl="1" indent="-342900" algn="just">
              <a:buFont typeface="Arial"/>
              <a:buChar char="•"/>
            </a:pPr>
            <a:r>
              <a:rPr lang="en-GB" sz="2000" dirty="0" smtClean="0"/>
              <a:t>Provide the site with weather monitoring information to guarantee safety operation of the telescopes. Prevent equipment damage.</a:t>
            </a:r>
          </a:p>
          <a:p>
            <a:pPr marL="800100" lvl="1" indent="-342900" algn="just">
              <a:buFont typeface="Arial"/>
              <a:buChar char="•"/>
            </a:pPr>
            <a:r>
              <a:rPr lang="en-GB" sz="2000" dirty="0" smtClean="0"/>
              <a:t>Contribute to the site climatology and full atmospheric characterization of the site.</a:t>
            </a:r>
          </a:p>
        </p:txBody>
      </p:sp>
      <p:sp>
        <p:nvSpPr>
          <p:cNvPr id="10" name="CuadroTexto 6"/>
          <p:cNvSpPr txBox="1"/>
          <p:nvPr/>
        </p:nvSpPr>
        <p:spPr>
          <a:xfrm>
            <a:off x="502707" y="1124744"/>
            <a:ext cx="1383436" cy="400110"/>
          </a:xfrm>
          <a:prstGeom prst="rect">
            <a:avLst/>
          </a:prstGeom>
          <a:noFill/>
        </p:spPr>
        <p:txBody>
          <a:bodyPr wrap="square" spcCol="36000" rtlCol="0">
            <a:spAutoFit/>
          </a:bodyPr>
          <a:lstStyle/>
          <a:p>
            <a:r>
              <a:rPr lang="en-GB" sz="2000" dirty="0" smtClean="0"/>
              <a:t>The goals</a:t>
            </a:r>
          </a:p>
        </p:txBody>
      </p:sp>
      <p:sp>
        <p:nvSpPr>
          <p:cNvPr id="11" name="CuadroTexto 6"/>
          <p:cNvSpPr txBox="1"/>
          <p:nvPr/>
        </p:nvSpPr>
        <p:spPr>
          <a:xfrm>
            <a:off x="503459" y="2996952"/>
            <a:ext cx="2140932" cy="400110"/>
          </a:xfrm>
          <a:prstGeom prst="rect">
            <a:avLst/>
          </a:prstGeom>
          <a:noFill/>
        </p:spPr>
        <p:txBody>
          <a:bodyPr wrap="square" spcCol="36000" rtlCol="0">
            <a:spAutoFit/>
          </a:bodyPr>
          <a:lstStyle/>
          <a:p>
            <a:r>
              <a:rPr lang="en-GB" sz="2000" dirty="0" smtClean="0"/>
              <a:t>The strategy</a:t>
            </a:r>
          </a:p>
        </p:txBody>
      </p:sp>
      <p:sp>
        <p:nvSpPr>
          <p:cNvPr id="13" name="CuadroTexto 6"/>
          <p:cNvSpPr txBox="1"/>
          <p:nvPr/>
        </p:nvSpPr>
        <p:spPr>
          <a:xfrm>
            <a:off x="502707" y="3591596"/>
            <a:ext cx="8339668" cy="2246769"/>
          </a:xfrm>
          <a:prstGeom prst="rect">
            <a:avLst/>
          </a:prstGeom>
          <a:noFill/>
        </p:spPr>
        <p:txBody>
          <a:bodyPr wrap="square" spcCol="36000" rtlCol="0">
            <a:spAutoFit/>
          </a:bodyPr>
          <a:lstStyle/>
          <a:p>
            <a:pPr marL="800100" lvl="1" indent="-342900" algn="just">
              <a:buFont typeface="Arial"/>
              <a:buChar char="•"/>
            </a:pPr>
            <a:r>
              <a:rPr lang="en-GB" sz="2000" dirty="0" smtClean="0"/>
              <a:t>Acquire robust WS and weather monitoring instrumentation (24/365 with no failure for 30 years of remote operation)</a:t>
            </a:r>
          </a:p>
          <a:p>
            <a:pPr marL="800100" lvl="1" indent="-342900" algn="just">
              <a:buFont typeface="Arial"/>
              <a:buChar char="•"/>
            </a:pPr>
            <a:r>
              <a:rPr lang="en-GB" sz="2000" dirty="0" smtClean="0"/>
              <a:t>Redundancy</a:t>
            </a:r>
          </a:p>
          <a:p>
            <a:pPr marL="800100" lvl="1" indent="-342900" algn="just">
              <a:buFont typeface="Arial"/>
              <a:buChar char="•"/>
            </a:pPr>
            <a:r>
              <a:rPr lang="en-GB" sz="2000" dirty="0" smtClean="0"/>
              <a:t>Final selection and placement of the sensors is site-specific (Classic WS + anemometers +  rain sensors + complementary instruments)</a:t>
            </a:r>
          </a:p>
          <a:p>
            <a:pPr marL="800100" lvl="1" indent="-342900" algn="just">
              <a:buFont typeface="Arial"/>
              <a:buChar char="•"/>
            </a:pPr>
            <a:r>
              <a:rPr lang="en-GB" sz="2000" dirty="0" smtClean="0"/>
              <a:t>Production: all equipment and implementation for methods that are part of the final observatory .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8676456" y="6548734"/>
            <a:ext cx="467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/>
              <a:t>1</a:t>
            </a:r>
            <a:endParaRPr lang="ca-ES" sz="1400" dirty="0"/>
          </a:p>
        </p:txBody>
      </p:sp>
    </p:spTree>
    <p:extLst>
      <p:ext uri="{BB962C8B-B14F-4D97-AF65-F5344CB8AC3E}">
        <p14:creationId xmlns:p14="http://schemas.microsoft.com/office/powerpoint/2010/main" val="64650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886143" y="692697"/>
            <a:ext cx="5494169" cy="504055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The Northern Site: ORM</a:t>
            </a:r>
            <a:endParaRPr lang="ca-ES" sz="4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886"/>
            <a:ext cx="792088" cy="520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88640"/>
            <a:ext cx="792088" cy="43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" name="CuadroTexto 6"/>
          <p:cNvSpPr txBox="1"/>
          <p:nvPr/>
        </p:nvSpPr>
        <p:spPr>
          <a:xfrm>
            <a:off x="358691" y="1268760"/>
            <a:ext cx="2917165" cy="400110"/>
          </a:xfrm>
          <a:prstGeom prst="rect">
            <a:avLst/>
          </a:prstGeom>
          <a:noFill/>
        </p:spPr>
        <p:txBody>
          <a:bodyPr wrap="square" spcCol="36000" rtlCol="0">
            <a:spAutoFit/>
          </a:bodyPr>
          <a:lstStyle/>
          <a:p>
            <a:r>
              <a:rPr lang="en-GB" sz="2000" b="1" dirty="0" smtClean="0">
                <a:solidFill>
                  <a:srgbClr val="C00000"/>
                </a:solidFill>
              </a:rPr>
              <a:t>Pre-production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1871806"/>
              </p:ext>
            </p:extLst>
          </p:nvPr>
        </p:nvGraphicFramePr>
        <p:xfrm>
          <a:off x="395536" y="1687949"/>
          <a:ext cx="4464496" cy="2800350"/>
        </p:xfrm>
        <a:graphic>
          <a:graphicData uri="http://schemas.openxmlformats.org/drawingml/2006/table">
            <a:tbl>
              <a:tblPr/>
              <a:tblGrid>
                <a:gridCol w="1080120"/>
                <a:gridCol w="144016"/>
                <a:gridCol w="72008"/>
                <a:gridCol w="72008"/>
                <a:gridCol w="72008"/>
                <a:gridCol w="72008"/>
                <a:gridCol w="144016"/>
                <a:gridCol w="216024"/>
                <a:gridCol w="1008112"/>
                <a:gridCol w="216024"/>
                <a:gridCol w="216024"/>
                <a:gridCol w="1152128"/>
              </a:tblGrid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3.10.3.4.6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Weather</a:t>
                      </a:r>
                      <a:r>
                        <a:rPr lang="ca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ca-E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monitoring</a:t>
                      </a:r>
                      <a:endParaRPr lang="ca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3.10.3.4.6.7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8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8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8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8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8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8E6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Complementary Instruments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8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3.10.3.4.6.7.1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Electric field mills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3.10.3.4.6.7.1.1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Establish</a:t>
                      </a:r>
                      <a:r>
                        <a:rPr lang="ca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ca-E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usefulness</a:t>
                      </a:r>
                      <a:endParaRPr lang="ca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3.10.3.4.6.7.2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Dust counters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3.10.3.4.6.7.2.1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Establish</a:t>
                      </a:r>
                      <a:r>
                        <a:rPr lang="ca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ca-E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usefulness</a:t>
                      </a:r>
                      <a:endParaRPr lang="ca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3.10.3.4.6.7.3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Accelerometers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3.10.3.4.6.7.3.1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Establish</a:t>
                      </a:r>
                      <a:r>
                        <a:rPr lang="ca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ca-E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usefulness</a:t>
                      </a:r>
                      <a:endParaRPr lang="ca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3.10.3.4.6.7.4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National Rain radars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3.10.3.4.6.7.4.1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Check</a:t>
                      </a:r>
                      <a:r>
                        <a:rPr lang="ca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ca-E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availability</a:t>
                      </a:r>
                      <a:endParaRPr lang="ca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3.10.3.4.6.7.4.2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Check possibility of integration in ACTL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3.10.3.4.6.7.5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Weather forecasts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3.10.3.4.6.7.5.1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Check</a:t>
                      </a:r>
                      <a:r>
                        <a:rPr lang="ca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ca-E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availability</a:t>
                      </a:r>
                      <a:endParaRPr lang="ca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3.10.3.4.6.7.5.2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Check possibility of integration in ACTL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4932040" y="2204864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B050"/>
                </a:solidFill>
                <a:sym typeface="Wingdings"/>
              </a:rPr>
              <a:t></a:t>
            </a:r>
            <a:endParaRPr lang="ca-ES" b="1" dirty="0">
              <a:solidFill>
                <a:srgbClr val="00B050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4932040" y="2627620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B050"/>
                </a:solidFill>
                <a:sym typeface="Wingdings"/>
              </a:rPr>
              <a:t></a:t>
            </a:r>
            <a:endParaRPr lang="ca-ES" b="1" dirty="0">
              <a:solidFill>
                <a:srgbClr val="00B050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4932040" y="2996952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ym typeface="Wingdings"/>
              </a:rPr>
              <a:t></a:t>
            </a:r>
            <a:endParaRPr lang="ca-ES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5220072" y="1988840"/>
            <a:ext cx="3276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 smtClean="0"/>
              <a:t>Useful</a:t>
            </a:r>
            <a:r>
              <a:rPr lang="es-ES" sz="1400" dirty="0" smtClean="0"/>
              <a:t> </a:t>
            </a:r>
            <a:r>
              <a:rPr lang="es-ES" sz="1400" dirty="0" err="1" smtClean="0"/>
              <a:t>from</a:t>
            </a:r>
            <a:r>
              <a:rPr lang="es-ES" sz="1400" dirty="0" smtClean="0"/>
              <a:t> MAGIC </a:t>
            </a:r>
            <a:r>
              <a:rPr lang="es-ES" sz="1400" dirty="0" err="1" smtClean="0"/>
              <a:t>experience</a:t>
            </a:r>
            <a:r>
              <a:rPr lang="es-ES" sz="1400" dirty="0"/>
              <a:t> </a:t>
            </a:r>
            <a:r>
              <a:rPr lang="es-ES" sz="1400" dirty="0" err="1" smtClean="0"/>
              <a:t>but</a:t>
            </a:r>
            <a:r>
              <a:rPr lang="es-ES" sz="1400" dirty="0" smtClean="0"/>
              <a:t> </a:t>
            </a:r>
            <a:r>
              <a:rPr lang="es-ES" sz="1400" dirty="0" err="1" smtClean="0"/>
              <a:t>feedback</a:t>
            </a:r>
            <a:r>
              <a:rPr lang="es-ES" sz="1400" dirty="0" smtClean="0"/>
              <a:t> </a:t>
            </a:r>
            <a:r>
              <a:rPr lang="es-ES" sz="1400" dirty="0" err="1" smtClean="0"/>
              <a:t>from</a:t>
            </a:r>
            <a:r>
              <a:rPr lang="es-ES" sz="1400" dirty="0" smtClean="0"/>
              <a:t> ACTL and PO </a:t>
            </a:r>
            <a:r>
              <a:rPr lang="es-ES" sz="1400" dirty="0" err="1" smtClean="0"/>
              <a:t>needed</a:t>
            </a:r>
            <a:endParaRPr lang="ca-ES" sz="1400" dirty="0"/>
          </a:p>
        </p:txBody>
      </p:sp>
      <p:sp>
        <p:nvSpPr>
          <p:cNvPr id="17" name="16 CuadroTexto"/>
          <p:cNvSpPr txBox="1"/>
          <p:nvPr/>
        </p:nvSpPr>
        <p:spPr>
          <a:xfrm>
            <a:off x="5220072" y="2492896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 smtClean="0"/>
              <a:t>Useful</a:t>
            </a:r>
            <a:r>
              <a:rPr lang="es-ES" sz="1400" dirty="0"/>
              <a:t> </a:t>
            </a:r>
            <a:r>
              <a:rPr lang="es-ES" sz="1400" dirty="0" err="1" smtClean="0"/>
              <a:t>for</a:t>
            </a:r>
            <a:r>
              <a:rPr lang="es-ES" sz="1400" dirty="0" smtClean="0"/>
              <a:t> aerosol </a:t>
            </a:r>
            <a:r>
              <a:rPr lang="es-ES" sz="1400" dirty="0" err="1" smtClean="0"/>
              <a:t>modelling</a:t>
            </a:r>
            <a:r>
              <a:rPr lang="es-ES" sz="1400" dirty="0" smtClean="0"/>
              <a:t> and </a:t>
            </a:r>
            <a:r>
              <a:rPr lang="es-ES" sz="1400" dirty="0" err="1" smtClean="0"/>
              <a:t>feedback</a:t>
            </a:r>
            <a:r>
              <a:rPr lang="es-ES" sz="1400" dirty="0" smtClean="0"/>
              <a:t> to </a:t>
            </a:r>
            <a:r>
              <a:rPr lang="es-ES" sz="1400" dirty="0" err="1" smtClean="0"/>
              <a:t>operators</a:t>
            </a:r>
            <a:r>
              <a:rPr lang="es-ES" sz="1400" dirty="0" smtClean="0"/>
              <a:t> </a:t>
            </a:r>
            <a:endParaRPr lang="ca-ES" sz="1400" dirty="0"/>
          </a:p>
        </p:txBody>
      </p:sp>
      <p:sp>
        <p:nvSpPr>
          <p:cNvPr id="18" name="17 CuadroTexto"/>
          <p:cNvSpPr txBox="1"/>
          <p:nvPr/>
        </p:nvSpPr>
        <p:spPr>
          <a:xfrm>
            <a:off x="4932040" y="3491716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B050"/>
                </a:solidFill>
                <a:sym typeface="Wingdings"/>
              </a:rPr>
              <a:t></a:t>
            </a:r>
            <a:endParaRPr lang="ca-ES" b="1" dirty="0">
              <a:solidFill>
                <a:srgbClr val="00B050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5220072" y="3356992"/>
            <a:ext cx="33843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 smtClean="0"/>
              <a:t>Available</a:t>
            </a:r>
            <a:r>
              <a:rPr lang="es-ES" sz="1400" dirty="0" smtClean="0"/>
              <a:t>  </a:t>
            </a:r>
            <a:r>
              <a:rPr lang="es-ES" sz="1400" dirty="0" err="1" smtClean="0"/>
              <a:t>fro</a:t>
            </a:r>
            <a:r>
              <a:rPr lang="es-ES" sz="1400" dirty="0" err="1" smtClean="0"/>
              <a:t>m</a:t>
            </a:r>
            <a:r>
              <a:rPr lang="es-ES" sz="1400" dirty="0" smtClean="0"/>
              <a:t> </a:t>
            </a:r>
            <a:r>
              <a:rPr lang="es-ES" sz="1400" dirty="0" err="1" smtClean="0"/>
              <a:t>Spanish</a:t>
            </a:r>
            <a:r>
              <a:rPr lang="es-ES" sz="1400" dirty="0" smtClean="0"/>
              <a:t> </a:t>
            </a:r>
            <a:r>
              <a:rPr lang="es-ES" sz="1400" dirty="0" err="1" smtClean="0"/>
              <a:t>National</a:t>
            </a:r>
            <a:r>
              <a:rPr lang="es-ES" sz="1400" dirty="0" smtClean="0"/>
              <a:t> </a:t>
            </a:r>
            <a:r>
              <a:rPr lang="es-ES" sz="1400" dirty="0" err="1" smtClean="0"/>
              <a:t>Meteorological</a:t>
            </a:r>
            <a:r>
              <a:rPr lang="es-ES" sz="1400" dirty="0" smtClean="0"/>
              <a:t> </a:t>
            </a:r>
            <a:r>
              <a:rPr lang="es-ES" sz="1400" dirty="0" err="1" smtClean="0"/>
              <a:t>service</a:t>
            </a:r>
            <a:r>
              <a:rPr lang="es-ES" sz="1400" dirty="0" smtClean="0"/>
              <a:t>. CTA GUI (</a:t>
            </a:r>
            <a:r>
              <a:rPr lang="es-ES" sz="1400" dirty="0" err="1" smtClean="0"/>
              <a:t>Iftach</a:t>
            </a:r>
            <a:r>
              <a:rPr lang="es-ES" sz="1400" dirty="0" smtClean="0"/>
              <a:t> </a:t>
            </a:r>
            <a:r>
              <a:rPr lang="es-ES" sz="1400" dirty="0" err="1" smtClean="0"/>
              <a:t>Sadeh</a:t>
            </a:r>
            <a:r>
              <a:rPr lang="es-ES" sz="1400" dirty="0" smtClean="0"/>
              <a:t>, </a:t>
            </a:r>
            <a:r>
              <a:rPr lang="es-ES" sz="1400" dirty="0" err="1" smtClean="0"/>
              <a:t>from</a:t>
            </a:r>
            <a:r>
              <a:rPr lang="es-ES" sz="1400" dirty="0" smtClean="0"/>
              <a:t> DESY)</a:t>
            </a:r>
            <a:endParaRPr lang="ca-ES" sz="1400" dirty="0"/>
          </a:p>
        </p:txBody>
      </p:sp>
      <p:sp>
        <p:nvSpPr>
          <p:cNvPr id="20" name="19 CuadroTexto"/>
          <p:cNvSpPr txBox="1"/>
          <p:nvPr/>
        </p:nvSpPr>
        <p:spPr>
          <a:xfrm>
            <a:off x="4932040" y="4087525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B050"/>
                </a:solidFill>
                <a:sym typeface="Wingdings"/>
              </a:rPr>
              <a:t></a:t>
            </a:r>
            <a:endParaRPr lang="ca-ES" b="1" dirty="0">
              <a:solidFill>
                <a:srgbClr val="00B050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5220072" y="4077072"/>
            <a:ext cx="3276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IAC has </a:t>
            </a:r>
            <a:r>
              <a:rPr lang="es-ES" sz="1400" dirty="0" err="1" smtClean="0"/>
              <a:t>an</a:t>
            </a:r>
            <a:r>
              <a:rPr lang="es-ES" sz="1400" dirty="0" smtClean="0"/>
              <a:t> </a:t>
            </a:r>
            <a:r>
              <a:rPr lang="es-ES" sz="1400" dirty="0" err="1" smtClean="0"/>
              <a:t>agreement</a:t>
            </a:r>
            <a:r>
              <a:rPr lang="es-ES" sz="1400" dirty="0" smtClean="0"/>
              <a:t>  </a:t>
            </a:r>
            <a:r>
              <a:rPr lang="es-ES" sz="1400" dirty="0" err="1" smtClean="0"/>
              <a:t>with</a:t>
            </a:r>
            <a:r>
              <a:rPr lang="es-ES" sz="1400" dirty="0" smtClean="0"/>
              <a:t> SAT24. </a:t>
            </a:r>
            <a:r>
              <a:rPr lang="es-ES" sz="1400" dirty="0"/>
              <a:t>CTA GUI (</a:t>
            </a:r>
            <a:r>
              <a:rPr lang="es-ES" sz="1400" dirty="0" err="1"/>
              <a:t>Iftach</a:t>
            </a:r>
            <a:r>
              <a:rPr lang="es-ES" sz="1400" dirty="0"/>
              <a:t> </a:t>
            </a:r>
            <a:r>
              <a:rPr lang="es-ES" sz="1400" dirty="0" err="1"/>
              <a:t>Sadeh</a:t>
            </a:r>
            <a:r>
              <a:rPr lang="es-ES" sz="1400" dirty="0"/>
              <a:t>, </a:t>
            </a:r>
            <a:r>
              <a:rPr lang="es-ES" sz="1400" dirty="0" err="1"/>
              <a:t>from</a:t>
            </a:r>
            <a:r>
              <a:rPr lang="es-ES" sz="1400" dirty="0"/>
              <a:t> DESY)</a:t>
            </a:r>
            <a:endParaRPr lang="ca-ES" sz="1400" dirty="0"/>
          </a:p>
        </p:txBody>
      </p:sp>
      <p:sp>
        <p:nvSpPr>
          <p:cNvPr id="23" name="22 CuadroTexto"/>
          <p:cNvSpPr txBox="1"/>
          <p:nvPr/>
        </p:nvSpPr>
        <p:spPr>
          <a:xfrm>
            <a:off x="5220072" y="2996952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 smtClean="0"/>
              <a:t>Not</a:t>
            </a:r>
            <a:r>
              <a:rPr lang="es-ES" sz="1400" dirty="0" smtClean="0"/>
              <a:t> </a:t>
            </a:r>
            <a:r>
              <a:rPr lang="es-ES" sz="1400" dirty="0" err="1" smtClean="0"/>
              <a:t>necessary</a:t>
            </a:r>
            <a:r>
              <a:rPr lang="es-ES" sz="1400" dirty="0" smtClean="0"/>
              <a:t> </a:t>
            </a:r>
            <a:r>
              <a:rPr lang="es-ES" sz="1400" dirty="0" err="1" smtClean="0"/>
              <a:t>for</a:t>
            </a:r>
            <a:r>
              <a:rPr lang="es-ES" sz="1400" dirty="0" smtClean="0"/>
              <a:t> La Palma</a:t>
            </a:r>
            <a:endParaRPr lang="ca-ES" sz="1400" dirty="0"/>
          </a:p>
        </p:txBody>
      </p:sp>
      <p:sp>
        <p:nvSpPr>
          <p:cNvPr id="25" name="CuadroTexto 6"/>
          <p:cNvSpPr txBox="1"/>
          <p:nvPr/>
        </p:nvSpPr>
        <p:spPr>
          <a:xfrm>
            <a:off x="358691" y="5271010"/>
            <a:ext cx="2917165" cy="400110"/>
          </a:xfrm>
          <a:prstGeom prst="rect">
            <a:avLst/>
          </a:prstGeom>
          <a:noFill/>
        </p:spPr>
        <p:txBody>
          <a:bodyPr wrap="square" spcCol="36000" rtlCol="0">
            <a:spAutoFit/>
          </a:bodyPr>
          <a:lstStyle/>
          <a:p>
            <a:r>
              <a:rPr lang="en-GB" sz="2000" b="1" dirty="0" smtClean="0">
                <a:solidFill>
                  <a:srgbClr val="C00000"/>
                </a:solidFill>
              </a:rPr>
              <a:t>Next actions (to do)</a:t>
            </a:r>
          </a:p>
        </p:txBody>
      </p:sp>
      <p:sp>
        <p:nvSpPr>
          <p:cNvPr id="27" name="2 Subtítulo"/>
          <p:cNvSpPr>
            <a:spLocks noGrp="1"/>
          </p:cNvSpPr>
          <p:nvPr>
            <p:ph type="subTitle" idx="1"/>
          </p:nvPr>
        </p:nvSpPr>
        <p:spPr>
          <a:xfrm>
            <a:off x="35496" y="6577607"/>
            <a:ext cx="2376264" cy="288506"/>
          </a:xfrm>
        </p:spPr>
        <p:txBody>
          <a:bodyPr>
            <a:normAutofit lnSpcReduction="10000"/>
          </a:bodyPr>
          <a:lstStyle/>
          <a:p>
            <a:r>
              <a:rPr lang="es-ES" sz="1400" dirty="0" smtClean="0">
                <a:solidFill>
                  <a:srgbClr val="C00000"/>
                </a:solidFill>
              </a:rPr>
              <a:t>Lluís Font and Markus Gaug</a:t>
            </a:r>
          </a:p>
        </p:txBody>
      </p:sp>
      <p:sp>
        <p:nvSpPr>
          <p:cNvPr id="28" name="27 CuadroTexto"/>
          <p:cNvSpPr txBox="1"/>
          <p:nvPr/>
        </p:nvSpPr>
        <p:spPr>
          <a:xfrm>
            <a:off x="2666797" y="6550223"/>
            <a:ext cx="36379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/>
              <a:t>CCF meeting Barcelona 20-23 June 2016</a:t>
            </a:r>
            <a:endParaRPr lang="ca-ES" sz="1400" dirty="0"/>
          </a:p>
        </p:txBody>
      </p:sp>
      <p:sp>
        <p:nvSpPr>
          <p:cNvPr id="29" name="28 CuadroTexto"/>
          <p:cNvSpPr txBox="1"/>
          <p:nvPr/>
        </p:nvSpPr>
        <p:spPr>
          <a:xfrm>
            <a:off x="8676456" y="6548734"/>
            <a:ext cx="467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/>
              <a:t>2</a:t>
            </a:r>
            <a:endParaRPr lang="ca-ES" sz="1400" dirty="0"/>
          </a:p>
        </p:txBody>
      </p:sp>
      <p:sp>
        <p:nvSpPr>
          <p:cNvPr id="24" name="23 CuadroTexto"/>
          <p:cNvSpPr txBox="1"/>
          <p:nvPr/>
        </p:nvSpPr>
        <p:spPr>
          <a:xfrm>
            <a:off x="539552" y="4797152"/>
            <a:ext cx="45085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 smtClean="0"/>
              <a:t>Coverage</a:t>
            </a:r>
            <a:r>
              <a:rPr lang="es-ES" sz="1400" dirty="0" smtClean="0"/>
              <a:t>: 100% :no </a:t>
            </a:r>
            <a:r>
              <a:rPr lang="es-ES" sz="1400" dirty="0" err="1" smtClean="0"/>
              <a:t>equipment</a:t>
            </a:r>
            <a:r>
              <a:rPr lang="es-ES" sz="1400" dirty="0" smtClean="0"/>
              <a:t> </a:t>
            </a:r>
            <a:r>
              <a:rPr lang="es-ES" sz="1400" dirty="0" err="1" smtClean="0"/>
              <a:t>cost</a:t>
            </a:r>
            <a:r>
              <a:rPr lang="es-ES" sz="1400" dirty="0" smtClean="0"/>
              <a:t>; </a:t>
            </a:r>
            <a:r>
              <a:rPr lang="es-ES" sz="1400" dirty="0" err="1" smtClean="0"/>
              <a:t>only</a:t>
            </a:r>
            <a:r>
              <a:rPr lang="es-ES" sz="1400" dirty="0" smtClean="0"/>
              <a:t> </a:t>
            </a:r>
            <a:r>
              <a:rPr lang="es-ES" sz="1400" dirty="0" err="1" smtClean="0"/>
              <a:t>labour</a:t>
            </a:r>
            <a:r>
              <a:rPr lang="es-ES" sz="1400" dirty="0" smtClean="0"/>
              <a:t> (</a:t>
            </a:r>
            <a:r>
              <a:rPr lang="es-ES" sz="1400" dirty="0" err="1" smtClean="0"/>
              <a:t>FTEs</a:t>
            </a:r>
            <a:r>
              <a:rPr lang="es-ES" sz="1400" dirty="0" smtClean="0"/>
              <a:t>) </a:t>
            </a:r>
            <a:endParaRPr lang="ca-ES" sz="1400" dirty="0"/>
          </a:p>
        </p:txBody>
      </p:sp>
      <p:sp>
        <p:nvSpPr>
          <p:cNvPr id="26" name="25 CuadroTexto"/>
          <p:cNvSpPr txBox="1"/>
          <p:nvPr/>
        </p:nvSpPr>
        <p:spPr>
          <a:xfrm>
            <a:off x="539552" y="5785519"/>
            <a:ext cx="5796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 smtClean="0"/>
              <a:t>Start</a:t>
            </a:r>
            <a:r>
              <a:rPr lang="es-ES" sz="1400" dirty="0" smtClean="0"/>
              <a:t> </a:t>
            </a:r>
            <a:r>
              <a:rPr lang="es-ES" sz="1400" dirty="0" err="1" smtClean="0"/>
              <a:t>interaction</a:t>
            </a:r>
            <a:r>
              <a:rPr lang="es-ES" sz="1400" dirty="0" smtClean="0"/>
              <a:t> </a:t>
            </a:r>
            <a:r>
              <a:rPr lang="es-ES" sz="1400" dirty="0" err="1" smtClean="0"/>
              <a:t>with</a:t>
            </a:r>
            <a:r>
              <a:rPr lang="es-ES" sz="1400" dirty="0" smtClean="0"/>
              <a:t> ACTL (GUI, </a:t>
            </a:r>
            <a:r>
              <a:rPr lang="es-ES" sz="1400" dirty="0" err="1" smtClean="0"/>
              <a:t>electric</a:t>
            </a:r>
            <a:r>
              <a:rPr lang="es-ES" sz="1400" dirty="0" smtClean="0"/>
              <a:t> </a:t>
            </a:r>
            <a:r>
              <a:rPr lang="es-ES" sz="1400" dirty="0" err="1" smtClean="0"/>
              <a:t>field</a:t>
            </a:r>
            <a:r>
              <a:rPr lang="es-ES" sz="1400" dirty="0" smtClean="0"/>
              <a:t> </a:t>
            </a:r>
            <a:r>
              <a:rPr lang="es-ES" sz="1400" dirty="0" err="1" smtClean="0"/>
              <a:t>mills</a:t>
            </a:r>
            <a:r>
              <a:rPr lang="es-ES" sz="1400" dirty="0" smtClean="0"/>
              <a:t>) and PO, and IAC </a:t>
            </a:r>
            <a:endParaRPr lang="ca-ES" sz="1400" dirty="0"/>
          </a:p>
        </p:txBody>
      </p:sp>
    </p:spTree>
    <p:extLst>
      <p:ext uri="{BB962C8B-B14F-4D97-AF65-F5344CB8AC3E}">
        <p14:creationId xmlns:p14="http://schemas.microsoft.com/office/powerpoint/2010/main" val="41948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886143" y="692697"/>
            <a:ext cx="5494169" cy="504055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The Northern Site: ORM</a:t>
            </a:r>
            <a:endParaRPr lang="ca-ES" sz="4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886"/>
            <a:ext cx="792088" cy="520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88640"/>
            <a:ext cx="792088" cy="43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" name="CuadroTexto 6"/>
          <p:cNvSpPr txBox="1"/>
          <p:nvPr/>
        </p:nvSpPr>
        <p:spPr>
          <a:xfrm>
            <a:off x="358691" y="1268760"/>
            <a:ext cx="2917165" cy="400110"/>
          </a:xfrm>
          <a:prstGeom prst="rect">
            <a:avLst/>
          </a:prstGeom>
          <a:noFill/>
        </p:spPr>
        <p:txBody>
          <a:bodyPr wrap="square" spcCol="36000" rtlCol="0">
            <a:spAutoFit/>
          </a:bodyPr>
          <a:lstStyle/>
          <a:p>
            <a:r>
              <a:rPr lang="en-GB" sz="2000" b="1" dirty="0" smtClean="0">
                <a:solidFill>
                  <a:srgbClr val="C00000"/>
                </a:solidFill>
              </a:rPr>
              <a:t>Production</a:t>
            </a:r>
          </a:p>
        </p:txBody>
      </p:sp>
      <p:sp>
        <p:nvSpPr>
          <p:cNvPr id="27" name="2 Subtítulo"/>
          <p:cNvSpPr>
            <a:spLocks noGrp="1"/>
          </p:cNvSpPr>
          <p:nvPr>
            <p:ph type="subTitle" idx="1"/>
          </p:nvPr>
        </p:nvSpPr>
        <p:spPr>
          <a:xfrm>
            <a:off x="35496" y="6577607"/>
            <a:ext cx="2376264" cy="288506"/>
          </a:xfrm>
        </p:spPr>
        <p:txBody>
          <a:bodyPr>
            <a:normAutofit lnSpcReduction="10000"/>
          </a:bodyPr>
          <a:lstStyle/>
          <a:p>
            <a:r>
              <a:rPr lang="es-ES" sz="1400" dirty="0" smtClean="0">
                <a:solidFill>
                  <a:srgbClr val="C00000"/>
                </a:solidFill>
              </a:rPr>
              <a:t>Lluís Font and Markus Gaug</a:t>
            </a:r>
          </a:p>
        </p:txBody>
      </p:sp>
      <p:sp>
        <p:nvSpPr>
          <p:cNvPr id="28" name="27 CuadroTexto"/>
          <p:cNvSpPr txBox="1"/>
          <p:nvPr/>
        </p:nvSpPr>
        <p:spPr>
          <a:xfrm>
            <a:off x="2666797" y="6550223"/>
            <a:ext cx="36379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/>
              <a:t>CCF meeting Barcelona 20-23 June 2016</a:t>
            </a:r>
            <a:endParaRPr lang="ca-ES" sz="1400" dirty="0"/>
          </a:p>
        </p:txBody>
      </p:sp>
      <p:sp>
        <p:nvSpPr>
          <p:cNvPr id="29" name="28 CuadroTexto"/>
          <p:cNvSpPr txBox="1"/>
          <p:nvPr/>
        </p:nvSpPr>
        <p:spPr>
          <a:xfrm>
            <a:off x="8676456" y="6548734"/>
            <a:ext cx="467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/>
              <a:t>3</a:t>
            </a:r>
            <a:endParaRPr lang="ca-ES" sz="1400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199101"/>
              </p:ext>
            </p:extLst>
          </p:nvPr>
        </p:nvGraphicFramePr>
        <p:xfrm>
          <a:off x="430696" y="1772814"/>
          <a:ext cx="4717368" cy="1157195"/>
        </p:xfrm>
        <a:graphic>
          <a:graphicData uri="http://schemas.openxmlformats.org/drawingml/2006/table">
            <a:tbl>
              <a:tblPr/>
              <a:tblGrid>
                <a:gridCol w="540904"/>
                <a:gridCol w="1224136"/>
                <a:gridCol w="1944216"/>
                <a:gridCol w="1008112"/>
              </a:tblGrid>
              <a:tr h="231439"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COM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4.100.030.04.06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Weather</a:t>
                      </a:r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ca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monitoring</a:t>
                      </a:r>
                      <a:endParaRPr lang="ca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€   </a:t>
                      </a:r>
                      <a:r>
                        <a:rPr lang="ca-E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374.868,00 </a:t>
                      </a:r>
                      <a:endParaRPr lang="ca-E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231439"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COM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4.100.030.04.06.01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</a:t>
                      </a:r>
                      <a:r>
                        <a:rPr lang="ca-E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Classic</a:t>
                      </a:r>
                      <a:r>
                        <a:rPr lang="ca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ca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weather</a:t>
                      </a:r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ca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station</a:t>
                      </a:r>
                      <a:endParaRPr lang="ca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€     </a:t>
                      </a:r>
                      <a:r>
                        <a:rPr lang="ca-E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55.135,00 </a:t>
                      </a:r>
                      <a:endParaRPr lang="ca-E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</a:tr>
              <a:tr h="231439"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COM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4.100.030.04.06.02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</a:t>
                      </a:r>
                      <a:r>
                        <a:rPr lang="ca-E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Anemometers</a:t>
                      </a:r>
                      <a:endParaRPr lang="ca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€     </a:t>
                      </a:r>
                      <a:r>
                        <a:rPr lang="ca-E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98.928,00 </a:t>
                      </a:r>
                      <a:endParaRPr lang="ca-E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231439"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COM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4.100.030.04.06.03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</a:t>
                      </a:r>
                      <a:r>
                        <a:rPr lang="ca-E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Rain</a:t>
                      </a:r>
                      <a:r>
                        <a:rPr lang="ca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sensors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€     </a:t>
                      </a:r>
                      <a:r>
                        <a:rPr lang="ca-E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68.051,00 </a:t>
                      </a:r>
                      <a:endParaRPr lang="ca-E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</a:tr>
              <a:tr h="231439"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COM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4.100.030.04.06.04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</a:t>
                      </a:r>
                      <a:r>
                        <a:rPr lang="ca-E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Complementary</a:t>
                      </a:r>
                      <a:r>
                        <a:rPr lang="ca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Instruments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€   </a:t>
                      </a:r>
                      <a:r>
                        <a:rPr lang="ca-E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152.754,00 </a:t>
                      </a:r>
                      <a:endParaRPr lang="ca-E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</a:tbl>
          </a:graphicData>
        </a:graphic>
      </p:graphicFrame>
      <p:sp>
        <p:nvSpPr>
          <p:cNvPr id="26" name="25 CuadroTexto"/>
          <p:cNvSpPr txBox="1"/>
          <p:nvPr/>
        </p:nvSpPr>
        <p:spPr>
          <a:xfrm>
            <a:off x="4139952" y="1412776"/>
            <a:ext cx="981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err="1" smtClean="0">
                <a:solidFill>
                  <a:srgbClr val="FF0000"/>
                </a:solidFill>
              </a:rPr>
              <a:t>Whole</a:t>
            </a:r>
            <a:r>
              <a:rPr lang="es-ES" sz="1400" dirty="0" smtClean="0">
                <a:solidFill>
                  <a:srgbClr val="FF0000"/>
                </a:solidFill>
              </a:rPr>
              <a:t> CTA</a:t>
            </a:r>
            <a:endParaRPr lang="ca-ES" sz="1400" dirty="0">
              <a:solidFill>
                <a:srgbClr val="FF0000"/>
              </a:solidFill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5076056" y="1412776"/>
            <a:ext cx="981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err="1" smtClean="0">
                <a:solidFill>
                  <a:srgbClr val="00B050"/>
                </a:solidFill>
              </a:rPr>
              <a:t>Whole</a:t>
            </a:r>
            <a:r>
              <a:rPr lang="es-ES" sz="1400" dirty="0" smtClean="0">
                <a:solidFill>
                  <a:srgbClr val="00B050"/>
                </a:solidFill>
              </a:rPr>
              <a:t> CTA</a:t>
            </a:r>
            <a:endParaRPr lang="ca-ES" sz="1400" dirty="0">
              <a:solidFill>
                <a:srgbClr val="00B050"/>
              </a:solidFill>
            </a:endParaRPr>
          </a:p>
        </p:txBody>
      </p:sp>
      <p:graphicFrame>
        <p:nvGraphicFramePr>
          <p:cNvPr id="31" name="3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586639"/>
              </p:ext>
            </p:extLst>
          </p:nvPr>
        </p:nvGraphicFramePr>
        <p:xfrm>
          <a:off x="5114943" y="1769491"/>
          <a:ext cx="1008112" cy="1157195"/>
        </p:xfrm>
        <a:graphic>
          <a:graphicData uri="http://schemas.openxmlformats.org/drawingml/2006/table">
            <a:tbl>
              <a:tblPr/>
              <a:tblGrid>
                <a:gridCol w="1008112"/>
              </a:tblGrid>
              <a:tr h="231439"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   </a:t>
                      </a:r>
                      <a:r>
                        <a:rPr lang="ca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316.339,00</a:t>
                      </a:r>
                      <a:endParaRPr lang="ca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231439"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     </a:t>
                      </a:r>
                      <a:r>
                        <a:rPr lang="ca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52.484,00 </a:t>
                      </a:r>
                      <a:endParaRPr lang="ca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</a:tr>
              <a:tr h="231439"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     </a:t>
                      </a:r>
                      <a:r>
                        <a:rPr lang="ca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83.226,00 </a:t>
                      </a:r>
                      <a:endParaRPr lang="ca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231439"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     </a:t>
                      </a:r>
                      <a:r>
                        <a:rPr lang="ca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27.876,00 </a:t>
                      </a:r>
                      <a:endParaRPr lang="ca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</a:tr>
              <a:tr h="231439"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   </a:t>
                      </a:r>
                      <a:r>
                        <a:rPr lang="ca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152.754,00 </a:t>
                      </a:r>
                      <a:endParaRPr lang="ca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</a:tbl>
          </a:graphicData>
        </a:graphic>
      </p:graphicFrame>
      <p:sp>
        <p:nvSpPr>
          <p:cNvPr id="32" name="31 CuadroTexto"/>
          <p:cNvSpPr txBox="1"/>
          <p:nvPr/>
        </p:nvSpPr>
        <p:spPr>
          <a:xfrm>
            <a:off x="6271459" y="1393031"/>
            <a:ext cx="5549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>
                <a:solidFill>
                  <a:srgbClr val="00B050"/>
                </a:solidFill>
              </a:rPr>
              <a:t>ORM</a:t>
            </a:r>
            <a:endParaRPr lang="ca-ES" sz="1400" dirty="0">
              <a:solidFill>
                <a:srgbClr val="00B050"/>
              </a:solidFill>
            </a:endParaRPr>
          </a:p>
        </p:txBody>
      </p:sp>
      <p:graphicFrame>
        <p:nvGraphicFramePr>
          <p:cNvPr id="33" name="3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9817618"/>
              </p:ext>
            </p:extLst>
          </p:nvPr>
        </p:nvGraphicFramePr>
        <p:xfrm>
          <a:off x="6084168" y="1772816"/>
          <a:ext cx="1008112" cy="1157195"/>
        </p:xfrm>
        <a:graphic>
          <a:graphicData uri="http://schemas.openxmlformats.org/drawingml/2006/table">
            <a:tbl>
              <a:tblPr/>
              <a:tblGrid>
                <a:gridCol w="1008112"/>
              </a:tblGrid>
              <a:tr h="231439"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   </a:t>
                      </a:r>
                      <a:r>
                        <a:rPr lang="ca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154.993,00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231439"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     </a:t>
                      </a:r>
                      <a:r>
                        <a:rPr lang="ca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26.242,00 </a:t>
                      </a:r>
                      <a:endParaRPr lang="ca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</a:tr>
              <a:tr h="231439"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     </a:t>
                      </a:r>
                      <a:r>
                        <a:rPr lang="ca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41.613,00 </a:t>
                      </a:r>
                      <a:endParaRPr lang="ca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231439"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€     27.876,00 </a:t>
                      </a:r>
                      <a:endParaRPr lang="ca-E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</a:tr>
              <a:tr h="231439"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   </a:t>
                      </a:r>
                      <a:r>
                        <a:rPr lang="ca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59.262,00 </a:t>
                      </a:r>
                      <a:endParaRPr lang="ca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</a:tbl>
          </a:graphicData>
        </a:graphic>
      </p:graphicFrame>
      <p:sp>
        <p:nvSpPr>
          <p:cNvPr id="34" name="33 CuadroTexto"/>
          <p:cNvSpPr txBox="1"/>
          <p:nvPr/>
        </p:nvSpPr>
        <p:spPr>
          <a:xfrm>
            <a:off x="647564" y="3091605"/>
            <a:ext cx="54095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3 </a:t>
            </a:r>
            <a:r>
              <a:rPr lang="es-ES" sz="1400" dirty="0" err="1" smtClean="0"/>
              <a:t>classic</a:t>
            </a:r>
            <a:r>
              <a:rPr lang="es-ES" sz="1400" dirty="0" smtClean="0"/>
              <a:t> WS + 2 </a:t>
            </a:r>
            <a:r>
              <a:rPr lang="es-ES" sz="1400" dirty="0" err="1" smtClean="0"/>
              <a:t>spares</a:t>
            </a:r>
            <a:r>
              <a:rPr lang="es-ES" sz="1400" dirty="0" smtClean="0"/>
              <a:t> (1 </a:t>
            </a:r>
            <a:r>
              <a:rPr lang="es-ES" sz="1400" dirty="0" err="1" smtClean="0"/>
              <a:t>from</a:t>
            </a:r>
            <a:r>
              <a:rPr lang="es-ES" sz="1400" dirty="0" smtClean="0"/>
              <a:t> </a:t>
            </a:r>
            <a:r>
              <a:rPr lang="es-ES" sz="1400" dirty="0" err="1" smtClean="0"/>
              <a:t>LSTs</a:t>
            </a:r>
            <a:r>
              <a:rPr lang="es-ES" sz="1400" dirty="0" smtClean="0"/>
              <a:t> </a:t>
            </a:r>
            <a:r>
              <a:rPr lang="es-ES" sz="1400" dirty="0" err="1" smtClean="0"/>
              <a:t>weather</a:t>
            </a:r>
            <a:r>
              <a:rPr lang="es-ES" sz="1400" dirty="0" smtClean="0"/>
              <a:t> </a:t>
            </a:r>
            <a:r>
              <a:rPr lang="es-ES" sz="1400" dirty="0" err="1" smtClean="0"/>
              <a:t>monitoring</a:t>
            </a:r>
            <a:r>
              <a:rPr lang="es-ES" sz="1400" dirty="0" smtClean="0"/>
              <a:t>) </a:t>
            </a:r>
            <a:endParaRPr lang="ca-ES" sz="1400" dirty="0"/>
          </a:p>
        </p:txBody>
      </p:sp>
      <p:sp>
        <p:nvSpPr>
          <p:cNvPr id="35" name="34 CuadroTexto"/>
          <p:cNvSpPr txBox="1"/>
          <p:nvPr/>
        </p:nvSpPr>
        <p:spPr>
          <a:xfrm>
            <a:off x="641377" y="3429000"/>
            <a:ext cx="5630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6 </a:t>
            </a:r>
            <a:r>
              <a:rPr lang="es-ES" sz="1400" dirty="0" err="1" smtClean="0"/>
              <a:t>anemometers</a:t>
            </a:r>
            <a:r>
              <a:rPr lang="es-ES" sz="1400" dirty="0" smtClean="0"/>
              <a:t> + 2 </a:t>
            </a:r>
            <a:r>
              <a:rPr lang="es-ES" sz="1400" dirty="0" err="1" smtClean="0"/>
              <a:t>spares</a:t>
            </a:r>
            <a:r>
              <a:rPr lang="es-ES" sz="1400" dirty="0" smtClean="0"/>
              <a:t> (3 </a:t>
            </a:r>
            <a:r>
              <a:rPr lang="es-ES" sz="1400" dirty="0" err="1" smtClean="0"/>
              <a:t>recycled</a:t>
            </a:r>
            <a:r>
              <a:rPr lang="es-ES" sz="1400" dirty="0" smtClean="0"/>
              <a:t> </a:t>
            </a:r>
            <a:r>
              <a:rPr lang="es-ES" sz="1400" dirty="0" err="1" smtClean="0"/>
              <a:t>from</a:t>
            </a:r>
            <a:r>
              <a:rPr lang="es-ES" sz="1400" dirty="0" smtClean="0"/>
              <a:t> </a:t>
            </a:r>
            <a:r>
              <a:rPr lang="es-ES" sz="1400" dirty="0" err="1" smtClean="0"/>
              <a:t>LSTs</a:t>
            </a:r>
            <a:r>
              <a:rPr lang="es-ES" sz="1400" dirty="0" smtClean="0"/>
              <a:t> </a:t>
            </a:r>
            <a:r>
              <a:rPr lang="es-ES" sz="1400" dirty="0" err="1" smtClean="0"/>
              <a:t>weather</a:t>
            </a:r>
            <a:r>
              <a:rPr lang="es-ES" sz="1400" dirty="0" smtClean="0"/>
              <a:t> </a:t>
            </a:r>
            <a:r>
              <a:rPr lang="es-ES" sz="1400" dirty="0" err="1" smtClean="0"/>
              <a:t>monitoring</a:t>
            </a:r>
            <a:r>
              <a:rPr lang="es-ES" sz="1400" dirty="0" smtClean="0"/>
              <a:t>)</a:t>
            </a:r>
            <a:endParaRPr lang="ca-ES" sz="1400" dirty="0"/>
          </a:p>
        </p:txBody>
      </p:sp>
      <p:sp>
        <p:nvSpPr>
          <p:cNvPr id="36" name="35 CuadroTexto"/>
          <p:cNvSpPr txBox="1"/>
          <p:nvPr/>
        </p:nvSpPr>
        <p:spPr>
          <a:xfrm>
            <a:off x="641377" y="3789040"/>
            <a:ext cx="5630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9 rain </a:t>
            </a:r>
            <a:r>
              <a:rPr lang="es-ES" sz="1400" dirty="0" err="1" smtClean="0"/>
              <a:t>sensors</a:t>
            </a:r>
            <a:r>
              <a:rPr lang="es-ES" sz="1400" dirty="0" smtClean="0"/>
              <a:t> + 2 </a:t>
            </a:r>
            <a:r>
              <a:rPr lang="es-ES" sz="1400" dirty="0" err="1" smtClean="0"/>
              <a:t>spares</a:t>
            </a:r>
            <a:r>
              <a:rPr lang="es-ES" sz="1400" dirty="0" smtClean="0"/>
              <a:t> </a:t>
            </a:r>
            <a:endParaRPr lang="ca-ES" sz="1400" dirty="0"/>
          </a:p>
        </p:txBody>
      </p:sp>
      <p:cxnSp>
        <p:nvCxnSpPr>
          <p:cNvPr id="5" name="4 Conector recto"/>
          <p:cNvCxnSpPr/>
          <p:nvPr/>
        </p:nvCxnSpPr>
        <p:spPr>
          <a:xfrm>
            <a:off x="4120074" y="1690736"/>
            <a:ext cx="981038" cy="1371052"/>
          </a:xfrm>
          <a:prstGeom prst="line">
            <a:avLst/>
          </a:prstGeom>
          <a:ln w="63500">
            <a:solidFill>
              <a:srgbClr val="FF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36 CuadroTexto"/>
          <p:cNvSpPr txBox="1"/>
          <p:nvPr/>
        </p:nvSpPr>
        <p:spPr>
          <a:xfrm>
            <a:off x="641377" y="4149080"/>
            <a:ext cx="2346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 smtClean="0"/>
              <a:t>Complementary</a:t>
            </a:r>
            <a:r>
              <a:rPr lang="es-ES" sz="1400" dirty="0" smtClean="0"/>
              <a:t> </a:t>
            </a:r>
            <a:r>
              <a:rPr lang="es-ES" sz="1400" dirty="0" err="1" smtClean="0"/>
              <a:t>instruments</a:t>
            </a:r>
            <a:r>
              <a:rPr lang="es-ES" sz="1400" dirty="0" smtClean="0"/>
              <a:t>:</a:t>
            </a:r>
            <a:endParaRPr lang="ca-ES" sz="1400" dirty="0"/>
          </a:p>
        </p:txBody>
      </p:sp>
      <p:sp>
        <p:nvSpPr>
          <p:cNvPr id="38" name="37 CuadroTexto"/>
          <p:cNvSpPr txBox="1"/>
          <p:nvPr/>
        </p:nvSpPr>
        <p:spPr>
          <a:xfrm>
            <a:off x="1001417" y="4509120"/>
            <a:ext cx="3282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1 Electric </a:t>
            </a:r>
            <a:r>
              <a:rPr lang="es-ES" sz="1400" dirty="0" err="1" smtClean="0"/>
              <a:t>field</a:t>
            </a:r>
            <a:r>
              <a:rPr lang="es-ES" sz="1400" dirty="0" smtClean="0"/>
              <a:t> </a:t>
            </a:r>
            <a:r>
              <a:rPr lang="es-ES" sz="1400" dirty="0" err="1" smtClean="0"/>
              <a:t>mill</a:t>
            </a:r>
            <a:r>
              <a:rPr lang="es-ES" sz="1400" dirty="0" smtClean="0"/>
              <a:t>:             35.362,00</a:t>
            </a:r>
            <a:endParaRPr lang="ca-ES" sz="1400" dirty="0"/>
          </a:p>
        </p:txBody>
      </p:sp>
      <p:sp>
        <p:nvSpPr>
          <p:cNvPr id="39" name="38 CuadroTexto"/>
          <p:cNvSpPr txBox="1"/>
          <p:nvPr/>
        </p:nvSpPr>
        <p:spPr>
          <a:xfrm>
            <a:off x="1001417" y="4777407"/>
            <a:ext cx="28505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1 </a:t>
            </a:r>
            <a:r>
              <a:rPr lang="es-ES" sz="1400" dirty="0" err="1" smtClean="0"/>
              <a:t>dust</a:t>
            </a:r>
            <a:r>
              <a:rPr lang="es-ES" sz="1400" dirty="0" smtClean="0"/>
              <a:t> </a:t>
            </a:r>
            <a:r>
              <a:rPr lang="es-ES" sz="1400" dirty="0" err="1" smtClean="0"/>
              <a:t>counter</a:t>
            </a:r>
            <a:r>
              <a:rPr lang="es-ES" sz="1400" dirty="0" smtClean="0"/>
              <a:t>:                    17.900,00</a:t>
            </a:r>
            <a:endParaRPr lang="ca-ES" sz="1400" dirty="0"/>
          </a:p>
        </p:txBody>
      </p:sp>
      <p:sp>
        <p:nvSpPr>
          <p:cNvPr id="40" name="39 CuadroTexto"/>
          <p:cNvSpPr txBox="1"/>
          <p:nvPr/>
        </p:nvSpPr>
        <p:spPr>
          <a:xfrm>
            <a:off x="1011356" y="5354934"/>
            <a:ext cx="2808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 smtClean="0"/>
              <a:t>Weather</a:t>
            </a:r>
            <a:r>
              <a:rPr lang="es-ES" sz="1400" dirty="0" smtClean="0"/>
              <a:t> </a:t>
            </a:r>
            <a:r>
              <a:rPr lang="es-ES" sz="1400" dirty="0" err="1" smtClean="0"/>
              <a:t>forecasts</a:t>
            </a:r>
            <a:r>
              <a:rPr lang="es-ES" sz="1400" dirty="0" smtClean="0"/>
              <a:t>:               3.000,00  </a:t>
            </a:r>
            <a:endParaRPr lang="ca-ES" sz="1400" dirty="0"/>
          </a:p>
        </p:txBody>
      </p:sp>
      <p:sp>
        <p:nvSpPr>
          <p:cNvPr id="7" name="6 Rectángulo"/>
          <p:cNvSpPr/>
          <p:nvPr/>
        </p:nvSpPr>
        <p:spPr>
          <a:xfrm>
            <a:off x="1011356" y="5085184"/>
            <a:ext cx="29845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1400" dirty="0" err="1"/>
              <a:t>Rain</a:t>
            </a:r>
            <a:r>
              <a:rPr lang="ca-ES" sz="1400" dirty="0"/>
              <a:t> </a:t>
            </a:r>
            <a:r>
              <a:rPr lang="ca-ES" sz="1400" dirty="0" smtClean="0"/>
              <a:t>radars:                            3.000,00</a:t>
            </a:r>
            <a:endParaRPr lang="ca-ES" sz="1400" dirty="0"/>
          </a:p>
        </p:txBody>
      </p:sp>
      <p:sp>
        <p:nvSpPr>
          <p:cNvPr id="41" name="CuadroTexto 6"/>
          <p:cNvSpPr txBox="1"/>
          <p:nvPr/>
        </p:nvSpPr>
        <p:spPr>
          <a:xfrm>
            <a:off x="4391139" y="3861048"/>
            <a:ext cx="2917165" cy="400110"/>
          </a:xfrm>
          <a:prstGeom prst="rect">
            <a:avLst/>
          </a:prstGeom>
          <a:noFill/>
        </p:spPr>
        <p:txBody>
          <a:bodyPr wrap="square" spcCol="36000" rtlCol="0">
            <a:spAutoFit/>
          </a:bodyPr>
          <a:lstStyle/>
          <a:p>
            <a:r>
              <a:rPr lang="en-GB" sz="2000" b="1" dirty="0" smtClean="0">
                <a:solidFill>
                  <a:srgbClr val="C00000"/>
                </a:solidFill>
              </a:rPr>
              <a:t>Coverage</a:t>
            </a:r>
          </a:p>
        </p:txBody>
      </p:sp>
      <p:sp>
        <p:nvSpPr>
          <p:cNvPr id="42" name="41 CuadroTexto"/>
          <p:cNvSpPr txBox="1"/>
          <p:nvPr/>
        </p:nvSpPr>
        <p:spPr>
          <a:xfrm>
            <a:off x="4630470" y="4273351"/>
            <a:ext cx="3469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100% (</a:t>
            </a:r>
            <a:r>
              <a:rPr lang="es-ES" sz="1400" dirty="0" smtClean="0"/>
              <a:t>CTA-</a:t>
            </a:r>
            <a:r>
              <a:rPr lang="es-ES" sz="1400" dirty="0" err="1" smtClean="0"/>
              <a:t>Spain</a:t>
            </a:r>
            <a:r>
              <a:rPr lang="es-ES" sz="1400" dirty="0" smtClean="0"/>
              <a:t>, FEDER </a:t>
            </a:r>
            <a:r>
              <a:rPr lang="es-ES" sz="1400" dirty="0" err="1" smtClean="0"/>
              <a:t>funds</a:t>
            </a:r>
            <a:r>
              <a:rPr lang="es-ES" sz="1400" dirty="0" smtClean="0"/>
              <a:t>) </a:t>
            </a:r>
            <a:r>
              <a:rPr lang="es-ES" sz="1400" dirty="0" smtClean="0"/>
              <a:t>in </a:t>
            </a:r>
            <a:r>
              <a:rPr lang="es-ES" sz="1400" dirty="0" err="1" smtClean="0"/>
              <a:t>two</a:t>
            </a:r>
            <a:r>
              <a:rPr lang="es-ES" sz="1400" dirty="0" smtClean="0"/>
              <a:t> </a:t>
            </a:r>
            <a:r>
              <a:rPr lang="es-ES" sz="1400" dirty="0" err="1" smtClean="0"/>
              <a:t>steps</a:t>
            </a:r>
            <a:r>
              <a:rPr lang="es-ES" sz="1400" dirty="0" smtClean="0"/>
              <a:t>:</a:t>
            </a:r>
            <a:endParaRPr lang="ca-ES" sz="1400" dirty="0"/>
          </a:p>
        </p:txBody>
      </p:sp>
      <p:sp>
        <p:nvSpPr>
          <p:cNvPr id="43" name="42 CuadroTexto"/>
          <p:cNvSpPr txBox="1"/>
          <p:nvPr/>
        </p:nvSpPr>
        <p:spPr>
          <a:xfrm>
            <a:off x="1003851" y="5661248"/>
            <a:ext cx="2808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 smtClean="0"/>
              <a:t>Accelerometer</a:t>
            </a:r>
            <a:r>
              <a:rPr lang="es-ES" sz="1400" dirty="0" smtClean="0"/>
              <a:t>:              </a:t>
            </a:r>
            <a:r>
              <a:rPr lang="es-ES" sz="1400" dirty="0" err="1" smtClean="0"/>
              <a:t>Not</a:t>
            </a:r>
            <a:r>
              <a:rPr lang="es-ES" sz="1400" dirty="0" smtClean="0"/>
              <a:t> </a:t>
            </a:r>
            <a:r>
              <a:rPr lang="es-ES" sz="1400" dirty="0" err="1" smtClean="0"/>
              <a:t>required</a:t>
            </a:r>
            <a:endParaRPr lang="ca-ES" sz="1400" dirty="0"/>
          </a:p>
        </p:txBody>
      </p:sp>
      <p:sp>
        <p:nvSpPr>
          <p:cNvPr id="44" name="43 CuadroTexto"/>
          <p:cNvSpPr txBox="1"/>
          <p:nvPr/>
        </p:nvSpPr>
        <p:spPr>
          <a:xfrm>
            <a:off x="4860032" y="4581128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139.302,00 – 34.350,00 (</a:t>
            </a:r>
            <a:r>
              <a:rPr lang="es-ES" sz="1400" dirty="0" err="1" smtClean="0"/>
              <a:t>Weather</a:t>
            </a:r>
            <a:r>
              <a:rPr lang="es-ES" sz="1400" dirty="0" smtClean="0"/>
              <a:t> </a:t>
            </a:r>
            <a:r>
              <a:rPr lang="es-ES" sz="1400" dirty="0" err="1" smtClean="0"/>
              <a:t>monitoring</a:t>
            </a:r>
            <a:r>
              <a:rPr lang="es-ES" sz="1400" dirty="0" smtClean="0"/>
              <a:t> </a:t>
            </a:r>
            <a:r>
              <a:rPr lang="es-ES" sz="1400" dirty="0" err="1" smtClean="0"/>
              <a:t>for</a:t>
            </a:r>
            <a:r>
              <a:rPr lang="es-ES" sz="1400" dirty="0" smtClean="0"/>
              <a:t> </a:t>
            </a:r>
            <a:r>
              <a:rPr lang="es-ES" sz="1400" dirty="0" err="1" smtClean="0"/>
              <a:t>LSTs</a:t>
            </a:r>
            <a:r>
              <a:rPr lang="es-ES" sz="1400" dirty="0" smtClean="0"/>
              <a:t>) = </a:t>
            </a:r>
            <a:r>
              <a:rPr lang="es-ES" sz="1400" b="1" dirty="0" smtClean="0">
                <a:solidFill>
                  <a:srgbClr val="00B050"/>
                </a:solidFill>
              </a:rPr>
              <a:t>104.952,00  </a:t>
            </a:r>
            <a:r>
              <a:rPr lang="es-ES" sz="1400" b="1" dirty="0" err="1" smtClean="0">
                <a:solidFill>
                  <a:srgbClr val="C00000"/>
                </a:solidFill>
              </a:rPr>
              <a:t>by</a:t>
            </a:r>
            <a:r>
              <a:rPr lang="es-ES" sz="1400" b="1" dirty="0" smtClean="0">
                <a:solidFill>
                  <a:srgbClr val="C00000"/>
                </a:solidFill>
              </a:rPr>
              <a:t> </a:t>
            </a:r>
            <a:r>
              <a:rPr lang="es-ES" sz="1400" b="1" dirty="0" err="1" smtClean="0">
                <a:solidFill>
                  <a:srgbClr val="C00000"/>
                </a:solidFill>
              </a:rPr>
              <a:t>the</a:t>
            </a:r>
            <a:r>
              <a:rPr lang="es-ES" sz="1400" b="1" dirty="0" smtClean="0">
                <a:solidFill>
                  <a:srgbClr val="C00000"/>
                </a:solidFill>
              </a:rPr>
              <a:t> </a:t>
            </a:r>
            <a:r>
              <a:rPr lang="es-ES" sz="1400" b="1" dirty="0" err="1" smtClean="0">
                <a:solidFill>
                  <a:srgbClr val="C00000"/>
                </a:solidFill>
              </a:rPr>
              <a:t>end</a:t>
            </a:r>
            <a:r>
              <a:rPr lang="es-ES" sz="1400" b="1" dirty="0" smtClean="0">
                <a:solidFill>
                  <a:srgbClr val="C00000"/>
                </a:solidFill>
              </a:rPr>
              <a:t> of 2016</a:t>
            </a:r>
            <a:r>
              <a:rPr lang="es-ES" sz="1400" dirty="0" smtClean="0"/>
              <a:t>, </a:t>
            </a:r>
            <a:r>
              <a:rPr lang="es-ES" sz="1400" dirty="0" err="1" smtClean="0"/>
              <a:t>covering</a:t>
            </a:r>
            <a:r>
              <a:rPr lang="es-ES" sz="1400" dirty="0" smtClean="0"/>
              <a:t>:</a:t>
            </a:r>
            <a:endParaRPr lang="ca-ES" sz="1400" b="1" dirty="0">
              <a:solidFill>
                <a:srgbClr val="00B050"/>
              </a:solidFill>
            </a:endParaRPr>
          </a:p>
        </p:txBody>
      </p:sp>
      <p:sp>
        <p:nvSpPr>
          <p:cNvPr id="45" name="44 CuadroTexto"/>
          <p:cNvSpPr txBox="1"/>
          <p:nvPr/>
        </p:nvSpPr>
        <p:spPr>
          <a:xfrm>
            <a:off x="4860032" y="5157192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 smtClean="0"/>
              <a:t>All</a:t>
            </a:r>
            <a:r>
              <a:rPr lang="es-ES" sz="1400" dirty="0" smtClean="0"/>
              <a:t> </a:t>
            </a:r>
            <a:r>
              <a:rPr lang="es-ES" sz="1400" dirty="0" err="1" smtClean="0"/>
              <a:t>the</a:t>
            </a:r>
            <a:r>
              <a:rPr lang="es-ES" sz="1400" dirty="0" smtClean="0"/>
              <a:t> </a:t>
            </a:r>
            <a:r>
              <a:rPr lang="es-ES" sz="1400" dirty="0" err="1" smtClean="0"/>
              <a:t>weather</a:t>
            </a:r>
            <a:r>
              <a:rPr lang="es-ES" sz="1400" dirty="0" smtClean="0"/>
              <a:t> </a:t>
            </a:r>
            <a:r>
              <a:rPr lang="es-ES" sz="1400" dirty="0" err="1" smtClean="0"/>
              <a:t>monitoring</a:t>
            </a:r>
            <a:r>
              <a:rPr lang="es-ES" sz="1400" dirty="0" smtClean="0"/>
              <a:t> </a:t>
            </a:r>
            <a:r>
              <a:rPr lang="es-ES" sz="1400" dirty="0" err="1" smtClean="0"/>
              <a:t>equipment</a:t>
            </a:r>
            <a:r>
              <a:rPr lang="es-ES" sz="1400" dirty="0" smtClean="0"/>
              <a:t> </a:t>
            </a:r>
            <a:r>
              <a:rPr lang="es-ES" sz="1400" dirty="0" err="1" smtClean="0"/>
              <a:t>but</a:t>
            </a:r>
            <a:r>
              <a:rPr lang="es-ES" sz="1400" dirty="0" smtClean="0"/>
              <a:t> </a:t>
            </a:r>
            <a:r>
              <a:rPr lang="es-ES" sz="1400" dirty="0" err="1" smtClean="0"/>
              <a:t>complementary</a:t>
            </a:r>
            <a:r>
              <a:rPr lang="es-ES" sz="1400" dirty="0" smtClean="0"/>
              <a:t> </a:t>
            </a:r>
            <a:r>
              <a:rPr lang="es-ES" sz="1400" dirty="0" err="1" smtClean="0"/>
              <a:t>instruments</a:t>
            </a:r>
            <a:r>
              <a:rPr lang="es-ES" sz="1400" dirty="0"/>
              <a:t> </a:t>
            </a:r>
            <a:r>
              <a:rPr lang="es-ES" sz="1400" dirty="0" smtClean="0"/>
              <a:t>(</a:t>
            </a:r>
            <a:r>
              <a:rPr lang="es-ES" sz="1400" dirty="0" err="1" smtClean="0"/>
              <a:t>or</a:t>
            </a:r>
            <a:r>
              <a:rPr lang="es-ES" sz="1400" dirty="0" smtClean="0"/>
              <a:t> </a:t>
            </a:r>
            <a:r>
              <a:rPr lang="es-ES" sz="1400" dirty="0" err="1" smtClean="0"/>
              <a:t>any</a:t>
            </a:r>
            <a:r>
              <a:rPr lang="es-ES" sz="1400" dirty="0" smtClean="0"/>
              <a:t> </a:t>
            </a:r>
            <a:r>
              <a:rPr lang="es-ES" sz="1400" dirty="0" err="1" smtClean="0"/>
              <a:t>other</a:t>
            </a:r>
            <a:r>
              <a:rPr lang="es-ES" sz="1400" dirty="0" smtClean="0"/>
              <a:t> </a:t>
            </a:r>
            <a:r>
              <a:rPr lang="es-ES" sz="1400" dirty="0" err="1" smtClean="0"/>
              <a:t>option</a:t>
            </a:r>
            <a:r>
              <a:rPr lang="es-ES" sz="1400" dirty="0" smtClean="0"/>
              <a:t>)</a:t>
            </a:r>
            <a:endParaRPr lang="es-ES" sz="1400" dirty="0" smtClean="0"/>
          </a:p>
        </p:txBody>
      </p:sp>
      <p:sp>
        <p:nvSpPr>
          <p:cNvPr id="46" name="45 CuadroTexto"/>
          <p:cNvSpPr txBox="1"/>
          <p:nvPr/>
        </p:nvSpPr>
        <p:spPr>
          <a:xfrm>
            <a:off x="4860032" y="5714092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 smtClean="0"/>
              <a:t>The</a:t>
            </a:r>
            <a:r>
              <a:rPr lang="es-ES" sz="1400" dirty="0" smtClean="0"/>
              <a:t> </a:t>
            </a:r>
            <a:r>
              <a:rPr lang="es-ES" sz="1400" dirty="0" err="1" smtClean="0"/>
              <a:t>rest</a:t>
            </a:r>
            <a:r>
              <a:rPr lang="es-ES" sz="1400" dirty="0" smtClean="0"/>
              <a:t> of </a:t>
            </a:r>
            <a:r>
              <a:rPr lang="es-ES" sz="1400" dirty="0" err="1" smtClean="0"/>
              <a:t>Spanish</a:t>
            </a:r>
            <a:r>
              <a:rPr lang="es-ES" sz="1400" dirty="0" smtClean="0"/>
              <a:t> </a:t>
            </a:r>
            <a:r>
              <a:rPr lang="es-ES" sz="1400" dirty="0" err="1" smtClean="0"/>
              <a:t>contribution</a:t>
            </a:r>
            <a:r>
              <a:rPr lang="es-ES" sz="1400" dirty="0" smtClean="0"/>
              <a:t> </a:t>
            </a:r>
            <a:r>
              <a:rPr lang="es-ES" sz="1400" dirty="0" err="1" smtClean="0"/>
              <a:t>will</a:t>
            </a:r>
            <a:r>
              <a:rPr lang="es-ES" sz="1400" dirty="0" smtClean="0"/>
              <a:t> come </a:t>
            </a:r>
            <a:r>
              <a:rPr lang="es-ES" sz="1400" dirty="0" err="1" smtClean="0"/>
              <a:t>later</a:t>
            </a:r>
            <a:r>
              <a:rPr lang="es-ES" sz="1400" dirty="0" smtClean="0"/>
              <a:t> (2017-18).</a:t>
            </a:r>
          </a:p>
        </p:txBody>
      </p:sp>
      <p:cxnSp>
        <p:nvCxnSpPr>
          <p:cNvPr id="6" name="5 Conector recto de flecha"/>
          <p:cNvCxnSpPr/>
          <p:nvPr/>
        </p:nvCxnSpPr>
        <p:spPr>
          <a:xfrm>
            <a:off x="4860032" y="3245493"/>
            <a:ext cx="168890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angular"/>
          <p:cNvCxnSpPr/>
          <p:nvPr/>
        </p:nvCxnSpPr>
        <p:spPr>
          <a:xfrm flipV="1">
            <a:off x="5849721" y="3245493"/>
            <a:ext cx="699218" cy="337395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46 CuadroTexto"/>
          <p:cNvSpPr txBox="1"/>
          <p:nvPr/>
        </p:nvSpPr>
        <p:spPr>
          <a:xfrm>
            <a:off x="6642824" y="3068960"/>
            <a:ext cx="1385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 smtClean="0"/>
              <a:t>Same</a:t>
            </a:r>
            <a:r>
              <a:rPr lang="es-ES" sz="1400" dirty="0" smtClean="0"/>
              <a:t> </a:t>
            </a:r>
            <a:r>
              <a:rPr lang="es-ES" sz="1400" dirty="0" err="1" smtClean="0"/>
              <a:t>model</a:t>
            </a:r>
            <a:r>
              <a:rPr lang="es-ES" sz="1400" dirty="0"/>
              <a:t>?</a:t>
            </a:r>
            <a:endParaRPr lang="ca-ES" sz="1400" dirty="0"/>
          </a:p>
        </p:txBody>
      </p:sp>
    </p:spTree>
    <p:extLst>
      <p:ext uri="{BB962C8B-B14F-4D97-AF65-F5344CB8AC3E}">
        <p14:creationId xmlns:p14="http://schemas.microsoft.com/office/powerpoint/2010/main" val="207775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611560" y="692696"/>
            <a:ext cx="3528392" cy="6480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GB" sz="2000" b="1" dirty="0" smtClean="0">
                <a:solidFill>
                  <a:schemeClr val="accent3">
                    <a:lumMod val="75000"/>
                  </a:schemeClr>
                </a:solidFill>
              </a:rPr>
              <a:t>Sensors (almost) decided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827584" y="1340769"/>
            <a:ext cx="3528392" cy="6480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GB" sz="1800" dirty="0" smtClean="0"/>
              <a:t>Standard Weather Stations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810" y="1282279"/>
            <a:ext cx="2085384" cy="706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848"/>
            <a:ext cx="2195889" cy="3337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969" y="2276872"/>
            <a:ext cx="1304925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810" y="2276872"/>
            <a:ext cx="2073837" cy="379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961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611560" y="692696"/>
            <a:ext cx="3528392" cy="6480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GB" sz="2000" b="1" dirty="0" smtClean="0">
                <a:solidFill>
                  <a:schemeClr val="accent3">
                    <a:lumMod val="75000"/>
                  </a:schemeClr>
                </a:solidFill>
              </a:rPr>
              <a:t>Sensors (almost) decided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827584" y="1340769"/>
            <a:ext cx="3528392" cy="6480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GB" sz="1800" dirty="0" smtClean="0"/>
              <a:t>Ultrasonic anemometers 3D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32" y="2204864"/>
            <a:ext cx="2117348" cy="4054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663" y="1988840"/>
            <a:ext cx="6429833" cy="1082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952392"/>
            <a:ext cx="1071885" cy="9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2 Conector recto"/>
          <p:cNvCxnSpPr/>
          <p:nvPr/>
        </p:nvCxnSpPr>
        <p:spPr>
          <a:xfrm>
            <a:off x="8028384" y="2780928"/>
            <a:ext cx="79208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2627784" y="2965053"/>
            <a:ext cx="79208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985" y="3212976"/>
            <a:ext cx="6405651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15 Conector recto"/>
          <p:cNvCxnSpPr/>
          <p:nvPr/>
        </p:nvCxnSpPr>
        <p:spPr>
          <a:xfrm>
            <a:off x="3604171" y="4293096"/>
            <a:ext cx="402406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712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611560" y="692696"/>
            <a:ext cx="3528392" cy="6480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GB" sz="2000" b="1" dirty="0" smtClean="0">
                <a:solidFill>
                  <a:schemeClr val="accent3">
                    <a:lumMod val="75000"/>
                  </a:schemeClr>
                </a:solidFill>
              </a:rPr>
              <a:t>Sensors (almost) decided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827584" y="1340769"/>
            <a:ext cx="6192688" cy="6480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GB" sz="1800" dirty="0" smtClean="0"/>
              <a:t>Rain sensor: </a:t>
            </a:r>
            <a:r>
              <a:rPr lang="ca-ES" sz="1800" dirty="0"/>
              <a:t>PRECIPITATION SENSOR – IRSS </a:t>
            </a:r>
            <a:r>
              <a:rPr lang="ca-ES" sz="1800" dirty="0" smtClean="0"/>
              <a:t>88 </a:t>
            </a:r>
            <a:r>
              <a:rPr lang="ca-ES" sz="1800" dirty="0" err="1" smtClean="0"/>
              <a:t>from</a:t>
            </a:r>
            <a:r>
              <a:rPr lang="ca-ES" sz="1800" dirty="0" smtClean="0"/>
              <a:t> </a:t>
            </a:r>
            <a:r>
              <a:rPr lang="ca-ES" sz="1800" dirty="0" err="1" smtClean="0"/>
              <a:t>Eigenbrodt</a:t>
            </a:r>
            <a:r>
              <a:rPr lang="en-GB" sz="1800" dirty="0" smtClean="0"/>
              <a:t>  </a:t>
            </a:r>
          </a:p>
        </p:txBody>
      </p:sp>
      <p:pic>
        <p:nvPicPr>
          <p:cNvPr id="11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19" y="2132856"/>
            <a:ext cx="4190297" cy="3369168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632050"/>
            <a:ext cx="3475037" cy="259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63" y="5619328"/>
            <a:ext cx="45608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586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886143" y="692697"/>
            <a:ext cx="5494169" cy="504055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The Northern Site: ORM</a:t>
            </a:r>
            <a:endParaRPr lang="ca-ES" sz="4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886"/>
            <a:ext cx="792088" cy="520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88640"/>
            <a:ext cx="792088" cy="43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" name="CuadroTexto 6"/>
          <p:cNvSpPr txBox="1"/>
          <p:nvPr/>
        </p:nvSpPr>
        <p:spPr>
          <a:xfrm>
            <a:off x="358691" y="1268760"/>
            <a:ext cx="2917165" cy="400110"/>
          </a:xfrm>
          <a:prstGeom prst="rect">
            <a:avLst/>
          </a:prstGeom>
          <a:noFill/>
        </p:spPr>
        <p:txBody>
          <a:bodyPr wrap="square" spcCol="36000" rtlCol="0">
            <a:spAutoFit/>
          </a:bodyPr>
          <a:lstStyle/>
          <a:p>
            <a:r>
              <a:rPr lang="en-GB" sz="2000" b="1" dirty="0" smtClean="0">
                <a:solidFill>
                  <a:srgbClr val="C00000"/>
                </a:solidFill>
              </a:rPr>
              <a:t>Next actions</a:t>
            </a:r>
          </a:p>
        </p:txBody>
      </p:sp>
      <p:sp>
        <p:nvSpPr>
          <p:cNvPr id="27" name="2 Subtítulo"/>
          <p:cNvSpPr>
            <a:spLocks noGrp="1"/>
          </p:cNvSpPr>
          <p:nvPr>
            <p:ph type="subTitle" idx="1"/>
          </p:nvPr>
        </p:nvSpPr>
        <p:spPr>
          <a:xfrm>
            <a:off x="35496" y="6577607"/>
            <a:ext cx="2376264" cy="288506"/>
          </a:xfrm>
        </p:spPr>
        <p:txBody>
          <a:bodyPr>
            <a:normAutofit lnSpcReduction="10000"/>
          </a:bodyPr>
          <a:lstStyle/>
          <a:p>
            <a:r>
              <a:rPr lang="es-ES" sz="1400" dirty="0" smtClean="0">
                <a:solidFill>
                  <a:srgbClr val="C00000"/>
                </a:solidFill>
              </a:rPr>
              <a:t>Lluís Font and Markus Gaug</a:t>
            </a:r>
          </a:p>
        </p:txBody>
      </p:sp>
      <p:sp>
        <p:nvSpPr>
          <p:cNvPr id="28" name="27 CuadroTexto"/>
          <p:cNvSpPr txBox="1"/>
          <p:nvPr/>
        </p:nvSpPr>
        <p:spPr>
          <a:xfrm>
            <a:off x="2666797" y="6550223"/>
            <a:ext cx="36379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/>
              <a:t>CCF meeting Barcelona 20-23 June 2016</a:t>
            </a:r>
            <a:endParaRPr lang="ca-ES" sz="1400" dirty="0"/>
          </a:p>
        </p:txBody>
      </p:sp>
      <p:sp>
        <p:nvSpPr>
          <p:cNvPr id="29" name="28 CuadroTexto"/>
          <p:cNvSpPr txBox="1"/>
          <p:nvPr/>
        </p:nvSpPr>
        <p:spPr>
          <a:xfrm>
            <a:off x="8676456" y="6548734"/>
            <a:ext cx="467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/>
              <a:t>4</a:t>
            </a:r>
            <a:endParaRPr lang="ca-ES" sz="1400" dirty="0"/>
          </a:p>
        </p:txBody>
      </p:sp>
      <p:sp>
        <p:nvSpPr>
          <p:cNvPr id="35" name="34 CuadroTexto"/>
          <p:cNvSpPr txBox="1"/>
          <p:nvPr/>
        </p:nvSpPr>
        <p:spPr>
          <a:xfrm>
            <a:off x="828260" y="1844824"/>
            <a:ext cx="7315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err="1" smtClean="0"/>
              <a:t>Finish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useful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studies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for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complementary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instrumentation</a:t>
            </a:r>
            <a:endParaRPr lang="es-ES" sz="1600" b="1" dirty="0" smtClean="0"/>
          </a:p>
          <a:p>
            <a:endParaRPr lang="es-ES" sz="1600" b="1" dirty="0" smtClean="0"/>
          </a:p>
          <a:p>
            <a:r>
              <a:rPr lang="es-ES" sz="1600" b="1" dirty="0" err="1" smtClean="0"/>
              <a:t>Update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EoI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tables</a:t>
            </a:r>
            <a:r>
              <a:rPr lang="es-ES" sz="1600" b="1" dirty="0" smtClean="0"/>
              <a:t> and figures </a:t>
            </a:r>
            <a:r>
              <a:rPr lang="es-ES" sz="1600" b="1" dirty="0" err="1" smtClean="0"/>
              <a:t>within</a:t>
            </a:r>
            <a:endParaRPr lang="es-ES" sz="1600" b="1" dirty="0" smtClean="0"/>
          </a:p>
          <a:p>
            <a:endParaRPr lang="es-ES" sz="1600" b="1" dirty="0" smtClean="0"/>
          </a:p>
          <a:p>
            <a:r>
              <a:rPr lang="es-ES" sz="1600" b="1" dirty="0" smtClean="0"/>
              <a:t>Use cases</a:t>
            </a:r>
          </a:p>
          <a:p>
            <a:endParaRPr lang="es-ES" sz="1600" b="1" dirty="0" smtClean="0"/>
          </a:p>
          <a:p>
            <a:r>
              <a:rPr lang="es-ES" sz="1600" b="1" dirty="0" err="1" smtClean="0"/>
              <a:t>Integration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with</a:t>
            </a:r>
            <a:r>
              <a:rPr lang="es-ES" sz="1600" b="1" dirty="0" smtClean="0"/>
              <a:t> ACTL</a:t>
            </a:r>
          </a:p>
          <a:p>
            <a:endParaRPr lang="es-ES" sz="1600" b="1" dirty="0" smtClean="0"/>
          </a:p>
          <a:p>
            <a:r>
              <a:rPr lang="es-ES" sz="1600" b="1" dirty="0" err="1" smtClean="0"/>
              <a:t>Purchase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equipment</a:t>
            </a:r>
            <a:r>
              <a:rPr lang="es-ES" sz="1600" b="1" dirty="0" smtClean="0"/>
              <a:t> as </a:t>
            </a:r>
            <a:r>
              <a:rPr lang="es-ES" sz="1600" b="1" dirty="0" err="1" smtClean="0"/>
              <a:t>soon</a:t>
            </a:r>
            <a:r>
              <a:rPr lang="es-ES" sz="1600" b="1" dirty="0" smtClean="0"/>
              <a:t> as </a:t>
            </a:r>
            <a:r>
              <a:rPr lang="es-ES" sz="1600" b="1" dirty="0" err="1" smtClean="0"/>
              <a:t>funds</a:t>
            </a:r>
            <a:r>
              <a:rPr lang="es-ES" sz="1600" b="1" dirty="0" smtClean="0"/>
              <a:t> are </a:t>
            </a:r>
            <a:r>
              <a:rPr lang="es-ES" sz="1600" b="1" dirty="0" err="1" smtClean="0"/>
              <a:t>ready</a:t>
            </a:r>
            <a:r>
              <a:rPr lang="es-ES" sz="1600" b="1" dirty="0" smtClean="0"/>
              <a:t> and </a:t>
            </a:r>
            <a:r>
              <a:rPr lang="es-ES" sz="1600" b="1" dirty="0" err="1" smtClean="0"/>
              <a:t>procedure</a:t>
            </a:r>
            <a:r>
              <a:rPr lang="es-ES" sz="1600" b="1" dirty="0" smtClean="0"/>
              <a:t> to </a:t>
            </a:r>
            <a:r>
              <a:rPr lang="es-ES" sz="1600" b="1" dirty="0" err="1" smtClean="0"/>
              <a:t>spend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them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is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established</a:t>
            </a:r>
            <a:endParaRPr lang="es-ES" sz="1600" b="1" dirty="0" smtClean="0"/>
          </a:p>
          <a:p>
            <a:endParaRPr lang="ca-ES" sz="1600" b="1" dirty="0"/>
          </a:p>
        </p:txBody>
      </p:sp>
    </p:spTree>
    <p:extLst>
      <p:ext uri="{BB962C8B-B14F-4D97-AF65-F5344CB8AC3E}">
        <p14:creationId xmlns:p14="http://schemas.microsoft.com/office/powerpoint/2010/main" val="85309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Weather monitoring status and plans @ </a:t>
            </a:r>
            <a:r>
              <a:rPr lang="en-US" sz="4000" dirty="0" err="1" smtClean="0"/>
              <a:t>Armazones</a:t>
            </a:r>
            <a:r>
              <a:rPr lang="en-US" sz="4000" dirty="0" smtClean="0"/>
              <a:t> </a:t>
            </a:r>
            <a:endParaRPr lang="ca-ES" sz="40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31640" y="4869160"/>
            <a:ext cx="6400800" cy="864096"/>
          </a:xfrm>
        </p:spPr>
        <p:txBody>
          <a:bodyPr>
            <a:normAutofit/>
          </a:bodyPr>
          <a:lstStyle/>
          <a:p>
            <a:r>
              <a:rPr lang="es-ES" sz="2000" dirty="0" smtClean="0">
                <a:solidFill>
                  <a:srgbClr val="C00000"/>
                </a:solidFill>
              </a:rPr>
              <a:t>Lluís Font and Markus Gaug</a:t>
            </a:r>
          </a:p>
          <a:p>
            <a:r>
              <a:rPr lang="es-ES" sz="2000" dirty="0" smtClean="0">
                <a:solidFill>
                  <a:schemeClr val="tx1"/>
                </a:solidFill>
              </a:rPr>
              <a:t>UAB &amp; CERES-IEEC</a:t>
            </a:r>
            <a:endParaRPr lang="ca-ES" sz="2000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886"/>
            <a:ext cx="1584176" cy="1040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349" y="2996953"/>
            <a:ext cx="2624787" cy="1778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88640"/>
            <a:ext cx="1728192" cy="93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899592" y="6021287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Central </a:t>
            </a:r>
            <a:r>
              <a:rPr lang="es-ES" dirty="0" err="1" smtClean="0"/>
              <a:t>Calibration</a:t>
            </a:r>
            <a:r>
              <a:rPr lang="es-ES" dirty="0" smtClean="0"/>
              <a:t> </a:t>
            </a:r>
            <a:r>
              <a:rPr lang="es-ES" dirty="0" err="1" smtClean="0"/>
              <a:t>Facilities</a:t>
            </a:r>
            <a:r>
              <a:rPr lang="es-ES" dirty="0" smtClean="0"/>
              <a:t> meeting</a:t>
            </a:r>
          </a:p>
          <a:p>
            <a:pPr algn="ctr"/>
            <a:r>
              <a:rPr lang="es-ES" dirty="0" smtClean="0"/>
              <a:t>        Barcelona 20-23 June 2016</a:t>
            </a:r>
            <a:endParaRPr lang="ca-E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09120"/>
            <a:ext cx="2016695" cy="2016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714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1218</TotalTime>
  <Words>1044</Words>
  <Application>Microsoft Office PowerPoint</Application>
  <PresentationFormat>Presentación en pantalla (4:3)</PresentationFormat>
  <Paragraphs>448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Weather monitoring status and plans @ ORM </vt:lpstr>
      <vt:lpstr>Overview</vt:lpstr>
      <vt:lpstr>The Northern Site: ORM</vt:lpstr>
      <vt:lpstr>The Northern Site: ORM</vt:lpstr>
      <vt:lpstr>Presentación de PowerPoint</vt:lpstr>
      <vt:lpstr>Presentación de PowerPoint</vt:lpstr>
      <vt:lpstr>Presentación de PowerPoint</vt:lpstr>
      <vt:lpstr>The Northern Site: ORM</vt:lpstr>
      <vt:lpstr>Weather monitoring status and plans @ Armazones </vt:lpstr>
      <vt:lpstr>Overview</vt:lpstr>
      <vt:lpstr>The Southern Site: Armazones</vt:lpstr>
      <vt:lpstr>Presentación de PowerPoint</vt:lpstr>
    </vt:vector>
  </TitlesOfParts>
  <Company>UAB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Weather monitoring status and plans @ ORM </dc:title>
  <dc:creator>Lluís Font Guiteras</dc:creator>
  <cp:lastModifiedBy>Lluís Font Guiteras</cp:lastModifiedBy>
  <cp:revision>31</cp:revision>
  <dcterms:created xsi:type="dcterms:W3CDTF">2016-06-19T09:12:18Z</dcterms:created>
  <dcterms:modified xsi:type="dcterms:W3CDTF">2016-06-20T05:59:32Z</dcterms:modified>
</cp:coreProperties>
</file>